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E0CEFA7-1A7D-4639-87FB-EB4EA86CF587}" type="datetimeFigureOut">
              <a:rPr lang="ru-RU" smtClean="0"/>
              <a:t>21.12.2023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D2675-4E93-48C7-B776-6A76506F29B8}"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E0CEFA7-1A7D-4639-87FB-EB4EA86CF587}" type="datetimeFigureOut">
              <a:rPr lang="ru-RU" smtClean="0"/>
              <a:t>21.12.2023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D2675-4E93-48C7-B776-6A76506F29B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E0CEFA7-1A7D-4639-87FB-EB4EA86CF587}" type="datetimeFigureOut">
              <a:rPr lang="ru-RU" smtClean="0"/>
              <a:t>21.12.2023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D2675-4E93-48C7-B776-6A76506F29B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DE0CEFA7-1A7D-4639-87FB-EB4EA86CF587}" type="datetimeFigureOut">
              <a:rPr lang="ru-RU" smtClean="0"/>
              <a:t>21.12.2023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D2675-4E93-48C7-B776-6A76506F29B8}"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E0CEFA7-1A7D-4639-87FB-EB4EA86CF587}" type="datetimeFigureOut">
              <a:rPr lang="ru-RU" smtClean="0"/>
              <a:t>21.12.2023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D2675-4E93-48C7-B776-6A76506F29B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DE0CEFA7-1A7D-4639-87FB-EB4EA86CF587}" type="datetimeFigureOut">
              <a:rPr lang="ru-RU" smtClean="0"/>
              <a:t>21.12.2023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6D2675-4E93-48C7-B776-6A76506F29B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DE0CEFA7-1A7D-4639-87FB-EB4EA86CF587}" type="datetimeFigureOut">
              <a:rPr lang="ru-RU" smtClean="0"/>
              <a:t>21.12.2023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36D2675-4E93-48C7-B776-6A76506F29B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E0CEFA7-1A7D-4639-87FB-EB4EA86CF587}" type="datetimeFigureOut">
              <a:rPr lang="ru-RU" smtClean="0"/>
              <a:t>21.12.2023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36D2675-4E93-48C7-B776-6A76506F29B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CEFA7-1A7D-4639-87FB-EB4EA86CF587}" type="datetimeFigureOut">
              <a:rPr lang="ru-RU" smtClean="0"/>
              <a:t>21.12.2023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36D2675-4E93-48C7-B776-6A76506F29B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E0CEFA7-1A7D-4639-87FB-EB4EA86CF587}" type="datetimeFigureOut">
              <a:rPr lang="ru-RU" smtClean="0"/>
              <a:t>21.12.2023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6D2675-4E93-48C7-B776-6A76506F29B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E0CEFA7-1A7D-4639-87FB-EB4EA86CF587}" type="datetimeFigureOut">
              <a:rPr lang="ru-RU" smtClean="0"/>
              <a:t>21.12.2023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6D2675-4E93-48C7-B776-6A76506F29B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E0CEFA7-1A7D-4639-87FB-EB4EA86CF587}" type="datetimeFigureOut">
              <a:rPr lang="ru-RU" smtClean="0"/>
              <a:t>21.12.2023</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36D2675-4E93-48C7-B776-6A76506F29B8}"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23728" y="4293096"/>
            <a:ext cx="6400800" cy="1752600"/>
          </a:xfrm>
        </p:spPr>
        <p:txBody>
          <a:bodyPr>
            <a:normAutofit/>
          </a:bodyPr>
          <a:lstStyle/>
          <a:p>
            <a:pPr algn="r"/>
            <a:endParaRPr lang="ru-RU" sz="2400" i="1" dirty="0">
              <a:solidFill>
                <a:schemeClr val="tx1"/>
              </a:solidFill>
              <a:latin typeface="Times New Roman" pitchFamily="18" charset="0"/>
              <a:cs typeface="Times New Roman" pitchFamily="18" charset="0"/>
            </a:endParaRPr>
          </a:p>
        </p:txBody>
      </p:sp>
      <p:sp>
        <p:nvSpPr>
          <p:cNvPr id="2" name="Заголовок 1"/>
          <p:cNvSpPr>
            <a:spLocks noGrp="1"/>
          </p:cNvSpPr>
          <p:nvPr>
            <p:ph type="ctrTitle"/>
          </p:nvPr>
        </p:nvSpPr>
        <p:spPr>
          <a:xfrm>
            <a:off x="683568" y="908720"/>
            <a:ext cx="7772400" cy="2880320"/>
          </a:xfrm>
        </p:spPr>
        <p:txBody>
          <a:bodyPr>
            <a:normAutofit/>
          </a:bodyPr>
          <a:lstStyle/>
          <a:p>
            <a:r>
              <a:rPr lang="uk-UA" sz="3600" i="1" dirty="0" smtClean="0">
                <a:latin typeface="Times New Roman" pitchFamily="18" charset="0"/>
                <a:cs typeface="Times New Roman" pitchFamily="18" charset="0"/>
              </a:rPr>
              <a:t>Презентація на тему: </a:t>
            </a:r>
            <a:r>
              <a:rPr lang="uk-UA" sz="3600" i="1" dirty="0" smtClean="0">
                <a:latin typeface="Times New Roman" pitchFamily="18" charset="0"/>
                <a:cs typeface="Times New Roman" pitchFamily="18" charset="0"/>
              </a:rPr>
              <a:t/>
            </a:r>
            <a:br>
              <a:rPr lang="uk-UA" sz="3600" i="1" dirty="0" smtClean="0">
                <a:latin typeface="Times New Roman" pitchFamily="18" charset="0"/>
                <a:cs typeface="Times New Roman" pitchFamily="18" charset="0"/>
              </a:rPr>
            </a:br>
            <a:r>
              <a:rPr lang="uk-UA" sz="3600" i="1" dirty="0" smtClean="0">
                <a:latin typeface="Times New Roman" pitchFamily="18" charset="0"/>
                <a:cs typeface="Times New Roman" pitchFamily="18" charset="0"/>
              </a:rPr>
              <a:t>«</a:t>
            </a:r>
            <a:r>
              <a:rPr lang="uk-UA" sz="3600" i="1" dirty="0" smtClean="0">
                <a:latin typeface="Times New Roman" pitchFamily="18" charset="0"/>
                <a:cs typeface="Times New Roman" pitchFamily="18" charset="0"/>
              </a:rPr>
              <a:t>Сучасні релігійні доктрини суспільного розвитку»</a:t>
            </a:r>
            <a:endParaRPr lang="ru-RU" sz="3600" i="1" dirty="0">
              <a:latin typeface="Times New Roman" pitchFamily="18" charset="0"/>
              <a:cs typeface="Times New Roman" pitchFamily="18" charset="0"/>
            </a:endParaRPr>
          </a:p>
        </p:txBody>
      </p:sp>
    </p:spTree>
    <p:extLst>
      <p:ext uri="{BB962C8B-B14F-4D97-AF65-F5344CB8AC3E}">
        <p14:creationId xmlns:p14="http://schemas.microsoft.com/office/powerpoint/2010/main" val="2875435492"/>
      </p:ext>
    </p:extLst>
  </p:cSld>
  <p:clrMapOvr>
    <a:masterClrMapping/>
  </p:clrMapOvr>
  <p:transition spd="slow" advTm="12709">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213" y="476672"/>
            <a:ext cx="8229600" cy="2650306"/>
          </a:xfrm>
        </p:spPr>
        <p:txBody>
          <a:bodyPr>
            <a:noAutofit/>
          </a:bodyPr>
          <a:lstStyle/>
          <a:p>
            <a:pPr algn="just"/>
            <a:r>
              <a:rPr lang="ru-RU" sz="1800" i="1" cap="none" dirty="0" smtClean="0">
                <a:latin typeface="Times New Roman" pitchFamily="18" charset="0"/>
                <a:cs typeface="Times New Roman" pitchFamily="18" charset="0"/>
              </a:rPr>
              <a:t>          Консерватизм, </a:t>
            </a:r>
            <a:r>
              <a:rPr lang="ru-RU" sz="1800" i="1" cap="none" dirty="0" err="1" smtClean="0">
                <a:latin typeface="Times New Roman" pitchFamily="18" charset="0"/>
                <a:cs typeface="Times New Roman" pitchFamily="18" charset="0"/>
              </a:rPr>
              <a:t>лібералізм</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соціалізм</a:t>
            </a:r>
            <a:r>
              <a:rPr lang="ru-RU" sz="1800" i="1" cap="none" dirty="0" smtClean="0">
                <a:latin typeface="Times New Roman" pitchFamily="18" charset="0"/>
                <a:cs typeface="Times New Roman" pitchFamily="18" charset="0"/>
              </a:rPr>
              <a:t> та </a:t>
            </a:r>
            <a:r>
              <a:rPr lang="ru-RU" sz="1800" i="1" cap="none" dirty="0" err="1" smtClean="0">
                <a:latin typeface="Times New Roman" pitchFamily="18" charset="0"/>
                <a:cs typeface="Times New Roman" pitchFamily="18" charset="0"/>
              </a:rPr>
              <a:t>інші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доктрини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включають</a:t>
            </a:r>
            <a:r>
              <a:rPr lang="ru-RU" sz="1800" i="1" cap="none" dirty="0" smtClean="0">
                <a:latin typeface="Times New Roman" pitchFamily="18" charset="0"/>
                <a:cs typeface="Times New Roman" pitchFamily="18" charset="0"/>
              </a:rPr>
              <a:t> у себе </a:t>
            </a:r>
            <a:r>
              <a:rPr lang="ru-RU" sz="1800" i="1" cap="none" dirty="0" err="1" smtClean="0">
                <a:latin typeface="Times New Roman" pitchFamily="18" charset="0"/>
                <a:cs typeface="Times New Roman" pitchFamily="18" charset="0"/>
              </a:rPr>
              <a:t>різноманітні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течії</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мають</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різні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напрями</a:t>
            </a:r>
            <a:r>
              <a:rPr lang="ru-RU" sz="1800" i="1" cap="none" dirty="0" smtClean="0">
                <a:latin typeface="Times New Roman" pitchFamily="18" charset="0"/>
                <a:cs typeface="Times New Roman" pitchFamily="18" charset="0"/>
              </a:rPr>
              <a:t>. У </a:t>
            </a:r>
            <a:r>
              <a:rPr lang="ru-RU" sz="1800" i="1" cap="none" dirty="0" err="1" smtClean="0">
                <a:latin typeface="Times New Roman" pitchFamily="18" charset="0"/>
                <a:cs typeface="Times New Roman" pitchFamily="18" charset="0"/>
              </a:rPr>
              <a:t>цих</a:t>
            </a:r>
            <a:r>
              <a:rPr lang="ru-RU" sz="1800" i="1" cap="none" dirty="0" smtClean="0">
                <a:latin typeface="Times New Roman" pitchFamily="18" charset="0"/>
                <a:cs typeface="Times New Roman" pitchFamily="18" charset="0"/>
              </a:rPr>
              <a:t> доктрин </a:t>
            </a:r>
            <a:r>
              <a:rPr lang="ru-RU" sz="1800" i="1" cap="none" dirty="0" err="1" smtClean="0">
                <a:latin typeface="Times New Roman" pitchFamily="18" charset="0"/>
                <a:cs typeface="Times New Roman" pitchFamily="18" charset="0"/>
              </a:rPr>
              <a:t>чимало</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точок</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зіткнення</a:t>
            </a:r>
            <a:r>
              <a:rPr lang="ru-RU" sz="1800" i="1" cap="none" dirty="0" smtClean="0">
                <a:latin typeface="Times New Roman" pitchFamily="18" charset="0"/>
                <a:cs typeface="Times New Roman" pitchFamily="18" charset="0"/>
              </a:rPr>
              <a:t>. І </a:t>
            </a:r>
            <a:r>
              <a:rPr lang="ru-RU" sz="1800" i="1" cap="none" dirty="0" err="1" smtClean="0">
                <a:latin typeface="Times New Roman" pitchFamily="18" charset="0"/>
                <a:cs typeface="Times New Roman" pitchFamily="18" charset="0"/>
              </a:rPr>
              <a:t>це</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природно</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оскільки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жодна</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еволюція</a:t>
            </a:r>
            <a:r>
              <a:rPr lang="ru-RU" sz="1800" i="1" cap="none" dirty="0" smtClean="0">
                <a:latin typeface="Times New Roman" pitchFamily="18" charset="0"/>
                <a:cs typeface="Times New Roman" pitchFamily="18" charset="0"/>
              </a:rPr>
              <a:t> в </a:t>
            </a:r>
            <a:r>
              <a:rPr lang="ru-RU" sz="1800" i="1" cap="none" dirty="0" err="1" smtClean="0">
                <a:latin typeface="Times New Roman" pitchFamily="18" charset="0"/>
                <a:cs typeface="Times New Roman" pitchFamily="18" charset="0"/>
              </a:rPr>
              <a:t>сучасному</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плюралістичному</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суспільстві</a:t>
            </a:r>
            <a:r>
              <a:rPr lang="ru-RU" sz="1800" i="1" cap="none" dirty="0" smtClean="0">
                <a:latin typeface="Times New Roman" pitchFamily="18" charset="0"/>
                <a:cs typeface="Times New Roman" pitchFamily="18" charset="0"/>
              </a:rPr>
              <a:t> не </a:t>
            </a:r>
            <a:r>
              <a:rPr lang="ru-RU" sz="1800" i="1" cap="none" dirty="0" err="1" smtClean="0">
                <a:latin typeface="Times New Roman" pitchFamily="18" charset="0"/>
                <a:cs typeface="Times New Roman" pitchFamily="18" charset="0"/>
              </a:rPr>
              <a:t>може</a:t>
            </a:r>
            <a:r>
              <a:rPr lang="ru-RU" sz="1800" i="1" cap="none" dirty="0" smtClean="0">
                <a:latin typeface="Times New Roman" pitchFamily="18" charset="0"/>
                <a:cs typeface="Times New Roman" pitchFamily="18" charset="0"/>
              </a:rPr>
              <a:t> бути результатом </a:t>
            </a:r>
            <a:r>
              <a:rPr lang="ru-RU" sz="1800" i="1" cap="none" dirty="0" err="1" smtClean="0">
                <a:latin typeface="Times New Roman" pitchFamily="18" charset="0"/>
                <a:cs typeface="Times New Roman" pitchFamily="18" charset="0"/>
              </a:rPr>
              <a:t>дій</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тільки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однієї</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політичної</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сили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Відбувається</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зіткнення</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інтересів</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боротьба</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ідейних</a:t>
            </a:r>
            <a:r>
              <a:rPr lang="ru-RU" sz="1800" i="1" cap="none" dirty="0" smtClean="0">
                <a:latin typeface="Times New Roman" pitchFamily="18" charset="0"/>
                <a:cs typeface="Times New Roman" pitchFamily="18" charset="0"/>
              </a:rPr>
              <a:t> платформ, </a:t>
            </a:r>
            <a:r>
              <a:rPr lang="ru-RU" sz="1800" i="1" cap="none" dirty="0" err="1" smtClean="0">
                <a:latin typeface="Times New Roman" pitchFamily="18" charset="0"/>
                <a:cs typeface="Times New Roman" pitchFamily="18" charset="0"/>
              </a:rPr>
              <a:t>що</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відображають</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ці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інтереси</a:t>
            </a:r>
            <a:r>
              <a:rPr lang="ru-RU" sz="1800" i="1" cap="none" dirty="0" smtClean="0">
                <a:latin typeface="Times New Roman" pitchFamily="18" charset="0"/>
                <a:cs typeface="Times New Roman" pitchFamily="18" charset="0"/>
              </a:rPr>
              <a:t>. В </a:t>
            </a:r>
            <a:r>
              <a:rPr lang="ru-RU" sz="1800" i="1" cap="none" dirty="0" err="1" smtClean="0">
                <a:latin typeface="Times New Roman" pitchFamily="18" charset="0"/>
                <a:cs typeface="Times New Roman" pitchFamily="18" charset="0"/>
              </a:rPr>
              <a:t>ході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боротьби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різні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платформи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взаємно</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збагачуються</a:t>
            </a:r>
            <a:r>
              <a:rPr lang="ru-RU" sz="1800" i="1" cap="none" dirty="0" smtClean="0">
                <a:latin typeface="Times New Roman" pitchFamily="18" charset="0"/>
                <a:cs typeface="Times New Roman" pitchFamily="18" charset="0"/>
              </a:rPr>
              <a:t> і </a:t>
            </a:r>
            <a:r>
              <a:rPr lang="ru-RU" sz="1800" i="1" cap="none" dirty="0" err="1" smtClean="0">
                <a:latin typeface="Times New Roman" pitchFamily="18" charset="0"/>
                <a:cs typeface="Times New Roman" pitchFamily="18" charset="0"/>
              </a:rPr>
              <a:t>коректуються</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Сили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що</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протистоять</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вбирають</a:t>
            </a:r>
            <a:r>
              <a:rPr lang="ru-RU" sz="1800" i="1" cap="none" dirty="0" smtClean="0">
                <a:latin typeface="Times New Roman" pitchFamily="18" charset="0"/>
                <a:cs typeface="Times New Roman" pitchFamily="18" charset="0"/>
              </a:rPr>
              <a:t> у себе </a:t>
            </a:r>
            <a:r>
              <a:rPr lang="ru-RU" sz="1800" i="1" cap="none" dirty="0" err="1" smtClean="0">
                <a:latin typeface="Times New Roman" pitchFamily="18" charset="0"/>
                <a:cs typeface="Times New Roman" pitchFamily="18" charset="0"/>
              </a:rPr>
              <a:t>більш</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широкі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інтереси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Цей</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процес</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лежить</a:t>
            </a:r>
            <a:r>
              <a:rPr lang="ru-RU" sz="1800" i="1" cap="none" dirty="0" smtClean="0">
                <a:latin typeface="Times New Roman" pitchFamily="18" charset="0"/>
                <a:cs typeface="Times New Roman" pitchFamily="18" charset="0"/>
              </a:rPr>
              <a:t> в </a:t>
            </a:r>
            <a:r>
              <a:rPr lang="ru-RU" sz="1800" i="1" cap="none" dirty="0" err="1" smtClean="0">
                <a:latin typeface="Times New Roman" pitchFamily="18" charset="0"/>
                <a:cs typeface="Times New Roman" pitchFamily="18" charset="0"/>
              </a:rPr>
              <a:t>основі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руху</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від</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заідеологізованої</a:t>
            </a:r>
            <a:r>
              <a:rPr lang="ru-RU" sz="1800" i="1" cap="none" dirty="0" smtClean="0">
                <a:latin typeface="Times New Roman" pitchFamily="18" charset="0"/>
                <a:cs typeface="Times New Roman" pitchFamily="18" charset="0"/>
              </a:rPr>
              <a:t> до </a:t>
            </a:r>
            <a:r>
              <a:rPr lang="ru-RU" sz="1800" i="1" cap="none" dirty="0" err="1" smtClean="0">
                <a:latin typeface="Times New Roman" pitchFamily="18" charset="0"/>
                <a:cs typeface="Times New Roman" pitchFamily="18" charset="0"/>
              </a:rPr>
              <a:t>реалістичної</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політики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який</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спостерігається</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дедалі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виразніше</a:t>
            </a:r>
            <a:r>
              <a:rPr lang="ru-RU" sz="1800" i="1" cap="none" dirty="0" smtClean="0">
                <a:latin typeface="Times New Roman" pitchFamily="18" charset="0"/>
                <a:cs typeface="Times New Roman" pitchFamily="18" charset="0"/>
              </a:rPr>
              <a:t>.</a:t>
            </a:r>
            <a:endParaRPr lang="ru-RU" sz="1800" i="1" cap="none" dirty="0">
              <a:latin typeface="Times New Roman" pitchFamily="18" charset="0"/>
              <a:cs typeface="Times New Roman" pitchFamily="18" charset="0"/>
            </a:endParaRPr>
          </a:p>
        </p:txBody>
      </p:sp>
      <p:sp>
        <p:nvSpPr>
          <p:cNvPr id="3" name="Прямоугольник 2"/>
          <p:cNvSpPr/>
          <p:nvPr/>
        </p:nvSpPr>
        <p:spPr>
          <a:xfrm>
            <a:off x="590569" y="5085184"/>
            <a:ext cx="7992888" cy="149518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i="1" dirty="0" smtClean="0">
                <a:latin typeface="Times New Roman" pitchFamily="18" charset="0"/>
                <a:cs typeface="Times New Roman" pitchFamily="18" charset="0"/>
              </a:rPr>
              <a:t>          Спектр </a:t>
            </a:r>
            <a:r>
              <a:rPr lang="ru-RU" i="1" dirty="0" err="1" smtClean="0">
                <a:latin typeface="Times New Roman" pitchFamily="18" charset="0"/>
                <a:cs typeface="Times New Roman" pitchFamily="18" charset="0"/>
              </a:rPr>
              <a:t>сучасних</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соціально-політичних</a:t>
            </a:r>
            <a:r>
              <a:rPr lang="ru-RU" i="1" dirty="0" smtClean="0">
                <a:latin typeface="Times New Roman" pitchFamily="18" charset="0"/>
                <a:cs typeface="Times New Roman" pitchFamily="18" charset="0"/>
              </a:rPr>
              <a:t> доктрин широкий — </a:t>
            </a:r>
            <a:r>
              <a:rPr lang="ru-RU" i="1" dirty="0" err="1" smtClean="0">
                <a:latin typeface="Times New Roman" pitchFamily="18" charset="0"/>
                <a:cs typeface="Times New Roman" pitchFamily="18" charset="0"/>
              </a:rPr>
              <a:t>від</a:t>
            </a:r>
            <a:r>
              <a:rPr lang="ru-RU" i="1" dirty="0" smtClean="0">
                <a:latin typeface="Times New Roman" pitchFamily="18" charset="0"/>
                <a:cs typeface="Times New Roman" pitchFamily="18" charset="0"/>
              </a:rPr>
              <a:t> таких, </a:t>
            </a:r>
            <a:r>
              <a:rPr lang="ru-RU" i="1" dirty="0" err="1" smtClean="0">
                <a:latin typeface="Times New Roman" pitchFamily="18" charset="0"/>
                <a:cs typeface="Times New Roman" pitchFamily="18" charset="0"/>
              </a:rPr>
              <a:t>що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вважають</a:t>
            </a:r>
            <a:r>
              <a:rPr lang="ru-RU" i="1" dirty="0" smtClean="0">
                <a:latin typeface="Times New Roman" pitchFamily="18" charset="0"/>
                <a:cs typeface="Times New Roman" pitchFamily="18" charset="0"/>
              </a:rPr>
              <a:t> за </a:t>
            </a:r>
            <a:r>
              <a:rPr lang="ru-RU" i="1" dirty="0" err="1" smtClean="0">
                <a:latin typeface="Times New Roman" pitchFamily="18" charset="0"/>
                <a:cs typeface="Times New Roman" pitchFamily="18" charset="0"/>
              </a:rPr>
              <a:t>необхідне</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збереження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капіталістичного</a:t>
            </a:r>
            <a:r>
              <a:rPr lang="ru-RU" i="1" dirty="0" smtClean="0">
                <a:latin typeface="Times New Roman" pitchFamily="18" charset="0"/>
                <a:cs typeface="Times New Roman" pitchFamily="18" charset="0"/>
              </a:rPr>
              <a:t> ладу, </a:t>
            </a:r>
            <a:r>
              <a:rPr lang="ru-RU" i="1" dirty="0" err="1" smtClean="0">
                <a:latin typeface="Times New Roman" pitchFamily="18" charset="0"/>
                <a:cs typeface="Times New Roman" pitchFamily="18" charset="0"/>
              </a:rPr>
              <a:t>протидію</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суспільному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прогресові</a:t>
            </a:r>
            <a:r>
              <a:rPr lang="ru-RU" i="1" dirty="0" smtClean="0">
                <a:latin typeface="Times New Roman" pitchFamily="18" charset="0"/>
                <a:cs typeface="Times New Roman" pitchFamily="18" charset="0"/>
              </a:rPr>
              <a:t>, аж до таких доктрин, </a:t>
            </a:r>
            <a:r>
              <a:rPr lang="ru-RU" i="1" dirty="0" err="1" smtClean="0">
                <a:latin typeface="Times New Roman" pitchFamily="18" charset="0"/>
                <a:cs typeface="Times New Roman" pitchFamily="18" charset="0"/>
              </a:rPr>
              <a:t>які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повністю</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заперечують</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усі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нині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існуючі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форми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суспільного</a:t>
            </a:r>
            <a:r>
              <a:rPr lang="ru-RU" i="1" dirty="0" smtClean="0">
                <a:latin typeface="Times New Roman" pitchFamily="18" charset="0"/>
                <a:cs typeface="Times New Roman" pitchFamily="18" charset="0"/>
              </a:rPr>
              <a:t> устрою.</a:t>
            </a:r>
            <a:endParaRPr lang="ru-RU" i="1" dirty="0">
              <a:latin typeface="Times New Roman" pitchFamily="18" charset="0"/>
              <a:cs typeface="Times New Roman" pitchFamily="18" charset="0"/>
            </a:endParaRPr>
          </a:p>
        </p:txBody>
      </p:sp>
      <p:pic>
        <p:nvPicPr>
          <p:cNvPr id="8194" name="Picture 2" descr="C:\Users\Admin\Downloads\Без названи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3787" y="3071577"/>
            <a:ext cx="1606452" cy="1831578"/>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Admin\Downloads\images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5507" y="3071577"/>
            <a:ext cx="2647950" cy="172402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Users\Admin\Downloads\images (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5493" y="3179130"/>
            <a:ext cx="2619375"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082412"/>
      </p:ext>
    </p:extLst>
  </p:cSld>
  <p:clrMapOvr>
    <a:masterClrMapping/>
  </p:clrMapOvr>
  <mc:AlternateContent xmlns:mc="http://schemas.openxmlformats.org/markup-compatibility/2006" xmlns:p14="http://schemas.microsoft.com/office/powerpoint/2010/main">
    <mc:Choice Requires="p14">
      <p:transition spd="slow" p14:dur="2500" advTm="12634">
        <p:checker/>
      </p:transition>
    </mc:Choice>
    <mc:Fallback xmlns="">
      <p:transition spd="slow" advTm="12634">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1988841"/>
            <a:ext cx="4038600" cy="3816424"/>
          </a:xfrm>
        </p:spPr>
        <p:txBody>
          <a:bodyPr>
            <a:normAutofit/>
          </a:bodyPr>
          <a:lstStyle/>
          <a:p>
            <a:r>
              <a:rPr lang="uk-UA" sz="2800" i="1" dirty="0" smtClean="0">
                <a:latin typeface="Times New Roman" pitchFamily="18" charset="0"/>
                <a:cs typeface="Times New Roman" pitchFamily="18" charset="0"/>
              </a:rPr>
              <a:t>Консерватизм;</a:t>
            </a:r>
          </a:p>
          <a:p>
            <a:r>
              <a:rPr lang="uk-UA" sz="2800" i="1" dirty="0" smtClean="0">
                <a:latin typeface="Times New Roman" pitchFamily="18" charset="0"/>
                <a:cs typeface="Times New Roman" pitchFamily="18" charset="0"/>
              </a:rPr>
              <a:t>Лібералізм;</a:t>
            </a:r>
          </a:p>
          <a:p>
            <a:r>
              <a:rPr lang="uk-UA" sz="2800" i="1" dirty="0" smtClean="0">
                <a:latin typeface="Times New Roman" pitchFamily="18" charset="0"/>
                <a:cs typeface="Times New Roman" pitchFamily="18" charset="0"/>
              </a:rPr>
              <a:t>Соціал-демократизм;</a:t>
            </a:r>
          </a:p>
          <a:p>
            <a:r>
              <a:rPr lang="uk-UA" sz="2800" i="1" dirty="0" smtClean="0">
                <a:latin typeface="Times New Roman" pitchFamily="18" charset="0"/>
                <a:cs typeface="Times New Roman" pitchFamily="18" charset="0"/>
              </a:rPr>
              <a:t>Марксизм;</a:t>
            </a:r>
          </a:p>
          <a:p>
            <a:r>
              <a:rPr lang="uk-UA" sz="2800" i="1" dirty="0" smtClean="0">
                <a:latin typeface="Times New Roman" pitchFamily="18" charset="0"/>
                <a:cs typeface="Times New Roman" pitchFamily="18" charset="0"/>
              </a:rPr>
              <a:t>Націоналізм;</a:t>
            </a:r>
          </a:p>
          <a:p>
            <a:r>
              <a:rPr lang="uk-UA" sz="2800" i="1" dirty="0" smtClean="0">
                <a:latin typeface="Times New Roman" pitchFamily="18" charset="0"/>
                <a:cs typeface="Times New Roman" pitchFamily="18" charset="0"/>
              </a:rPr>
              <a:t>Клерикалізм.</a:t>
            </a:r>
            <a:endParaRPr lang="ru-RU" sz="2800" i="1"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r>
              <a:rPr lang="uk-UA" sz="2800" b="1" i="1" dirty="0" smtClean="0">
                <a:latin typeface="Times New Roman" pitchFamily="18" charset="0"/>
                <a:cs typeface="Times New Roman" pitchFamily="18" charset="0"/>
              </a:rPr>
              <a:t>Існують такі суспільно-політичні доктрини</a:t>
            </a:r>
            <a:r>
              <a:rPr lang="uk-UA" sz="2800" b="1" i="1" dirty="0" smtClean="0">
                <a:latin typeface="Times New Roman" pitchFamily="18" charset="0"/>
                <a:cs typeface="Times New Roman" pitchFamily="18" charset="0"/>
              </a:rPr>
              <a:t>, як</a:t>
            </a:r>
            <a:r>
              <a:rPr lang="uk-UA" sz="2800" b="1" i="1" dirty="0" smtClean="0">
                <a:latin typeface="Times New Roman" pitchFamily="18" charset="0"/>
                <a:cs typeface="Times New Roman" pitchFamily="18" charset="0"/>
              </a:rPr>
              <a:t>:</a:t>
            </a:r>
            <a:endParaRPr lang="ru-RU" sz="2800" b="1" i="1" dirty="0">
              <a:latin typeface="Times New Roman" pitchFamily="18" charset="0"/>
              <a:cs typeface="Times New Roman" pitchFamily="18" charset="0"/>
            </a:endParaRPr>
          </a:p>
        </p:txBody>
      </p:sp>
    </p:spTree>
    <p:extLst>
      <p:ext uri="{BB962C8B-B14F-4D97-AF65-F5344CB8AC3E}">
        <p14:creationId xmlns:p14="http://schemas.microsoft.com/office/powerpoint/2010/main" val="1623390519"/>
      </p:ext>
    </p:extLst>
  </p:cSld>
  <p:clrMapOvr>
    <a:masterClrMapping/>
  </p:clrMapOvr>
  <mc:AlternateContent xmlns:mc="http://schemas.openxmlformats.org/markup-compatibility/2006" xmlns:p14="http://schemas.microsoft.com/office/powerpoint/2010/main">
    <mc:Choice Requires="p14">
      <p:transition spd="slow" p14:dur="1600" advTm="10563">
        <p:blinds dir="vert"/>
      </p:transition>
    </mc:Choice>
    <mc:Fallback xmlns="">
      <p:transition spd="slow" advTm="10563">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380" y="260648"/>
            <a:ext cx="8219256" cy="1728192"/>
          </a:xfrm>
        </p:spPr>
        <p:txBody>
          <a:bodyPr>
            <a:normAutofit/>
          </a:bodyPr>
          <a:lstStyle/>
          <a:p>
            <a:pPr algn="just"/>
            <a:r>
              <a:rPr lang="uk-UA" sz="2400" dirty="0" smtClean="0">
                <a:latin typeface="Times New Roman" pitchFamily="18" charset="0"/>
                <a:cs typeface="Times New Roman" pitchFamily="18" charset="0"/>
              </a:rPr>
              <a:t>	</a:t>
            </a:r>
            <a:r>
              <a:rPr lang="vi-VN" sz="1800" i="1" dirty="0" smtClean="0">
                <a:latin typeface="Times New Roman" pitchFamily="18" charset="0"/>
                <a:cs typeface="Times New Roman" pitchFamily="18" charset="0"/>
              </a:rPr>
              <a:t>Консервати́зм (фр. </a:t>
            </a:r>
            <a:r>
              <a:rPr lang="en-US" sz="1800" i="1" dirty="0" err="1" smtClean="0">
                <a:latin typeface="Times New Roman" pitchFamily="18" charset="0"/>
                <a:cs typeface="Times New Roman" pitchFamily="18" charset="0"/>
              </a:rPr>
              <a:t>conservatisme</a:t>
            </a:r>
            <a:r>
              <a:rPr lang="en-US" sz="1800" i="1" dirty="0" smtClean="0">
                <a:latin typeface="Times New Roman" pitchFamily="18" charset="0"/>
                <a:cs typeface="Times New Roman" pitchFamily="18" charset="0"/>
              </a:rPr>
              <a:t>, </a:t>
            </a:r>
            <a:r>
              <a:rPr lang="vi-VN" sz="1800" i="1" dirty="0" smtClean="0">
                <a:latin typeface="Times New Roman" pitchFamily="18" charset="0"/>
                <a:cs typeface="Times New Roman" pitchFamily="18" charset="0"/>
              </a:rPr>
              <a:t>від лат. </a:t>
            </a:r>
            <a:r>
              <a:rPr lang="en-US" sz="1800" i="1" dirty="0" err="1" smtClean="0">
                <a:latin typeface="Times New Roman" pitchFamily="18" charset="0"/>
                <a:cs typeface="Times New Roman" pitchFamily="18" charset="0"/>
              </a:rPr>
              <a:t>conservo</a:t>
            </a:r>
            <a:r>
              <a:rPr lang="en-US" sz="1800" i="1" dirty="0" smtClean="0">
                <a:latin typeface="Times New Roman" pitchFamily="18" charset="0"/>
                <a:cs typeface="Times New Roman" pitchFamily="18" charset="0"/>
              </a:rPr>
              <a:t> </a:t>
            </a:r>
            <a:r>
              <a:rPr lang="uk-UA" sz="1800" i="1"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 «</a:t>
            </a:r>
            <a:r>
              <a:rPr lang="vi-VN" sz="1800" i="1" dirty="0" smtClean="0">
                <a:latin typeface="Times New Roman" pitchFamily="18" charset="0"/>
                <a:cs typeface="Times New Roman" pitchFamily="18" charset="0"/>
              </a:rPr>
              <a:t>охороняю», «зберігаю») </a:t>
            </a:r>
            <a:r>
              <a:rPr lang="uk-UA" sz="1800" i="1" dirty="0" smtClean="0">
                <a:latin typeface="Times New Roman" pitchFamily="18" charset="0"/>
                <a:cs typeface="Times New Roman" pitchFamily="18" charset="0"/>
              </a:rPr>
              <a:t>-</a:t>
            </a:r>
            <a:r>
              <a:rPr lang="vi-VN" sz="1800" i="1" dirty="0" smtClean="0">
                <a:latin typeface="Times New Roman" pitchFamily="18" charset="0"/>
                <a:cs typeface="Times New Roman" pitchFamily="18" charset="0"/>
              </a:rPr>
              <a:t> визначення ідейно-політичних, ідеологічних і культурних течій, що спираються на ідею традиції та спадкоємність у соціальному та культурному житті.</a:t>
            </a:r>
            <a:endParaRPr lang="ru-RU" sz="1800" i="1" dirty="0">
              <a:latin typeface="Times New Roman" pitchFamily="18" charset="0"/>
              <a:cs typeface="Times New Roman" pitchFamily="18" charset="0"/>
            </a:endParaRPr>
          </a:p>
        </p:txBody>
      </p:sp>
      <p:pic>
        <p:nvPicPr>
          <p:cNvPr id="1026" name="Picture 2" descr="C:\Users\Admin\Downloads\Без названия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276872"/>
            <a:ext cx="3744416" cy="2871936"/>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11560" y="1916832"/>
            <a:ext cx="4032448" cy="35283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        </a:t>
            </a:r>
            <a:r>
              <a:rPr lang="ru-RU" i="1" dirty="0" smtClean="0">
                <a:solidFill>
                  <a:schemeClr val="tx1"/>
                </a:solidFill>
                <a:latin typeface="Times New Roman" pitchFamily="18" charset="0"/>
                <a:cs typeface="Times New Roman" pitchFamily="18" charset="0"/>
              </a:rPr>
              <a:t>Для консерватизму </a:t>
            </a:r>
            <a:r>
              <a:rPr lang="ru-RU" i="1" dirty="0" err="1" smtClean="0">
                <a:solidFill>
                  <a:schemeClr val="tx1"/>
                </a:solidFill>
                <a:latin typeface="Times New Roman" pitchFamily="18" charset="0"/>
                <a:cs typeface="Times New Roman" pitchFamily="18" charset="0"/>
              </a:rPr>
              <a:t>характерні</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прихильність</a:t>
            </a:r>
            <a:r>
              <a:rPr lang="ru-RU" i="1" dirty="0" smtClean="0">
                <a:solidFill>
                  <a:schemeClr val="tx1"/>
                </a:solidFill>
                <a:latin typeface="Times New Roman" pitchFamily="18" charset="0"/>
                <a:cs typeface="Times New Roman" pitchFamily="18" charset="0"/>
              </a:rPr>
              <a:t> до </a:t>
            </a:r>
            <a:r>
              <a:rPr lang="ru-RU" i="1" dirty="0" err="1" smtClean="0">
                <a:solidFill>
                  <a:schemeClr val="tx1"/>
                </a:solidFill>
                <a:latin typeface="Times New Roman" pitchFamily="18" charset="0"/>
                <a:cs typeface="Times New Roman" pitchFamily="18" charset="0"/>
              </a:rPr>
              <a:t>усталених</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соціальних</a:t>
            </a:r>
            <a:r>
              <a:rPr lang="ru-RU" i="1" dirty="0" smtClean="0">
                <a:solidFill>
                  <a:schemeClr val="tx1"/>
                </a:solidFill>
                <a:latin typeface="Times New Roman" pitchFamily="18" charset="0"/>
                <a:cs typeface="Times New Roman" pitchFamily="18" charset="0"/>
              </a:rPr>
              <a:t> систем і норм, «</a:t>
            </a:r>
            <a:r>
              <a:rPr lang="ru-RU" i="1" dirty="0" err="1" smtClean="0">
                <a:solidFill>
                  <a:schemeClr val="tx1"/>
                </a:solidFill>
                <a:latin typeface="Times New Roman" pitchFamily="18" charset="0"/>
                <a:cs typeface="Times New Roman" pitchFamily="18" charset="0"/>
              </a:rPr>
              <a:t>скептичне</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сприйняття</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ідей</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рівності</a:t>
            </a:r>
            <a:r>
              <a:rPr lang="ru-RU" i="1" dirty="0" smtClean="0">
                <a:solidFill>
                  <a:schemeClr val="tx1"/>
                </a:solidFill>
                <a:latin typeface="Times New Roman" pitchFamily="18" charset="0"/>
                <a:cs typeface="Times New Roman" pitchFamily="18" charset="0"/>
              </a:rPr>
              <a:t> людей, </a:t>
            </a:r>
            <a:r>
              <a:rPr lang="ru-RU" i="1" dirty="0" err="1" smtClean="0">
                <a:solidFill>
                  <a:schemeClr val="tx1"/>
                </a:solidFill>
                <a:latin typeface="Times New Roman" pitchFamily="18" charset="0"/>
                <a:cs typeface="Times New Roman" pitchFamily="18" charset="0"/>
              </a:rPr>
              <a:t>неприйняття</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революцій</a:t>
            </a:r>
            <a:r>
              <a:rPr lang="ru-RU" i="1" dirty="0" smtClean="0">
                <a:solidFill>
                  <a:schemeClr val="tx1"/>
                </a:solidFill>
                <a:latin typeface="Times New Roman" pitchFamily="18" charset="0"/>
                <a:cs typeface="Times New Roman" pitchFamily="18" charset="0"/>
              </a:rPr>
              <a:t> та </a:t>
            </a:r>
            <a:r>
              <a:rPr lang="ru-RU" i="1" dirty="0" err="1" smtClean="0">
                <a:solidFill>
                  <a:schemeClr val="tx1"/>
                </a:solidFill>
                <a:latin typeface="Times New Roman" pitchFamily="18" charset="0"/>
                <a:cs typeface="Times New Roman" pitchFamily="18" charset="0"/>
              </a:rPr>
              <a:t>радикальних</a:t>
            </a:r>
            <a:r>
              <a:rPr lang="ru-RU" i="1" dirty="0" smtClean="0">
                <a:solidFill>
                  <a:schemeClr val="tx1"/>
                </a:solidFill>
                <a:latin typeface="Times New Roman" pitchFamily="18" charset="0"/>
                <a:cs typeface="Times New Roman" pitchFamily="18" charset="0"/>
              </a:rPr>
              <a:t> реформ, </a:t>
            </a:r>
            <a:r>
              <a:rPr lang="ru-RU" i="1" dirty="0" err="1" smtClean="0">
                <a:solidFill>
                  <a:schemeClr val="tx1"/>
                </a:solidFill>
                <a:latin typeface="Times New Roman" pitchFamily="18" charset="0"/>
                <a:cs typeface="Times New Roman" pitchFamily="18" charset="0"/>
              </a:rPr>
              <a:t>обстоювання</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еволюційного</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органічного</a:t>
            </a:r>
            <a:r>
              <a:rPr lang="ru-RU" i="1" dirty="0" smtClean="0">
                <a:solidFill>
                  <a:schemeClr val="tx1"/>
                </a:solidFill>
                <a:latin typeface="Times New Roman" pitchFamily="18" charset="0"/>
                <a:cs typeface="Times New Roman" pitchFamily="18" charset="0"/>
              </a:rPr>
              <a:t>, максимально </a:t>
            </a:r>
            <a:r>
              <a:rPr lang="ru-RU" i="1" dirty="0" err="1" smtClean="0">
                <a:solidFill>
                  <a:schemeClr val="tx1"/>
                </a:solidFill>
                <a:latin typeface="Times New Roman" pitchFamily="18" charset="0"/>
                <a:cs typeface="Times New Roman" pitchFamily="18" charset="0"/>
              </a:rPr>
              <a:t>повільного</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розвитку</a:t>
            </a:r>
            <a:r>
              <a:rPr lang="ru-RU" i="1" dirty="0" smtClean="0">
                <a:solidFill>
                  <a:schemeClr val="tx1"/>
                </a:solidFill>
                <a:latin typeface="Times New Roman" pitchFamily="18" charset="0"/>
                <a:cs typeface="Times New Roman" pitchFamily="18" charset="0"/>
              </a:rPr>
              <a:t>. </a:t>
            </a:r>
            <a:r>
              <a:rPr lang="ru-RU" i="1" dirty="0" err="1" smtClean="0">
                <a:solidFill>
                  <a:schemeClr val="tx1"/>
                </a:solidFill>
                <a:latin typeface="Times New Roman" pitchFamily="18" charset="0"/>
                <a:cs typeface="Times New Roman" pitchFamily="18" charset="0"/>
              </a:rPr>
              <a:t>Ідеологічно</a:t>
            </a:r>
            <a:r>
              <a:rPr lang="ru-RU" i="1" dirty="0" smtClean="0">
                <a:solidFill>
                  <a:schemeClr val="tx1"/>
                </a:solidFill>
                <a:latin typeface="Times New Roman" pitchFamily="18" charset="0"/>
                <a:cs typeface="Times New Roman" pitchFamily="18" charset="0"/>
              </a:rPr>
              <a:t> консерватизм </a:t>
            </a:r>
            <a:r>
              <a:rPr lang="ru-RU" i="1" dirty="0" err="1" smtClean="0">
                <a:solidFill>
                  <a:schemeClr val="tx1"/>
                </a:solidFill>
                <a:latin typeface="Times New Roman" pitchFamily="18" charset="0"/>
                <a:cs typeface="Times New Roman" pitchFamily="18" charset="0"/>
              </a:rPr>
              <a:t>протистоїть</a:t>
            </a:r>
            <a:r>
              <a:rPr lang="ru-RU" i="1" dirty="0" smtClean="0">
                <a:solidFill>
                  <a:schemeClr val="tx1"/>
                </a:solidFill>
                <a:latin typeface="Times New Roman" pitchFamily="18" charset="0"/>
                <a:cs typeface="Times New Roman" pitchFamily="18" charset="0"/>
              </a:rPr>
              <a:t> як </a:t>
            </a:r>
            <a:r>
              <a:rPr lang="ru-RU" i="1" dirty="0" err="1" smtClean="0">
                <a:solidFill>
                  <a:schemeClr val="tx1"/>
                </a:solidFill>
                <a:latin typeface="Times New Roman" pitchFamily="18" charset="0"/>
                <a:cs typeface="Times New Roman" pitchFamily="18" charset="0"/>
              </a:rPr>
              <a:t>лібералізму</a:t>
            </a:r>
            <a:r>
              <a:rPr lang="ru-RU" i="1" dirty="0" smtClean="0">
                <a:solidFill>
                  <a:schemeClr val="tx1"/>
                </a:solidFill>
                <a:latin typeface="Times New Roman" pitchFamily="18" charset="0"/>
                <a:cs typeface="Times New Roman" pitchFamily="18" charset="0"/>
              </a:rPr>
              <a:t>, так і </a:t>
            </a:r>
            <a:r>
              <a:rPr lang="ru-RU" i="1" dirty="0" err="1" smtClean="0">
                <a:solidFill>
                  <a:schemeClr val="tx1"/>
                </a:solidFill>
                <a:latin typeface="Times New Roman" pitchFamily="18" charset="0"/>
                <a:cs typeface="Times New Roman" pitchFamily="18" charset="0"/>
              </a:rPr>
              <a:t>соціалізму</a:t>
            </a:r>
            <a:r>
              <a:rPr lang="ru-RU" i="1" dirty="0" smtClean="0">
                <a:solidFill>
                  <a:schemeClr val="tx1"/>
                </a:solidFill>
                <a:latin typeface="Times New Roman" pitchFamily="18" charset="0"/>
                <a:cs typeface="Times New Roman" pitchFamily="18" charset="0"/>
              </a:rPr>
              <a:t>. </a:t>
            </a:r>
            <a:endParaRPr lang="ru-RU" i="1" dirty="0">
              <a:solidFill>
                <a:schemeClr val="tx1"/>
              </a:solidFill>
              <a:latin typeface="Times New Roman" pitchFamily="18" charset="0"/>
              <a:cs typeface="Times New Roman" pitchFamily="18" charset="0"/>
            </a:endParaRPr>
          </a:p>
        </p:txBody>
      </p:sp>
      <p:sp>
        <p:nvSpPr>
          <p:cNvPr id="4" name="Прямоугольник 3"/>
          <p:cNvSpPr/>
          <p:nvPr/>
        </p:nvSpPr>
        <p:spPr>
          <a:xfrm>
            <a:off x="587477" y="5445224"/>
            <a:ext cx="7920880" cy="108282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Вперше</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термін</a:t>
            </a:r>
            <a:r>
              <a:rPr lang="ru-RU" i="1" dirty="0" smtClean="0">
                <a:latin typeface="Times New Roman" pitchFamily="18" charset="0"/>
                <a:cs typeface="Times New Roman" pitchFamily="18" charset="0"/>
              </a:rPr>
              <a:t> «консерватизм» </a:t>
            </a:r>
            <a:r>
              <a:rPr lang="ru-RU" i="1" dirty="0" err="1" smtClean="0">
                <a:latin typeface="Times New Roman" pitchFamily="18" charset="0"/>
                <a:cs typeface="Times New Roman" pitchFamily="18" charset="0"/>
              </a:rPr>
              <a:t>вжив</a:t>
            </a:r>
            <a:r>
              <a:rPr lang="ru-RU" i="1" dirty="0" smtClean="0">
                <a:latin typeface="Times New Roman" pitchFamily="18" charset="0"/>
                <a:cs typeface="Times New Roman" pitchFamily="18" charset="0"/>
              </a:rPr>
              <a:t> у 1891 </a:t>
            </a:r>
            <a:r>
              <a:rPr lang="ru-RU" i="1" dirty="0" err="1" smtClean="0">
                <a:latin typeface="Times New Roman" pitchFamily="18" charset="0"/>
                <a:cs typeface="Times New Roman" pitchFamily="18" charset="0"/>
              </a:rPr>
              <a:t>році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французький</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політик</a:t>
            </a:r>
            <a:r>
              <a:rPr lang="ru-RU" i="1" dirty="0" smtClean="0">
                <a:latin typeface="Times New Roman" pitchFamily="18" charset="0"/>
                <a:cs typeface="Times New Roman" pitchFamily="18" charset="0"/>
              </a:rPr>
              <a:t> Франсуа-Рене де </a:t>
            </a:r>
            <a:r>
              <a:rPr lang="ru-RU" i="1" dirty="0" err="1" smtClean="0">
                <a:latin typeface="Times New Roman" pitchFamily="18" charset="0"/>
                <a:cs typeface="Times New Roman" pitchFamily="18" charset="0"/>
              </a:rPr>
              <a:t>Шатобріан</a:t>
            </a:r>
            <a:r>
              <a:rPr lang="ru-RU" i="1" dirty="0" smtClean="0">
                <a:latin typeface="Times New Roman" pitchFamily="18" charset="0"/>
                <a:cs typeface="Times New Roman" pitchFamily="18" charset="0"/>
              </a:rPr>
              <a:t>. У </a:t>
            </a:r>
            <a:r>
              <a:rPr lang="ru-RU" i="1" dirty="0" err="1" smtClean="0">
                <a:latin typeface="Times New Roman" pitchFamily="18" charset="0"/>
                <a:cs typeface="Times New Roman" pitchFamily="18" charset="0"/>
              </a:rPr>
              <a:t>західній</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політиці</a:t>
            </a:r>
            <a:r>
              <a:rPr lang="ru-RU" i="1" dirty="0" smtClean="0">
                <a:latin typeface="Times New Roman" pitchFamily="18" charset="0"/>
                <a:cs typeface="Times New Roman" pitchFamily="18" charset="0"/>
              </a:rPr>
              <a:t> консерватизмом часто </a:t>
            </a:r>
            <a:r>
              <a:rPr lang="ru-RU" i="1" dirty="0" err="1" smtClean="0">
                <a:latin typeface="Times New Roman" pitchFamily="18" charset="0"/>
                <a:cs typeface="Times New Roman" pitchFamily="18" charset="0"/>
              </a:rPr>
              <a:t>називають</a:t>
            </a:r>
            <a:r>
              <a:rPr lang="ru-RU" i="1" dirty="0" smtClean="0">
                <a:latin typeface="Times New Roman" pitchFamily="18" charset="0"/>
                <a:cs typeface="Times New Roman" pitchFamily="18" charset="0"/>
              </a:rPr>
              <a:t> школу </a:t>
            </a:r>
            <a:r>
              <a:rPr lang="ru-RU" i="1" dirty="0" err="1" smtClean="0">
                <a:latin typeface="Times New Roman" pitchFamily="18" charset="0"/>
                <a:cs typeface="Times New Roman" pitchFamily="18" charset="0"/>
              </a:rPr>
              <a:t>мислення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започатковану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Едмундом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Берком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Бональдом</a:t>
            </a:r>
            <a:r>
              <a:rPr lang="ru-RU" i="1" dirty="0" smtClean="0">
                <a:latin typeface="Times New Roman" pitchFamily="18" charset="0"/>
                <a:cs typeface="Times New Roman" pitchFamily="18" charset="0"/>
              </a:rPr>
              <a:t> та </a:t>
            </a:r>
            <a:r>
              <a:rPr lang="ru-RU" i="1" dirty="0" err="1" smtClean="0">
                <a:latin typeface="Times New Roman" pitchFamily="18" charset="0"/>
                <a:cs typeface="Times New Roman" pitchFamily="18" charset="0"/>
              </a:rPr>
              <a:t>подібними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мислителями</a:t>
            </a:r>
            <a:r>
              <a:rPr lang="ru-RU" i="1" dirty="0" smtClean="0">
                <a:latin typeface="Times New Roman" pitchFamily="18" charset="0"/>
                <a:cs typeface="Times New Roman" pitchFamily="18" charset="0"/>
              </a:rPr>
              <a:t>.</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1723992628"/>
      </p:ext>
    </p:extLst>
  </p:cSld>
  <p:clrMapOvr>
    <a:masterClrMapping/>
  </p:clrMapOvr>
  <mc:AlternateContent xmlns:mc="http://schemas.openxmlformats.org/markup-compatibility/2006" xmlns:p14="http://schemas.microsoft.com/office/powerpoint/2010/main">
    <mc:Choice Requires="p14">
      <p:transition spd="slow" p14:dur="3900" advTm="10367">
        <p14:glitter pattern="hexagon"/>
      </p:transition>
    </mc:Choice>
    <mc:Fallback xmlns="">
      <p:transition spd="slow" advTm="10367">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3744416" cy="4032448"/>
          </a:xfrm>
        </p:spPr>
        <p:txBody>
          <a:bodyPr>
            <a:normAutofit/>
          </a:bodyPr>
          <a:lstStyle/>
          <a:p>
            <a:r>
              <a:rPr lang="uk-UA" sz="1800" dirty="0" smtClean="0">
                <a:latin typeface="Times New Roman" pitchFamily="18" charset="0"/>
                <a:cs typeface="Times New Roman" pitchFamily="18" charset="0"/>
              </a:rPr>
              <a:t>	</a:t>
            </a:r>
            <a:r>
              <a:rPr lang="vi-VN" sz="1800" i="1" cap="none" dirty="0" smtClean="0">
                <a:latin typeface="Times New Roman" pitchFamily="18" charset="0"/>
                <a:cs typeface="Times New Roman" pitchFamily="18" charset="0"/>
              </a:rPr>
              <a:t>Лібералі́зм (фр. </a:t>
            </a:r>
            <a:r>
              <a:rPr lang="en-US" sz="1800" i="1" cap="none" dirty="0" err="1" smtClean="0">
                <a:latin typeface="Times New Roman" pitchFamily="18" charset="0"/>
                <a:cs typeface="Times New Roman" pitchFamily="18" charset="0"/>
              </a:rPr>
              <a:t>Libéralisme</a:t>
            </a:r>
            <a:r>
              <a:rPr lang="en-US" sz="1800" i="1" cap="none" dirty="0" smtClean="0">
                <a:latin typeface="Times New Roman" pitchFamily="18" charset="0"/>
                <a:cs typeface="Times New Roman" pitchFamily="18" charset="0"/>
              </a:rPr>
              <a:t>)</a:t>
            </a:r>
            <a:r>
              <a:rPr lang="uk-UA" sz="1800" i="1" cap="none" dirty="0" smtClean="0">
                <a:latin typeface="Times New Roman" pitchFamily="18" charset="0"/>
                <a:cs typeface="Times New Roman" pitchFamily="18" charset="0"/>
              </a:rPr>
              <a:t> - </a:t>
            </a:r>
            <a:r>
              <a:rPr lang="vi-VN" sz="1800" i="1" cap="none" dirty="0" smtClean="0">
                <a:latin typeface="Times New Roman" pitchFamily="18" charset="0"/>
                <a:cs typeface="Times New Roman" pitchFamily="18" charset="0"/>
              </a:rPr>
              <a:t>філософська, політична та економічна теорія, а також ідеологія, яка виходить з положення про те, що індивідуальні свободи людини є правовим базисом суспільства та економічного</a:t>
            </a:r>
            <a:r>
              <a:rPr lang="uk-UA" sz="1800" i="1" cap="none" dirty="0" smtClean="0">
                <a:latin typeface="Times New Roman" pitchFamily="18" charset="0"/>
                <a:cs typeface="Times New Roman" pitchFamily="18" charset="0"/>
              </a:rPr>
              <a:t> ладу.</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Зародився</a:t>
            </a:r>
            <a:r>
              <a:rPr lang="ru-RU" sz="1800" i="1" cap="none" dirty="0" smtClean="0">
                <a:latin typeface="Times New Roman" pitchFamily="18" charset="0"/>
                <a:cs typeface="Times New Roman" pitchFamily="18" charset="0"/>
              </a:rPr>
              <a:t> як </a:t>
            </a:r>
            <a:r>
              <a:rPr lang="ru-RU" sz="1800" i="1" cap="none" dirty="0" err="1" smtClean="0">
                <a:latin typeface="Times New Roman" pitchFamily="18" charset="0"/>
                <a:cs typeface="Times New Roman" pitchFamily="18" charset="0"/>
              </a:rPr>
              <a:t>ідеологія</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буржуазії</a:t>
            </a:r>
            <a:r>
              <a:rPr lang="ru-RU" sz="1800" i="1" cap="none" dirty="0" smtClean="0">
                <a:latin typeface="Times New Roman" pitchFamily="18" charset="0"/>
                <a:cs typeface="Times New Roman" pitchFamily="18" charset="0"/>
              </a:rPr>
              <a:t> у 17 ст. І остаточно </a:t>
            </a:r>
            <a:r>
              <a:rPr lang="ru-RU" sz="1800" i="1" cap="none" dirty="0" err="1" smtClean="0">
                <a:latin typeface="Times New Roman" pitchFamily="18" charset="0"/>
                <a:cs typeface="Times New Roman" pitchFamily="18" charset="0"/>
              </a:rPr>
              <a:t>оформився</a:t>
            </a:r>
            <a:r>
              <a:rPr lang="ru-RU" sz="1800" i="1" cap="none" dirty="0" smtClean="0">
                <a:latin typeface="Times New Roman" pitchFamily="18" charset="0"/>
                <a:cs typeface="Times New Roman" pitchFamily="18" charset="0"/>
              </a:rPr>
              <a:t> як </a:t>
            </a:r>
            <a:r>
              <a:rPr lang="ru-RU" sz="1800" i="1" cap="none" dirty="0" err="1" smtClean="0">
                <a:latin typeface="Times New Roman" pitchFamily="18" charset="0"/>
                <a:cs typeface="Times New Roman" pitchFamily="18" charset="0"/>
              </a:rPr>
              <a:t>ідейна</a:t>
            </a:r>
            <a:r>
              <a:rPr lang="ru-RU" sz="1800" i="1" cap="none" dirty="0" smtClean="0">
                <a:latin typeface="Times New Roman" pitchFamily="18" charset="0"/>
                <a:cs typeface="Times New Roman" pitchFamily="18" charset="0"/>
              </a:rPr>
              <a:t> доктрина до </a:t>
            </a:r>
            <a:r>
              <a:rPr lang="ru-RU" sz="1800" i="1" cap="none" dirty="0" err="1" smtClean="0">
                <a:latin typeface="Times New Roman" pitchFamily="18" charset="0"/>
                <a:cs typeface="Times New Roman" pitchFamily="18" charset="0"/>
              </a:rPr>
              <a:t>середини</a:t>
            </a:r>
            <a:r>
              <a:rPr lang="ru-RU" sz="1800" i="1" cap="none" dirty="0" smtClean="0">
                <a:latin typeface="Times New Roman" pitchFamily="18" charset="0"/>
                <a:cs typeface="Times New Roman" pitchFamily="18" charset="0"/>
              </a:rPr>
              <a:t> 19 </a:t>
            </a:r>
            <a:r>
              <a:rPr lang="ru-RU" sz="1800" i="1" cap="none" dirty="0" err="1" smtClean="0">
                <a:latin typeface="Times New Roman" pitchFamily="18" charset="0"/>
                <a:cs typeface="Times New Roman" pitchFamily="18" charset="0"/>
              </a:rPr>
              <a:t>сторіччя</a:t>
            </a:r>
            <a:r>
              <a:rPr lang="ru-RU" sz="1800" i="1" cap="none" dirty="0" smtClean="0">
                <a:latin typeface="Times New Roman" pitchFamily="18" charset="0"/>
                <a:cs typeface="Times New Roman" pitchFamily="18" charset="0"/>
              </a:rPr>
              <a:t>.</a:t>
            </a:r>
            <a:r>
              <a:rPr lang="vi-VN" sz="2000" i="1" cap="none" dirty="0" smtClean="0">
                <a:latin typeface="Times New Roman" pitchFamily="18" charset="0"/>
                <a:cs typeface="Times New Roman" pitchFamily="18" charset="0"/>
              </a:rPr>
              <a:t/>
            </a:r>
            <a:br>
              <a:rPr lang="vi-VN" sz="2000" i="1" cap="none" dirty="0" smtClean="0">
                <a:latin typeface="Times New Roman" pitchFamily="18" charset="0"/>
                <a:cs typeface="Times New Roman" pitchFamily="18" charset="0"/>
              </a:rPr>
            </a:br>
            <a:r>
              <a:rPr lang="vi-VN" sz="2000" i="1" dirty="0" smtClean="0">
                <a:latin typeface="Times New Roman" pitchFamily="18" charset="0"/>
                <a:cs typeface="Times New Roman" pitchFamily="18" charset="0"/>
              </a:rPr>
              <a:t/>
            </a:r>
            <a:br>
              <a:rPr lang="vi-VN" sz="2000" i="1" dirty="0" smtClean="0">
                <a:latin typeface="Times New Roman" pitchFamily="18" charset="0"/>
                <a:cs typeface="Times New Roman" pitchFamily="18" charset="0"/>
              </a:rPr>
            </a:br>
            <a:endParaRPr lang="ru-RU" sz="2000" i="1" dirty="0">
              <a:latin typeface="Times New Roman" pitchFamily="18" charset="0"/>
              <a:cs typeface="Times New Roman" pitchFamily="18" charset="0"/>
            </a:endParaRPr>
          </a:p>
        </p:txBody>
      </p:sp>
      <p:pic>
        <p:nvPicPr>
          <p:cNvPr id="2050" name="Picture 2" descr="C:\Users\Admin\Downloads\800px-Eugène_Delacroix_-_La_liberté_guidant_le_peu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260648"/>
            <a:ext cx="4608512" cy="3528392"/>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95536" y="4005064"/>
            <a:ext cx="8424936" cy="249857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Лібералізм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проголошує</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що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ініціативна</a:t>
            </a:r>
            <a:r>
              <a:rPr lang="ru-RU" i="1" dirty="0" smtClean="0">
                <a:latin typeface="Times New Roman" pitchFamily="18" charset="0"/>
                <a:cs typeface="Times New Roman" pitchFamily="18" charset="0"/>
              </a:rPr>
              <a:t> (активна), </a:t>
            </a:r>
            <a:r>
              <a:rPr lang="ru-RU" i="1" dirty="0" err="1" smtClean="0">
                <a:latin typeface="Times New Roman" pitchFamily="18" charset="0"/>
                <a:cs typeface="Times New Roman" pitchFamily="18" charset="0"/>
              </a:rPr>
              <a:t>вільна</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тобто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неконтрольована</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діяльність</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осіб</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головним</a:t>
            </a:r>
            <a:r>
              <a:rPr lang="ru-RU" i="1" dirty="0" smtClean="0">
                <a:latin typeface="Times New Roman" pitchFamily="18" charset="0"/>
                <a:cs typeface="Times New Roman" pitchFamily="18" charset="0"/>
              </a:rPr>
              <a:t> чином </a:t>
            </a:r>
            <a:r>
              <a:rPr lang="ru-RU" i="1" dirty="0" err="1" smtClean="0">
                <a:latin typeface="Times New Roman" pitchFamily="18" charset="0"/>
                <a:cs typeface="Times New Roman" pitchFamily="18" charset="0"/>
              </a:rPr>
              <a:t>економічна</a:t>
            </a:r>
            <a:r>
              <a:rPr lang="ru-RU" i="1" dirty="0" smtClean="0">
                <a:latin typeface="Times New Roman" pitchFamily="18" charset="0"/>
                <a:cs typeface="Times New Roman" pitchFamily="18" charset="0"/>
              </a:rPr>
              <a:t> й </a:t>
            </a:r>
            <a:r>
              <a:rPr lang="ru-RU" i="1" dirty="0" err="1" smtClean="0">
                <a:latin typeface="Times New Roman" pitchFamily="18" charset="0"/>
                <a:cs typeface="Times New Roman" pitchFamily="18" charset="0"/>
              </a:rPr>
              <a:t>політична</a:t>
            </a:r>
            <a:r>
              <a:rPr lang="ru-RU" i="1" dirty="0" smtClean="0">
                <a:latin typeface="Times New Roman" pitchFamily="18" charset="0"/>
                <a:cs typeface="Times New Roman" pitchFamily="18" charset="0"/>
              </a:rPr>
              <a:t>, є </a:t>
            </a:r>
            <a:r>
              <a:rPr lang="ru-RU" i="1" dirty="0" err="1" smtClean="0">
                <a:latin typeface="Times New Roman" pitchFamily="18" charset="0"/>
                <a:cs typeface="Times New Roman" pitchFamily="18" charset="0"/>
              </a:rPr>
              <a:t>справжнім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джерелом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поступу</a:t>
            </a:r>
            <a:r>
              <a:rPr lang="ru-RU" i="1" dirty="0" smtClean="0">
                <a:latin typeface="Times New Roman" pitchFamily="18" charset="0"/>
                <a:cs typeface="Times New Roman" pitchFamily="18" charset="0"/>
              </a:rPr>
              <a:t> в </a:t>
            </a:r>
            <a:r>
              <a:rPr lang="ru-RU" i="1" dirty="0" err="1" smtClean="0">
                <a:latin typeface="Times New Roman" pitchFamily="18" charset="0"/>
                <a:cs typeface="Times New Roman" pitchFamily="18" charset="0"/>
              </a:rPr>
              <a:t>суспільному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житті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Спрямований</a:t>
            </a:r>
            <a:r>
              <a:rPr lang="ru-RU" i="1" dirty="0" smtClean="0">
                <a:latin typeface="Times New Roman" pitchFamily="18" charset="0"/>
                <a:cs typeface="Times New Roman" pitchFamily="18" charset="0"/>
              </a:rPr>
              <a:t> на </a:t>
            </a:r>
            <a:r>
              <a:rPr lang="ru-RU" i="1" dirty="0" err="1" smtClean="0">
                <a:latin typeface="Times New Roman" pitchFamily="18" charset="0"/>
                <a:cs typeface="Times New Roman" pitchFamily="18" charset="0"/>
              </a:rPr>
              <a:t>утвердження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парламентського</a:t>
            </a:r>
            <a:r>
              <a:rPr lang="ru-RU" i="1" dirty="0" smtClean="0">
                <a:latin typeface="Times New Roman" pitchFamily="18" charset="0"/>
                <a:cs typeface="Times New Roman" pitchFamily="18" charset="0"/>
              </a:rPr>
              <a:t> ладу, </a:t>
            </a:r>
            <a:r>
              <a:rPr lang="ru-RU" i="1" dirty="0" err="1" smtClean="0">
                <a:latin typeface="Times New Roman" pitchFamily="18" charset="0"/>
                <a:cs typeface="Times New Roman" pitchFamily="18" charset="0"/>
              </a:rPr>
              <a:t>вільного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підприємництва</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демократичних</a:t>
            </a:r>
            <a:r>
              <a:rPr lang="ru-RU" i="1" dirty="0" smtClean="0">
                <a:latin typeface="Times New Roman" pitchFamily="18" charset="0"/>
                <a:cs typeface="Times New Roman" pitchFamily="18" charset="0"/>
              </a:rPr>
              <a:t> свобод; </a:t>
            </a:r>
            <a:r>
              <a:rPr lang="ru-RU" i="1" dirty="0" err="1" smtClean="0">
                <a:latin typeface="Times New Roman" pitchFamily="18" charset="0"/>
                <a:cs typeface="Times New Roman" pitchFamily="18" charset="0"/>
              </a:rPr>
              <a:t>обстоює</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абсолютну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цінність</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людської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особистості</a:t>
            </a:r>
            <a:r>
              <a:rPr lang="ru-RU" i="1" dirty="0" smtClean="0">
                <a:latin typeface="Times New Roman" pitchFamily="18" charset="0"/>
                <a:cs typeface="Times New Roman" pitchFamily="18" charset="0"/>
              </a:rPr>
              <a:t> («особа </a:t>
            </a:r>
            <a:r>
              <a:rPr lang="ru-RU" i="1" dirty="0" err="1" smtClean="0">
                <a:latin typeface="Times New Roman" pitchFamily="18" charset="0"/>
                <a:cs typeface="Times New Roman" pitchFamily="18" charset="0"/>
              </a:rPr>
              <a:t>важливіша</a:t>
            </a:r>
            <a:r>
              <a:rPr lang="ru-RU" i="1" dirty="0" smtClean="0">
                <a:latin typeface="Times New Roman" pitchFamily="18" charset="0"/>
                <a:cs typeface="Times New Roman" pitchFamily="18" charset="0"/>
              </a:rPr>
              <a:t> за державу») та </a:t>
            </a:r>
            <a:r>
              <a:rPr lang="ru-RU" i="1" dirty="0" err="1" smtClean="0">
                <a:latin typeface="Times New Roman" pitchFamily="18" charset="0"/>
                <a:cs typeface="Times New Roman" pitchFamily="18" charset="0"/>
              </a:rPr>
              <a:t>рівність</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всіх</a:t>
            </a:r>
            <a:r>
              <a:rPr lang="ru-RU" i="1" dirty="0" smtClean="0">
                <a:latin typeface="Times New Roman" pitchFamily="18" charset="0"/>
                <a:cs typeface="Times New Roman" pitchFamily="18" charset="0"/>
              </a:rPr>
              <a:t> людей </a:t>
            </a:r>
            <a:r>
              <a:rPr lang="ru-RU" i="1" dirty="0" err="1" smtClean="0">
                <a:latin typeface="Times New Roman" pitchFamily="18" charset="0"/>
                <a:cs typeface="Times New Roman" pitchFamily="18" charset="0"/>
              </a:rPr>
              <a:t>щодо</a:t>
            </a:r>
            <a:r>
              <a:rPr lang="ru-RU" i="1" dirty="0" smtClean="0">
                <a:latin typeface="Times New Roman" pitchFamily="18" charset="0"/>
                <a:cs typeface="Times New Roman" pitchFamily="18" charset="0"/>
              </a:rPr>
              <a:t> прав </a:t>
            </a:r>
            <a:r>
              <a:rPr lang="ru-RU" i="1" dirty="0" err="1" smtClean="0">
                <a:latin typeface="Times New Roman" pitchFamily="18" charset="0"/>
                <a:cs typeface="Times New Roman" pitchFamily="18" charset="0"/>
              </a:rPr>
              <a:t>особистості</a:t>
            </a:r>
            <a:r>
              <a:rPr lang="ru-RU" i="1" dirty="0" smtClean="0">
                <a:latin typeface="Times New Roman" pitchFamily="18" charset="0"/>
                <a:cs typeface="Times New Roman" pitchFamily="18" charset="0"/>
              </a:rPr>
              <a:t>. Метою </a:t>
            </a:r>
            <a:r>
              <a:rPr lang="ru-RU" i="1" dirty="0" err="1" smtClean="0">
                <a:latin typeface="Times New Roman" pitchFamily="18" charset="0"/>
                <a:cs typeface="Times New Roman" pitchFamily="18" charset="0"/>
              </a:rPr>
              <a:t>лібералізму</a:t>
            </a:r>
            <a:r>
              <a:rPr lang="ru-RU" i="1" dirty="0" smtClean="0">
                <a:latin typeface="Times New Roman" pitchFamily="18" charset="0"/>
                <a:cs typeface="Times New Roman" pitchFamily="18" charset="0"/>
              </a:rPr>
              <a:t> є </a:t>
            </a:r>
            <a:r>
              <a:rPr lang="ru-RU" i="1" dirty="0" err="1" smtClean="0">
                <a:latin typeface="Times New Roman" pitchFamily="18" charset="0"/>
                <a:cs typeface="Times New Roman" pitchFamily="18" charset="0"/>
              </a:rPr>
              <a:t>максимальне</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послаблення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пом'якшення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різних</a:t>
            </a:r>
            <a:r>
              <a:rPr lang="ru-RU" i="1" dirty="0" smtClean="0">
                <a:latin typeface="Times New Roman" pitchFamily="18" charset="0"/>
                <a:cs typeface="Times New Roman" pitchFamily="18" charset="0"/>
              </a:rPr>
              <a:t> форм державного і </a:t>
            </a:r>
            <a:r>
              <a:rPr lang="ru-RU" i="1" dirty="0" err="1" smtClean="0">
                <a:latin typeface="Times New Roman" pitchFamily="18" charset="0"/>
                <a:cs typeface="Times New Roman" pitchFamily="18" charset="0"/>
              </a:rPr>
              <a:t>суспільного</a:t>
            </a:r>
            <a:r>
              <a:rPr lang="ru-RU" i="1" dirty="0" smtClean="0">
                <a:latin typeface="Times New Roman" pitchFamily="18" charset="0"/>
                <a:cs typeface="Times New Roman" pitchFamily="18" charset="0"/>
              </a:rPr>
              <a:t> примусу </a:t>
            </a:r>
            <a:r>
              <a:rPr lang="ru-RU" i="1" dirty="0" err="1" smtClean="0">
                <a:latin typeface="Times New Roman" pitchFamily="18" charset="0"/>
                <a:cs typeface="Times New Roman" pitchFamily="18" charset="0"/>
              </a:rPr>
              <a:t>щодо</a:t>
            </a:r>
            <a:r>
              <a:rPr lang="ru-RU" i="1" dirty="0" smtClean="0">
                <a:latin typeface="Times New Roman" pitchFamily="18" charset="0"/>
                <a:cs typeface="Times New Roman" pitchFamily="18" charset="0"/>
              </a:rPr>
              <a:t> особи (контролю особи </a:t>
            </a:r>
            <a:r>
              <a:rPr lang="ru-RU" i="1" dirty="0" err="1" smtClean="0">
                <a:latin typeface="Times New Roman" pitchFamily="18" charset="0"/>
                <a:cs typeface="Times New Roman" pitchFamily="18" charset="0"/>
              </a:rPr>
              <a:t>тощо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обстоює</a:t>
            </a:r>
            <a:r>
              <a:rPr lang="ru-RU" i="1" dirty="0" smtClean="0">
                <a:latin typeface="Times New Roman" pitchFamily="18" charset="0"/>
                <a:cs typeface="Times New Roman" pitchFamily="18" charset="0"/>
              </a:rPr>
              <a:t> шлях мирного, </a:t>
            </a:r>
            <a:r>
              <a:rPr lang="ru-RU" i="1" dirty="0" err="1" smtClean="0">
                <a:latin typeface="Times New Roman" pitchFamily="18" charset="0"/>
                <a:cs typeface="Times New Roman" pitchFamily="18" charset="0"/>
              </a:rPr>
              <a:t>реформаторського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здійснення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соціальних</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перетворень</a:t>
            </a:r>
            <a:r>
              <a:rPr lang="ru-RU" i="1" dirty="0" smtClean="0">
                <a:latin typeface="Times New Roman" pitchFamily="18" charset="0"/>
                <a:cs typeface="Times New Roman" pitchFamily="18" charset="0"/>
              </a:rPr>
              <a:t>.</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920514794"/>
      </p:ext>
    </p:extLst>
  </p:cSld>
  <p:clrMapOvr>
    <a:masterClrMapping/>
  </p:clrMapOvr>
  <mc:AlternateContent xmlns:mc="http://schemas.openxmlformats.org/markup-compatibility/2006" xmlns:p14="http://schemas.microsoft.com/office/powerpoint/2010/main">
    <mc:Choice Requires="p14">
      <p:transition spd="med" p14:dur="700" advTm="10611">
        <p:fade/>
      </p:transition>
    </mc:Choice>
    <mc:Fallback xmlns="">
      <p:transition spd="med" advTm="10611">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86210"/>
          </a:xfrm>
        </p:spPr>
        <p:txBody>
          <a:bodyPr>
            <a:normAutofit/>
          </a:bodyPr>
          <a:lstStyle/>
          <a:p>
            <a:pPr algn="just"/>
            <a:r>
              <a:rPr lang="ru-RU" sz="1800" i="1" dirty="0" smtClean="0">
                <a:latin typeface="Times New Roman" pitchFamily="18" charset="0"/>
                <a:cs typeface="Times New Roman" pitchFamily="18" charset="0"/>
              </a:rPr>
              <a:t>          </a:t>
            </a:r>
            <a:r>
              <a:rPr lang="ru-RU" sz="1800" i="1" dirty="0" err="1" smtClean="0">
                <a:latin typeface="Times New Roman" pitchFamily="18" charset="0"/>
                <a:cs typeface="Times New Roman" pitchFamily="18" charset="0"/>
              </a:rPr>
              <a:t>Соціал-демократія</a:t>
            </a:r>
            <a:r>
              <a:rPr lang="ru-RU" sz="1800" i="1" dirty="0" smtClean="0">
                <a:latin typeface="Times New Roman" pitchFamily="18" charset="0"/>
                <a:cs typeface="Times New Roman" pitchFamily="18" charset="0"/>
              </a:rPr>
              <a:t> — </a:t>
            </a:r>
            <a:r>
              <a:rPr lang="ru-RU" sz="1800" i="1" cap="none" dirty="0" err="1" smtClean="0">
                <a:latin typeface="Times New Roman" pitchFamily="18" charset="0"/>
                <a:cs typeface="Times New Roman" pitchFamily="18" charset="0"/>
              </a:rPr>
              <a:t>Соціальна</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політика</a:t>
            </a:r>
            <a:r>
              <a:rPr lang="ru-RU" sz="1800" i="1" cap="none" dirty="0" smtClean="0">
                <a:latin typeface="Times New Roman" pitchFamily="18" charset="0"/>
                <a:cs typeface="Times New Roman" pitchFamily="18" charset="0"/>
              </a:rPr>
              <a:t> та </a:t>
            </a:r>
            <a:r>
              <a:rPr lang="ru-RU" sz="1800" i="1" cap="none" dirty="0" err="1" smtClean="0">
                <a:latin typeface="Times New Roman" pitchFamily="18" charset="0"/>
                <a:cs typeface="Times New Roman" pitchFamily="18" charset="0"/>
              </a:rPr>
              <a:t>ідейно-політична</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течія</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що</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виникла</a:t>
            </a:r>
            <a:r>
              <a:rPr lang="ru-RU" sz="1800" i="1" cap="none" dirty="0" smtClean="0">
                <a:latin typeface="Times New Roman" pitchFamily="18" charset="0"/>
                <a:cs typeface="Times New Roman" pitchFamily="18" charset="0"/>
              </a:rPr>
              <a:t> в рамках </a:t>
            </a:r>
            <a:r>
              <a:rPr lang="ru-RU" sz="1800" i="1" cap="none" dirty="0" err="1" smtClean="0">
                <a:latin typeface="Times New Roman" pitchFamily="18" charset="0"/>
                <a:cs typeface="Times New Roman" pitchFamily="18" charset="0"/>
              </a:rPr>
              <a:t>соціалізму</a:t>
            </a:r>
            <a:r>
              <a:rPr lang="ru-RU" sz="1800" i="1" cap="none" dirty="0" smtClean="0">
                <a:latin typeface="Times New Roman" pitchFamily="18" charset="0"/>
                <a:cs typeface="Times New Roman" pitchFamily="18" charset="0"/>
              </a:rPr>
              <a:t> і </a:t>
            </a:r>
            <a:r>
              <a:rPr lang="ru-RU" sz="1800" i="1" cap="none" dirty="0" err="1" smtClean="0">
                <a:latin typeface="Times New Roman" pitchFamily="18" charset="0"/>
                <a:cs typeface="Times New Roman" pitchFamily="18" charset="0"/>
              </a:rPr>
              <a:t>згодом</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трансформувалася</a:t>
            </a:r>
            <a:r>
              <a:rPr lang="ru-RU" sz="1800" i="1" cap="none" dirty="0" smtClean="0">
                <a:latin typeface="Times New Roman" pitchFamily="18" charset="0"/>
                <a:cs typeface="Times New Roman" pitchFamily="18" charset="0"/>
              </a:rPr>
              <a:t> на </a:t>
            </a:r>
            <a:r>
              <a:rPr lang="ru-RU" sz="1800" i="1" cap="none" dirty="0" err="1" smtClean="0">
                <a:latin typeface="Times New Roman" pitchFamily="18" charset="0"/>
                <a:cs typeface="Times New Roman" pitchFamily="18" charset="0"/>
              </a:rPr>
              <a:t>позиції</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поступового</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вдосконалення</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капіталізму</a:t>
            </a:r>
            <a:r>
              <a:rPr lang="ru-RU" sz="1800" i="1" cap="none" dirty="0" smtClean="0">
                <a:latin typeface="Times New Roman" pitchFamily="18" charset="0"/>
                <a:cs typeface="Times New Roman" pitchFamily="18" charset="0"/>
              </a:rPr>
              <a:t> з метою </a:t>
            </a:r>
            <a:r>
              <a:rPr lang="ru-RU" sz="1800" i="1" cap="none" dirty="0" err="1" smtClean="0">
                <a:latin typeface="Times New Roman" pitchFamily="18" charset="0"/>
                <a:cs typeface="Times New Roman" pitchFamily="18" charset="0"/>
              </a:rPr>
              <a:t>утвердження</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соціальної</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справедливості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солідарності</a:t>
            </a:r>
            <a:r>
              <a:rPr lang="ru-RU" sz="1800" i="1" cap="none" dirty="0" smtClean="0">
                <a:latin typeface="Times New Roman" pitchFamily="18" charset="0"/>
                <a:cs typeface="Times New Roman" pitchFamily="18" charset="0"/>
              </a:rPr>
              <a:t> і </a:t>
            </a:r>
            <a:r>
              <a:rPr lang="ru-RU" sz="1800" i="1" cap="none" dirty="0" err="1" smtClean="0">
                <a:latin typeface="Times New Roman" pitchFamily="18" charset="0"/>
                <a:cs typeface="Times New Roman" pitchFamily="18" charset="0"/>
              </a:rPr>
              <a:t>більшої</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свободи</a:t>
            </a:r>
            <a:r>
              <a:rPr lang="ru-RU" sz="1800" i="1" cap="none" dirty="0" smtClean="0">
                <a:latin typeface="Times New Roman" pitchFamily="18" charset="0"/>
                <a:cs typeface="Times New Roman" pitchFamily="18" charset="0"/>
              </a:rPr>
              <a:t>.</a:t>
            </a:r>
            <a:endParaRPr lang="ru-RU" sz="1800" i="1" cap="none" dirty="0">
              <a:latin typeface="Times New Roman" pitchFamily="18" charset="0"/>
              <a:cs typeface="Times New Roman" pitchFamily="18" charset="0"/>
            </a:endParaRPr>
          </a:p>
        </p:txBody>
      </p:sp>
      <p:pic>
        <p:nvPicPr>
          <p:cNvPr id="3074" name="Picture 2" descr="C:\Users\Admin\Downloads\Logo_sdp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2708920"/>
            <a:ext cx="2336800" cy="2286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18991" y="2420888"/>
            <a:ext cx="5112568" cy="345638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Ідеологія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сучасної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соціал-демократії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знаходиться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трохи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лівіше</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соціал-лібералізму</a:t>
            </a:r>
            <a:r>
              <a:rPr lang="ru-RU" i="1" dirty="0" smtClean="0">
                <a:latin typeface="Times New Roman" pitchFamily="18" charset="0"/>
                <a:cs typeface="Times New Roman" pitchFamily="18" charset="0"/>
              </a:rPr>
              <a:t> і </a:t>
            </a:r>
            <a:r>
              <a:rPr lang="ru-RU" i="1" dirty="0" err="1" smtClean="0">
                <a:latin typeface="Times New Roman" pitchFamily="18" charset="0"/>
                <a:cs typeface="Times New Roman" pitchFamily="18" charset="0"/>
              </a:rPr>
              <a:t>трохи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правіше</a:t>
            </a:r>
            <a:r>
              <a:rPr lang="ru-RU" i="1" dirty="0" smtClean="0">
                <a:latin typeface="Times New Roman" pitchFamily="18" charset="0"/>
                <a:cs typeface="Times New Roman" pitchFamily="18" charset="0"/>
              </a:rPr>
              <a:t> демократичного </a:t>
            </a:r>
            <a:r>
              <a:rPr lang="ru-RU" i="1" dirty="0" err="1" smtClean="0">
                <a:latin typeface="Times New Roman" pitchFamily="18" charset="0"/>
                <a:cs typeface="Times New Roman" pitchFamily="18" charset="0"/>
              </a:rPr>
              <a:t>соціалізму</a:t>
            </a:r>
            <a:r>
              <a:rPr lang="ru-RU" i="1" dirty="0" smtClean="0">
                <a:latin typeface="Times New Roman" pitchFamily="18" charset="0"/>
                <a:cs typeface="Times New Roman" pitchFamily="18" charset="0"/>
              </a:rPr>
              <a:t>. На </a:t>
            </a:r>
            <a:r>
              <a:rPr lang="ru-RU" i="1" dirty="0" err="1" smtClean="0">
                <a:latin typeface="Times New Roman" pitchFamily="18" charset="0"/>
                <a:cs typeface="Times New Roman" pitchFamily="18" charset="0"/>
              </a:rPr>
              <a:t>відміну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від</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демосоціалістів</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соціал-демократи</a:t>
            </a:r>
            <a:r>
              <a:rPr lang="ru-RU" i="1" dirty="0" smtClean="0">
                <a:latin typeface="Times New Roman" pitchFamily="18" charset="0"/>
                <a:cs typeface="Times New Roman" pitchFamily="18" charset="0"/>
              </a:rPr>
              <a:t> не </a:t>
            </a:r>
            <a:r>
              <a:rPr lang="ru-RU" i="1" dirty="0" err="1" smtClean="0">
                <a:latin typeface="Times New Roman" pitchFamily="18" charset="0"/>
                <a:cs typeface="Times New Roman" pitchFamily="18" charset="0"/>
              </a:rPr>
              <a:t>наполягають</a:t>
            </a:r>
            <a:r>
              <a:rPr lang="ru-RU" i="1" dirty="0" smtClean="0">
                <a:latin typeface="Times New Roman" pitchFamily="18" charset="0"/>
                <a:cs typeface="Times New Roman" pitchFamily="18" charset="0"/>
              </a:rPr>
              <a:t> на </a:t>
            </a:r>
            <a:r>
              <a:rPr lang="ru-RU" i="1" dirty="0" err="1" smtClean="0">
                <a:latin typeface="Times New Roman" pitchFamily="18" charset="0"/>
                <a:cs typeface="Times New Roman" pitchFamily="18" charset="0"/>
              </a:rPr>
              <a:t>необхідності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примусової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націоналізації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засобів</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виробництва</a:t>
            </a:r>
            <a:r>
              <a:rPr lang="ru-RU" i="1" dirty="0" smtClean="0">
                <a:latin typeface="Times New Roman" pitchFamily="18" charset="0"/>
                <a:cs typeface="Times New Roman" pitchFamily="18" charset="0"/>
              </a:rPr>
              <a:t>. На </a:t>
            </a:r>
            <a:r>
              <a:rPr lang="ru-RU" i="1" dirty="0" err="1" smtClean="0">
                <a:latin typeface="Times New Roman" pitchFamily="18" charset="0"/>
                <a:cs typeface="Times New Roman" pitchFamily="18" charset="0"/>
              </a:rPr>
              <a:t>відміну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від</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соціал-лібералів</a:t>
            </a:r>
            <a:r>
              <a:rPr lang="ru-RU" i="1" dirty="0" smtClean="0">
                <a:latin typeface="Times New Roman" pitchFamily="18" charset="0"/>
                <a:cs typeface="Times New Roman" pitchFamily="18" charset="0"/>
              </a:rPr>
              <a:t> — </a:t>
            </a:r>
            <a:r>
              <a:rPr lang="ru-RU" i="1" dirty="0" err="1" smtClean="0">
                <a:latin typeface="Times New Roman" pitchFamily="18" charset="0"/>
                <a:cs typeface="Times New Roman" pitchFamily="18" charset="0"/>
              </a:rPr>
              <a:t>вважають</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що</a:t>
            </a:r>
            <a:r>
              <a:rPr lang="ru-RU" i="1" dirty="0" smtClean="0">
                <a:latin typeface="Times New Roman" pitchFamily="18" charset="0"/>
                <a:cs typeface="Times New Roman" pitchFamily="18" charset="0"/>
              </a:rPr>
              <a:t> в </a:t>
            </a:r>
            <a:r>
              <a:rPr lang="ru-RU" i="1" dirty="0" err="1" smtClean="0">
                <a:latin typeface="Times New Roman" pitchFamily="18" charset="0"/>
                <a:cs typeface="Times New Roman" pitchFamily="18" charset="0"/>
              </a:rPr>
              <a:t>основі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суспільного</a:t>
            </a:r>
            <a:r>
              <a:rPr lang="ru-RU" i="1" dirty="0" smtClean="0">
                <a:latin typeface="Times New Roman" pitchFamily="18" charset="0"/>
                <a:cs typeface="Times New Roman" pitchFamily="18" charset="0"/>
              </a:rPr>
              <a:t> устрою, все-таки повинна </a:t>
            </a:r>
            <a:r>
              <a:rPr lang="ru-RU" i="1" dirty="0" err="1" smtClean="0">
                <a:latin typeface="Times New Roman" pitchFamily="18" charset="0"/>
                <a:cs typeface="Times New Roman" pitchFamily="18" charset="0"/>
              </a:rPr>
              <a:t>превалювати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соціалістична</a:t>
            </a:r>
            <a:r>
              <a:rPr lang="ru-RU" i="1" dirty="0" smtClean="0">
                <a:latin typeface="Times New Roman" pitchFamily="18" charset="0"/>
                <a:cs typeface="Times New Roman" pitchFamily="18" charset="0"/>
              </a:rPr>
              <a:t>, а не </a:t>
            </a:r>
            <a:r>
              <a:rPr lang="ru-RU" i="1" dirty="0" err="1" smtClean="0">
                <a:latin typeface="Times New Roman" pitchFamily="18" charset="0"/>
                <a:cs typeface="Times New Roman" pitchFamily="18" charset="0"/>
              </a:rPr>
              <a:t>капіталістична</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орієнтація</a:t>
            </a:r>
            <a:r>
              <a:rPr lang="ru-RU" i="1" dirty="0" smtClean="0">
                <a:latin typeface="Times New Roman" pitchFamily="18" charset="0"/>
                <a:cs typeface="Times New Roman" pitchFamily="18" charset="0"/>
              </a:rPr>
              <a:t>.</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4094680106"/>
      </p:ext>
    </p:extLst>
  </p:cSld>
  <p:clrMapOvr>
    <a:masterClrMapping/>
  </p:clrMapOvr>
  <mc:AlternateContent xmlns:mc="http://schemas.openxmlformats.org/markup-compatibility/2006" xmlns:p14="http://schemas.microsoft.com/office/powerpoint/2010/main">
    <mc:Choice Requires="p14">
      <p:transition spd="slow" p14:dur="4000" advTm="10234">
        <p14:vortex dir="r"/>
      </p:transition>
    </mc:Choice>
    <mc:Fallback xmlns="">
      <p:transition spd="slow" advTm="10234">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2304256"/>
          </a:xfrm>
        </p:spPr>
        <p:txBody>
          <a:bodyPr>
            <a:normAutofit/>
          </a:bodyPr>
          <a:lstStyle/>
          <a:p>
            <a:pPr algn="just"/>
            <a:r>
              <a:rPr lang="uk-UA" sz="1800" i="1" dirty="0" smtClean="0">
                <a:latin typeface="Times New Roman" pitchFamily="18" charset="0"/>
                <a:cs typeface="Times New Roman" pitchFamily="18" charset="0"/>
              </a:rPr>
              <a:t>          </a:t>
            </a:r>
            <a:r>
              <a:rPr lang="vi-VN" sz="1800" i="1" dirty="0" smtClean="0">
                <a:latin typeface="Times New Roman" pitchFamily="18" charset="0"/>
                <a:cs typeface="Times New Roman" pitchFamily="18" charset="0"/>
              </a:rPr>
              <a:t>Маркси́зм </a:t>
            </a:r>
            <a:r>
              <a:rPr lang="uk-UA" sz="1800" i="1" dirty="0" smtClean="0">
                <a:latin typeface="Times New Roman" pitchFamily="18" charset="0"/>
                <a:cs typeface="Times New Roman" pitchFamily="18" charset="0"/>
              </a:rPr>
              <a:t>-</a:t>
            </a:r>
            <a:r>
              <a:rPr lang="vi-VN" sz="1800" i="1" dirty="0" smtClean="0">
                <a:latin typeface="Times New Roman" pitchFamily="18" charset="0"/>
                <a:cs typeface="Times New Roman" pitchFamily="18" charset="0"/>
              </a:rPr>
              <a:t> </a:t>
            </a:r>
            <a:r>
              <a:rPr lang="vi-VN" sz="1800" i="1" cap="none" dirty="0" smtClean="0">
                <a:latin typeface="Times New Roman" pitchFamily="18" charset="0"/>
                <a:cs typeface="Times New Roman" pitchFamily="18" charset="0"/>
              </a:rPr>
              <a:t>Узагальнена назва сукупності теоретичних поглядів німецьких мислителів карла маркса та фрідріха енґельса на історію, політику та суспільство загалом, які їхні послідовники намагаються інтерпретувати, розвивати та втілювати на практиці. Марксизм заявляє про себе як про систему революційних поглядів робітничого класу, що відображає об'єктивні закони розвитку людського суспільства та досвід класової боротьби народних мас проти експлуататорів, і що постійно розвивається на основі узагальнення цього досвіду.</a:t>
            </a:r>
            <a:endParaRPr lang="ru-RU" sz="1800" i="1" cap="none" dirty="0">
              <a:latin typeface="Times New Roman" pitchFamily="18" charset="0"/>
              <a:cs typeface="Times New Roman" pitchFamily="18" charset="0"/>
            </a:endParaRPr>
          </a:p>
        </p:txBody>
      </p:sp>
      <p:pic>
        <p:nvPicPr>
          <p:cNvPr id="4098" name="Picture 2" descr="C:\Users\Admin\Downloads\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95" y="2475772"/>
            <a:ext cx="1856573" cy="296989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Admin\Downloads\images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2867891"/>
            <a:ext cx="3000375" cy="201622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627784" y="2492896"/>
            <a:ext cx="2592288" cy="296989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i="1" dirty="0">
                <a:latin typeface="Times New Roman" pitchFamily="18" charset="0"/>
                <a:cs typeface="Times New Roman" pitchFamily="18" charset="0"/>
              </a:rPr>
              <a:t> </a:t>
            </a:r>
            <a:r>
              <a:rPr lang="ru-RU" i="1" dirty="0" smtClean="0">
                <a:latin typeface="Times New Roman" pitchFamily="18" charset="0"/>
                <a:cs typeface="Times New Roman" pitchFamily="18" charset="0"/>
              </a:rPr>
              <a:t>         Першим марксизм </a:t>
            </a:r>
            <a:r>
              <a:rPr lang="ru-RU" i="1" dirty="0" err="1" smtClean="0">
                <a:latin typeface="Times New Roman" pitchFamily="18" charset="0"/>
                <a:cs typeface="Times New Roman" pitchFamily="18" charset="0"/>
              </a:rPr>
              <a:t>визначив</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Енґельс</a:t>
            </a:r>
            <a:r>
              <a:rPr lang="ru-RU" i="1" dirty="0" smtClean="0">
                <a:latin typeface="Times New Roman" pitchFamily="18" charset="0"/>
                <a:cs typeface="Times New Roman" pitchFamily="18" charset="0"/>
              </a:rPr>
              <a:t>, як «</a:t>
            </a:r>
            <a:r>
              <a:rPr lang="ru-RU" i="1" dirty="0" err="1" smtClean="0">
                <a:latin typeface="Times New Roman" pitchFamily="18" charset="0"/>
                <a:cs typeface="Times New Roman" pitchFamily="18" charset="0"/>
              </a:rPr>
              <a:t>поєднання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діалектичного</a:t>
            </a:r>
            <a:r>
              <a:rPr lang="ru-RU" i="1" dirty="0" smtClean="0">
                <a:latin typeface="Times New Roman" pitchFamily="18" charset="0"/>
                <a:cs typeface="Times New Roman" pitchFamily="18" charset="0"/>
              </a:rPr>
              <a:t> методу з </a:t>
            </a:r>
            <a:r>
              <a:rPr lang="ru-RU" i="1" dirty="0" err="1" smtClean="0">
                <a:latin typeface="Times New Roman" pitchFamily="18" charset="0"/>
                <a:cs typeface="Times New Roman" pitchFamily="18" charset="0"/>
              </a:rPr>
              <a:t>комуністичним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світоглядом.Марксизм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виник</a:t>
            </a:r>
            <a:r>
              <a:rPr lang="ru-RU" i="1" dirty="0" smtClean="0">
                <a:latin typeface="Times New Roman" pitchFamily="18" charset="0"/>
                <a:cs typeface="Times New Roman" pitchFamily="18" charset="0"/>
              </a:rPr>
              <a:t> у 1840-х у </a:t>
            </a:r>
            <a:r>
              <a:rPr lang="ru-RU" i="1" dirty="0" err="1" smtClean="0">
                <a:latin typeface="Times New Roman" pitchFamily="18" charset="0"/>
                <a:cs typeface="Times New Roman" pitchFamily="18" charset="0"/>
              </a:rPr>
              <a:t>Німеччині</a:t>
            </a:r>
            <a:r>
              <a:rPr lang="ru-RU" i="1" dirty="0" smtClean="0">
                <a:latin typeface="Times New Roman" pitchFamily="18" charset="0"/>
                <a:cs typeface="Times New Roman" pitchFamily="18" charset="0"/>
              </a:rPr>
              <a:t>, де </a:t>
            </a:r>
            <a:r>
              <a:rPr lang="ru-RU" i="1" dirty="0" err="1" smtClean="0">
                <a:latin typeface="Times New Roman" pitchFamily="18" charset="0"/>
                <a:cs typeface="Times New Roman" pitchFamily="18" charset="0"/>
              </a:rPr>
              <a:t>назрівала</a:t>
            </a:r>
            <a:r>
              <a:rPr lang="ru-RU" i="1" dirty="0" smtClean="0">
                <a:latin typeface="Times New Roman" pitchFamily="18" charset="0"/>
                <a:cs typeface="Times New Roman" pitchFamily="18" charset="0"/>
              </a:rPr>
              <a:t> буржуазно-демократична </a:t>
            </a:r>
            <a:r>
              <a:rPr lang="ru-RU" i="1" dirty="0" err="1" smtClean="0">
                <a:latin typeface="Times New Roman" pitchFamily="18" charset="0"/>
                <a:cs typeface="Times New Roman" pitchFamily="18" charset="0"/>
              </a:rPr>
              <a:t>революція</a:t>
            </a:r>
            <a:r>
              <a:rPr lang="ru-RU" i="1" dirty="0" smtClean="0">
                <a:latin typeface="Times New Roman" pitchFamily="18" charset="0"/>
                <a:cs typeface="Times New Roman" pitchFamily="18" charset="0"/>
              </a:rPr>
              <a:t>. </a:t>
            </a:r>
            <a:endParaRPr lang="ru-RU" i="1" dirty="0">
              <a:latin typeface="Times New Roman" pitchFamily="18" charset="0"/>
              <a:cs typeface="Times New Roman" pitchFamily="18" charset="0"/>
            </a:endParaRPr>
          </a:p>
        </p:txBody>
      </p:sp>
      <p:sp>
        <p:nvSpPr>
          <p:cNvPr id="4" name="Прямоугольник 3"/>
          <p:cNvSpPr/>
          <p:nvPr/>
        </p:nvSpPr>
        <p:spPr>
          <a:xfrm>
            <a:off x="627195" y="5697194"/>
            <a:ext cx="7896919" cy="9144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dirty="0" smtClean="0"/>
              <a:t>          </a:t>
            </a:r>
            <a:r>
              <a:rPr lang="ru-RU" i="1" dirty="0" smtClean="0">
                <a:latin typeface="Times New Roman" pitchFamily="18" charset="0"/>
                <a:cs typeface="Times New Roman" pitchFamily="18" charset="0"/>
              </a:rPr>
              <a:t>Марксизм </a:t>
            </a:r>
            <a:r>
              <a:rPr lang="ru-RU" i="1" dirty="0" err="1" smtClean="0">
                <a:latin typeface="Times New Roman" pitchFamily="18" charset="0"/>
                <a:cs typeface="Times New Roman" pitchFamily="18" charset="0"/>
              </a:rPr>
              <a:t>вважає</a:t>
            </a:r>
            <a:r>
              <a:rPr lang="ru-RU" i="1" dirty="0" smtClean="0">
                <a:latin typeface="Times New Roman" pitchFamily="18" charset="0"/>
                <a:cs typeface="Times New Roman" pitchFamily="18" charset="0"/>
              </a:rPr>
              <a:t> себе </a:t>
            </a:r>
            <a:r>
              <a:rPr lang="ru-RU" i="1" dirty="0" err="1" smtClean="0">
                <a:latin typeface="Times New Roman" pitchFamily="18" charset="0"/>
                <a:cs typeface="Times New Roman" pitchFamily="18" charset="0"/>
              </a:rPr>
              <a:t>закономірним</a:t>
            </a:r>
            <a:r>
              <a:rPr lang="ru-RU" i="1" dirty="0" smtClean="0">
                <a:latin typeface="Times New Roman" pitchFamily="18" charset="0"/>
                <a:cs typeface="Times New Roman" pitchFamily="18" charset="0"/>
              </a:rPr>
              <a:t> результатом </a:t>
            </a:r>
            <a:r>
              <a:rPr lang="ru-RU" i="1" dirty="0" err="1" smtClean="0">
                <a:latin typeface="Times New Roman" pitchFamily="18" charset="0"/>
                <a:cs typeface="Times New Roman" pitchFamily="18" charset="0"/>
              </a:rPr>
              <a:t>всього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попереднього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розвитку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людської</a:t>
            </a:r>
            <a:r>
              <a:rPr lang="ru-RU" i="1" dirty="0" smtClean="0">
                <a:latin typeface="Times New Roman" pitchFamily="18" charset="0"/>
                <a:cs typeface="Times New Roman" pitchFamily="18" charset="0"/>
              </a:rPr>
              <a:t> думки та критичного </a:t>
            </a:r>
            <a:r>
              <a:rPr lang="ru-RU" i="1" dirty="0" err="1" smtClean="0">
                <a:latin typeface="Times New Roman" pitchFamily="18" charset="0"/>
                <a:cs typeface="Times New Roman" pitchFamily="18" charset="0"/>
              </a:rPr>
              <a:t>узагальнення</a:t>
            </a:r>
            <a:r>
              <a:rPr lang="ru-RU" i="1" dirty="0" smtClean="0">
                <a:latin typeface="Times New Roman" pitchFamily="18" charset="0"/>
                <a:cs typeface="Times New Roman" pitchFamily="18" charset="0"/>
              </a:rPr>
              <a:t> з </a:t>
            </a:r>
            <a:r>
              <a:rPr lang="ru-RU" i="1" dirty="0" err="1" smtClean="0">
                <a:latin typeface="Times New Roman" pitchFamily="18" charset="0"/>
                <a:cs typeface="Times New Roman" pitchFamily="18" charset="0"/>
              </a:rPr>
              <a:t>позицій</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революційного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пролетаріату</a:t>
            </a:r>
            <a:r>
              <a:rPr lang="ru-RU" i="1" dirty="0" smtClean="0">
                <a:latin typeface="Times New Roman" pitchFamily="18" charset="0"/>
                <a:cs typeface="Times New Roman" pitchFamily="18" charset="0"/>
              </a:rPr>
              <a:t> практики </a:t>
            </a:r>
            <a:r>
              <a:rPr lang="ru-RU" i="1" dirty="0" err="1" smtClean="0">
                <a:latin typeface="Times New Roman" pitchFamily="18" charset="0"/>
                <a:cs typeface="Times New Roman" pitchFamily="18" charset="0"/>
              </a:rPr>
              <a:t>класової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боротьби</a:t>
            </a:r>
            <a:r>
              <a:rPr lang="ru-RU" i="1" dirty="0" smtClean="0">
                <a:latin typeface="Times New Roman" pitchFamily="18" charset="0"/>
                <a:cs typeface="Times New Roman" pitchFamily="18" charset="0"/>
              </a:rPr>
              <a:t>. </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775902398"/>
      </p:ext>
    </p:extLst>
  </p:cSld>
  <p:clrMapOvr>
    <a:masterClrMapping/>
  </p:clrMapOvr>
  <mc:AlternateContent xmlns:mc="http://schemas.openxmlformats.org/markup-compatibility/2006" xmlns:p14="http://schemas.microsoft.com/office/powerpoint/2010/main">
    <mc:Choice Requires="p14">
      <p:transition spd="slow" p14:dur="1600" advTm="10898">
        <p14:prism isContent="1" isInverted="1"/>
      </p:transition>
    </mc:Choice>
    <mc:Fallback xmlns="">
      <p:transition spd="slow" advTm="10898">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rmAutofit/>
          </a:bodyPr>
          <a:lstStyle/>
          <a:p>
            <a:pPr algn="just"/>
            <a:r>
              <a:rPr lang="uk-UA" sz="1800" i="1" dirty="0" smtClean="0">
                <a:latin typeface="Times New Roman" pitchFamily="18" charset="0"/>
                <a:cs typeface="Times New Roman" pitchFamily="18" charset="0"/>
              </a:rPr>
              <a:t>          </a:t>
            </a:r>
            <a:r>
              <a:rPr lang="vi-VN" sz="1800" i="1" dirty="0" smtClean="0">
                <a:latin typeface="Times New Roman" pitchFamily="18" charset="0"/>
                <a:cs typeface="Times New Roman" pitchFamily="18" charset="0"/>
              </a:rPr>
              <a:t>Націоналі́зм (фр. </a:t>
            </a:r>
            <a:r>
              <a:rPr lang="en-US" sz="1800" i="1" dirty="0" err="1" smtClean="0">
                <a:latin typeface="Times New Roman" pitchFamily="18" charset="0"/>
                <a:cs typeface="Times New Roman" pitchFamily="18" charset="0"/>
              </a:rPr>
              <a:t>nationalisme</a:t>
            </a:r>
            <a:r>
              <a:rPr lang="en-US" sz="1800" i="1" dirty="0" smtClean="0">
                <a:latin typeface="Times New Roman" pitchFamily="18" charset="0"/>
                <a:cs typeface="Times New Roman" pitchFamily="18" charset="0"/>
              </a:rPr>
              <a:t>) </a:t>
            </a:r>
            <a:r>
              <a:rPr lang="uk-UA" sz="1800" i="1" cap="none" dirty="0" smtClean="0">
                <a:latin typeface="Times New Roman" pitchFamily="18" charset="0"/>
                <a:cs typeface="Times New Roman" pitchFamily="18" charset="0"/>
              </a:rPr>
              <a:t>-</a:t>
            </a:r>
            <a:r>
              <a:rPr lang="en-US" sz="1800" i="1" cap="none" dirty="0" smtClean="0">
                <a:latin typeface="Times New Roman" pitchFamily="18" charset="0"/>
                <a:cs typeface="Times New Roman" pitchFamily="18" charset="0"/>
              </a:rPr>
              <a:t> </a:t>
            </a:r>
            <a:r>
              <a:rPr lang="vi-VN" sz="1800" i="1" cap="none" dirty="0" smtClean="0">
                <a:latin typeface="Times New Roman" pitchFamily="18" charset="0"/>
                <a:cs typeface="Times New Roman" pitchFamily="18" charset="0"/>
              </a:rPr>
              <a:t>Ідеологія і напрямок політики, базовим принципом яких є теза про цінність нації як найвищої форми суспільної єдності та її первинності в державотворчому процесі</a:t>
            </a:r>
            <a:r>
              <a:rPr lang="uk-UA" sz="1800" i="1" cap="none" dirty="0" smtClean="0">
                <a:latin typeface="Times New Roman" pitchFamily="18" charset="0"/>
                <a:cs typeface="Times New Roman" pitchFamily="18" charset="0"/>
              </a:rPr>
              <a:t>.</a:t>
            </a:r>
            <a:endParaRPr lang="ru-RU" sz="1800" i="1" cap="none" dirty="0">
              <a:latin typeface="Times New Roman" pitchFamily="18" charset="0"/>
              <a:cs typeface="Times New Roman" pitchFamily="18" charset="0"/>
            </a:endParaRPr>
          </a:p>
        </p:txBody>
      </p:sp>
      <p:pic>
        <p:nvPicPr>
          <p:cNvPr id="5123" name="Picture 3" descr="C:\Users\Admin\Downloads\Euromaidan-01-dec-2013_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192" y="1916832"/>
            <a:ext cx="3557767" cy="2664296"/>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499992" y="1772816"/>
            <a:ext cx="4104456" cy="280831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Це</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відрізняє</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націоналізм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від</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інших</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ідеологій</a:t>
            </a:r>
            <a:r>
              <a:rPr lang="ru-RU" i="1" dirty="0" smtClean="0">
                <a:latin typeface="Times New Roman" pitchFamily="18" charset="0"/>
                <a:cs typeface="Times New Roman" pitchFamily="18" charset="0"/>
              </a:rPr>
              <a:t> - </a:t>
            </a:r>
            <a:r>
              <a:rPr lang="ru-RU" i="1" dirty="0" err="1" smtClean="0">
                <a:latin typeface="Times New Roman" pitchFamily="18" charset="0"/>
                <a:cs typeface="Times New Roman" pitchFamily="18" charset="0"/>
              </a:rPr>
              <a:t>лібералізму</a:t>
            </a:r>
            <a:r>
              <a:rPr lang="ru-RU" i="1" dirty="0" smtClean="0">
                <a:latin typeface="Times New Roman" pitchFamily="18" charset="0"/>
                <a:cs typeface="Times New Roman" pitchFamily="18" charset="0"/>
              </a:rPr>
              <a:t>, консерватизму, </a:t>
            </a:r>
            <a:r>
              <a:rPr lang="ru-RU" i="1" dirty="0" err="1" smtClean="0">
                <a:latin typeface="Times New Roman" pitchFamily="18" charset="0"/>
                <a:cs typeface="Times New Roman" pitchFamily="18" charset="0"/>
              </a:rPr>
              <a:t>соціал</a:t>
            </a:r>
            <a:r>
              <a:rPr lang="ru-RU" i="1" dirty="0" smtClean="0">
                <a:latin typeface="Times New Roman" pitchFamily="18" charset="0"/>
                <a:cs typeface="Times New Roman" pitchFamily="18" charset="0"/>
              </a:rPr>
              <a:t>-демократизму, </a:t>
            </a:r>
            <a:r>
              <a:rPr lang="ru-RU" i="1" dirty="0" err="1" smtClean="0">
                <a:latin typeface="Times New Roman" pitchFamily="18" charset="0"/>
                <a:cs typeface="Times New Roman" pitchFamily="18" charset="0"/>
              </a:rPr>
              <a:t>анархізму</a:t>
            </a:r>
            <a:r>
              <a:rPr lang="ru-RU" i="1" dirty="0" smtClean="0">
                <a:latin typeface="Times New Roman" pitchFamily="18" charset="0"/>
                <a:cs typeface="Times New Roman" pitchFamily="18" charset="0"/>
              </a:rPr>
              <a:t> та </a:t>
            </a:r>
            <a:r>
              <a:rPr lang="ru-RU" i="1" dirty="0" err="1" smtClean="0">
                <a:latin typeface="Times New Roman" pitchFamily="18" charset="0"/>
                <a:cs typeface="Times New Roman" pitchFamily="18" charset="0"/>
              </a:rPr>
              <a:t>комунізму</a:t>
            </a:r>
            <a:r>
              <a:rPr lang="ru-RU" i="1" dirty="0" smtClean="0">
                <a:latin typeface="Times New Roman" pitchFamily="18" charset="0"/>
                <a:cs typeface="Times New Roman" pitchFamily="18" charset="0"/>
              </a:rPr>
              <a:t>. У </a:t>
            </a:r>
            <a:r>
              <a:rPr lang="ru-RU" i="1" dirty="0" err="1" smtClean="0">
                <a:latin typeface="Times New Roman" pitchFamily="18" charset="0"/>
                <a:cs typeface="Times New Roman" pitchFamily="18" charset="0"/>
              </a:rPr>
              <a:t>кожній</a:t>
            </a:r>
            <a:r>
              <a:rPr lang="ru-RU" i="1" dirty="0" smtClean="0">
                <a:latin typeface="Times New Roman" pitchFamily="18" charset="0"/>
                <a:cs typeface="Times New Roman" pitchFamily="18" charset="0"/>
              </a:rPr>
              <a:t> з них </a:t>
            </a:r>
            <a:r>
              <a:rPr lang="ru-RU" i="1" dirty="0" err="1" smtClean="0">
                <a:latin typeface="Times New Roman" pitchFamily="18" charset="0"/>
                <a:cs typeface="Times New Roman" pitchFamily="18" charset="0"/>
              </a:rPr>
              <a:t>поняття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нації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відіграє</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певну</a:t>
            </a:r>
            <a:r>
              <a:rPr lang="ru-RU" i="1" dirty="0" smtClean="0">
                <a:latin typeface="Times New Roman" pitchFamily="18" charset="0"/>
                <a:cs typeface="Times New Roman" pitchFamily="18" charset="0"/>
              </a:rPr>
              <a:t> роль, але не є </a:t>
            </a:r>
            <a:r>
              <a:rPr lang="ru-RU" i="1" dirty="0" err="1" smtClean="0">
                <a:latin typeface="Times New Roman" pitchFamily="18" charset="0"/>
                <a:cs typeface="Times New Roman" pitchFamily="18" charset="0"/>
              </a:rPr>
              <a:t>найважливішим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Має</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різні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форми</a:t>
            </a:r>
            <a:r>
              <a:rPr lang="ru-RU" i="1" dirty="0" smtClean="0">
                <a:latin typeface="Times New Roman" pitchFamily="18" charset="0"/>
                <a:cs typeface="Times New Roman" pitchFamily="18" charset="0"/>
              </a:rPr>
              <a:t> і </a:t>
            </a:r>
            <a:r>
              <a:rPr lang="ru-RU" i="1" dirty="0" err="1" smtClean="0">
                <a:latin typeface="Times New Roman" pitchFamily="18" charset="0"/>
                <a:cs typeface="Times New Roman" pitchFamily="18" charset="0"/>
              </a:rPr>
              <a:t>національні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різновиди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що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пояснюється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різними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історичними</a:t>
            </a:r>
            <a:r>
              <a:rPr lang="ru-RU" i="1" dirty="0" smtClean="0">
                <a:latin typeface="Times New Roman" pitchFamily="18" charset="0"/>
                <a:cs typeface="Times New Roman" pitchFamily="18" charset="0"/>
              </a:rPr>
              <a:t> та </a:t>
            </a:r>
            <a:r>
              <a:rPr lang="ru-RU" i="1" dirty="0" err="1" smtClean="0">
                <a:latin typeface="Times New Roman" pitchFamily="18" charset="0"/>
                <a:cs typeface="Times New Roman" pitchFamily="18" charset="0"/>
              </a:rPr>
              <a:t>суспільними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обставинами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їх</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виникнення</a:t>
            </a:r>
            <a:r>
              <a:rPr lang="ru-RU" dirty="0">
                <a:latin typeface="Times New Roman" pitchFamily="18" charset="0"/>
                <a:cs typeface="Times New Roman" pitchFamily="18" charset="0"/>
              </a:rPr>
              <a:t>.</a:t>
            </a:r>
          </a:p>
        </p:txBody>
      </p:sp>
      <p:sp>
        <p:nvSpPr>
          <p:cNvPr id="4" name="Прямоугольник 3"/>
          <p:cNvSpPr/>
          <p:nvPr/>
        </p:nvSpPr>
        <p:spPr>
          <a:xfrm>
            <a:off x="654192" y="4941168"/>
            <a:ext cx="7950256" cy="14904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dirty="0" smtClean="0"/>
              <a:t>          </a:t>
            </a:r>
            <a:r>
              <a:rPr lang="ru-RU" i="1" dirty="0" smtClean="0">
                <a:latin typeface="Times New Roman" pitchFamily="18" charset="0"/>
                <a:cs typeface="Times New Roman" pitchFamily="18" charset="0"/>
              </a:rPr>
              <a:t>У </a:t>
            </a:r>
            <a:r>
              <a:rPr lang="ru-RU" i="1" dirty="0" err="1" smtClean="0">
                <a:latin typeface="Times New Roman" pitchFamily="18" charset="0"/>
                <a:cs typeface="Times New Roman" pitchFamily="18" charset="0"/>
              </a:rPr>
              <a:t>своїй</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основі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проповідує</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вірність</a:t>
            </a:r>
            <a:r>
              <a:rPr lang="ru-RU" i="1" dirty="0" smtClean="0">
                <a:latin typeface="Times New Roman" pitchFamily="18" charset="0"/>
                <a:cs typeface="Times New Roman" pitchFamily="18" charset="0"/>
              </a:rPr>
              <a:t> і </a:t>
            </a:r>
            <a:r>
              <a:rPr lang="ru-RU" i="1" dirty="0" err="1" smtClean="0">
                <a:latin typeface="Times New Roman" pitchFamily="18" charset="0"/>
                <a:cs typeface="Times New Roman" pitchFamily="18" charset="0"/>
              </a:rPr>
              <a:t>відданість</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своїй</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нації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політичну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незалежність</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наявність</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національної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ідеї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задля</a:t>
            </a:r>
            <a:r>
              <a:rPr lang="ru-RU" i="1" dirty="0" smtClean="0">
                <a:latin typeface="Times New Roman" pitchFamily="18" charset="0"/>
                <a:cs typeface="Times New Roman" pitchFamily="18" charset="0"/>
              </a:rPr>
              <a:t> практичного </a:t>
            </a:r>
            <a:r>
              <a:rPr lang="ru-RU" i="1" dirty="0" err="1" smtClean="0">
                <a:latin typeface="Times New Roman" pitchFamily="18" charset="0"/>
                <a:cs typeface="Times New Roman" pitchFamily="18" charset="0"/>
              </a:rPr>
              <a:t>захисту</a:t>
            </a:r>
            <a:r>
              <a:rPr lang="ru-RU" i="1" dirty="0" smtClean="0">
                <a:latin typeface="Times New Roman" pitchFamily="18" charset="0"/>
                <a:cs typeface="Times New Roman" pitchFamily="18" charset="0"/>
              </a:rPr>
              <a:t> умов </a:t>
            </a:r>
            <a:r>
              <a:rPr lang="ru-RU" i="1" dirty="0" err="1" smtClean="0">
                <a:latin typeface="Times New Roman" pitchFamily="18" charset="0"/>
                <a:cs typeface="Times New Roman" pitchFamily="18" charset="0"/>
              </a:rPr>
              <a:t>життя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нації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її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території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проживання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економічних</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ресурсів</a:t>
            </a:r>
            <a:r>
              <a:rPr lang="ru-RU" i="1" dirty="0" smtClean="0">
                <a:latin typeface="Times New Roman" pitchFamily="18" charset="0"/>
                <a:cs typeface="Times New Roman" pitchFamily="18" charset="0"/>
              </a:rPr>
              <a:t> та </a:t>
            </a:r>
            <a:r>
              <a:rPr lang="ru-RU" i="1" dirty="0" err="1" smtClean="0">
                <a:latin typeface="Times New Roman" pitchFamily="18" charset="0"/>
                <a:cs typeface="Times New Roman" pitchFamily="18" charset="0"/>
              </a:rPr>
              <a:t>духовних</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цінностей</a:t>
            </a:r>
            <a:r>
              <a:rPr lang="ru-RU" i="1" dirty="0" smtClean="0">
                <a:latin typeface="Times New Roman" pitchFamily="18" charset="0"/>
                <a:cs typeface="Times New Roman" pitchFamily="18" charset="0"/>
              </a:rPr>
              <a:t>.</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971021251"/>
      </p:ext>
    </p:extLst>
  </p:cSld>
  <p:clrMapOvr>
    <a:masterClrMapping/>
  </p:clrMapOvr>
  <mc:AlternateContent xmlns:mc="http://schemas.openxmlformats.org/markup-compatibility/2006" xmlns:p14="http://schemas.microsoft.com/office/powerpoint/2010/main">
    <mc:Choice Requires="p14">
      <p:transition spd="slow" p14:dur="1600" advTm="10386">
        <p14:conveyor dir="l"/>
      </p:transition>
    </mc:Choice>
    <mc:Fallback xmlns="">
      <p:transition spd="slow" advTm="10386">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38138"/>
          </a:xfrm>
        </p:spPr>
        <p:txBody>
          <a:bodyPr>
            <a:normAutofit/>
          </a:bodyPr>
          <a:lstStyle/>
          <a:p>
            <a:pPr algn="just"/>
            <a:r>
              <a:rPr lang="uk-UA" sz="1800" i="1" dirty="0" smtClean="0">
                <a:latin typeface="Times New Roman" pitchFamily="18" charset="0"/>
                <a:cs typeface="Times New Roman" pitchFamily="18" charset="0"/>
              </a:rPr>
              <a:t>          </a:t>
            </a:r>
            <a:r>
              <a:rPr lang="vi-VN" sz="1800" i="1" dirty="0" smtClean="0">
                <a:latin typeface="Times New Roman" pitchFamily="18" charset="0"/>
                <a:cs typeface="Times New Roman" pitchFamily="18" charset="0"/>
              </a:rPr>
              <a:t>Клерикалі́зм (від лат. </a:t>
            </a:r>
            <a:r>
              <a:rPr lang="en-US" sz="1800" i="1" dirty="0" err="1" smtClean="0">
                <a:latin typeface="Times New Roman" pitchFamily="18" charset="0"/>
                <a:cs typeface="Times New Roman" pitchFamily="18" charset="0"/>
              </a:rPr>
              <a:t>clericalis</a:t>
            </a:r>
            <a:r>
              <a:rPr lang="en-US" sz="1800" i="1" dirty="0" smtClean="0">
                <a:latin typeface="Times New Roman" pitchFamily="18" charset="0"/>
                <a:cs typeface="Times New Roman" pitchFamily="18" charset="0"/>
              </a:rPr>
              <a:t> </a:t>
            </a:r>
            <a:r>
              <a:rPr lang="uk-UA" sz="1800" i="1"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 </a:t>
            </a:r>
            <a:r>
              <a:rPr lang="vi-VN" sz="1800" i="1" dirty="0" smtClean="0">
                <a:latin typeface="Times New Roman" pitchFamily="18" charset="0"/>
                <a:cs typeface="Times New Roman" pitchFamily="18" charset="0"/>
              </a:rPr>
              <a:t>церковний) </a:t>
            </a:r>
            <a:r>
              <a:rPr lang="uk-UA" sz="1800" i="1" dirty="0" smtClean="0">
                <a:latin typeface="Times New Roman" pitchFamily="18" charset="0"/>
                <a:cs typeface="Times New Roman" pitchFamily="18" charset="0"/>
              </a:rPr>
              <a:t>-</a:t>
            </a:r>
            <a:r>
              <a:rPr lang="vi-VN" sz="1800" i="1" dirty="0" smtClean="0">
                <a:latin typeface="Times New Roman" pitchFamily="18" charset="0"/>
                <a:cs typeface="Times New Roman" pitchFamily="18" charset="0"/>
              </a:rPr>
              <a:t> політична течія, спрямована на посилення впливу релігії та церкви на всі сфери суспільного життя.</a:t>
            </a:r>
            <a:endParaRPr lang="ru-RU" sz="1800" i="1" dirty="0">
              <a:latin typeface="Times New Roman" pitchFamily="18" charset="0"/>
              <a:cs typeface="Times New Roman" pitchFamily="18" charset="0"/>
            </a:endParaRPr>
          </a:p>
        </p:txBody>
      </p:sp>
      <p:pic>
        <p:nvPicPr>
          <p:cNvPr id="6146" name="Picture 2" descr="C:\Users\Admin\Downloads\6-6.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64802"/>
            <a:ext cx="4056756" cy="3384377"/>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539552" y="1484784"/>
            <a:ext cx="3888432" cy="356439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Клерикалізм</a:t>
            </a:r>
            <a:r>
              <a:rPr lang="ru-RU" i="1" dirty="0" smtClean="0">
                <a:latin typeface="Times New Roman" pitchFamily="18" charset="0"/>
                <a:cs typeface="Times New Roman" pitchFamily="18" charset="0"/>
              </a:rPr>
              <a:t> як </a:t>
            </a:r>
            <a:r>
              <a:rPr lang="ru-RU" i="1" dirty="0" err="1" smtClean="0">
                <a:latin typeface="Times New Roman" pitchFamily="18" charset="0"/>
                <a:cs typeface="Times New Roman" pitchFamily="18" charset="0"/>
              </a:rPr>
              <a:t>управлінська</a:t>
            </a:r>
            <a:r>
              <a:rPr lang="ru-RU" i="1" dirty="0" smtClean="0">
                <a:latin typeface="Times New Roman" pitchFamily="18" charset="0"/>
                <a:cs typeface="Times New Roman" pitchFamily="18" charset="0"/>
              </a:rPr>
              <a:t> модель </a:t>
            </a:r>
            <a:r>
              <a:rPr lang="ru-RU" i="1" dirty="0" err="1" smtClean="0">
                <a:latin typeface="Times New Roman" pitchFamily="18" charset="0"/>
                <a:cs typeface="Times New Roman" pitchFamily="18" charset="0"/>
              </a:rPr>
              <a:t>із</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істотним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впливом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церковних</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керманичів</a:t>
            </a:r>
            <a:r>
              <a:rPr lang="ru-RU" i="1" dirty="0" smtClean="0">
                <a:latin typeface="Times New Roman" pitchFamily="18" charset="0"/>
                <a:cs typeface="Times New Roman" pitchFamily="18" charset="0"/>
              </a:rPr>
              <a:t> на </a:t>
            </a:r>
            <a:r>
              <a:rPr lang="ru-RU" i="1" dirty="0" err="1" smtClean="0">
                <a:latin typeface="Times New Roman" pitchFamily="18" charset="0"/>
                <a:cs typeface="Times New Roman" pitchFamily="18" charset="0"/>
              </a:rPr>
              <a:t>процеси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організації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суспільних</a:t>
            </a:r>
            <a:r>
              <a:rPr lang="ru-RU" i="1" dirty="0" smtClean="0">
                <a:latin typeface="Times New Roman" pitchFamily="18" charset="0"/>
                <a:cs typeface="Times New Roman" pitchFamily="18" charset="0"/>
              </a:rPr>
              <a:t> справ — знаний у </a:t>
            </a:r>
            <a:r>
              <a:rPr lang="ru-RU" i="1" dirty="0" err="1" smtClean="0">
                <a:latin typeface="Times New Roman" pitchFamily="18" charset="0"/>
                <a:cs typeface="Times New Roman" pitchFamily="18" charset="0"/>
              </a:rPr>
              <a:t>світовій</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політології</a:t>
            </a:r>
            <a:r>
              <a:rPr lang="ru-RU" i="1" dirty="0" smtClean="0">
                <a:latin typeface="Times New Roman" pitchFamily="18" charset="0"/>
                <a:cs typeface="Times New Roman" pitchFamily="18" charset="0"/>
              </a:rPr>
              <a:t> феномен. </a:t>
            </a:r>
            <a:r>
              <a:rPr lang="ru-RU" i="1" dirty="0" err="1" smtClean="0">
                <a:latin typeface="Times New Roman" pitchFamily="18" charset="0"/>
                <a:cs typeface="Times New Roman" pitchFamily="18" charset="0"/>
              </a:rPr>
              <a:t>Його</a:t>
            </a:r>
            <a:r>
              <a:rPr lang="ru-RU" i="1" dirty="0" smtClean="0">
                <a:latin typeface="Times New Roman" pitchFamily="18" charset="0"/>
                <a:cs typeface="Times New Roman" pitchFamily="18" charset="0"/>
              </a:rPr>
              <a:t> суть, </a:t>
            </a:r>
            <a:r>
              <a:rPr lang="ru-RU" i="1" dirty="0" err="1" smtClean="0">
                <a:latin typeface="Times New Roman" pitchFamily="18" charset="0"/>
                <a:cs typeface="Times New Roman" pitchFamily="18" charset="0"/>
              </a:rPr>
              <a:t>однак</a:t>
            </a:r>
            <a:r>
              <a:rPr lang="ru-RU" i="1" dirty="0" smtClean="0">
                <a:latin typeface="Times New Roman" pitchFamily="18" charset="0"/>
                <a:cs typeface="Times New Roman" pitchFamily="18" charset="0"/>
              </a:rPr>
              <a:t>, не </a:t>
            </a:r>
            <a:r>
              <a:rPr lang="ru-RU" i="1" dirty="0" err="1" smtClean="0">
                <a:latin typeface="Times New Roman" pitchFamily="18" charset="0"/>
                <a:cs typeface="Times New Roman" pitchFamily="18" charset="0"/>
              </a:rPr>
              <a:t>зводиться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лише</a:t>
            </a:r>
            <a:r>
              <a:rPr lang="ru-RU" i="1" dirty="0" smtClean="0">
                <a:latin typeface="Times New Roman" pitchFamily="18" charset="0"/>
                <a:cs typeface="Times New Roman" pitchFamily="18" charset="0"/>
              </a:rPr>
              <a:t> до контролю </a:t>
            </a:r>
            <a:r>
              <a:rPr lang="ru-RU" i="1" dirty="0" err="1" smtClean="0">
                <a:latin typeface="Times New Roman" pitchFamily="18" charset="0"/>
                <a:cs typeface="Times New Roman" pitchFamily="18" charset="0"/>
              </a:rPr>
              <a:t>релігійними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діячами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державної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влади</a:t>
            </a:r>
            <a:r>
              <a:rPr lang="ru-RU" i="1" dirty="0" smtClean="0">
                <a:latin typeface="Times New Roman" pitchFamily="18" charset="0"/>
                <a:cs typeface="Times New Roman" pitchFamily="18" charset="0"/>
              </a:rPr>
              <a:t> та </a:t>
            </a:r>
            <a:r>
              <a:rPr lang="ru-RU" i="1" dirty="0" err="1" smtClean="0">
                <a:latin typeface="Times New Roman" pitchFamily="18" charset="0"/>
                <a:cs typeface="Times New Roman" pitchFamily="18" charset="0"/>
              </a:rPr>
              <a:t>переплетінні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релігії</a:t>
            </a:r>
            <a:r>
              <a:rPr lang="ru-RU" i="1" dirty="0" smtClean="0">
                <a:latin typeface="Times New Roman" pitchFamily="18" charset="0"/>
                <a:cs typeface="Times New Roman" pitchFamily="18" charset="0"/>
              </a:rPr>
              <a:t> з </a:t>
            </a:r>
            <a:r>
              <a:rPr lang="ru-RU" i="1" dirty="0" err="1" smtClean="0">
                <a:latin typeface="Times New Roman" pitchFamily="18" charset="0"/>
                <a:cs typeface="Times New Roman" pitchFamily="18" charset="0"/>
              </a:rPr>
              <a:t>політикою</a:t>
            </a:r>
            <a:r>
              <a:rPr lang="ru-RU" i="1" dirty="0" smtClean="0">
                <a:latin typeface="Times New Roman" pitchFamily="18" charset="0"/>
                <a:cs typeface="Times New Roman" pitchFamily="18" charset="0"/>
              </a:rPr>
              <a:t>, але, </a:t>
            </a:r>
            <a:r>
              <a:rPr lang="ru-RU" i="1" dirty="0" err="1" smtClean="0">
                <a:latin typeface="Times New Roman" pitchFamily="18" charset="0"/>
                <a:cs typeface="Times New Roman" pitchFamily="18" charset="0"/>
              </a:rPr>
              <a:t>передусім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полягає</a:t>
            </a:r>
            <a:r>
              <a:rPr lang="ru-RU" i="1" dirty="0" smtClean="0">
                <a:latin typeface="Times New Roman" pitchFamily="18" charset="0"/>
                <a:cs typeface="Times New Roman" pitchFamily="18" charset="0"/>
              </a:rPr>
              <a:t> у </a:t>
            </a:r>
            <a:r>
              <a:rPr lang="ru-RU" i="1" dirty="0" err="1" smtClean="0">
                <a:latin typeface="Times New Roman" pitchFamily="18" charset="0"/>
                <a:cs typeface="Times New Roman" pitchFamily="18" charset="0"/>
              </a:rPr>
              <a:t>моделюванні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структури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суспільної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свідомості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громадян</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даної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держави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саме</a:t>
            </a:r>
            <a:r>
              <a:rPr lang="ru-RU" i="1" dirty="0" smtClean="0">
                <a:latin typeface="Times New Roman" pitchFamily="18" charset="0"/>
                <a:cs typeface="Times New Roman" pitchFamily="18" charset="0"/>
              </a:rPr>
              <a:t> у </a:t>
            </a:r>
            <a:r>
              <a:rPr lang="ru-RU" i="1" dirty="0" err="1" smtClean="0">
                <a:latin typeface="Times New Roman" pitchFamily="18" charset="0"/>
                <a:cs typeface="Times New Roman" pitchFamily="18" charset="0"/>
              </a:rPr>
              <a:t>контексті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релігійних</a:t>
            </a:r>
            <a:r>
              <a:rPr lang="ru-RU" i="1" dirty="0" smtClean="0">
                <a:latin typeface="Times New Roman" pitchFamily="18" charset="0"/>
                <a:cs typeface="Times New Roman" pitchFamily="18" charset="0"/>
              </a:rPr>
              <a:t> формул</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4" name="Прямоугольник 3"/>
          <p:cNvSpPr/>
          <p:nvPr/>
        </p:nvSpPr>
        <p:spPr>
          <a:xfrm>
            <a:off x="539552" y="5229199"/>
            <a:ext cx="8089204" cy="144016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Головним</a:t>
            </a:r>
            <a:r>
              <a:rPr lang="ru-RU" i="1" dirty="0" smtClean="0">
                <a:latin typeface="Times New Roman" pitchFamily="18" charset="0"/>
                <a:cs typeface="Times New Roman" pitchFamily="18" charset="0"/>
              </a:rPr>
              <a:t> чином </a:t>
            </a:r>
            <a:r>
              <a:rPr lang="ru-RU" i="1" dirty="0" err="1" smtClean="0">
                <a:latin typeface="Times New Roman" pitchFamily="18" charset="0"/>
                <a:cs typeface="Times New Roman" pitchFamily="18" charset="0"/>
              </a:rPr>
              <a:t>йдеться</a:t>
            </a:r>
            <a:r>
              <a:rPr lang="ru-RU" i="1" dirty="0" smtClean="0">
                <a:latin typeface="Times New Roman" pitchFamily="18" charset="0"/>
                <a:cs typeface="Times New Roman" pitchFamily="18" charset="0"/>
              </a:rPr>
              <a:t> про </a:t>
            </a:r>
            <a:r>
              <a:rPr lang="ru-RU" i="1" dirty="0" err="1" smtClean="0">
                <a:latin typeface="Times New Roman" pitchFamily="18" charset="0"/>
                <a:cs typeface="Times New Roman" pitchFamily="18" charset="0"/>
              </a:rPr>
              <a:t>неспроможність</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відділити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мову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внутрішнього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релігійного</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світу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від</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мови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зовнішньої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публічної</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влади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Таке</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зрощення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релігійності</a:t>
            </a:r>
            <a:r>
              <a:rPr lang="ru-RU" i="1" dirty="0" smtClean="0">
                <a:latin typeface="Times New Roman" pitchFamily="18" charset="0"/>
                <a:cs typeface="Times New Roman" pitchFamily="18" charset="0"/>
              </a:rPr>
              <a:t> і </a:t>
            </a:r>
            <a:r>
              <a:rPr lang="ru-RU" i="1" dirty="0" err="1" smtClean="0">
                <a:latin typeface="Times New Roman" pitchFamily="18" charset="0"/>
                <a:cs typeface="Times New Roman" pitchFamily="18" charset="0"/>
              </a:rPr>
              <a:t>політики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було</a:t>
            </a:r>
            <a:r>
              <a:rPr lang="ru-RU" i="1" dirty="0" smtClean="0">
                <a:latin typeface="Times New Roman" pitchFamily="18" charset="0"/>
                <a:cs typeface="Times New Roman" pitchFamily="18" charset="0"/>
              </a:rPr>
              <a:t> і </a:t>
            </a:r>
            <a:r>
              <a:rPr lang="ru-RU" i="1" dirty="0" err="1" smtClean="0">
                <a:latin typeface="Times New Roman" pitchFamily="18" charset="0"/>
                <a:cs typeface="Times New Roman" pitchFamily="18" charset="0"/>
              </a:rPr>
              <a:t>залишається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дуже</a:t>
            </a:r>
            <a:r>
              <a:rPr lang="ru-RU" i="1" dirty="0" smtClean="0">
                <a:latin typeface="Times New Roman" pitchFamily="18" charset="0"/>
                <a:cs typeface="Times New Roman" pitchFamily="18" charset="0"/>
              </a:rPr>
              <a:t> частим </a:t>
            </a:r>
            <a:r>
              <a:rPr lang="ru-RU" i="1" dirty="0" err="1" smtClean="0">
                <a:latin typeface="Times New Roman" pitchFamily="18" charset="0"/>
                <a:cs typeface="Times New Roman" pitchFamily="18" charset="0"/>
              </a:rPr>
              <a:t>політичним</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явищем</a:t>
            </a:r>
            <a:r>
              <a:rPr lang="ru-RU" i="1" dirty="0" smtClean="0">
                <a:latin typeface="Times New Roman" pitchFamily="18" charset="0"/>
                <a:cs typeface="Times New Roman" pitchFamily="18" charset="0"/>
              </a:rPr>
              <a:t>.</a:t>
            </a:r>
          </a:p>
          <a:p>
            <a:pPr algn="ct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199224767"/>
      </p:ext>
    </p:extLst>
  </p:cSld>
  <p:clrMapOvr>
    <a:masterClrMapping/>
  </p:clrMapOvr>
  <mc:AlternateContent xmlns:mc="http://schemas.openxmlformats.org/markup-compatibility/2006" xmlns:p14="http://schemas.microsoft.com/office/powerpoint/2010/main">
    <mc:Choice Requires="p14">
      <p:transition spd="slow" p14:dur="900" advTm="10533">
        <p14:warp dir="in"/>
      </p:transition>
    </mc:Choice>
    <mc:Fallback xmlns="">
      <p:transition spd="slow" advTm="10533">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852936"/>
            <a:ext cx="8229600" cy="3312368"/>
          </a:xfrm>
        </p:spPr>
        <p:txBody>
          <a:bodyPr>
            <a:normAutofit/>
          </a:bodyPr>
          <a:lstStyle/>
          <a:p>
            <a:pPr algn="just"/>
            <a:r>
              <a:rPr lang="ru-RU" sz="1800" i="1"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Суспільно-політичні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доктрини</a:t>
            </a:r>
            <a:r>
              <a:rPr lang="ru-RU" sz="1800" i="1" cap="none" dirty="0" smtClean="0">
                <a:latin typeface="Times New Roman" pitchFamily="18" charset="0"/>
                <a:cs typeface="Times New Roman" pitchFamily="18" charset="0"/>
              </a:rPr>
              <a:t> — </a:t>
            </a:r>
            <a:r>
              <a:rPr lang="ru-RU" sz="1800" i="1" cap="none" dirty="0" err="1" smtClean="0">
                <a:latin typeface="Times New Roman" pitchFamily="18" charset="0"/>
                <a:cs typeface="Times New Roman" pitchFamily="18" charset="0"/>
              </a:rPr>
              <a:t>невід'ємна</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складова</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частина</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політичної</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системи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суспільства</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Їхня</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функціональна</a:t>
            </a:r>
            <a:r>
              <a:rPr lang="ru-RU" sz="1800" i="1" cap="none" dirty="0" smtClean="0">
                <a:latin typeface="Times New Roman" pitchFamily="18" charset="0"/>
                <a:cs typeface="Times New Roman" pitchFamily="18" charset="0"/>
              </a:rPr>
              <a:t> роль неоднозначна і </a:t>
            </a:r>
            <a:r>
              <a:rPr lang="ru-RU" sz="1800" i="1" cap="none" dirty="0" err="1" smtClean="0">
                <a:latin typeface="Times New Roman" pitchFamily="18" charset="0"/>
                <a:cs typeface="Times New Roman" pitchFamily="18" charset="0"/>
              </a:rPr>
              <a:t>має</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кілька</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аспектів</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Насамперед</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суспільно-політичні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доктрини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визначають</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політичний</a:t>
            </a:r>
            <a:r>
              <a:rPr lang="ru-RU" sz="1800" i="1" cap="none" dirty="0" smtClean="0">
                <a:latin typeface="Times New Roman" pitchFamily="18" charset="0"/>
                <a:cs typeface="Times New Roman" pitchFamily="18" charset="0"/>
              </a:rPr>
              <a:t> курс, </a:t>
            </a:r>
            <a:r>
              <a:rPr lang="ru-RU" sz="1800" i="1" cap="none" dirty="0" err="1" smtClean="0">
                <a:latin typeface="Times New Roman" pitchFamily="18" charset="0"/>
                <a:cs typeface="Times New Roman" pitchFamily="18" charset="0"/>
              </a:rPr>
              <a:t>стратегію</a:t>
            </a:r>
            <a:r>
              <a:rPr lang="ru-RU" sz="1800" i="1" cap="none" dirty="0" smtClean="0">
                <a:latin typeface="Times New Roman" pitchFamily="18" charset="0"/>
                <a:cs typeface="Times New Roman" pitchFamily="18" charset="0"/>
              </a:rPr>
              <a:t> і тактику тих </a:t>
            </a:r>
            <a:r>
              <a:rPr lang="ru-RU" sz="1800" i="1" cap="none" dirty="0" err="1" smtClean="0">
                <a:latin typeface="Times New Roman" pitchFamily="18" charset="0"/>
                <a:cs typeface="Times New Roman" pitchFamily="18" charset="0"/>
              </a:rPr>
              <a:t>чи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інших</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партій</a:t>
            </a:r>
            <a:r>
              <a:rPr lang="ru-RU" sz="1800" i="1" cap="none" dirty="0" smtClean="0">
                <a:latin typeface="Times New Roman" pitchFamily="18" charset="0"/>
                <a:cs typeface="Times New Roman" pitchFamily="18" charset="0"/>
              </a:rPr>
              <a:t> і </a:t>
            </a:r>
            <a:r>
              <a:rPr lang="ru-RU" sz="1800" i="1" cap="none" dirty="0" err="1" smtClean="0">
                <a:latin typeface="Times New Roman" pitchFamily="18" charset="0"/>
                <a:cs typeface="Times New Roman" pitchFamily="18" charset="0"/>
              </a:rPr>
              <a:t>суспільно-політичних</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рухів</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їхню</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діяльність</a:t>
            </a:r>
            <a:r>
              <a:rPr lang="ru-RU" sz="1800" i="1" cap="none" dirty="0" smtClean="0">
                <a:latin typeface="Times New Roman" pitchFamily="18" charset="0"/>
                <a:cs typeface="Times New Roman" pitchFamily="18" charset="0"/>
              </a:rPr>
              <a:t> як </a:t>
            </a:r>
            <a:r>
              <a:rPr lang="ru-RU" sz="1800" i="1" cap="none" dirty="0" err="1" smtClean="0">
                <a:latin typeface="Times New Roman" pitchFamily="18" charset="0"/>
                <a:cs typeface="Times New Roman" pitchFamily="18" charset="0"/>
              </a:rPr>
              <a:t>суб'єктів</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політичного</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процесу</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Доктрини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знаходять</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своє</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відображення</a:t>
            </a:r>
            <a:r>
              <a:rPr lang="ru-RU" sz="1800" i="1" cap="none" dirty="0" smtClean="0">
                <a:latin typeface="Times New Roman" pitchFamily="18" charset="0"/>
                <a:cs typeface="Times New Roman" pitchFamily="18" charset="0"/>
              </a:rPr>
              <a:t> в </a:t>
            </a:r>
            <a:r>
              <a:rPr lang="ru-RU" sz="1800" i="1" cap="none" dirty="0" err="1" smtClean="0">
                <a:latin typeface="Times New Roman" pitchFamily="18" charset="0"/>
                <a:cs typeface="Times New Roman" pitchFamily="18" charset="0"/>
              </a:rPr>
              <a:t>програмах</a:t>
            </a:r>
            <a:r>
              <a:rPr lang="ru-RU" sz="1800" i="1" cap="none" dirty="0" smtClean="0">
                <a:latin typeface="Times New Roman" pitchFamily="18" charset="0"/>
                <a:cs typeface="Times New Roman" pitchFamily="18" charset="0"/>
              </a:rPr>
              <a:t> і </a:t>
            </a:r>
            <a:r>
              <a:rPr lang="ru-RU" sz="1800" i="1" cap="none" dirty="0" err="1" smtClean="0">
                <a:latin typeface="Times New Roman" pitchFamily="18" charset="0"/>
                <a:cs typeface="Times New Roman" pitchFamily="18" charset="0"/>
              </a:rPr>
              <a:t>політичних</a:t>
            </a:r>
            <a:r>
              <a:rPr lang="ru-RU" sz="1800" i="1" cap="none" dirty="0" smtClean="0">
                <a:latin typeface="Times New Roman" pitchFamily="18" charset="0"/>
                <a:cs typeface="Times New Roman" pitchFamily="18" charset="0"/>
              </a:rPr>
              <a:t> платформах </a:t>
            </a:r>
            <a:r>
              <a:rPr lang="ru-RU" sz="1800" i="1" cap="none" dirty="0" err="1" smtClean="0">
                <a:latin typeface="Times New Roman" pitchFamily="18" charset="0"/>
                <a:cs typeface="Times New Roman" pitchFamily="18" charset="0"/>
              </a:rPr>
              <a:t>партій</a:t>
            </a:r>
            <a:r>
              <a:rPr lang="ru-RU" sz="1800" i="1" cap="none" dirty="0" smtClean="0">
                <a:latin typeface="Times New Roman" pitchFamily="18" charset="0"/>
                <a:cs typeface="Times New Roman" pitchFamily="18" charset="0"/>
              </a:rPr>
              <a:t> та </a:t>
            </a:r>
            <a:r>
              <a:rPr lang="ru-RU" sz="1800" i="1" cap="none" dirty="0" err="1" smtClean="0">
                <a:latin typeface="Times New Roman" pitchFamily="18" charset="0"/>
                <a:cs typeface="Times New Roman" pitchFamily="18" charset="0"/>
              </a:rPr>
              <a:t>суспільно-політичних</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рухів</a:t>
            </a:r>
            <a:r>
              <a:rPr lang="ru-RU" sz="1800" i="1" cap="none" dirty="0" smtClean="0">
                <a:latin typeface="Times New Roman" pitchFamily="18" charset="0"/>
                <a:cs typeface="Times New Roman" pitchFamily="18" charset="0"/>
              </a:rPr>
              <a:t> і є </a:t>
            </a:r>
            <a:r>
              <a:rPr lang="ru-RU" sz="1800" i="1" cap="none" dirty="0" err="1" smtClean="0">
                <a:latin typeface="Times New Roman" pitchFamily="18" charset="0"/>
                <a:cs typeface="Times New Roman" pitchFamily="18" charset="0"/>
              </a:rPr>
              <a:t>істотною</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умовою</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дієвості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їх</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зусиль</a:t>
            </a:r>
            <a:r>
              <a:rPr lang="ru-RU" sz="1800" i="1" cap="none" dirty="0" smtClean="0">
                <a:latin typeface="Times New Roman" pitchFamily="18" charset="0"/>
                <a:cs typeface="Times New Roman" pitchFamily="18" charset="0"/>
              </a:rPr>
              <a:t> у </a:t>
            </a:r>
            <a:r>
              <a:rPr lang="ru-RU" sz="1800" i="1" cap="none" dirty="0" err="1" smtClean="0">
                <a:latin typeface="Times New Roman" pitchFamily="18" charset="0"/>
                <a:cs typeface="Times New Roman" pitchFamily="18" charset="0"/>
              </a:rPr>
              <a:t>виборчих</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кампаніях</a:t>
            </a:r>
            <a:r>
              <a:rPr lang="ru-RU" sz="1800" i="1" cap="none" dirty="0" smtClean="0">
                <a:latin typeface="Times New Roman" pitchFamily="18" charset="0"/>
                <a:cs typeface="Times New Roman" pitchFamily="18" charset="0"/>
              </a:rPr>
              <a:t>. Без </a:t>
            </a:r>
            <a:r>
              <a:rPr lang="ru-RU" sz="1800" i="1" cap="none" dirty="0" err="1" smtClean="0">
                <a:latin typeface="Times New Roman" pitchFamily="18" charset="0"/>
                <a:cs typeface="Times New Roman" pitchFamily="18" charset="0"/>
              </a:rPr>
              <a:t>перебільшення</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можна</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сказати</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що</a:t>
            </a:r>
            <a:r>
              <a:rPr lang="ru-RU" sz="1800" i="1" cap="none" dirty="0" smtClean="0">
                <a:latin typeface="Times New Roman" pitchFamily="18" charset="0"/>
                <a:cs typeface="Times New Roman" pitchFamily="18" charset="0"/>
              </a:rPr>
              <a:t> вони </a:t>
            </a:r>
            <a:r>
              <a:rPr lang="ru-RU" sz="1800" i="1" cap="none" dirty="0" err="1" smtClean="0">
                <a:latin typeface="Times New Roman" pitchFamily="18" charset="0"/>
                <a:cs typeface="Times New Roman" pitchFamily="18" charset="0"/>
              </a:rPr>
              <a:t>визначають</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електоральну</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поведінку</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громадян</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Якість</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суспільно-політичних</a:t>
            </a:r>
            <a:r>
              <a:rPr lang="ru-RU" sz="1800" i="1" cap="none" dirty="0" smtClean="0">
                <a:latin typeface="Times New Roman" pitchFamily="18" charset="0"/>
                <a:cs typeface="Times New Roman" pitchFamily="18" charset="0"/>
              </a:rPr>
              <a:t> доктрин є </a:t>
            </a:r>
            <a:r>
              <a:rPr lang="ru-RU" sz="1800" i="1" cap="none" dirty="0" err="1" smtClean="0">
                <a:latin typeface="Times New Roman" pitchFamily="18" charset="0"/>
                <a:cs typeface="Times New Roman" pitchFamily="18" charset="0"/>
              </a:rPr>
              <a:t>відображенням</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зрілості</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політичних</a:t>
            </a:r>
            <a:r>
              <a:rPr lang="ru-RU" sz="1800" i="1" cap="none" dirty="0" smtClean="0">
                <a:latin typeface="Times New Roman" pitchFamily="18" charset="0"/>
                <a:cs typeface="Times New Roman" pitchFamily="18" charset="0"/>
              </a:rPr>
              <a:t> </a:t>
            </a:r>
            <a:r>
              <a:rPr lang="ru-RU" sz="1800" i="1" cap="none" dirty="0" err="1" smtClean="0">
                <a:latin typeface="Times New Roman" pitchFamily="18" charset="0"/>
                <a:cs typeface="Times New Roman" pitchFamily="18" charset="0"/>
              </a:rPr>
              <a:t>партій</a:t>
            </a:r>
            <a:r>
              <a:rPr lang="ru-RU" sz="1800" i="1" cap="none" dirty="0" smtClean="0">
                <a:latin typeface="Times New Roman" pitchFamily="18" charset="0"/>
                <a:cs typeface="Times New Roman" pitchFamily="18" charset="0"/>
              </a:rPr>
              <a:t> і </a:t>
            </a:r>
            <a:r>
              <a:rPr lang="ru-RU" sz="1800" i="1" cap="none" dirty="0" err="1" smtClean="0">
                <a:latin typeface="Times New Roman" pitchFamily="18" charset="0"/>
                <a:cs typeface="Times New Roman" pitchFamily="18" charset="0"/>
              </a:rPr>
              <a:t>рухів</a:t>
            </a:r>
            <a:r>
              <a:rPr lang="ru-RU" sz="1800" i="1" cap="none" dirty="0" smtClean="0">
                <a:latin typeface="Times New Roman" pitchFamily="18" charset="0"/>
                <a:cs typeface="Times New Roman" pitchFamily="18" charset="0"/>
              </a:rPr>
              <a:t>.</a:t>
            </a:r>
            <a:endParaRPr lang="ru-RU" sz="1800" i="1" cap="none" dirty="0">
              <a:latin typeface="Times New Roman" pitchFamily="18" charset="0"/>
              <a:cs typeface="Times New Roman" pitchFamily="18" charset="0"/>
            </a:endParaRPr>
          </a:p>
        </p:txBody>
      </p:sp>
      <p:pic>
        <p:nvPicPr>
          <p:cNvPr id="7170" name="Picture 2" descr="C:\Users\Admin\Downloads\9-doktrini.ppt_thumbnail-180x1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692696"/>
            <a:ext cx="2952328" cy="1872208"/>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Admin\Downloads\t1_e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20687"/>
            <a:ext cx="4536504" cy="201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651509"/>
      </p:ext>
    </p:extLst>
  </p:cSld>
  <p:clrMapOvr>
    <a:masterClrMapping/>
  </p:clrMapOvr>
  <mc:AlternateContent xmlns:mc="http://schemas.openxmlformats.org/markup-compatibility/2006" xmlns:p14="http://schemas.microsoft.com/office/powerpoint/2010/main">
    <mc:Choice Requires="p14">
      <p:transition spd="slow" p14:dur="1600" advTm="10528">
        <p:blinds dir="vert"/>
      </p:transition>
    </mc:Choice>
    <mc:Fallback xmlns="">
      <p:transition spd="slow" advTm="10528">
        <p:blinds dir="vert"/>
      </p:transition>
    </mc:Fallback>
  </mc:AlternateContent>
  <p:timing>
    <p:tnLst>
      <p:par>
        <p:cTn id="1" dur="indefinite" restart="never" nodeType="tmRoot"/>
      </p:par>
    </p:tnLst>
  </p:timing>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115</TotalTime>
  <Words>860</Words>
  <Application>Microsoft Office PowerPoint</Application>
  <PresentationFormat>Экран (4:3)</PresentationFormat>
  <Paragraphs>27</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Arial Narrow</vt:lpstr>
      <vt:lpstr>Times New Roman</vt:lpstr>
      <vt:lpstr>Горизонт</vt:lpstr>
      <vt:lpstr>Презентація на тему:  «Сучасні релігійні доктрини суспільного розвитку»</vt:lpstr>
      <vt:lpstr>Існують такі суспільно-політичні доктрини, як:</vt:lpstr>
      <vt:lpstr> Консервати́зм (фр. conservatisme, від лат. conservo - «охороняю», «зберігаю») - визначення ідейно-політичних, ідеологічних і культурних течій, що спираються на ідею традиції та спадкоємність у соціальному та культурному житті.</vt:lpstr>
      <vt:lpstr> Лібералі́зм (фр. Libéralisme) - філософська, політична та економічна теорія, а також ідеологія, яка виходить з положення про те, що індивідуальні свободи людини є правовим базисом суспільства та економічного ладу. Зародився як ідеологія буржуазії у 17 ст. І остаточно оформився як ідейна доктрина до середини 19 сторіччя.  </vt:lpstr>
      <vt:lpstr>          Соціал-демократія — Соціальна політика та ідейно-політична течія, що виникла в рамках соціалізму і згодом трансформувалася на позиції поступового вдосконалення капіталізму з метою утвердження соціальної справедливості, солідарності і більшої свободи.</vt:lpstr>
      <vt:lpstr>          Маркси́зм - Узагальнена назва сукупності теоретичних поглядів німецьких мислителів карла маркса та фрідріха енґельса на історію, політику та суспільство загалом, які їхні послідовники намагаються інтерпретувати, розвивати та втілювати на практиці. Марксизм заявляє про себе як про систему революційних поглядів робітничого класу, що відображає об'єктивні закони розвитку людського суспільства та досвід класової боротьби народних мас проти експлуататорів, і що постійно розвивається на основі узагальнення цього досвіду.</vt:lpstr>
      <vt:lpstr>          Націоналі́зм (фр. nationalisme) - Ідеологія і напрямок політики, базовим принципом яких є теза про цінність нації як найвищої форми суспільної єдності та її первинності в державотворчому процесі.</vt:lpstr>
      <vt:lpstr>          Клерикалі́зм (від лат. clericalis - церковний) - політична течія, спрямована на посилення впливу релігії та церкви на всі сфери суспільного життя.</vt:lpstr>
      <vt:lpstr>          Суспільно-політичні доктрини — невід'ємна складова частина політичної системи суспільства. Їхня функціональна роль неоднозначна і має кілька аспектів. Насамперед суспільно-політичні доктрини визначають політичний курс, стратегію і тактику тих чи інших партій і суспільно-політичних рухів, їхню діяльність як суб'єктів політичного процесу. Доктрини знаходять своє відображення в програмах і політичних платформах партій та суспільно-політичних рухів і є істотною умовою дієвості їх зусиль у виборчих кампаніях. Без перебільшення можна сказати, що вони визначають електоральну поведінку громадян. Якість суспільно-політичних доктрин є відображенням зрілості політичних партій і рухів.</vt:lpstr>
      <vt:lpstr>          Консерватизм, лібералізм, соціалізм та інші доктрини включають у себе різноманітні течії, мають різні напрями. У цих доктрин чимало точок зіткнення. І це природно, оскільки жодна еволюція в сучасному плюралістичному суспільстві не може бути результатом дій тільки однієї політичної сили. Відбувається зіткнення інтересів, боротьба ідейних платформ, що відображають ці інтереси. В ході боротьби різні платформи взаємно збагачуються і коректуються. Сили, що протистоять, вбирають у себе більш широкі інтереси. Цей процес лежить в основі руху від заідеологізованої до реалістичної політики, який спостерігається дедалі виразніше.</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 «Сучасні релігійні доктрини суспільного розвитку»</dc:title>
  <dc:creator>Admin</dc:creator>
  <cp:lastModifiedBy>Olena Bundak</cp:lastModifiedBy>
  <cp:revision>14</cp:revision>
  <dcterms:created xsi:type="dcterms:W3CDTF">2018-05-15T16:40:56Z</dcterms:created>
  <dcterms:modified xsi:type="dcterms:W3CDTF">2023-12-21T17:18:00Z</dcterms:modified>
</cp:coreProperties>
</file>