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8" r:id="rId3"/>
    <p:sldId id="267" r:id="rId4"/>
    <p:sldId id="269" r:id="rId5"/>
    <p:sldId id="259" r:id="rId6"/>
    <p:sldId id="261" r:id="rId7"/>
    <p:sldId id="270" r:id="rId8"/>
    <p:sldId id="281" r:id="rId9"/>
    <p:sldId id="271" r:id="rId10"/>
    <p:sldId id="284" r:id="rId11"/>
    <p:sldId id="282" r:id="rId12"/>
    <p:sldId id="285" r:id="rId13"/>
    <p:sldId id="286" r:id="rId14"/>
    <p:sldId id="288" r:id="rId15"/>
    <p:sldId id="289" r:id="rId16"/>
    <p:sldId id="268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33EA775-6E62-4318-830E-865BD765CF96}">
          <p14:sldIdLst>
            <p14:sldId id="291"/>
            <p14:sldId id="258"/>
            <p14:sldId id="267"/>
            <p14:sldId id="269"/>
            <p14:sldId id="259"/>
            <p14:sldId id="261"/>
            <p14:sldId id="270"/>
            <p14:sldId id="281"/>
            <p14:sldId id="271"/>
            <p14:sldId id="284"/>
            <p14:sldId id="282"/>
            <p14:sldId id="285"/>
            <p14:sldId id="286"/>
            <p14:sldId id="288"/>
            <p14:sldId id="289"/>
            <p14:sldId id="268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5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73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73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8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5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6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1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5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2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8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3C3E2-5C52-497F-AF6E-326172500A1F}" type="datetimeFigureOut">
              <a:rPr lang="ru-RU" smtClean="0"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3C09-BB17-4DE9-B10B-A7F33C769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9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present perfect ÐºÐ°ÑÑÐ¸Ð½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0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5316"/>
            <a:ext cx="9386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dirty="0" smtClean="0">
                <a:solidFill>
                  <a:srgbClr val="FF0000"/>
                </a:solidFill>
              </a:rPr>
              <a:t>Read  the poem, find the verbs and explain</a:t>
            </a:r>
            <a:r>
              <a:rPr lang="en-US" sz="40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84610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b="1" dirty="0">
                <a:solidFill>
                  <a:srgbClr val="7030A0"/>
                </a:solidFill>
              </a:rPr>
              <a:t>I have</a:t>
            </a:r>
            <a:r>
              <a:rPr lang="ru-RU" altLang="ru-RU" sz="3200" b="1" dirty="0">
                <a:solidFill>
                  <a:srgbClr val="7030A0"/>
                </a:solidFill>
              </a:rPr>
              <a:t> </a:t>
            </a:r>
            <a:r>
              <a:rPr lang="en-US" altLang="ru-RU" sz="3200" b="1" dirty="0">
                <a:solidFill>
                  <a:srgbClr val="7030A0"/>
                </a:solidFill>
              </a:rPr>
              <a:t>done, I have done, 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I have done my work today.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I have read my book today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And now it’s time to play.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977195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u="sng" dirty="0">
                <a:solidFill>
                  <a:srgbClr val="002060"/>
                </a:solidFill>
              </a:rPr>
              <a:t>Answer the questions: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FF0000"/>
                </a:solidFill>
              </a:rPr>
              <a:t> Has he done his work?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FF0000"/>
                </a:solidFill>
              </a:rPr>
              <a:t> Has he played football?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FF0000"/>
                </a:solidFill>
              </a:rPr>
              <a:t> Has he read a letter?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FF0000"/>
                </a:solidFill>
              </a:rPr>
              <a:t> Has he read his book?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1181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23783"/>
            <a:ext cx="269979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53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19985"/>
            <a:ext cx="30480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9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9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69112"/>
            <a:ext cx="6784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i="1" dirty="0">
                <a:solidFill>
                  <a:srgbClr val="C00000"/>
                </a:solidFill>
              </a:rPr>
              <a:t>Look  and say what has happened.</a:t>
            </a:r>
            <a:endParaRPr lang="ru-RU" alt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3244334"/>
            <a:ext cx="3121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b="1" dirty="0">
                <a:solidFill>
                  <a:srgbClr val="7030A0"/>
                </a:solidFill>
              </a:rPr>
              <a:t>to bring a child</a:t>
            </a:r>
            <a:endParaRPr lang="ru-RU" alt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50632" y="5517232"/>
            <a:ext cx="62427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solidFill>
                  <a:srgbClr val="FF0000"/>
                </a:solidFill>
              </a:rPr>
              <a:t>The bird has brought a child.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1" descr="F:\DC+\анимашки\анимашки\Дети\BABY1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4" y="1828800"/>
            <a:ext cx="38465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73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7518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i="1" dirty="0">
                <a:solidFill>
                  <a:srgbClr val="C00000"/>
                </a:solidFill>
              </a:rPr>
              <a:t>Look  and say what has happened.</a:t>
            </a:r>
            <a:endParaRPr lang="ru-RU" altLang="ru-RU" sz="40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0270" y="2754545"/>
            <a:ext cx="2958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600" b="1" dirty="0">
                <a:solidFill>
                  <a:srgbClr val="C00000"/>
                </a:solidFill>
              </a:rPr>
              <a:t>to eat  cookies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5733256"/>
            <a:ext cx="4795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dirty="0">
                <a:solidFill>
                  <a:srgbClr val="FF0000"/>
                </a:solidFill>
              </a:rPr>
              <a:t>He has eaten cookies.</a:t>
            </a:r>
            <a:endParaRPr lang="ru-RU" altLang="ru-RU" sz="4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66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48103"/>
            <a:ext cx="3505200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2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64240" y="836712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ru-RU" sz="2800" b="1" dirty="0" smtClean="0">
                <a:solidFill>
                  <a:srgbClr val="C00000"/>
                </a:solidFill>
              </a:rPr>
              <a:t> </a:t>
            </a:r>
            <a:r>
              <a:rPr lang="en-US" altLang="ru-RU" sz="2800" b="1" dirty="0">
                <a:solidFill>
                  <a:srgbClr val="C00000"/>
                </a:solidFill>
              </a:rPr>
              <a:t>Well, </a:t>
            </a:r>
            <a:r>
              <a:rPr lang="en-US" altLang="ru-RU" sz="2800" b="1" u="sng" dirty="0">
                <a:solidFill>
                  <a:srgbClr val="C00000"/>
                </a:solidFill>
              </a:rPr>
              <a:t>read</a:t>
            </a:r>
            <a:r>
              <a:rPr lang="en-US" altLang="ru-RU" sz="2800" b="1" dirty="0">
                <a:solidFill>
                  <a:srgbClr val="C00000"/>
                </a:solidFill>
              </a:rPr>
              <a:t> a book.</a:t>
            </a:r>
          </a:p>
          <a:p>
            <a:pPr>
              <a:buFontTx/>
              <a:buChar char="-"/>
            </a:pPr>
            <a:r>
              <a:rPr lang="en-US" altLang="ru-RU" sz="2800" b="1" dirty="0" smtClean="0">
                <a:solidFill>
                  <a:srgbClr val="C00000"/>
                </a:solidFill>
              </a:rPr>
              <a:t>I am bored today.</a:t>
            </a:r>
          </a:p>
          <a:p>
            <a:r>
              <a:rPr lang="en-US" altLang="ru-RU" sz="2800" b="1" dirty="0" smtClean="0">
                <a:solidFill>
                  <a:srgbClr val="C00000"/>
                </a:solidFill>
              </a:rPr>
              <a:t>I’ve </a:t>
            </a:r>
            <a:r>
              <a:rPr lang="en-US" altLang="ru-RU" sz="2800" b="1" dirty="0">
                <a:solidFill>
                  <a:srgbClr val="C00000"/>
                </a:solidFill>
              </a:rPr>
              <a:t>already ……. it.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</a:t>
            </a:r>
            <a:r>
              <a:rPr lang="en-US" altLang="ru-RU" sz="2800" b="1" u="sng" dirty="0">
                <a:solidFill>
                  <a:srgbClr val="C00000"/>
                </a:solidFill>
              </a:rPr>
              <a:t>Have</a:t>
            </a:r>
            <a:r>
              <a:rPr lang="en-US" altLang="ru-RU" sz="2800" b="1" dirty="0">
                <a:solidFill>
                  <a:srgbClr val="C00000"/>
                </a:solidFill>
              </a:rPr>
              <a:t> a shower.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I’ve already  ……… it.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</a:t>
            </a:r>
            <a:r>
              <a:rPr lang="en-US" altLang="ru-RU" sz="2800" b="1" u="sng" dirty="0">
                <a:solidFill>
                  <a:srgbClr val="C00000"/>
                </a:solidFill>
              </a:rPr>
              <a:t>Eat</a:t>
            </a:r>
            <a:r>
              <a:rPr lang="en-US" altLang="ru-RU" sz="2800" b="1" dirty="0">
                <a:solidFill>
                  <a:srgbClr val="C00000"/>
                </a:solidFill>
              </a:rPr>
              <a:t> a cake.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I’ve already ………. it.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</a:t>
            </a:r>
            <a:r>
              <a:rPr lang="en-US" altLang="ru-RU" sz="2800" b="1" u="sng" dirty="0">
                <a:solidFill>
                  <a:srgbClr val="C00000"/>
                </a:solidFill>
              </a:rPr>
              <a:t>Write</a:t>
            </a:r>
            <a:r>
              <a:rPr lang="en-US" altLang="ru-RU" sz="2800" b="1" dirty="0">
                <a:solidFill>
                  <a:srgbClr val="C00000"/>
                </a:solidFill>
              </a:rPr>
              <a:t> a letter.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I’ve already …….. it.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</a:t>
            </a:r>
            <a:r>
              <a:rPr lang="en-US" altLang="ru-RU" sz="2800" b="1" u="sng" dirty="0">
                <a:solidFill>
                  <a:srgbClr val="C00000"/>
                </a:solidFill>
              </a:rPr>
              <a:t>Drink</a:t>
            </a:r>
            <a:r>
              <a:rPr lang="en-US" altLang="ru-RU" sz="2800" b="1" dirty="0">
                <a:solidFill>
                  <a:srgbClr val="C00000"/>
                </a:solidFill>
              </a:rPr>
              <a:t> some juice.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I’ve already ……… it.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</a:t>
            </a:r>
            <a:r>
              <a:rPr lang="en-US" altLang="ru-RU" sz="2800" b="1" u="sng" dirty="0">
                <a:solidFill>
                  <a:srgbClr val="C00000"/>
                </a:solidFill>
              </a:rPr>
              <a:t>Sing</a:t>
            </a:r>
            <a:r>
              <a:rPr lang="en-US" altLang="ru-RU" sz="2800" b="1" dirty="0">
                <a:solidFill>
                  <a:srgbClr val="C00000"/>
                </a:solidFill>
              </a:rPr>
              <a:t> a song.</a:t>
            </a:r>
          </a:p>
          <a:p>
            <a:pPr>
              <a:buFontTx/>
              <a:buChar char="-"/>
            </a:pPr>
            <a:r>
              <a:rPr lang="en-US" altLang="ru-RU" sz="2800" b="1" dirty="0">
                <a:solidFill>
                  <a:srgbClr val="C00000"/>
                </a:solidFill>
              </a:rPr>
              <a:t> I’ve already ……… it.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0351" y="-5241"/>
            <a:ext cx="64066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i="1" u="sng" dirty="0">
                <a:solidFill>
                  <a:srgbClr val="7030A0"/>
                </a:solidFill>
              </a:rPr>
              <a:t>Fill in the gaps, work in pairs:</a:t>
            </a:r>
            <a:endParaRPr lang="ru-RU" sz="4000" b="1" i="1" u="sng" dirty="0">
              <a:solidFill>
                <a:srgbClr val="7030A0"/>
              </a:solidFill>
            </a:endParaRPr>
          </a:p>
        </p:txBody>
      </p:sp>
      <p:pic>
        <p:nvPicPr>
          <p:cNvPr id="5" name="Picture 6" descr="F:\DC+\анимашки\анимашки\Дети\baby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883" y="3068960"/>
            <a:ext cx="2262187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0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Make up the sentences and read the poem: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144913"/>
            <a:ext cx="6336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4000" b="1" dirty="0">
                <a:solidFill>
                  <a:srgbClr val="7030A0"/>
                </a:solidFill>
              </a:rPr>
              <a:t>his He has homework done,</a:t>
            </a:r>
          </a:p>
          <a:p>
            <a:r>
              <a:rPr lang="en-US" altLang="ru-RU" sz="4000" b="1" dirty="0">
                <a:solidFill>
                  <a:srgbClr val="7030A0"/>
                </a:solidFill>
              </a:rPr>
              <a:t>has about read New York He,</a:t>
            </a:r>
          </a:p>
          <a:p>
            <a:r>
              <a:rPr lang="en-US" altLang="ru-RU" sz="4000" b="1" dirty="0">
                <a:solidFill>
                  <a:srgbClr val="7030A0"/>
                </a:solidFill>
              </a:rPr>
              <a:t>his has He cleaned flat,</a:t>
            </a:r>
          </a:p>
          <a:p>
            <a:r>
              <a:rPr lang="en-US" altLang="ru-RU" sz="4000" b="1" dirty="0">
                <a:solidFill>
                  <a:srgbClr val="7030A0"/>
                </a:solidFill>
              </a:rPr>
              <a:t>has his He cat fed. </a:t>
            </a:r>
            <a:endParaRPr lang="ru-RU" altLang="ru-RU" sz="40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53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47988"/>
            <a:ext cx="30480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87015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Grammar </a:t>
            </a:r>
            <a:r>
              <a:rPr lang="en-US" sz="5400" b="1" dirty="0" smtClean="0">
                <a:solidFill>
                  <a:srgbClr val="FF0000"/>
                </a:solidFill>
              </a:rPr>
              <a:t>test.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873586"/>
            <a:ext cx="6116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1.Choose </a:t>
            </a:r>
            <a:r>
              <a:rPr lang="en-US" sz="3600" b="1" dirty="0">
                <a:solidFill>
                  <a:srgbClr val="7030A0"/>
                </a:solidFill>
              </a:rPr>
              <a:t>the correct sentence!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519917"/>
            <a:ext cx="8378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Read the sentences and underline the correct one.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3400" y="2016353"/>
            <a:ext cx="7554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a.</a:t>
            </a:r>
            <a:r>
              <a:rPr lang="en-US" sz="2400" dirty="0">
                <a:solidFill>
                  <a:srgbClr val="7030A0"/>
                </a:solidFill>
              </a:rPr>
              <a:t> I have went to three countries in my life.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              I </a:t>
            </a:r>
            <a:r>
              <a:rPr lang="en-US" sz="2400" dirty="0">
                <a:solidFill>
                  <a:srgbClr val="7030A0"/>
                </a:solidFill>
              </a:rPr>
              <a:t>have been to three countries in my life.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                   I </a:t>
            </a:r>
            <a:r>
              <a:rPr lang="en-US" sz="2400" dirty="0">
                <a:solidFill>
                  <a:srgbClr val="7030A0"/>
                </a:solidFill>
              </a:rPr>
              <a:t>went to three countries in my life.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7030A0"/>
                </a:solidFill>
              </a:rPr>
              <a:t> My parents have travel around the world</a:t>
            </a:r>
            <a:r>
              <a:rPr lang="en-US" sz="2400" dirty="0" smtClean="0">
                <a:solidFill>
                  <a:srgbClr val="7030A0"/>
                </a:solidFill>
              </a:rPr>
              <a:t>.        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My parents have travelled around the world</a:t>
            </a:r>
            <a:r>
              <a:rPr lang="en-US" sz="2400" dirty="0" smtClean="0">
                <a:solidFill>
                  <a:srgbClr val="7030A0"/>
                </a:solidFill>
              </a:rPr>
              <a:t>.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My parents travel around the world</a:t>
            </a:r>
            <a:r>
              <a:rPr lang="en-US" sz="2400" dirty="0" smtClean="0">
                <a:solidFill>
                  <a:srgbClr val="7030A0"/>
                </a:solidFill>
              </a:rPr>
              <a:t>.                                                                                              </a:t>
            </a:r>
            <a:r>
              <a:rPr lang="en-US" sz="2400" dirty="0">
                <a:solidFill>
                  <a:srgbClr val="FF0000"/>
                </a:solidFill>
              </a:rPr>
              <a:t>c. </a:t>
            </a:r>
            <a:r>
              <a:rPr lang="en-US" sz="2400" dirty="0">
                <a:solidFill>
                  <a:srgbClr val="7030A0"/>
                </a:solidFill>
              </a:rPr>
              <a:t>My best friend never ate pizza with chocolate</a:t>
            </a:r>
            <a:r>
              <a:rPr lang="en-US" sz="2400" dirty="0" smtClean="0">
                <a:solidFill>
                  <a:srgbClr val="7030A0"/>
                </a:solidFill>
              </a:rPr>
              <a:t>.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My best friend never eaten pizza with chocolate.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My </a:t>
            </a:r>
            <a:r>
              <a:rPr lang="en-US" sz="2400" dirty="0">
                <a:solidFill>
                  <a:srgbClr val="7030A0"/>
                </a:solidFill>
              </a:rPr>
              <a:t>best friend has never eaten pizza with chocolate.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>
                <a:solidFill>
                  <a:srgbClr val="7030A0"/>
                </a:solidFill>
              </a:rPr>
              <a:t>I have never met the Queen</a:t>
            </a:r>
            <a:r>
              <a:rPr lang="en-US" sz="2400" dirty="0" smtClean="0">
                <a:solidFill>
                  <a:srgbClr val="7030A0"/>
                </a:solidFill>
              </a:rPr>
              <a:t>!                                                         </a:t>
            </a:r>
            <a:r>
              <a:rPr lang="en-US" sz="2400" dirty="0">
                <a:solidFill>
                  <a:srgbClr val="7030A0"/>
                </a:solidFill>
              </a:rPr>
              <a:t>I never meet the Queen! </a:t>
            </a:r>
            <a:r>
              <a:rPr lang="en-US" sz="2400" dirty="0" smtClean="0">
                <a:solidFill>
                  <a:srgbClr val="7030A0"/>
                </a:solidFill>
              </a:rPr>
              <a:t>                                                                       I </a:t>
            </a:r>
            <a:r>
              <a:rPr lang="en-US" sz="2400" dirty="0">
                <a:solidFill>
                  <a:srgbClr val="7030A0"/>
                </a:solidFill>
              </a:rPr>
              <a:t>never have met the Queen!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54" y="0"/>
            <a:ext cx="92184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33695" y="188640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altLang="ru-RU" sz="40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6164" y="149325"/>
            <a:ext cx="3539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2. Find the mistake!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320" y="734100"/>
            <a:ext cx="9252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Find the mistake, underline it and write the correct sentence.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2925" y="1189430"/>
            <a:ext cx="79415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a.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I have rode a horse and a camel. </a:t>
            </a:r>
            <a:r>
              <a:rPr lang="en-US" sz="2800" dirty="0">
                <a:solidFill>
                  <a:srgbClr val="7030A0"/>
                </a:solidFill>
              </a:rPr>
              <a:t>__________________________________________ _______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b="1" dirty="0">
                <a:solidFill>
                  <a:srgbClr val="7030A0"/>
                </a:solidFill>
              </a:rPr>
              <a:t>I have never make a snowman. </a:t>
            </a:r>
            <a:r>
              <a:rPr lang="en-US" sz="2800" dirty="0">
                <a:solidFill>
                  <a:srgbClr val="7030A0"/>
                </a:solidFill>
              </a:rPr>
              <a:t>____________________________________________ _______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My parents never have tried sushi. </a:t>
            </a:r>
            <a:r>
              <a:rPr lang="en-US" sz="2800" dirty="0">
                <a:solidFill>
                  <a:srgbClr val="7030A0"/>
                </a:solidFill>
              </a:rPr>
              <a:t>_________________________________________ _______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b="1" dirty="0">
                <a:solidFill>
                  <a:srgbClr val="7030A0"/>
                </a:solidFill>
              </a:rPr>
              <a:t>My sister has go to a concert. </a:t>
            </a:r>
            <a:r>
              <a:rPr lang="en-US" sz="2800" dirty="0">
                <a:solidFill>
                  <a:srgbClr val="7030A0"/>
                </a:solidFill>
              </a:rPr>
              <a:t>_____________________________________________ _______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                               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e</a:t>
            </a:r>
            <a:r>
              <a:rPr lang="en-US" sz="2800" dirty="0">
                <a:solidFill>
                  <a:srgbClr val="FF0000"/>
                </a:solidFill>
              </a:rPr>
              <a:t>. </a:t>
            </a:r>
            <a:r>
              <a:rPr lang="en-US" sz="2800" b="1" dirty="0">
                <a:solidFill>
                  <a:srgbClr val="7030A0"/>
                </a:solidFill>
              </a:rPr>
              <a:t>Has your brother ever see a ghost?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5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смайлики картинки для дет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6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67" y="4211"/>
            <a:ext cx="9212786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xtLst/>
        </p:spPr>
      </p:pic>
      <p:sp>
        <p:nvSpPr>
          <p:cNvPr id="2" name="Блок-схема: процесс 1"/>
          <p:cNvSpPr/>
          <p:nvPr/>
        </p:nvSpPr>
        <p:spPr>
          <a:xfrm>
            <a:off x="1692420" y="3421473"/>
            <a:ext cx="1800200" cy="612648"/>
          </a:xfrm>
          <a:prstGeom prst="flowChartProces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have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692420" y="4234151"/>
            <a:ext cx="1800200" cy="612648"/>
          </a:xfrm>
          <a:prstGeom prst="flowChartProcess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has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31570" y="3666395"/>
            <a:ext cx="2304256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V3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48884" y="4921141"/>
            <a:ext cx="442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FF0000"/>
                </a:solidFill>
                <a:latin typeface="Corbel" pitchFamily="34" charset="0"/>
              </a:rPr>
              <a:t>Past                                        Present</a:t>
            </a:r>
            <a:endParaRPr lang="ru-RU" altLang="ru-RU" sz="24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616154" y="5356688"/>
            <a:ext cx="6700262" cy="49606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1248884" y="5383104"/>
            <a:ext cx="431800" cy="4318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4751898" y="5420949"/>
            <a:ext cx="431800" cy="431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7884616" y="5383104"/>
            <a:ext cx="431800" cy="4983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3410510" y="5814904"/>
            <a:ext cx="1606550" cy="228600"/>
          </a:xfrm>
          <a:prstGeom prst="curvedUpArrow">
            <a:avLst>
              <a:gd name="adj1" fmla="val 85309"/>
              <a:gd name="adj2" fmla="val 170619"/>
              <a:gd name="adj3" fmla="val 33333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endParaRPr lang="ru-RU" altLang="ru-RU">
              <a:latin typeface="Corbe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568960" y="4948449"/>
            <a:ext cx="1063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FF0000"/>
                </a:solidFill>
                <a:latin typeface="Corbel" pitchFamily="34" charset="0"/>
              </a:rPr>
              <a:t>Future</a:t>
            </a:r>
            <a:endParaRPr lang="ru-RU" altLang="ru-RU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4816" y="0"/>
            <a:ext cx="5203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4000" b="1" u="sng" dirty="0" smtClean="0">
                <a:solidFill>
                  <a:srgbClr val="FF0000"/>
                </a:solidFill>
                <a:latin typeface="Corbel" pitchFamily="34" charset="0"/>
              </a:rPr>
              <a:t>Present Perfect Tense</a:t>
            </a:r>
            <a:endParaRPr lang="ru-RU" altLang="ru-RU" sz="4000" b="1" u="sng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96869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800" dirty="0">
                <a:solidFill>
                  <a:srgbClr val="FF0000"/>
                </a:solidFill>
                <a:latin typeface="Goudy Stout" pitchFamily="18" charset="0"/>
              </a:rPr>
              <a:t>Для опису дії,  що завершена</a:t>
            </a:r>
            <a:r>
              <a:rPr lang="en-US" altLang="ru-RU" sz="2800" dirty="0" smtClean="0">
                <a:solidFill>
                  <a:srgbClr val="FF0000"/>
                </a:solidFill>
                <a:latin typeface="Goudy Stout" pitchFamily="18" charset="0"/>
              </a:rPr>
              <a:t>,</a:t>
            </a:r>
            <a:r>
              <a:rPr lang="uk-UA" altLang="ru-RU" sz="2800" dirty="0" smtClean="0">
                <a:solidFill>
                  <a:srgbClr val="FF0000"/>
                </a:solidFill>
                <a:latin typeface="Goudy Stout" pitchFamily="18" charset="0"/>
              </a:rPr>
              <a:t>в англійській мові вживають</a:t>
            </a:r>
            <a:endParaRPr lang="uk-UA" altLang="ru-RU" sz="2800" dirty="0">
              <a:solidFill>
                <a:srgbClr val="FF0000"/>
              </a:solidFill>
              <a:latin typeface="Goudy Stout" pitchFamily="18" charset="0"/>
            </a:endParaRPr>
          </a:p>
          <a:p>
            <a:pPr algn="ctr"/>
            <a:r>
              <a:rPr lang="en-US" altLang="ru-RU" sz="2800" b="1" dirty="0" smtClean="0">
                <a:solidFill>
                  <a:srgbClr val="0070C0"/>
                </a:solidFill>
                <a:latin typeface="Courier New" pitchFamily="49" charset="0"/>
              </a:rPr>
              <a:t>present perfect </a:t>
            </a:r>
            <a:r>
              <a:rPr lang="en-US" altLang="ru-RU" sz="28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uk-UA" altLang="ru-RU" sz="2800" dirty="0" smtClean="0">
                <a:solidFill>
                  <a:srgbClr val="0070C0"/>
                </a:solidFill>
                <a:latin typeface="Goudy Stout" pitchFamily="18" charset="0"/>
              </a:rPr>
              <a:t> </a:t>
            </a:r>
            <a:endParaRPr lang="en-US" altLang="ru-RU" sz="2800" dirty="0" smtClean="0">
              <a:solidFill>
                <a:srgbClr val="0070C0"/>
              </a:solidFill>
              <a:latin typeface="Goudy Stout" pitchFamily="18" charset="0"/>
            </a:endParaRPr>
          </a:p>
          <a:p>
            <a:pPr algn="ctr"/>
            <a:r>
              <a:rPr lang="uk-UA" altLang="ru-RU" sz="2800" dirty="0" smtClean="0">
                <a:solidFill>
                  <a:srgbClr val="FF0000"/>
                </a:solidFill>
                <a:latin typeface="Goudy Stout" pitchFamily="18" charset="0"/>
              </a:rPr>
              <a:t>Його </a:t>
            </a:r>
            <a:r>
              <a:rPr lang="uk-UA" altLang="ru-RU" sz="2800" dirty="0">
                <a:solidFill>
                  <a:srgbClr val="FF0000"/>
                </a:solidFill>
                <a:latin typeface="Goudy Stout" pitchFamily="18" charset="0"/>
              </a:rPr>
              <a:t>утворюють за допомогою </a:t>
            </a:r>
          </a:p>
          <a:p>
            <a:pPr algn="ctr"/>
            <a:r>
              <a:rPr lang="uk-UA" altLang="ru-RU" sz="2800" dirty="0">
                <a:solidFill>
                  <a:srgbClr val="FF0000"/>
                </a:solidFill>
                <a:latin typeface="Goudy Stout" pitchFamily="18" charset="0"/>
              </a:rPr>
              <a:t>допоміжного </a:t>
            </a:r>
            <a:r>
              <a:rPr lang="uk-UA" altLang="ru-RU" sz="2800" dirty="0" smtClean="0">
                <a:solidFill>
                  <a:srgbClr val="FF0000"/>
                </a:solidFill>
                <a:latin typeface="Goudy Stout" pitchFamily="18" charset="0"/>
              </a:rPr>
              <a:t>дієслова </a:t>
            </a:r>
            <a:r>
              <a:rPr lang="en-US" altLang="ru-RU" sz="2800" dirty="0" smtClean="0">
                <a:solidFill>
                  <a:srgbClr val="0070C0"/>
                </a:solidFill>
                <a:latin typeface="Goudy Stout" pitchFamily="18" charset="0"/>
              </a:rPr>
              <a:t>have/has</a:t>
            </a:r>
            <a:r>
              <a:rPr lang="uk-UA" altLang="ru-RU" sz="2800" dirty="0" smtClean="0">
                <a:solidFill>
                  <a:srgbClr val="0070C0"/>
                </a:solidFill>
                <a:latin typeface="Goudy Stout" pitchFamily="18" charset="0"/>
              </a:rPr>
              <a:t> </a:t>
            </a:r>
            <a:endParaRPr lang="uk-UA" altLang="ru-RU" sz="2800" dirty="0">
              <a:solidFill>
                <a:srgbClr val="0070C0"/>
              </a:solidFill>
              <a:latin typeface="Goudy Stout" pitchFamily="18" charset="0"/>
            </a:endParaRPr>
          </a:p>
          <a:p>
            <a:pPr algn="ctr"/>
            <a:r>
              <a:rPr lang="uk-UA" altLang="ru-RU" sz="2800" dirty="0">
                <a:solidFill>
                  <a:srgbClr val="FF0000"/>
                </a:solidFill>
                <a:latin typeface="Goudy Stout" pitchFamily="18" charset="0"/>
              </a:rPr>
              <a:t>та</a:t>
            </a:r>
            <a:r>
              <a:rPr lang="uk-UA" altLang="ru-RU" sz="2800" dirty="0">
                <a:solidFill>
                  <a:srgbClr val="000066"/>
                </a:solidFill>
                <a:latin typeface="Goudy Stout" pitchFamily="18" charset="0"/>
              </a:rPr>
              <a:t> </a:t>
            </a:r>
            <a:r>
              <a:rPr lang="uk-UA" altLang="ru-RU" sz="2800" dirty="0">
                <a:solidFill>
                  <a:srgbClr val="0070C0"/>
                </a:solidFill>
                <a:latin typeface="Goudy Stout" pitchFamily="18" charset="0"/>
              </a:rPr>
              <a:t>3</a:t>
            </a:r>
            <a:r>
              <a:rPr lang="uk-UA" altLang="ru-RU" sz="2800" dirty="0">
                <a:solidFill>
                  <a:srgbClr val="000066"/>
                </a:solidFill>
                <a:latin typeface="Goudy Stout" pitchFamily="18" charset="0"/>
              </a:rPr>
              <a:t> </a:t>
            </a:r>
            <a:r>
              <a:rPr lang="uk-UA" altLang="ru-RU" sz="2800" dirty="0">
                <a:solidFill>
                  <a:srgbClr val="FF0000"/>
                </a:solidFill>
                <a:latin typeface="Goudy Stout" pitchFamily="18" charset="0"/>
              </a:rPr>
              <a:t>форми головного дієслов</a:t>
            </a:r>
            <a:r>
              <a:rPr lang="uk-UA" alt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а.</a:t>
            </a:r>
            <a:r>
              <a:rPr lang="en-US" alt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 </a:t>
            </a:r>
            <a:endParaRPr lang="ru-RU" alt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 Stout" pitchFamily="18" charset="0"/>
            </a:endParaRPr>
          </a:p>
          <a:p>
            <a:pPr algn="ctr"/>
            <a:r>
              <a:rPr lang="en-US" alt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uk-UA" alt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 </a:t>
            </a:r>
            <a:endParaRPr lang="uk-UA" altLang="ru-RU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0" y="6177964"/>
            <a:ext cx="8964488" cy="61264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b="1" i="1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en-US" altLang="ru-RU" sz="2800" b="1" i="1" dirty="0" smtClean="0">
                <a:solidFill>
                  <a:srgbClr val="FFFF00"/>
                </a:solidFill>
                <a:latin typeface="Corbel" pitchFamily="34" charset="0"/>
              </a:rPr>
              <a:t>already, just, not…yet, never, ever, seldom, often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038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5102600" y="527322"/>
            <a:ext cx="1938338" cy="1549400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prstShdw prst="shdw17" dist="17961" dir="2700000">
              <a:srgbClr val="FFCC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ru-RU" sz="9600" dirty="0">
                <a:solidFill>
                  <a:srgbClr val="FF0000"/>
                </a:solidFill>
                <a:latin typeface="Lucida Console" pitchFamily="49" charset="0"/>
              </a:rPr>
              <a:t>v</a:t>
            </a:r>
            <a:r>
              <a:rPr lang="en-US" altLang="ru-RU" sz="3200" dirty="0">
                <a:solidFill>
                  <a:srgbClr val="FF0000"/>
                </a:solidFill>
              </a:rPr>
              <a:t>3</a:t>
            </a:r>
            <a:endParaRPr lang="ru-RU" altLang="ru-RU" sz="96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Картинки по запросу смайлик запиту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959"/>
            <a:ext cx="2195736" cy="199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2195736" y="351330"/>
            <a:ext cx="2592288" cy="1122299"/>
          </a:xfrm>
          <a:prstGeom prst="cloudCallout">
            <a:avLst>
              <a:gd name="adj1" fmla="val -117767"/>
              <a:gd name="adj2" fmla="val 66306"/>
            </a:avLst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Що це?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AutoShape 4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155575" y="-754063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307975" y="-601663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460375" y="-449263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612775" y="-296863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2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765175" y="-144463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4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917575" y="7937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16" descr="Картинки по запросу смайлик запитує"/>
          <p:cNvSpPr>
            <a:spLocks noChangeAspect="1" noChangeArrowheads="1"/>
          </p:cNvSpPr>
          <p:nvPr/>
        </p:nvSpPr>
        <p:spPr bwMode="auto">
          <a:xfrm>
            <a:off x="1069975" y="160337"/>
            <a:ext cx="15811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4" name="Picture 18" descr="Похожее изображени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852936"/>
            <a:ext cx="2314575" cy="230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Выноска-облако 14"/>
          <p:cNvSpPr/>
          <p:nvPr/>
        </p:nvSpPr>
        <p:spPr>
          <a:xfrm>
            <a:off x="3498079" y="2470383"/>
            <a:ext cx="3234161" cy="1944762"/>
          </a:xfrm>
          <a:prstGeom prst="cloudCallout">
            <a:avLst>
              <a:gd name="adj1" fmla="val -80517"/>
              <a:gd name="adj2" fmla="val -10914"/>
            </a:avLst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altLang="ru-RU" sz="2400" b="1" dirty="0">
                <a:solidFill>
                  <a:srgbClr val="FF0000"/>
                </a:solidFill>
                <a:latin typeface="Lucida Console" pitchFamily="49" charset="0"/>
              </a:rPr>
              <a:t>Це ІІІ форма</a:t>
            </a:r>
          </a:p>
          <a:p>
            <a:pPr algn="ctr"/>
            <a:r>
              <a:rPr lang="uk-UA" altLang="ru-RU" sz="2400" b="1" dirty="0">
                <a:solidFill>
                  <a:srgbClr val="FF0000"/>
                </a:solidFill>
                <a:latin typeface="Lucida Console" pitchFamily="49" charset="0"/>
              </a:rPr>
              <a:t> дієслова</a:t>
            </a:r>
            <a:endParaRPr lang="ru-RU" altLang="ru-RU" sz="2400" b="1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3596621" y="4648270"/>
            <a:ext cx="4950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2000" dirty="0">
                <a:solidFill>
                  <a:srgbClr val="FF0000"/>
                </a:solidFill>
                <a:latin typeface="Goudy Stout" pitchFamily="18" charset="0"/>
              </a:rPr>
              <a:t>ІІІ форма дієслова утворюється </a:t>
            </a:r>
          </a:p>
          <a:p>
            <a:pPr algn="ctr"/>
            <a:r>
              <a:rPr lang="uk-UA" altLang="ru-RU" sz="2000" dirty="0">
                <a:solidFill>
                  <a:srgbClr val="FF0000"/>
                </a:solidFill>
                <a:latin typeface="Goudy Stout" pitchFamily="18" charset="0"/>
              </a:rPr>
              <a:t>   за допомогою закінчення -</a:t>
            </a:r>
            <a:r>
              <a:rPr lang="en-US" altLang="ru-RU" sz="2000" b="1" i="1" dirty="0" err="1">
                <a:solidFill>
                  <a:srgbClr val="FF0000"/>
                </a:solidFill>
                <a:latin typeface="Courier New" pitchFamily="49" charset="0"/>
              </a:rPr>
              <a:t>ed</a:t>
            </a:r>
            <a:r>
              <a:rPr lang="en-US" altLang="ru-RU" sz="2000" dirty="0">
                <a:solidFill>
                  <a:srgbClr val="FF0000"/>
                </a:solidFill>
                <a:latin typeface="Goudy Stout" pitchFamily="18" charset="0"/>
              </a:rPr>
              <a:t>, </a:t>
            </a:r>
          </a:p>
          <a:p>
            <a:pPr algn="ctr"/>
            <a:r>
              <a:rPr lang="en-US" altLang="ru-RU" sz="2000" dirty="0">
                <a:solidFill>
                  <a:srgbClr val="FF0000"/>
                </a:solidFill>
                <a:latin typeface="Goudy Stout" pitchFamily="18" charset="0"/>
              </a:rPr>
              <a:t>      </a:t>
            </a:r>
            <a:r>
              <a:rPr lang="uk-UA" altLang="ru-RU" sz="2000" dirty="0">
                <a:solidFill>
                  <a:srgbClr val="FF0000"/>
                </a:solidFill>
                <a:latin typeface="Goudy Stout" pitchFamily="18" charset="0"/>
              </a:rPr>
              <a:t>для правильних дієслів</a:t>
            </a:r>
            <a:endParaRPr lang="ru-RU" altLang="ru-RU" sz="2000" dirty="0">
              <a:solidFill>
                <a:srgbClr val="FF0000"/>
              </a:solidFill>
              <a:latin typeface="Goudy Stout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3731" y="54452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ru-RU" sz="2400" b="1" i="1" dirty="0">
                <a:solidFill>
                  <a:srgbClr val="FF0000"/>
                </a:solidFill>
                <a:latin typeface="Courier New" pitchFamily="49" charset="0"/>
              </a:rPr>
              <a:t>to walk-walked</a:t>
            </a:r>
          </a:p>
          <a:p>
            <a:pPr algn="ctr"/>
            <a:r>
              <a:rPr lang="en-US" altLang="ru-RU" sz="2400" b="1" i="1" dirty="0">
                <a:solidFill>
                  <a:srgbClr val="FF0000"/>
                </a:solidFill>
                <a:latin typeface="Courier New" pitchFamily="49" charset="0"/>
              </a:rPr>
              <a:t>to jump-jumped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6211669"/>
            <a:ext cx="5825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А ЯКЩО ДІЄСЛОВА НЕПРАВИЛЬНІ, ТОДІ</a:t>
            </a:r>
            <a:r>
              <a:rPr lang="en-US" altLang="ru-RU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</a:t>
            </a:r>
            <a:r>
              <a:rPr lang="uk-UA" altLang="ru-RU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ЇХ ТРЕБА ВИВЧИТИ</a:t>
            </a:r>
            <a:r>
              <a:rPr lang="en-US" altLang="ru-RU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067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" y="-3574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Картинки по запросу неправильні дієсло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4" y="620688"/>
            <a:ext cx="7128792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Teacher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5A8399"/>
              </a:clrFrom>
              <a:clrTo>
                <a:srgbClr val="5A83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4489450"/>
            <a:ext cx="20097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2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8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17351" y="4104366"/>
            <a:ext cx="288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5955913"/>
            <a:ext cx="288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AutoShape 2" descr="https://im0-tub-ua.yandex.net/i?id=495a1665ce66074e334053078e0e1197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06213" y="160338"/>
            <a:ext cx="58326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</a:rPr>
              <a:t>Для </a:t>
            </a:r>
            <a:r>
              <a:rPr lang="ru-RU" sz="3200" b="1" dirty="0" err="1">
                <a:solidFill>
                  <a:srgbClr val="7030A0"/>
                </a:solidFill>
              </a:rPr>
              <a:t>утворення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3200" b="1" dirty="0" err="1">
                <a:solidFill>
                  <a:srgbClr val="FF0000"/>
                </a:solidFill>
              </a:rPr>
              <a:t>запереченого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речення</a:t>
            </a:r>
            <a:r>
              <a:rPr lang="ru-RU" sz="3200" dirty="0">
                <a:solidFill>
                  <a:srgbClr val="FF0000"/>
                </a:solidFill>
              </a:rPr>
              <a:t> </a:t>
            </a:r>
            <a:r>
              <a:rPr lang="ru-RU" sz="3200" b="1" dirty="0">
                <a:solidFill>
                  <a:srgbClr val="7030A0"/>
                </a:solidFill>
              </a:rPr>
              <a:t>в </a:t>
            </a:r>
            <a:r>
              <a:rPr lang="ru-RU" sz="3200" b="1" dirty="0" err="1">
                <a:solidFill>
                  <a:srgbClr val="7030A0"/>
                </a:solidFill>
              </a:rPr>
              <a:t>Present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Perfect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після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допоміжного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дієслова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rgbClr val="7030A0"/>
                </a:solidFill>
              </a:rPr>
              <a:t>необхідно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додати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частку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3200" b="1" i="1" dirty="0" err="1">
                <a:solidFill>
                  <a:srgbClr val="FF0000"/>
                </a:solidFill>
              </a:rPr>
              <a:t>not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110" y="235502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err="1">
                <a:solidFill>
                  <a:srgbClr val="7030A0"/>
                </a:solidFill>
              </a:rPr>
              <a:t>Іменник</a:t>
            </a:r>
            <a:r>
              <a:rPr lang="ru-RU" sz="3200" b="1" dirty="0">
                <a:solidFill>
                  <a:srgbClr val="7030A0"/>
                </a:solidFill>
              </a:rPr>
              <a:t> +</a:t>
            </a:r>
            <a:r>
              <a:rPr lang="ru-RU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have / has </a:t>
            </a:r>
            <a:r>
              <a:rPr lang="en-US" sz="3200" b="1" dirty="0">
                <a:solidFill>
                  <a:srgbClr val="7030A0"/>
                </a:solidFill>
              </a:rPr>
              <a:t>+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+ </a:t>
            </a:r>
            <a:r>
              <a:rPr lang="ru-RU" sz="3200" b="1" dirty="0" err="1">
                <a:solidFill>
                  <a:srgbClr val="7030A0"/>
                </a:solidFill>
              </a:rPr>
              <a:t>дієслово</a:t>
            </a:r>
            <a:r>
              <a:rPr lang="ru-RU" sz="3200" b="1" dirty="0">
                <a:solidFill>
                  <a:srgbClr val="7030A0"/>
                </a:solidFill>
              </a:rPr>
              <a:t> з </a:t>
            </a:r>
            <a:r>
              <a:rPr lang="ru-RU" sz="3200" b="1" dirty="0" err="1">
                <a:solidFill>
                  <a:srgbClr val="7030A0"/>
                </a:solidFill>
              </a:rPr>
              <a:t>закінченням</a:t>
            </a:r>
            <a:r>
              <a:rPr lang="ru-RU" sz="3200" b="1" dirty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-</a:t>
            </a:r>
            <a:r>
              <a:rPr lang="en-US" sz="3200" b="1" dirty="0" err="1">
                <a:solidFill>
                  <a:srgbClr val="FF0000"/>
                </a:solidFill>
              </a:rPr>
              <a:t>ed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або</a:t>
            </a:r>
            <a:r>
              <a:rPr lang="ru-RU" sz="3200" b="1" dirty="0">
                <a:solidFill>
                  <a:srgbClr val="FF0000"/>
                </a:solidFill>
              </a:rPr>
              <a:t> у 3 </a:t>
            </a:r>
            <a:r>
              <a:rPr lang="ru-RU" sz="3200" b="1" dirty="0" err="1">
                <a:solidFill>
                  <a:srgbClr val="FF0000"/>
                </a:solidFill>
              </a:rPr>
              <a:t>формі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" name="Picture 3" descr="Teacher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A8399"/>
              </a:clrFrom>
              <a:clrTo>
                <a:srgbClr val="5A83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55" y="4427531"/>
            <a:ext cx="20097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0369" y="4665611"/>
            <a:ext cx="720433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I </a:t>
            </a:r>
            <a:r>
              <a:rPr lang="en-US" sz="3200" b="1" i="1" dirty="0" smtClean="0">
                <a:solidFill>
                  <a:srgbClr val="FF0000"/>
                </a:solidFill>
              </a:rPr>
              <a:t>haven’t seen</a:t>
            </a:r>
            <a:r>
              <a:rPr lang="en-US" sz="3200" i="1" dirty="0" smtClean="0">
                <a:solidFill>
                  <a:srgbClr val="FF0000"/>
                </a:solidFill>
              </a:rPr>
              <a:t> you for years!                                </a:t>
            </a:r>
            <a:r>
              <a:rPr lang="en-US" sz="3200" b="1" i="1" dirty="0" smtClean="0">
                <a:solidFill>
                  <a:srgbClr val="7030A0"/>
                </a:solidFill>
              </a:rPr>
              <a:t>– </a:t>
            </a:r>
            <a:r>
              <a:rPr lang="ru-RU" sz="3200" b="1" i="1" dirty="0" smtClean="0">
                <a:solidFill>
                  <a:srgbClr val="7030A0"/>
                </a:solidFill>
              </a:rPr>
              <a:t>Я не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бачив</a:t>
            </a:r>
            <a:r>
              <a:rPr lang="ru-RU" sz="3200" b="1" i="1" dirty="0" smtClean="0">
                <a:solidFill>
                  <a:srgbClr val="7030A0"/>
                </a:solidFill>
              </a:rPr>
              <a:t> тебе давним-давно!</a:t>
            </a:r>
          </a:p>
          <a:p>
            <a:r>
              <a:rPr lang="en-US" sz="3200" i="1" dirty="0" smtClean="0">
                <a:solidFill>
                  <a:srgbClr val="FF0000"/>
                </a:solidFill>
              </a:rPr>
              <a:t>She </a:t>
            </a:r>
            <a:r>
              <a:rPr lang="en-US" sz="3200" b="1" i="1" dirty="0" smtClean="0">
                <a:solidFill>
                  <a:srgbClr val="FF0000"/>
                </a:solidFill>
              </a:rPr>
              <a:t>hasn’t made</a:t>
            </a:r>
            <a:r>
              <a:rPr lang="en-US" sz="3200" i="1" dirty="0" smtClean="0">
                <a:solidFill>
                  <a:srgbClr val="FF0000"/>
                </a:solidFill>
              </a:rPr>
              <a:t> her work yet.                         </a:t>
            </a:r>
            <a:r>
              <a:rPr lang="en-US" sz="3200" b="1" i="1" dirty="0" smtClean="0">
                <a:solidFill>
                  <a:srgbClr val="7030A0"/>
                </a:solidFill>
              </a:rPr>
              <a:t>– </a:t>
            </a:r>
            <a:r>
              <a:rPr lang="ru-RU" sz="3200" b="1" i="1" dirty="0" smtClean="0">
                <a:solidFill>
                  <a:srgbClr val="7030A0"/>
                </a:solidFill>
              </a:rPr>
              <a:t>Вона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ще</a:t>
            </a:r>
            <a:r>
              <a:rPr lang="ru-RU" sz="3200" b="1" i="1" dirty="0" smtClean="0">
                <a:solidFill>
                  <a:srgbClr val="7030A0"/>
                </a:solidFill>
              </a:rPr>
              <a:t> не </a:t>
            </a:r>
            <a:r>
              <a:rPr lang="ru-RU" sz="3200" b="1" i="1" dirty="0" err="1" smtClean="0">
                <a:solidFill>
                  <a:srgbClr val="7030A0"/>
                </a:solidFill>
              </a:rPr>
              <a:t>зробила</a:t>
            </a:r>
            <a:r>
              <a:rPr lang="ru-RU" sz="3200" b="1" i="1" dirty="0" smtClean="0">
                <a:solidFill>
                  <a:srgbClr val="7030A0"/>
                </a:solidFill>
              </a:rPr>
              <a:t> свою робот</a:t>
            </a:r>
            <a:r>
              <a:rPr lang="uk-UA" sz="3200" b="1" i="1" dirty="0" smtClean="0">
                <a:solidFill>
                  <a:srgbClr val="7030A0"/>
                </a:solidFill>
              </a:rPr>
              <a:t>у.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3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260648"/>
            <a:ext cx="5886400" cy="1938992"/>
          </a:xfrm>
          <a:prstGeom prst="rect">
            <a:avLst/>
          </a:prstGeom>
        </p:spPr>
        <p:txBody>
          <a:bodyPr wrap="square">
            <a:prstTxWarp prst="textDeflate">
              <a:avLst/>
            </a:prstTxWarp>
            <a:spAutoFit/>
          </a:bodyPr>
          <a:lstStyle/>
          <a:p>
            <a:pPr algn="ctr"/>
            <a:r>
              <a:rPr lang="en-US" altLang="ru-RU" sz="4000" b="1" u="sng" dirty="0">
                <a:solidFill>
                  <a:srgbClr val="FF0000"/>
                </a:solidFill>
                <a:latin typeface="Corbel" pitchFamily="34" charset="0"/>
              </a:rPr>
              <a:t>Present Perfect Tense</a:t>
            </a:r>
          </a:p>
          <a:p>
            <a:pPr algn="ctr"/>
            <a:r>
              <a:rPr lang="en-US" altLang="ru-RU" sz="4000" b="1" dirty="0">
                <a:solidFill>
                  <a:srgbClr val="FF0000"/>
                </a:solidFill>
                <a:latin typeface="Corbel" pitchFamily="34" charset="0"/>
              </a:rPr>
              <a:t>?</a:t>
            </a:r>
          </a:p>
          <a:p>
            <a:pPr algn="ctr"/>
            <a:r>
              <a:rPr lang="en-US" altLang="ru-RU" sz="4000" b="1" dirty="0">
                <a:solidFill>
                  <a:srgbClr val="FF0000"/>
                </a:solidFill>
                <a:latin typeface="Corbel" pitchFamily="34" charset="0"/>
              </a:rPr>
              <a:t>Have you V3 ?</a:t>
            </a:r>
            <a:endParaRPr lang="ru-RU" altLang="ru-RU" sz="40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6883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altLang="ru-RU" sz="4000" dirty="0" smtClean="0">
                <a:solidFill>
                  <a:srgbClr val="6F0096"/>
                </a:solidFill>
              </a:rPr>
              <a:t>Щоб поставити</a:t>
            </a:r>
            <a:endParaRPr lang="en-US" altLang="ru-RU" sz="4000" dirty="0" smtClean="0">
              <a:solidFill>
                <a:srgbClr val="6F0096"/>
              </a:solidFill>
            </a:endParaRPr>
          </a:p>
          <a:p>
            <a:pPr algn="ctr"/>
            <a:r>
              <a:rPr lang="uk-UA" altLang="ru-RU" sz="4000" dirty="0" smtClean="0">
                <a:solidFill>
                  <a:srgbClr val="6F0096"/>
                </a:solidFill>
              </a:rPr>
              <a:t> </a:t>
            </a:r>
            <a:r>
              <a:rPr lang="uk-UA" altLang="ru-RU" sz="4000" b="1" dirty="0" smtClean="0">
                <a:solidFill>
                  <a:srgbClr val="6F0096"/>
                </a:solidFill>
              </a:rPr>
              <a:t>загальне питання</a:t>
            </a:r>
            <a:r>
              <a:rPr lang="uk-UA" altLang="ru-RU" sz="4000" dirty="0" smtClean="0">
                <a:solidFill>
                  <a:srgbClr val="6F0096"/>
                </a:solidFill>
              </a:rPr>
              <a:t> </a:t>
            </a:r>
            <a:endParaRPr lang="en-US" altLang="ru-RU" sz="4000" dirty="0" smtClean="0">
              <a:solidFill>
                <a:srgbClr val="6F0096"/>
              </a:solidFill>
            </a:endParaRPr>
          </a:p>
          <a:p>
            <a:pPr algn="ctr"/>
            <a:r>
              <a:rPr lang="uk-UA" altLang="ru-RU" sz="4000" dirty="0" smtClean="0">
                <a:solidFill>
                  <a:srgbClr val="6F0096"/>
                </a:solidFill>
              </a:rPr>
              <a:t>до всього речення</a:t>
            </a:r>
            <a:r>
              <a:rPr lang="en-US" altLang="ru-RU" sz="4000" dirty="0" smtClean="0">
                <a:solidFill>
                  <a:srgbClr val="6F0096"/>
                </a:solidFill>
              </a:rPr>
              <a:t>,</a:t>
            </a:r>
            <a:r>
              <a:rPr lang="uk-UA" altLang="ru-RU" sz="4000" dirty="0" smtClean="0">
                <a:solidFill>
                  <a:srgbClr val="6F0096"/>
                </a:solidFill>
              </a:rPr>
              <a:t> </a:t>
            </a:r>
            <a:endParaRPr lang="en-US" altLang="ru-RU" sz="4000" dirty="0" smtClean="0">
              <a:solidFill>
                <a:srgbClr val="6F0096"/>
              </a:solidFill>
            </a:endParaRPr>
          </a:p>
          <a:p>
            <a:pPr algn="ctr"/>
            <a:r>
              <a:rPr lang="uk-UA" altLang="ru-RU" sz="4000" dirty="0" smtClean="0">
                <a:solidFill>
                  <a:srgbClr val="6F0096"/>
                </a:solidFill>
              </a:rPr>
              <a:t>потрібно почати з </a:t>
            </a:r>
            <a:endParaRPr lang="en-US" altLang="ru-RU" sz="4000" dirty="0" smtClean="0">
              <a:solidFill>
                <a:srgbClr val="6F0096"/>
              </a:solidFill>
            </a:endParaRPr>
          </a:p>
          <a:p>
            <a:pPr algn="ctr"/>
            <a:r>
              <a:rPr lang="uk-UA" altLang="ru-RU" sz="4000" b="1" dirty="0" smtClean="0">
                <a:solidFill>
                  <a:srgbClr val="6F0096"/>
                </a:solidFill>
              </a:rPr>
              <a:t>допоміжного</a:t>
            </a:r>
            <a:r>
              <a:rPr lang="en-US" altLang="ru-RU" sz="4000" b="1" dirty="0" smtClean="0">
                <a:solidFill>
                  <a:srgbClr val="6F0096"/>
                </a:solidFill>
              </a:rPr>
              <a:t> </a:t>
            </a:r>
            <a:endParaRPr lang="en-US" altLang="ru-RU" sz="4000" b="1" dirty="0">
              <a:solidFill>
                <a:srgbClr val="6F0096"/>
              </a:solidFill>
            </a:endParaRPr>
          </a:p>
          <a:p>
            <a:pPr algn="ctr"/>
            <a:r>
              <a:rPr lang="uk-UA" altLang="ru-RU" sz="4000" b="1" dirty="0">
                <a:solidFill>
                  <a:srgbClr val="6F0096"/>
                </a:solidFill>
              </a:rPr>
              <a:t>дієслова</a:t>
            </a:r>
            <a:r>
              <a:rPr lang="en-US" altLang="ru-RU" sz="4000" b="1" dirty="0"/>
              <a:t>:</a:t>
            </a:r>
            <a:endParaRPr lang="ru-RU" altLang="ru-RU" sz="4000" b="1" dirty="0"/>
          </a:p>
        </p:txBody>
      </p:sp>
      <p:pic>
        <p:nvPicPr>
          <p:cNvPr id="6" name="Picture 3" descr="Teacher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A8399"/>
              </a:clrFrom>
              <a:clrTo>
                <a:srgbClr val="5A83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4489450"/>
            <a:ext cx="20097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7424" y="5533132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</a:rPr>
              <a:t>Have</a:t>
            </a:r>
            <a:r>
              <a:rPr lang="en-US" sz="3200" i="1" dirty="0">
                <a:solidFill>
                  <a:srgbClr val="FF0000"/>
                </a:solidFill>
              </a:rPr>
              <a:t> you ever </a:t>
            </a:r>
            <a:r>
              <a:rPr lang="en-US" sz="3200" b="1" i="1" dirty="0">
                <a:solidFill>
                  <a:srgbClr val="FF0000"/>
                </a:solidFill>
              </a:rPr>
              <a:t>met</a:t>
            </a:r>
            <a:r>
              <a:rPr lang="en-US" sz="3200" i="1" dirty="0">
                <a:solidFill>
                  <a:srgbClr val="FF0000"/>
                </a:solidFill>
              </a:rPr>
              <a:t> him? </a:t>
            </a:r>
            <a:r>
              <a:rPr lang="uk-UA" sz="3200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3200" b="1" i="1" dirty="0" smtClean="0">
                <a:solidFill>
                  <a:srgbClr val="7030A0"/>
                </a:solidFill>
              </a:rPr>
              <a:t>– </a:t>
            </a:r>
            <a:r>
              <a:rPr lang="ru-RU" sz="3200" b="1" i="1" dirty="0" err="1">
                <a:solidFill>
                  <a:srgbClr val="7030A0"/>
                </a:solidFill>
              </a:rPr>
              <a:t>Чи</a:t>
            </a:r>
            <a:r>
              <a:rPr lang="ru-RU" sz="3200" b="1" i="1" dirty="0">
                <a:solidFill>
                  <a:srgbClr val="7030A0"/>
                </a:solidFill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</a:rPr>
              <a:t>ти</a:t>
            </a:r>
            <a:r>
              <a:rPr lang="ru-RU" sz="3200" b="1" i="1" dirty="0">
                <a:solidFill>
                  <a:srgbClr val="7030A0"/>
                </a:solidFill>
              </a:rPr>
              <a:t> коли-</a:t>
            </a:r>
            <a:r>
              <a:rPr lang="ru-RU" sz="3200" b="1" i="1" dirty="0" err="1">
                <a:solidFill>
                  <a:srgbClr val="7030A0"/>
                </a:solidFill>
              </a:rPr>
              <a:t>небудь</a:t>
            </a:r>
            <a:r>
              <a:rPr lang="ru-RU" sz="3200" b="1" i="1" dirty="0">
                <a:solidFill>
                  <a:srgbClr val="7030A0"/>
                </a:solidFill>
              </a:rPr>
              <a:t> </a:t>
            </a:r>
            <a:r>
              <a:rPr lang="ru-RU" sz="3200" b="1" i="1" dirty="0" err="1">
                <a:solidFill>
                  <a:srgbClr val="7030A0"/>
                </a:solidFill>
              </a:rPr>
              <a:t>зустрічався</a:t>
            </a:r>
            <a:r>
              <a:rPr lang="ru-RU" sz="3200" b="1" i="1" dirty="0">
                <a:solidFill>
                  <a:srgbClr val="7030A0"/>
                </a:solidFill>
              </a:rPr>
              <a:t> з ним?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4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675" y="26581"/>
            <a:ext cx="8460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u="sng" dirty="0">
                <a:solidFill>
                  <a:srgbClr val="FF0000"/>
                </a:solidFill>
              </a:rPr>
              <a:t>Read  the poem, find the verbs and explain.</a:t>
            </a:r>
            <a:endParaRPr lang="ru-RU" sz="3600" b="1" i="1" u="sng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196752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3600" b="1" dirty="0">
                <a:solidFill>
                  <a:srgbClr val="7030A0"/>
                </a:solidFill>
              </a:rPr>
              <a:t>He  has been to the Zoo,</a:t>
            </a:r>
          </a:p>
          <a:p>
            <a:r>
              <a:rPr lang="en-US" altLang="ru-RU" sz="3600" b="1" dirty="0">
                <a:solidFill>
                  <a:srgbClr val="7030A0"/>
                </a:solidFill>
              </a:rPr>
              <a:t>He  has seen a kangaroo,</a:t>
            </a:r>
          </a:p>
          <a:p>
            <a:r>
              <a:rPr lang="en-US" altLang="ru-RU" sz="3600" b="1" dirty="0">
                <a:solidFill>
                  <a:srgbClr val="7030A0"/>
                </a:solidFill>
              </a:rPr>
              <a:t>He  has eaten a cake –</a:t>
            </a:r>
          </a:p>
          <a:p>
            <a:r>
              <a:rPr lang="en-US" altLang="ru-RU" sz="3600" b="1" dirty="0">
                <a:solidFill>
                  <a:srgbClr val="7030A0"/>
                </a:solidFill>
              </a:rPr>
              <a:t>He  is feeling great !</a:t>
            </a:r>
            <a:endParaRPr lang="ru-RU" alt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3861048"/>
            <a:ext cx="48245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u="sng" dirty="0">
                <a:solidFill>
                  <a:srgbClr val="00B050"/>
                </a:solidFill>
              </a:rPr>
              <a:t>Answer the questions: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C00000"/>
                </a:solidFill>
              </a:rPr>
              <a:t>Where has he been?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C00000"/>
                </a:solidFill>
              </a:rPr>
              <a:t>What has he seen?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C00000"/>
                </a:solidFill>
              </a:rPr>
              <a:t>What has he eaten?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C00000"/>
                </a:solidFill>
              </a:rPr>
              <a:t>Why is he feeling great?</a:t>
            </a:r>
          </a:p>
        </p:txBody>
      </p:sp>
      <p:pic>
        <p:nvPicPr>
          <p:cNvPr id="6" name="Рисунок 5" descr="329_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34" y="1093614"/>
            <a:ext cx="19367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118.WM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5" y="3608214"/>
            <a:ext cx="2455863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95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47847"/>
            <a:ext cx="856895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Read  the poem, find the verbs and explain.</a:t>
            </a:r>
          </a:p>
          <a:p>
            <a:pPr>
              <a:defRPr/>
            </a:pPr>
            <a:endParaRPr lang="ru-RU" sz="3200" b="1" i="1" u="sng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86620"/>
            <a:ext cx="5040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7030A0"/>
                </a:solidFill>
              </a:rPr>
              <a:t>Have you been to the Zoo?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7030A0"/>
                </a:solidFill>
              </a:rPr>
              <a:t>Have you seen a kangaroo?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7030A0"/>
                </a:solidFill>
              </a:rPr>
              <a:t>Have you eaten a cake?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3200" b="1" dirty="0">
                <a:solidFill>
                  <a:srgbClr val="7030A0"/>
                </a:solidFill>
              </a:rPr>
              <a:t>Are you feeling great?</a:t>
            </a:r>
          </a:p>
          <a:p>
            <a:pPr>
              <a:defRPr/>
            </a:pPr>
            <a:endParaRPr lang="en-US" sz="32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</a:rPr>
              <a:t>Answer the questions</a:t>
            </a:r>
          </a:p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</a:rPr>
              <a:t>and recite the poem.</a:t>
            </a:r>
          </a:p>
        </p:txBody>
      </p:sp>
      <p:pic>
        <p:nvPicPr>
          <p:cNvPr id="5" name="Рисунок 4" descr="118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56335"/>
            <a:ext cx="2455863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79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ua.yandex.net/i?id=080c49de0912450c8304832d879e920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88640"/>
            <a:ext cx="6963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4000" b="1" i="1" dirty="0">
                <a:solidFill>
                  <a:srgbClr val="C00000"/>
                </a:solidFill>
              </a:rPr>
              <a:t>Read and answer the questions.</a:t>
            </a:r>
            <a:endParaRPr lang="ru-RU" altLang="ru-RU" sz="40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34076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3200" b="1" dirty="0">
                <a:solidFill>
                  <a:srgbClr val="7030A0"/>
                </a:solidFill>
              </a:rPr>
              <a:t>I have lost my glasses –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I can’t go to classes.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I have lost my bag –</a:t>
            </a:r>
          </a:p>
          <a:p>
            <a:r>
              <a:rPr lang="en-US" altLang="ru-RU" sz="3200" b="1" dirty="0">
                <a:solidFill>
                  <a:srgbClr val="7030A0"/>
                </a:solidFill>
              </a:rPr>
              <a:t>I am so sad.</a:t>
            </a:r>
          </a:p>
          <a:p>
            <a:endParaRPr lang="en-US" altLang="ru-RU" sz="3200" b="1" dirty="0">
              <a:solidFill>
                <a:srgbClr val="7030A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ru-RU" sz="3200" b="1" i="1" dirty="0">
                <a:solidFill>
                  <a:srgbClr val="00B050"/>
                </a:solidFill>
              </a:rPr>
              <a:t>Why can’t  he go to classes?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ru-RU" sz="3200" b="1" i="1" dirty="0">
                <a:solidFill>
                  <a:srgbClr val="00B050"/>
                </a:solidFill>
              </a:rPr>
              <a:t>Why  is he sad?</a:t>
            </a:r>
            <a:endParaRPr lang="ru-RU" altLang="ru-RU" sz="3200" b="1" i="1" dirty="0">
              <a:solidFill>
                <a:srgbClr val="00B050"/>
              </a:solidFill>
            </a:endParaRPr>
          </a:p>
          <a:p>
            <a:endParaRPr lang="en-US" altLang="ru-RU" sz="3200" b="1" i="1" dirty="0">
              <a:solidFill>
                <a:srgbClr val="7030A0"/>
              </a:solidFill>
            </a:endParaRPr>
          </a:p>
        </p:txBody>
      </p:sp>
      <p:pic>
        <p:nvPicPr>
          <p:cNvPr id="6" name="Picture 3" descr="Teacher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A8399"/>
              </a:clrFrom>
              <a:clrTo>
                <a:srgbClr val="5A83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66818"/>
            <a:ext cx="200977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0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693</Words>
  <Application>Microsoft Office PowerPoint</Application>
  <PresentationFormat>Экран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34</cp:revision>
  <dcterms:created xsi:type="dcterms:W3CDTF">2017-10-29T21:58:13Z</dcterms:created>
  <dcterms:modified xsi:type="dcterms:W3CDTF">2018-03-14T07:40:16Z</dcterms:modified>
</cp:coreProperties>
</file>