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9" r:id="rId6"/>
    <p:sldId id="290" r:id="rId7"/>
    <p:sldId id="291" r:id="rId8"/>
    <p:sldId id="292" r:id="rId9"/>
    <p:sldId id="294" r:id="rId10"/>
    <p:sldId id="293" r:id="rId11"/>
    <p:sldId id="260" r:id="rId12"/>
    <p:sldId id="281" r:id="rId13"/>
    <p:sldId id="261" r:id="rId14"/>
    <p:sldId id="262" r:id="rId15"/>
    <p:sldId id="279" r:id="rId16"/>
    <p:sldId id="263" r:id="rId17"/>
    <p:sldId id="280" r:id="rId18"/>
    <p:sldId id="264" r:id="rId19"/>
    <p:sldId id="282" r:id="rId20"/>
    <p:sldId id="283" r:id="rId21"/>
    <p:sldId id="284" r:id="rId22"/>
    <p:sldId id="285" r:id="rId23"/>
    <p:sldId id="265" r:id="rId24"/>
    <p:sldId id="286" r:id="rId25"/>
    <p:sldId id="287" r:id="rId26"/>
    <p:sldId id="266" r:id="rId27"/>
    <p:sldId id="288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FC24-1497-4A08-BA44-9B4F98270721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F7FFC-49C8-496B-BF8B-C4A602F6F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1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F7FFC-49C8-496B-BF8B-C4A602F6FE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ЕКСПОЗИЦІЙНА РОБОТА ВКМ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0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86464" cy="5479504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err="1" smtClean="0"/>
              <a:t>Постійнодіюча</a:t>
            </a:r>
            <a:r>
              <a:rPr lang="uk-UA" dirty="0" smtClean="0"/>
              <a:t> виставка </a:t>
            </a:r>
            <a:r>
              <a:rPr lang="uk-UA" dirty="0" err="1" smtClean="0"/>
              <a:t>„Шевченківська</a:t>
            </a:r>
            <a:r>
              <a:rPr lang="uk-UA" dirty="0" smtClean="0"/>
              <a:t> </a:t>
            </a:r>
            <a:r>
              <a:rPr lang="uk-UA" dirty="0"/>
              <a:t>світлиця Миколи Куделі”</a:t>
            </a:r>
            <a:endParaRPr lang="ru-RU" dirty="0"/>
          </a:p>
        </p:txBody>
      </p:sp>
      <p:pic>
        <p:nvPicPr>
          <p:cNvPr id="11266" name="Picture 2" descr="C:\Users\HOME\Desktop\novitna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704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8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50224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volyn-museum.com.ua/Kolodyzne/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0" y="404664"/>
            <a:ext cx="85080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4240" y="3861048"/>
            <a:ext cx="8819760" cy="2304256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uk-UA" sz="27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Колодяжненський</a:t>
            </a:r>
            <a:r>
              <a:rPr lang="uk-UA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літературно меморіальний музей Лесі Українки – філіал </a:t>
            </a:r>
            <a:r>
              <a:rPr lang="uk-UA" sz="2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ВКМ</a:t>
            </a:r>
            <a:r>
              <a:rPr lang="uk-UA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/>
              <a:t>  </a:t>
            </a:r>
            <a:r>
              <a:rPr lang="uk-UA" sz="2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Музей української поетеси Лесі Українки у </a:t>
            </a:r>
            <a:r>
              <a:rPr lang="uk-UA" sz="22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с.Колодяжному</a:t>
            </a:r>
            <a:r>
              <a:rPr lang="uk-UA" sz="2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Ковельського району відкритий 10 липня 1949 року в садибі, придбаній її батьком у 1868 році. З 1882 по 1907 рік тут з деякими перервами жила Леся Українка.    З 1963 року музей став філіалом Волинського краєзнавчого музею.</a:t>
            </a:r>
            <a:endParaRPr lang="uk-UA" sz="2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52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6633"/>
            <a:ext cx="4680520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dirty="0" smtClean="0"/>
              <a:t>У музеї діє повноцінна, </a:t>
            </a:r>
            <a:r>
              <a:rPr lang="uk-UA" sz="2000" dirty="0" err="1" smtClean="0"/>
              <a:t>науково-обгрунтована</a:t>
            </a:r>
            <a:r>
              <a:rPr lang="uk-UA" sz="2000" dirty="0" smtClean="0"/>
              <a:t> експозиція, яка розкриває життєвий і творчий шлях Лесі Українки. </a:t>
            </a:r>
          </a:p>
          <a:p>
            <a:pPr marL="0" indent="0" algn="just">
              <a:buNone/>
            </a:pPr>
            <a:r>
              <a:rPr lang="uk-UA" sz="2000" b="1" dirty="0" smtClean="0"/>
              <a:t>Експозиція музею складається з двох частин – меморіальної і літературної, і розміщена у трьох приміщеннях. </a:t>
            </a:r>
          </a:p>
          <a:p>
            <a:pPr marL="0" indent="0" algn="just">
              <a:buNone/>
            </a:pPr>
            <a:r>
              <a:rPr lang="uk-UA" sz="2000" b="1" dirty="0" smtClean="0"/>
              <a:t>Меморіальна експозиція </a:t>
            </a:r>
            <a:r>
              <a:rPr lang="uk-UA" sz="2000" dirty="0" smtClean="0"/>
              <a:t>представлена у двох будинках: Лесиному будиночку – </a:t>
            </a:r>
            <a:r>
              <a:rPr lang="uk-UA" sz="2000" dirty="0" err="1" smtClean="0"/>
              <a:t>„Білому</a:t>
            </a:r>
            <a:r>
              <a:rPr lang="uk-UA" sz="2000" dirty="0" smtClean="0"/>
              <a:t>”, побудованому у 1890 році для старших дітей як літературне шале-флігель, і батьківському будинку – </a:t>
            </a:r>
            <a:r>
              <a:rPr lang="uk-UA" sz="2000" dirty="0" err="1" smtClean="0"/>
              <a:t>„Сірому</a:t>
            </a:r>
            <a:r>
              <a:rPr lang="uk-UA" sz="2000" dirty="0" smtClean="0"/>
              <a:t>”, спорудженому Петром Косачем, батьком поетеси у 1896 році.</a:t>
            </a:r>
          </a:p>
          <a:p>
            <a:pPr marL="0" indent="0" algn="just">
              <a:buNone/>
            </a:pPr>
            <a:r>
              <a:rPr lang="uk-UA" sz="2000" b="1" dirty="0" smtClean="0"/>
              <a:t>Літературна експозиція </a:t>
            </a:r>
            <a:r>
              <a:rPr lang="uk-UA" sz="2000" dirty="0" smtClean="0"/>
              <a:t>розміщена в спеціальному приміщенні, побудованому у 1980 році. У літературному музеї в чотирьох експозиційних залах зібрані документальні матеріали та експонати, які розповідають про життя і творчість Лесі Українки.</a:t>
            </a:r>
            <a:endParaRPr lang="uk-UA" sz="2000" dirty="0"/>
          </a:p>
        </p:txBody>
      </p:sp>
      <p:pic>
        <p:nvPicPr>
          <p:cNvPr id="3074" name="Picture 2" descr="C:\Users\HOME\Desktop\Bil.bu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527"/>
            <a:ext cx="4105858" cy="27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Lit.mus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3" y="-21813"/>
            <a:ext cx="3168352" cy="37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501008"/>
            <a:ext cx="3810000" cy="26711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2004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відкрито</a:t>
            </a:r>
            <a:r>
              <a:rPr lang="ru-RU" sz="2000" dirty="0" smtClean="0"/>
              <a:t> сектор музею – </a:t>
            </a:r>
            <a:r>
              <a:rPr lang="ru-RU" sz="2000" dirty="0" err="1" smtClean="0"/>
              <a:t>монографічну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експозицію</a:t>
            </a:r>
            <a:r>
              <a:rPr lang="ru-RU" sz="2000" dirty="0" smtClean="0"/>
              <a:t> „Музей „</a:t>
            </a:r>
            <a:r>
              <a:rPr lang="ru-RU" sz="2000" dirty="0" err="1" smtClean="0"/>
              <a:t>Лісової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пісні</a:t>
            </a:r>
            <a:r>
              <a:rPr lang="ru-RU" sz="2000" dirty="0" smtClean="0"/>
              <a:t>” в </a:t>
            </a:r>
            <a:r>
              <a:rPr lang="ru-RU" sz="2000" dirty="0" err="1" smtClean="0"/>
              <a:t>урочищі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Нечімному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с.Скулин</a:t>
            </a:r>
            <a:r>
              <a:rPr lang="ru-RU" sz="2000" dirty="0" smtClean="0"/>
              <a:t> в 17 км.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с.Колодяжне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6548" y="116632"/>
            <a:ext cx="3597451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На території садиби в глибині саду встановлено бронзове погруддя Лесі Українки (скульптор В.</a:t>
            </a:r>
            <a:r>
              <a:rPr lang="uk-UA" dirty="0" err="1" smtClean="0"/>
              <a:t>Сколоздра</a:t>
            </a:r>
            <a:r>
              <a:rPr lang="uk-UA" dirty="0" smtClean="0"/>
              <a:t>). </a:t>
            </a:r>
          </a:p>
          <a:p>
            <a:pPr marL="0" indent="0" algn="just">
              <a:buNone/>
            </a:pPr>
            <a:r>
              <a:rPr lang="uk-UA" dirty="0" smtClean="0"/>
              <a:t>За садибою – лісопарк, посаджений на честь 100-річчя від дня народження письменниці, та криниця – Лесин </a:t>
            </a:r>
            <a:r>
              <a:rPr lang="uk-UA" dirty="0" err="1" smtClean="0"/>
              <a:t>кадуб</a:t>
            </a:r>
            <a:r>
              <a:rPr lang="uk-UA" dirty="0" smtClean="0"/>
              <a:t>. </a:t>
            </a:r>
            <a:endParaRPr lang="uk-UA" dirty="0"/>
          </a:p>
        </p:txBody>
      </p:sp>
      <p:pic>
        <p:nvPicPr>
          <p:cNvPr id="3074" name="Picture 2" descr="http://volyn-museum.at.ua/Nechimne/Nechimne-muz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5465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Музей </a:t>
            </a:r>
            <a:r>
              <a:rPr lang="ru-RU" sz="2800" dirty="0" err="1"/>
              <a:t>волинської</a:t>
            </a:r>
            <a:r>
              <a:rPr lang="ru-RU" sz="2800" dirty="0"/>
              <a:t> </a:t>
            </a:r>
            <a:r>
              <a:rPr lang="ru-RU" sz="2800" dirty="0" err="1"/>
              <a:t>ікони</a:t>
            </a:r>
            <a:r>
              <a:rPr lang="ru-RU" sz="2800" dirty="0"/>
              <a:t> в </a:t>
            </a:r>
            <a:r>
              <a:rPr lang="ru-RU" sz="2800" dirty="0" err="1"/>
              <a:t>Луцьку</a:t>
            </a:r>
            <a:r>
              <a:rPr lang="ru-RU" sz="2800" dirty="0"/>
              <a:t>, </a:t>
            </a:r>
            <a:r>
              <a:rPr lang="ru-RU" sz="2800" dirty="0" err="1"/>
              <a:t>відділ</a:t>
            </a:r>
            <a:r>
              <a:rPr lang="ru-RU" sz="2800" dirty="0"/>
              <a:t> </a:t>
            </a:r>
            <a:r>
              <a:rPr lang="ru-RU" sz="2800" dirty="0" err="1"/>
              <a:t>Волинського</a:t>
            </a:r>
            <a:r>
              <a:rPr lang="ru-RU" sz="2800" dirty="0"/>
              <a:t> </a:t>
            </a:r>
            <a:r>
              <a:rPr lang="ru-RU" sz="2800" dirty="0" err="1"/>
              <a:t>краєзнавчого</a:t>
            </a:r>
            <a:r>
              <a:rPr lang="ru-RU" sz="2800" dirty="0"/>
              <a:t> музею, </a:t>
            </a:r>
            <a:r>
              <a:rPr lang="ru-RU" sz="2800" dirty="0" err="1"/>
              <a:t>відкритий</a:t>
            </a:r>
            <a:r>
              <a:rPr lang="ru-RU" sz="2800" dirty="0"/>
              <a:t> у </a:t>
            </a:r>
            <a:r>
              <a:rPr lang="ru-RU" sz="2800" dirty="0" err="1"/>
              <a:t>серпні</a:t>
            </a:r>
            <a:r>
              <a:rPr lang="ru-RU" sz="2800" dirty="0"/>
              <a:t> 1993 року.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Музей волинської іко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32848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2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Експозиція Музею Волинської ікони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52565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Це єдиний в Україні музей, який представляє самобутню регіональну школу волинського іконопису. Збірка музею нараховує більше 1,5 тис. пам’яток сакрального мистецтва, серед них: понад 600 ікон XVI –XIX ст., предмети металопластики (шати ікон, церковне начиння, іконки), декоративної різьби (царські </a:t>
            </a:r>
            <a:r>
              <a:rPr lang="uk-UA" dirty="0" err="1" smtClean="0"/>
              <a:t>врата</a:t>
            </a:r>
            <a:r>
              <a:rPr lang="uk-UA" dirty="0" smtClean="0"/>
              <a:t>, кіоти ікон) та скульптури.</a:t>
            </a:r>
          </a:p>
          <a:p>
            <a:pPr algn="just"/>
            <a:r>
              <a:rPr lang="uk-UA" dirty="0" smtClean="0"/>
              <a:t>Експозицію у залах музею складають понад 100 творів іконопису XVI – XVIII ст., які характеризують розвиток волинського малярства в цілому, його напрямків і течій, дозволяють простежити основні етапи становлення волинської малярської школи.</a:t>
            </a:r>
          </a:p>
        </p:txBody>
      </p:sp>
    </p:spTree>
    <p:extLst>
      <p:ext uri="{BB962C8B-B14F-4D97-AF65-F5344CB8AC3E}">
        <p14:creationId xmlns:p14="http://schemas.microsoft.com/office/powerpoint/2010/main" val="388293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olyn-museum.com.ua/Holmskaik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574"/>
            <a:ext cx="3888432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457265"/>
            <a:ext cx="4320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Головний експонат - </a:t>
            </a:r>
            <a:r>
              <a:rPr lang="uk-UA" sz="2400" dirty="0" err="1" smtClean="0"/>
              <a:t>Холмська</a:t>
            </a:r>
            <a:r>
              <a:rPr lang="uk-UA" sz="2400" dirty="0" smtClean="0"/>
              <a:t> ікона Пресвятої Богородиці, унікальний витвір візантійського мистецтва XI-XІI ст.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Для цієї ікони </a:t>
            </a:r>
            <a:r>
              <a:rPr lang="uk-UA" sz="2400" dirty="0" err="1" smtClean="0"/>
              <a:t>облаштовано</a:t>
            </a:r>
            <a:r>
              <a:rPr lang="uk-UA" sz="2400" dirty="0" smtClean="0"/>
              <a:t> окрему залу (з 2022 року експонується її копія). Ікона </a:t>
            </a:r>
            <a:r>
              <a:rPr lang="uk-UA" sz="2400" dirty="0" err="1" smtClean="0"/>
              <a:t>Холмської</a:t>
            </a:r>
            <a:r>
              <a:rPr lang="uk-UA" sz="2400" dirty="0" smtClean="0"/>
              <a:t> Богородиці є святинею для православних, католиків та греко-католиків.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773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3590" y="332656"/>
            <a:ext cx="3982210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Вершиною професійного малярства Волині є твори видатного українського живописця Йова </a:t>
            </a:r>
            <a:r>
              <a:rPr lang="uk-UA" dirty="0" err="1" smtClean="0"/>
              <a:t>Кондзелевича</a:t>
            </a:r>
            <a:r>
              <a:rPr lang="uk-UA" dirty="0" smtClean="0"/>
              <a:t> ( 1667 – після 1740 ), в яких органічно поєднані східна та західноєвропейська іконописні традиції. В експозиції можна побачити роботи Йова </a:t>
            </a:r>
            <a:r>
              <a:rPr lang="uk-UA" dirty="0" err="1" smtClean="0"/>
              <a:t>Кондзелевича</a:t>
            </a:r>
            <a:r>
              <a:rPr lang="uk-UA" dirty="0" smtClean="0"/>
              <a:t> – одвірки дияконських та царських </a:t>
            </a:r>
            <a:r>
              <a:rPr lang="uk-UA" dirty="0" err="1" smtClean="0"/>
              <a:t>врат</a:t>
            </a:r>
            <a:r>
              <a:rPr lang="uk-UA" dirty="0" smtClean="0"/>
              <a:t> 1696 р., ікони “Спас Вседержитель” та “Святий Георгій”, фрагменти пророчого ряду іконостасу. </a:t>
            </a:r>
          </a:p>
          <a:p>
            <a:pPr algn="just"/>
            <a:endParaRPr lang="uk-UA" dirty="0" smtClean="0"/>
          </a:p>
          <a:p>
            <a:pPr algn="just"/>
            <a:r>
              <a:rPr lang="ru-RU" dirty="0"/>
              <a:t>«Спас </a:t>
            </a:r>
            <a:r>
              <a:rPr lang="ru-RU" dirty="0" smtClean="0"/>
              <a:t>Вседержитель»,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/>
              <a:t>XVII ст.</a:t>
            </a:r>
            <a:endParaRPr lang="uk-UA" dirty="0"/>
          </a:p>
        </p:txBody>
      </p:sp>
      <p:pic>
        <p:nvPicPr>
          <p:cNvPr id="2050" name="Picture 2" descr="C:\Users\HOME\Desktop\800px-ВП_Спас_Иова_Кондзелеви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1" y="592616"/>
            <a:ext cx="3839929" cy="56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4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 </a:t>
            </a:r>
            <a:r>
              <a:rPr lang="ru-RU" sz="1800" dirty="0" err="1"/>
              <a:t>Художній</a:t>
            </a:r>
            <a:r>
              <a:rPr lang="ru-RU" sz="1800" dirty="0"/>
              <a:t> музей у </a:t>
            </a:r>
            <a:r>
              <a:rPr lang="ru-RU" sz="1800" dirty="0" err="1"/>
              <a:t>Луцьку</a:t>
            </a:r>
            <a:r>
              <a:rPr lang="ru-RU" sz="1800" dirty="0"/>
              <a:t> </a:t>
            </a:r>
            <a:r>
              <a:rPr lang="ru-RU" sz="1800" dirty="0" err="1" smtClean="0"/>
              <a:t>відкритий</a:t>
            </a:r>
            <a:r>
              <a:rPr lang="ru-RU" sz="1800" dirty="0" smtClean="0"/>
              <a:t> 6 </a:t>
            </a:r>
            <a:r>
              <a:rPr lang="ru-RU" sz="1800" dirty="0"/>
              <a:t>листопада 1973 року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колишньому</a:t>
            </a:r>
            <a:r>
              <a:rPr lang="ru-RU" sz="1800" dirty="0"/>
              <a:t> </a:t>
            </a:r>
            <a:r>
              <a:rPr lang="ru-RU" sz="1800" dirty="0" err="1"/>
              <a:t>Будинку</a:t>
            </a:r>
            <a:r>
              <a:rPr lang="ru-RU" sz="1800" dirty="0"/>
              <a:t> </a:t>
            </a:r>
            <a:r>
              <a:rPr lang="ru-RU" sz="1800" dirty="0" err="1"/>
              <a:t>повітової</a:t>
            </a:r>
            <a:r>
              <a:rPr lang="ru-RU" sz="1800" dirty="0"/>
              <a:t> </a:t>
            </a:r>
            <a:r>
              <a:rPr lang="ru-RU" sz="1800" dirty="0" err="1"/>
              <a:t>канцелярії</a:t>
            </a:r>
            <a:r>
              <a:rPr lang="ru-RU" sz="1800" dirty="0"/>
              <a:t> і </a:t>
            </a:r>
            <a:r>
              <a:rPr lang="ru-RU" sz="1800" dirty="0" err="1"/>
              <a:t>шляхетських</a:t>
            </a:r>
            <a:r>
              <a:rPr lang="ru-RU" sz="1800" dirty="0"/>
              <a:t> </a:t>
            </a:r>
            <a:r>
              <a:rPr lang="ru-RU" sz="1800" dirty="0" err="1"/>
              <a:t>судів</a:t>
            </a:r>
            <a:r>
              <a:rPr lang="ru-RU" sz="1800" dirty="0"/>
              <a:t>, </a:t>
            </a:r>
            <a:r>
              <a:rPr lang="ru-RU" sz="1800" dirty="0" err="1"/>
              <a:t>збудованому</a:t>
            </a:r>
            <a:r>
              <a:rPr lang="ru-RU" sz="1800" dirty="0"/>
              <a:t> 1789 року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volyn-museum.at.ua/HudMuzey/HudozM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47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6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864096"/>
          </a:xfrm>
        </p:spPr>
        <p:txBody>
          <a:bodyPr>
            <a:normAutofit/>
          </a:bodyPr>
          <a:lstStyle/>
          <a:p>
            <a:r>
              <a:rPr lang="ru-RU" sz="2000" dirty="0"/>
              <a:t> 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40283"/>
            <a:ext cx="8384586" cy="22250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У 2013 році, після проведення у приміщенні Художнього музею ремонтно-реставраційних робіт, було оформлено нову експозицію.</a:t>
            </a:r>
          </a:p>
          <a:p>
            <a:pPr algn="just"/>
            <a:r>
              <a:rPr lang="uk-UA" dirty="0" smtClean="0"/>
              <a:t>У залі № 1 представлено мистецтво Західної Європи XVII – початку XVIIІ століття. В експозиції залу представлені твори всесвітньо уславлених італійських, іспанських, </a:t>
            </a:r>
            <a:r>
              <a:rPr lang="uk-UA" dirty="0" err="1" smtClean="0"/>
              <a:t>фландрських</a:t>
            </a:r>
            <a:r>
              <a:rPr lang="uk-UA" dirty="0" smtClean="0"/>
              <a:t> і французьких художників.</a:t>
            </a:r>
          </a:p>
          <a:p>
            <a:endParaRPr lang="ru-RU" dirty="0"/>
          </a:p>
        </p:txBody>
      </p:sp>
      <p:pic>
        <p:nvPicPr>
          <p:cNvPr id="4098" name="Picture 2" descr="http://volyn-kray-mus.at.ua/HudMuz/Ekspozicia/Eksp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895966" cy="34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0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89240"/>
            <a:ext cx="7416824" cy="58296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Волинський краєзнавчий музей</a:t>
            </a:r>
            <a:endParaRPr lang="ru-RU" sz="3200" dirty="0"/>
          </a:p>
        </p:txBody>
      </p:sp>
      <p:pic>
        <p:nvPicPr>
          <p:cNvPr id="1033" name="Picture 9" descr="Волинський краєзнавчий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40" y="489268"/>
            <a:ext cx="6607941" cy="49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365104"/>
            <a:ext cx="7550224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Зал № 2 присвячений європейському мистецтву ХVІІІ – початку ХХ століття. Тут представлено мистецтво національних шкіл Європи: Італії, Франції, Австрії, Німеччини, Англії, Угорщини і Польщі. </a:t>
            </a:r>
          </a:p>
          <a:p>
            <a:endParaRPr lang="ru-RU" dirty="0"/>
          </a:p>
        </p:txBody>
      </p:sp>
      <p:pic>
        <p:nvPicPr>
          <p:cNvPr id="5122" name="Picture 2" descr="C:\Users\HOME\Desktop\Ekspoz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9931"/>
            <a:ext cx="58362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7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85800"/>
            <a:ext cx="7776864" cy="18070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uk-UA" dirty="0" smtClean="0"/>
              <a:t>Галерея історичних портретів кінця ХVІ – початку ХХ століття розміщена у залі № 3. В галереї історичних постатей – князь Костянтин Острозький, Адам Кисіль, Станіслав </a:t>
            </a:r>
            <a:r>
              <a:rPr lang="uk-UA" dirty="0" err="1" smtClean="0"/>
              <a:t>Жулкевський</a:t>
            </a:r>
            <a:r>
              <a:rPr lang="uk-UA" dirty="0" smtClean="0"/>
              <a:t>, Михайло Вишневецький, нащадок легендарного Байди (Дмитра Вишневецького), портрети князів </a:t>
            </a:r>
            <a:r>
              <a:rPr lang="uk-UA" dirty="0" err="1" smtClean="0"/>
              <a:t>Радзивілів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C:\Users\HOME\Desktop\Ekspo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908655" cy="38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Зал № 4 представляє мистецтво ХІХ – початку ХХ століття – твори мариністів; жанровий живопис художників-передвижників; пейзажі. Центральне місце в експозиції залу посідають твори Андроника Лазарчука, уродженця Волині.</a:t>
            </a:r>
          </a:p>
          <a:p>
            <a:pPr algn="just"/>
            <a:r>
              <a:rPr lang="uk-UA" dirty="0" smtClean="0"/>
              <a:t>У залах № 5, 6 </a:t>
            </a:r>
            <a:r>
              <a:rPr lang="uk-UA" dirty="0" err="1" smtClean="0"/>
              <a:t>„Українське</a:t>
            </a:r>
            <a:r>
              <a:rPr lang="uk-UA" dirty="0" smtClean="0"/>
              <a:t> мистецтво другої половини ХХ століття” експонуються твори видатних митців України, а також волинських майстрів: М. </a:t>
            </a:r>
            <a:r>
              <a:rPr lang="uk-UA" dirty="0" err="1" smtClean="0"/>
              <a:t>Глущенка</a:t>
            </a:r>
            <a:r>
              <a:rPr lang="uk-UA" dirty="0" smtClean="0"/>
              <a:t>, С. Шишка, А. </a:t>
            </a:r>
            <a:r>
              <a:rPr lang="uk-UA" dirty="0" err="1" smtClean="0"/>
              <a:t>Коцки</a:t>
            </a:r>
            <a:r>
              <a:rPr lang="uk-UA" dirty="0" smtClean="0"/>
              <a:t>, Ф. </a:t>
            </a:r>
            <a:r>
              <a:rPr lang="uk-UA" dirty="0" err="1" smtClean="0"/>
              <a:t>Манайла</a:t>
            </a:r>
            <a:r>
              <a:rPr lang="uk-UA" dirty="0" smtClean="0"/>
              <a:t>, С. Григор’єва, В. </a:t>
            </a:r>
            <a:r>
              <a:rPr lang="uk-UA" dirty="0" err="1" smtClean="0"/>
              <a:t>Зарецького</a:t>
            </a:r>
            <a:r>
              <a:rPr lang="uk-UA" dirty="0" smtClean="0"/>
              <a:t>, Р. </a:t>
            </a:r>
            <a:r>
              <a:rPr lang="uk-UA" dirty="0" err="1" smtClean="0"/>
              <a:t>Сельського</a:t>
            </a:r>
            <a:r>
              <a:rPr lang="uk-UA" dirty="0" smtClean="0"/>
              <a:t>, Д. </a:t>
            </a:r>
            <a:r>
              <a:rPr lang="uk-UA" dirty="0" err="1" smtClean="0"/>
              <a:t>Довбошинського</a:t>
            </a:r>
            <a:r>
              <a:rPr lang="uk-UA" dirty="0" smtClean="0"/>
              <a:t>, М. </a:t>
            </a:r>
            <a:r>
              <a:rPr lang="uk-UA" dirty="0" err="1" smtClean="0"/>
              <a:t>Коган-Шаца</a:t>
            </a:r>
            <a:r>
              <a:rPr lang="uk-UA" dirty="0" smtClean="0"/>
              <a:t>, К. </a:t>
            </a:r>
            <a:r>
              <a:rPr lang="uk-UA" dirty="0" err="1" smtClean="0"/>
              <a:t>Ломикіна</a:t>
            </a:r>
            <a:r>
              <a:rPr lang="uk-UA" dirty="0" smtClean="0"/>
              <a:t>, О. </a:t>
            </a:r>
            <a:r>
              <a:rPr lang="uk-UA" dirty="0" err="1" smtClean="0"/>
              <a:t>Байдукова</a:t>
            </a:r>
            <a:r>
              <a:rPr lang="uk-UA" dirty="0" smtClean="0"/>
              <a:t>, Т. </a:t>
            </a:r>
            <a:r>
              <a:rPr lang="uk-UA" dirty="0" err="1" smtClean="0"/>
              <a:t>Галькун</a:t>
            </a:r>
            <a:r>
              <a:rPr lang="uk-UA" dirty="0" smtClean="0"/>
              <a:t>, К. </a:t>
            </a:r>
            <a:r>
              <a:rPr lang="uk-UA" dirty="0" err="1" smtClean="0"/>
              <a:t>Якубека</a:t>
            </a:r>
            <a:r>
              <a:rPr lang="uk-UA" dirty="0" smtClean="0"/>
              <a:t>, П. </a:t>
            </a:r>
            <a:r>
              <a:rPr lang="uk-UA" dirty="0" err="1" smtClean="0"/>
              <a:t>Сензюка</a:t>
            </a:r>
            <a:r>
              <a:rPr lang="uk-UA" dirty="0" smtClean="0"/>
              <a:t> та інших.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10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Музей історії Луцького братства відкрито 27 вересня 2011 року в приміщенні колишнього братського </a:t>
            </a:r>
            <a:r>
              <a:rPr lang="uk-UA" sz="2400" dirty="0" err="1" smtClean="0"/>
              <a:t>Хрестовоздвиженського</a:t>
            </a:r>
            <a:r>
              <a:rPr lang="uk-UA" sz="2400" dirty="0" smtClean="0"/>
              <a:t> монастиря в Луцьку.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://volyn-museum.com.ua/MuzBratstva/MuzBratst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42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986464" cy="576064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2900" dirty="0" smtClean="0"/>
              <a:t>Експозиція музею розміщена у приміщенні колишнього братського </a:t>
            </a:r>
            <a:r>
              <a:rPr lang="uk-UA" sz="2900" dirty="0" err="1" smtClean="0"/>
              <a:t>Хрестовоздвиженського</a:t>
            </a:r>
            <a:r>
              <a:rPr lang="uk-UA" sz="2900" dirty="0" smtClean="0"/>
              <a:t> монастиря. є першим в Україні, присвячений окремій братській асоціації. Його фото-художня експозиція складається з 12 тематичних розділів, в яких прослідковано еволюцію та причини виникнення братств, та зародження братства в Луцьку. </a:t>
            </a:r>
          </a:p>
          <a:p>
            <a:pPr algn="just"/>
            <a:r>
              <a:rPr lang="uk-UA" sz="2900" dirty="0" smtClean="0"/>
              <a:t>Окремо в експозиції показано розвиток найголовніших луцьких братських інституцій: церкви, шпиталю, монастиря, школи та друкарні. </a:t>
            </a:r>
          </a:p>
          <a:p>
            <a:pPr algn="just"/>
            <a:r>
              <a:rPr lang="uk-UA" sz="2900" dirty="0" smtClean="0"/>
              <a:t>Ексклюзивним є картографування 30 братських об'єктів нерухомості на мапі Луцька.</a:t>
            </a:r>
          </a:p>
          <a:p>
            <a:pPr algn="just"/>
            <a:r>
              <a:rPr lang="uk-UA" sz="2900" dirty="0" smtClean="0"/>
              <a:t>Вдалими образотворчими елементами експозиції стали сучасні твори волинських малярів Володимира </a:t>
            </a:r>
            <a:r>
              <a:rPr lang="uk-UA" sz="2900" dirty="0" err="1" smtClean="0"/>
              <a:t>Жупанюка</a:t>
            </a:r>
            <a:r>
              <a:rPr lang="uk-UA" sz="2900" dirty="0" smtClean="0"/>
              <a:t> та Олександра </a:t>
            </a:r>
            <a:r>
              <a:rPr lang="uk-UA" sz="2900" dirty="0" err="1" smtClean="0"/>
              <a:t>Дишка</a:t>
            </a:r>
            <a:r>
              <a:rPr lang="uk-UA" sz="2900" dirty="0" smtClean="0"/>
              <a:t>. Авторству останнього, зокрема, належить портретна живописна галерея відомих братчиків XVII ст.</a:t>
            </a:r>
          </a:p>
          <a:p>
            <a:pPr algn="just"/>
            <a:r>
              <a:rPr lang="uk-UA" sz="2900" dirty="0" smtClean="0"/>
              <a:t>У музейних залах частково відтворено ансамбль монастирських меблів кінця XVIII–XIX ст., у вітринах демонструються оригінальні предмети церковного вжитку з колекції Волинського краєзнавчого музею.</a:t>
            </a:r>
          </a:p>
          <a:p>
            <a:pPr algn="just"/>
            <a:r>
              <a:rPr lang="uk-UA" sz="2900" dirty="0" smtClean="0"/>
              <a:t>Раритетами новоствореного музею є стародруки XVII–XIX ст. з бібліотеки Луцького братства, документи з фінансової діяльності луцьких братчиків, метричні книги </a:t>
            </a:r>
            <a:r>
              <a:rPr lang="uk-UA" sz="2900" dirty="0" err="1" smtClean="0"/>
              <a:t>Хрестовоздвиженської</a:t>
            </a:r>
            <a:r>
              <a:rPr lang="uk-UA" sz="2900" dirty="0" smtClean="0"/>
              <a:t> братської церкви ХХ ст. </a:t>
            </a:r>
          </a:p>
          <a:p>
            <a:pPr algn="just"/>
            <a:r>
              <a:rPr lang="uk-UA" sz="2900" dirty="0" smtClean="0"/>
              <a:t>Найціннішим «експонатом» музею слід визнати автентичну </a:t>
            </a:r>
            <a:r>
              <a:rPr lang="uk-UA" sz="2900" dirty="0" err="1" smtClean="0"/>
              <a:t>інтер'єрну</a:t>
            </a:r>
            <a:r>
              <a:rPr lang="uk-UA" sz="2900" dirty="0" smtClean="0"/>
              <a:t> кладку братського монастиря. Товщина стін будівлі свідчить про її оборонний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42272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85800"/>
            <a:ext cx="7334200" cy="263914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Продовженням експозиції музею історії Луцького братства стала усипальниця, яка стояла в руїнах понад 300 років. У 2012 р. відбулося відкриття та освячення некрополю із решками братчиків. </a:t>
            </a:r>
          </a:p>
          <a:p>
            <a:pPr algn="just"/>
            <a:r>
              <a:rPr lang="uk-UA" dirty="0" smtClean="0"/>
              <a:t>Музей братства, і відновлений крипт - єдині такого роду об’єкти в Україні. </a:t>
            </a:r>
          </a:p>
          <a:p>
            <a:endParaRPr lang="ru-RU" dirty="0"/>
          </a:p>
        </p:txBody>
      </p:sp>
      <p:pic>
        <p:nvPicPr>
          <p:cNvPr id="7170" name="Picture 2" descr="C:\Users\HOME\Desktop\ЛуцькЧленамБрат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4386064" cy="2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64080"/>
            <a:ext cx="7992888" cy="1208119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/>
              <a:t>22 серпня 2011 року в селі </a:t>
            </a:r>
            <a:r>
              <a:rPr lang="uk-UA" sz="2000" dirty="0" err="1" smtClean="0"/>
              <a:t>Затурці</a:t>
            </a:r>
            <a:r>
              <a:rPr lang="uk-UA" sz="2000" dirty="0" smtClean="0"/>
              <a:t> </a:t>
            </a:r>
            <a:r>
              <a:rPr lang="uk-UA" sz="2000" dirty="0" err="1" smtClean="0"/>
              <a:t>Локачинського</a:t>
            </a:r>
            <a:r>
              <a:rPr lang="uk-UA" sz="2000" dirty="0" smtClean="0"/>
              <a:t> району урочисто відкрито меморіальний музей В’ячеслава </a:t>
            </a:r>
            <a:r>
              <a:rPr lang="uk-UA" sz="2000" dirty="0" err="1" smtClean="0"/>
              <a:t>Липинського</a:t>
            </a:r>
            <a:r>
              <a:rPr lang="uk-UA" sz="2000" dirty="0" smtClean="0"/>
              <a:t>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volyn-museum.com.ua/Zaturci/Vidk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91"/>
            <a:ext cx="7344816" cy="45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7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332656"/>
            <a:ext cx="4608512" cy="59766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У родинному будинку створено єдиний в Україні і світі музей відомого історика, політолога і державного діяча початку ХХ століття, уродженця Волині В’ячеслава </a:t>
            </a:r>
            <a:r>
              <a:rPr lang="uk-UA" dirty="0" err="1" smtClean="0"/>
              <a:t>Липинського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 smtClean="0"/>
              <a:t>Музей має чотири експозиційні, виставковий </a:t>
            </a:r>
            <a:r>
              <a:rPr lang="uk-UA" dirty="0" err="1" smtClean="0"/>
              <a:t>і конфере</a:t>
            </a:r>
            <a:r>
              <a:rPr lang="uk-UA" dirty="0" smtClean="0"/>
              <a:t>нц зали. Експозиція музею розкриває </a:t>
            </a:r>
            <a:r>
              <a:rPr lang="uk-UA" dirty="0" err="1" smtClean="0"/>
              <a:t>історико-етнографічне</a:t>
            </a:r>
            <a:r>
              <a:rPr lang="uk-UA" dirty="0" smtClean="0"/>
              <a:t> тло середовища, в якому жила родина </a:t>
            </a:r>
            <a:r>
              <a:rPr lang="uk-UA" dirty="0" err="1" smtClean="0"/>
              <a:t>Ліпінських</a:t>
            </a:r>
            <a:r>
              <a:rPr lang="uk-UA" dirty="0" smtClean="0"/>
              <a:t> у </a:t>
            </a:r>
            <a:r>
              <a:rPr lang="uk-UA" dirty="0" err="1" smtClean="0"/>
              <a:t>Затурцях</a:t>
            </a:r>
            <a:r>
              <a:rPr lang="uk-UA" dirty="0" smtClean="0"/>
              <a:t> на Волині, родовід, господарський та селекційний доробок родини; життєвий шлях В’ячеслава </a:t>
            </a:r>
            <a:r>
              <a:rPr lang="uk-UA" dirty="0" err="1" smtClean="0"/>
              <a:t>Липинського</a:t>
            </a:r>
            <a:r>
              <a:rPr lang="uk-UA" dirty="0" smtClean="0"/>
              <a:t>; його громадсько-політичну, державну та наукову діяльність. Відтворено фрагменти інтер’єрів будинку </a:t>
            </a:r>
            <a:r>
              <a:rPr lang="uk-UA" dirty="0" err="1" smtClean="0"/>
              <a:t>„Кабінет</a:t>
            </a:r>
            <a:r>
              <a:rPr lang="uk-UA" dirty="0" smtClean="0"/>
              <a:t> Станіслава </a:t>
            </a:r>
            <a:r>
              <a:rPr lang="uk-UA" dirty="0" err="1" smtClean="0"/>
              <a:t>Ліпінського</a:t>
            </a:r>
            <a:r>
              <a:rPr lang="uk-UA" dirty="0" smtClean="0"/>
              <a:t>”, </a:t>
            </a:r>
            <a:r>
              <a:rPr lang="uk-UA" dirty="0" err="1" smtClean="0"/>
              <a:t>„Вітальня</a:t>
            </a:r>
            <a:r>
              <a:rPr lang="uk-UA" dirty="0" smtClean="0"/>
              <a:t>”, </a:t>
            </a:r>
            <a:r>
              <a:rPr lang="uk-UA" dirty="0" err="1" smtClean="0"/>
              <a:t>„Кабінет</a:t>
            </a:r>
            <a:r>
              <a:rPr lang="uk-UA" dirty="0" smtClean="0"/>
              <a:t> В’ячеслава </a:t>
            </a:r>
            <a:r>
              <a:rPr lang="uk-UA" dirty="0" err="1" smtClean="0"/>
              <a:t>Липинського</a:t>
            </a:r>
            <a:r>
              <a:rPr lang="uk-UA" dirty="0" smtClean="0"/>
              <a:t>”. Експозиція охоплює хронологічний період тривалістю 100 років – з 1839 по 1939 роки.</a:t>
            </a:r>
            <a:endParaRPr lang="uk-UA" dirty="0"/>
          </a:p>
        </p:txBody>
      </p:sp>
      <p:pic>
        <p:nvPicPr>
          <p:cNvPr id="8194" name="Picture 2" descr="C:\Users\HOME\Desktop\Doshk.Muz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8" y="27305"/>
            <a:ext cx="2630831" cy="3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MuzV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" y="4121696"/>
            <a:ext cx="410702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1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428184" cy="792088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/>
              <a:t>Олицький</a:t>
            </a:r>
            <a:r>
              <a:rPr lang="uk-UA" sz="2800" dirty="0" smtClean="0"/>
              <a:t> замок - </a:t>
            </a:r>
            <a:r>
              <a:rPr lang="ru-RU" sz="2800" dirty="0" err="1" smtClean="0"/>
              <a:t>відділ</a:t>
            </a:r>
            <a:r>
              <a:rPr lang="ru-RU" sz="2800" dirty="0" smtClean="0"/>
              <a:t> ВКМ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2020" y="1196752"/>
            <a:ext cx="4496444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 err="1" smtClean="0"/>
              <a:t>Олицький</a:t>
            </a:r>
            <a:r>
              <a:rPr lang="uk-UA" sz="2000" b="1" dirty="0" smtClean="0"/>
              <a:t> замок Радзивілів</a:t>
            </a:r>
            <a:r>
              <a:rPr lang="uk-UA" sz="2000" dirty="0" smtClean="0"/>
              <a:t> - це замок у Волинській області з більш ніж 500-річною історією. </a:t>
            </a:r>
            <a:r>
              <a:rPr lang="uk-UA" sz="2000" dirty="0" err="1" smtClean="0"/>
              <a:t>Олицький</a:t>
            </a:r>
            <a:r>
              <a:rPr lang="uk-UA" sz="2000" dirty="0" smtClean="0"/>
              <a:t> замок був заснований в 1558 р. Миколою </a:t>
            </a:r>
            <a:r>
              <a:rPr lang="uk-UA" sz="2000" dirty="0" err="1" smtClean="0"/>
              <a:t>Радзивіллом</a:t>
            </a:r>
            <a:r>
              <a:rPr lang="uk-UA" sz="2000" dirty="0" smtClean="0"/>
              <a:t> Чорним – одним із найвидатніших представників роду, який отримав титул «князя на </a:t>
            </a:r>
            <a:r>
              <a:rPr lang="uk-UA" sz="2000" dirty="0" err="1" smtClean="0"/>
              <a:t>Олиці</a:t>
            </a:r>
            <a:r>
              <a:rPr lang="uk-UA" sz="2000" dirty="0" smtClean="0"/>
              <a:t>». У XVIII ст. був перебудований у палацовий комплекс та набув сучасного вигляду. </a:t>
            </a:r>
          </a:p>
          <a:p>
            <a:endParaRPr lang="ru-RU" dirty="0"/>
          </a:p>
        </p:txBody>
      </p:sp>
      <p:pic>
        <p:nvPicPr>
          <p:cNvPr id="1026" name="Picture 2" descr="C:\Users\HOME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535593" cy="50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0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5479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Відкритий 16 червня 1929 року у м. Луцьку як Волинський музей.</a:t>
            </a:r>
          </a:p>
          <a:p>
            <a:pPr marL="0" indent="0"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 базі закладу 1940 року було організовано обласний </a:t>
            </a:r>
            <a:r>
              <a:rPr lang="uk-UA" dirty="0" err="1" smtClean="0"/>
              <a:t>історико-краєзнавчий</a:t>
            </a:r>
            <a:r>
              <a:rPr lang="uk-UA" dirty="0" smtClean="0"/>
              <a:t> музей. У роки Другої світової війни колекція музею зазнала значних втрат, однак уже 1944 року, одразу після вигнання нацистських загарбників з теренів Волинської області, музей відновив свою роботу як Волинський державний </a:t>
            </a:r>
            <a:r>
              <a:rPr lang="uk-UA" dirty="0" err="1" smtClean="0"/>
              <a:t>історико-краєзнавчий</a:t>
            </a:r>
            <a:r>
              <a:rPr lang="uk-UA" dirty="0" smtClean="0"/>
              <a:t> музей. </a:t>
            </a:r>
          </a:p>
          <a:p>
            <a:pPr marL="0" indent="0" algn="just">
              <a:buNone/>
            </a:pPr>
            <a:r>
              <a:rPr lang="uk-UA" dirty="0" smtClean="0"/>
              <a:t>17 серпня 1985 року Волинський краєзнавчий музей було відкрито у новому приміщенні в центрі Луцька.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499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3342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cap="all" dirty="0" smtClean="0"/>
          </a:p>
          <a:p>
            <a:pPr marL="0" indent="0" algn="ctr">
              <a:buNone/>
            </a:pPr>
            <a:r>
              <a:rPr lang="ru-RU" b="1" cap="all" dirty="0" smtClean="0"/>
              <a:t>ВІДДІЛИ</a:t>
            </a:r>
            <a:r>
              <a:rPr lang="ru-RU" b="1" cap="all" dirty="0"/>
              <a:t> ТА ФІЛІЇ МУЗЕЮ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algn="just"/>
            <a:r>
              <a:rPr lang="uk-UA" sz="2600" dirty="0" smtClean="0"/>
              <a:t>Нині Волинський краєзнавчий музей має в своєму складі такі </a:t>
            </a:r>
            <a:r>
              <a:rPr lang="uk-UA" sz="2600" dirty="0" err="1" smtClean="0"/>
              <a:t>діючї</a:t>
            </a:r>
            <a:r>
              <a:rPr lang="uk-UA" sz="2600" dirty="0" smtClean="0"/>
              <a:t> музеї: </a:t>
            </a:r>
          </a:p>
          <a:p>
            <a:pPr algn="just"/>
            <a:r>
              <a:rPr lang="uk-UA" sz="2600" dirty="0" smtClean="0"/>
              <a:t>філія – </a:t>
            </a:r>
            <a:r>
              <a:rPr lang="uk-UA" sz="2600" dirty="0" err="1" smtClean="0"/>
              <a:t>Колодяжненський</a:t>
            </a:r>
            <a:r>
              <a:rPr lang="uk-UA" sz="2600" dirty="0" smtClean="0"/>
              <a:t> літературно-меморіальний музей Лесі Українки, створений 1949 року, із сектором – Музеєм </a:t>
            </a:r>
            <a:r>
              <a:rPr lang="uk-UA" sz="2600" dirty="0" err="1" smtClean="0"/>
              <a:t>„Лісової</a:t>
            </a:r>
            <a:r>
              <a:rPr lang="uk-UA" sz="2600" dirty="0" smtClean="0"/>
              <a:t> пісні” в </a:t>
            </a:r>
            <a:r>
              <a:rPr lang="uk-UA" sz="2600" dirty="0" err="1" smtClean="0"/>
              <a:t>ур</a:t>
            </a:r>
            <a:r>
              <a:rPr lang="uk-UA" sz="2600" dirty="0" smtClean="0"/>
              <a:t>. </a:t>
            </a:r>
            <a:r>
              <a:rPr lang="uk-UA" sz="2600" dirty="0" err="1" smtClean="0"/>
              <a:t>Нечимне</a:t>
            </a:r>
            <a:r>
              <a:rPr lang="uk-UA" sz="2600" dirty="0" smtClean="0"/>
              <a:t> (2004 р.), </a:t>
            </a:r>
          </a:p>
          <a:p>
            <a:pPr algn="just"/>
            <a:r>
              <a:rPr lang="uk-UA" sz="2600" dirty="0" smtClean="0"/>
              <a:t>відділи: Художній музей (1973 р.), Музей волинської ікони (1993 р.) і Музей історії Луцького братства (2011 р.) у Луцьку, та меморіальний музей В’ячеслава </a:t>
            </a:r>
            <a:r>
              <a:rPr lang="uk-UA" sz="2600" dirty="0" err="1" smtClean="0"/>
              <a:t>Липинського</a:t>
            </a:r>
            <a:r>
              <a:rPr lang="uk-UA" sz="2600" dirty="0" smtClean="0"/>
              <a:t> (2011 р.) у с. </a:t>
            </a:r>
            <a:r>
              <a:rPr lang="uk-UA" sz="2600" dirty="0" err="1" smtClean="0"/>
              <a:t>Затурці</a:t>
            </a:r>
            <a:r>
              <a:rPr lang="uk-UA" sz="2600" dirty="0" smtClean="0"/>
              <a:t> </a:t>
            </a:r>
            <a:r>
              <a:rPr lang="uk-UA" sz="2600" dirty="0" err="1" smtClean="0"/>
              <a:t>Локачинського</a:t>
            </a:r>
            <a:r>
              <a:rPr lang="uk-UA" sz="2600" dirty="0" smtClean="0"/>
              <a:t> району, </a:t>
            </a:r>
            <a:r>
              <a:rPr lang="uk-UA" sz="2600" dirty="0" err="1" smtClean="0"/>
              <a:t>Олицький</a:t>
            </a:r>
            <a:r>
              <a:rPr lang="uk-UA" sz="2600" dirty="0" smtClean="0"/>
              <a:t> замок.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1356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332656"/>
            <a:ext cx="3024336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Матеріали </a:t>
            </a:r>
            <a:r>
              <a:rPr lang="uk-UA" b="1" dirty="0" smtClean="0"/>
              <a:t>відділу природи Волині </a:t>
            </a:r>
            <a:r>
              <a:rPr lang="uk-UA" dirty="0" smtClean="0"/>
              <a:t>розповідають про природу волинського краю, знайомлять з геологічною будовою, кліматом, річками й озерами, багатою флорою і фауною області. Експозиція відділу природи розміщена у 8 залах, доповнена озвученими діорамами.</a:t>
            </a:r>
            <a:endParaRPr lang="uk-UA" dirty="0"/>
          </a:p>
        </p:txBody>
      </p:sp>
      <p:pic>
        <p:nvPicPr>
          <p:cNvPr id="9218" name="Picture 2" descr="http://volyn-kray-mus.at.ua/Ekspozicia/Pryro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" y="3867"/>
            <a:ext cx="5856270" cy="20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olyn-kray-mus.at.ua/Ekspozicia/Pryro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" y="4825374"/>
            <a:ext cx="5856270" cy="20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volyn-kray-mus.at.ua/Ekspozicia/Pryro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9" y="2154822"/>
            <a:ext cx="4816625" cy="26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6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8058472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dirty="0" smtClean="0"/>
              <a:t>Відділ давньої історії Волині охоплює період історії волинського краю від найдавніших часів до 1917 року.</a:t>
            </a:r>
          </a:p>
          <a:p>
            <a:pPr marL="0" indent="0" algn="just">
              <a:buNone/>
            </a:pPr>
            <a:r>
              <a:rPr lang="uk-UA" sz="2000" dirty="0" smtClean="0"/>
              <a:t>Експозиція відділу  поділена на розділи:</a:t>
            </a:r>
          </a:p>
          <a:p>
            <a:pPr algn="just"/>
            <a:r>
              <a:rPr lang="uk-UA" sz="2000" dirty="0" smtClean="0"/>
              <a:t>первісної історії (окрасою розділу експозиції є </a:t>
            </a:r>
            <a:r>
              <a:rPr lang="uk-UA" sz="2000" dirty="0" err="1" smtClean="0"/>
              <a:t>Качинський</a:t>
            </a:r>
            <a:r>
              <a:rPr lang="uk-UA" sz="2000" dirty="0" smtClean="0"/>
              <a:t> скарб готських срібних речей  (V ст. н. е.); </a:t>
            </a:r>
          </a:p>
          <a:p>
            <a:pPr algn="just"/>
            <a:r>
              <a:rPr lang="uk-UA" sz="2000" dirty="0" smtClean="0"/>
              <a:t>доби середньовіччя (VІ–ХVІ ст.ст.); </a:t>
            </a:r>
          </a:p>
          <a:p>
            <a:pPr algn="just"/>
            <a:r>
              <a:rPr lang="uk-UA" sz="2000" dirty="0" smtClean="0"/>
              <a:t>доби козацтва; </a:t>
            </a:r>
          </a:p>
          <a:p>
            <a:pPr algn="just"/>
            <a:r>
              <a:rPr lang="uk-UA" sz="2000" dirty="0" smtClean="0"/>
              <a:t>періоду Волинські землі у ХVIII ст.;  </a:t>
            </a:r>
          </a:p>
          <a:p>
            <a:pPr algn="just"/>
            <a:r>
              <a:rPr lang="uk-UA" sz="2000" dirty="0" smtClean="0"/>
              <a:t>історії Волині у першій половині ХІХ ст.; </a:t>
            </a:r>
          </a:p>
          <a:p>
            <a:pPr algn="just"/>
            <a:r>
              <a:rPr lang="uk-UA" sz="2000" dirty="0" smtClean="0"/>
              <a:t>Волині у другій половині ХІХ – на початку ХХ ст.; </a:t>
            </a:r>
          </a:p>
          <a:p>
            <a:pPr algn="just"/>
            <a:r>
              <a:rPr lang="uk-UA" sz="2000" dirty="0" smtClean="0"/>
              <a:t>суспільно-політичному, культурному, економічному життю волинського краю другої половини ХІХ – початку ХХ ст.; </a:t>
            </a:r>
          </a:p>
          <a:p>
            <a:pPr algn="just"/>
            <a:r>
              <a:rPr lang="uk-UA" sz="2000" dirty="0" smtClean="0"/>
              <a:t>розвитку освіти та культури на території краю. Волині у період І світової війни.</a:t>
            </a:r>
          </a:p>
          <a:p>
            <a:pPr algn="just"/>
            <a:r>
              <a:rPr lang="uk-UA" sz="2000" dirty="0" smtClean="0"/>
              <a:t>Доповнює відділ постійно діюча виставка «Духовна культура Волині»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84871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Dav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35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Dav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63" y="3429000"/>
            <a:ext cx="51467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6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8058472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Відділ новітньої історії Волині </a:t>
            </a:r>
            <a:r>
              <a:rPr lang="uk-UA" dirty="0" smtClean="0"/>
              <a:t>представлений експозиціями:</a:t>
            </a:r>
          </a:p>
          <a:p>
            <a:pPr algn="just"/>
            <a:r>
              <a:rPr lang="uk-UA" dirty="0" smtClean="0"/>
              <a:t> </a:t>
            </a:r>
            <a:r>
              <a:rPr lang="uk-UA" dirty="0" err="1" smtClean="0"/>
              <a:t>„Волинь</a:t>
            </a:r>
            <a:r>
              <a:rPr lang="uk-UA" dirty="0" smtClean="0"/>
              <a:t> у 1939-1941 роках”, </a:t>
            </a:r>
          </a:p>
          <a:p>
            <a:pPr algn="just"/>
            <a:r>
              <a:rPr lang="uk-UA" dirty="0" err="1" smtClean="0"/>
              <a:t>„Напад</a:t>
            </a:r>
            <a:r>
              <a:rPr lang="uk-UA" dirty="0" smtClean="0"/>
              <a:t> нацистської Німеччини на СРСР”, </a:t>
            </a:r>
          </a:p>
          <a:p>
            <a:pPr algn="just"/>
            <a:r>
              <a:rPr lang="uk-UA" dirty="0" err="1" smtClean="0"/>
              <a:t>„Рух</a:t>
            </a:r>
            <a:r>
              <a:rPr lang="uk-UA" dirty="0" smtClean="0"/>
              <a:t> Опору на Волині (1941–1944 рр.)”, </a:t>
            </a:r>
          </a:p>
          <a:p>
            <a:pPr algn="just"/>
            <a:r>
              <a:rPr lang="uk-UA" dirty="0" err="1" smtClean="0"/>
              <a:t>„Вигнання</a:t>
            </a:r>
            <a:r>
              <a:rPr lang="uk-UA" dirty="0" smtClean="0"/>
              <a:t> з Волині нацистських загарбників” </a:t>
            </a:r>
          </a:p>
          <a:p>
            <a:pPr marL="0" indent="0" algn="just">
              <a:buNone/>
            </a:pPr>
            <a:r>
              <a:rPr lang="uk-UA" dirty="0" err="1" smtClean="0"/>
              <a:t>постійнодіючими</a:t>
            </a:r>
            <a:r>
              <a:rPr lang="uk-UA" dirty="0" smtClean="0"/>
              <a:t> виставками:</a:t>
            </a:r>
          </a:p>
          <a:p>
            <a:pPr algn="just"/>
            <a:r>
              <a:rPr lang="uk-UA" dirty="0" smtClean="0"/>
              <a:t> </a:t>
            </a:r>
            <a:r>
              <a:rPr lang="uk-UA" dirty="0" err="1" smtClean="0"/>
              <a:t>„Волинь</a:t>
            </a:r>
            <a:r>
              <a:rPr lang="uk-UA" dirty="0" smtClean="0"/>
              <a:t>: історія, політика, економіка, культура” </a:t>
            </a:r>
          </a:p>
          <a:p>
            <a:pPr algn="just"/>
            <a:r>
              <a:rPr lang="uk-UA" dirty="0" err="1" smtClean="0"/>
              <a:t>„Шевченківська</a:t>
            </a:r>
            <a:r>
              <a:rPr lang="uk-UA" dirty="0" smtClean="0"/>
              <a:t> світлиця Миколи Куделі”. </a:t>
            </a:r>
          </a:p>
          <a:p>
            <a:pPr marL="0" indent="0" algn="just">
              <a:buNone/>
            </a:pPr>
            <a:r>
              <a:rPr lang="uk-UA" dirty="0" smtClean="0"/>
              <a:t>Експозиція відділу розміщена у 8 залах.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175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Novitn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" y="-21744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OME\Desktop\Novit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73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235</TotalTime>
  <Words>578</Words>
  <Application>Microsoft Office PowerPoint</Application>
  <PresentationFormat>Экран (4:3)</PresentationFormat>
  <Paragraphs>84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NewsPrint</vt:lpstr>
      <vt:lpstr>ЕКСПОЗИЦІЙНА РОБОТА ВКМ</vt:lpstr>
      <vt:lpstr>Волинський краєзнавчий 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Колодяжненський літературно меморіальний музей Лесі Українки – філіал ВКМ    Музей української поетеси Лесі Українки у с.Колодяжному Ковельського району відкритий 10 липня 1949 року в садибі, придбаній її батьком у 1868 році. З 1882 по 1907 рік тут з деякими перервами жила Леся Українка.    З 1963 року музей став філіалом Волинського краєзнавчого музею.</vt:lpstr>
      <vt:lpstr>Презентация PowerPoint</vt:lpstr>
      <vt:lpstr>В 2004 році відкрито сектор музею – монографічну експозицію „Музей „Лісової пісні” в урочищі Нечімному біля с.Скулин в 17 км. від с.Колодяжне.</vt:lpstr>
      <vt:lpstr>Музей волинської ікони в Луцьку, відділ Волинського краєзнавчого музею, відкритий у серпні 1993 року.</vt:lpstr>
      <vt:lpstr>Експозиція Музею Волинської ікони</vt:lpstr>
      <vt:lpstr>Презентация PowerPoint</vt:lpstr>
      <vt:lpstr>Презентация PowerPoint</vt:lpstr>
      <vt:lpstr> Художній музей у Луцьку відкритий 6 листопада 1973 року. Розташований в колишньому Будинку повітової канцелярії і шляхетських судів, збудованому 1789 року .</vt:lpstr>
      <vt:lpstr> </vt:lpstr>
      <vt:lpstr>Презентация PowerPoint</vt:lpstr>
      <vt:lpstr>Презентация PowerPoint</vt:lpstr>
      <vt:lpstr>Презентация PowerPoint</vt:lpstr>
      <vt:lpstr>Музей історії Луцького братства відкрито 27 вересня 2011 року в приміщенні колишнього братського Хрестовоздвиженського монастиря в Луцьку.</vt:lpstr>
      <vt:lpstr>Презентация PowerPoint</vt:lpstr>
      <vt:lpstr>Презентация PowerPoint</vt:lpstr>
      <vt:lpstr>22 серпня 2011 року в селі Затурці Локачинського району урочисто відкрито меморіальний музей В’ячеслава Липинського. </vt:lpstr>
      <vt:lpstr>Презентация PowerPoint</vt:lpstr>
      <vt:lpstr>Олицький замок - відділ ВКМ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МУЗЕЙНИЦТВО ВОЛИНІ</dc:title>
  <dc:creator>HOME</dc:creator>
  <cp:lastModifiedBy>HOME</cp:lastModifiedBy>
  <cp:revision>23</cp:revision>
  <dcterms:created xsi:type="dcterms:W3CDTF">2022-10-05T17:40:16Z</dcterms:created>
  <dcterms:modified xsi:type="dcterms:W3CDTF">2023-10-28T19:59:21Z</dcterms:modified>
</cp:coreProperties>
</file>