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64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07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6A61D-F8B2-4F11-970F-C81F544EB87E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9B010-B1E1-4972-96E2-626271D4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2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9B010-B1E1-4972-96E2-626271D4E85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41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9B010-B1E1-4972-96E2-626271D4E85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2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CBF06-9624-4A3B-977C-DCFAA4407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13FBBA-A351-4D5E-B94E-D7F5FAA72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17746F-E53A-4BA6-A18D-FB2130430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3EB528-6536-4EE2-89D5-0F4DDAA4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EA35F0-8602-4DD1-81FA-AE47D9DE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4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0F652-FB62-4B41-B7F4-E4B6B91B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1811B0-A18B-4FA7-BC1A-32C537CA7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6CF25-B3AC-4739-9025-25E2EAAD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3C2EC4-CDC5-48FA-9DD4-D9098BD77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90CC97-E063-4DCE-AAEC-6DC12527B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99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D47D96-F687-43D0-924E-85E1B107A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22A430-5409-4682-8833-0D37ADBFB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A072B-F0CF-4E94-B72D-ECAAA575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D546D7-4D27-4F80-98F6-1524E414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96E378-87E9-4B13-A249-8E00494DF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4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BE18C-68EA-49FF-B92E-EBDC6095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99E441-3BE6-4EC2-8E03-25D23FCBC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59A390-2661-427B-A71F-1A811F2E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1A565C-1EE8-4EFB-939A-E13F64DC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B816FE-A6AF-4BEF-B296-53C44C01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D1D82-831E-44FA-BE1F-40A4FBA7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3785BB-F1DC-412E-ABF0-7B778A63C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0B45C6-4177-489F-96F4-F88E29BB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9D4D3C-EA45-40F3-9517-399C26ED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F021B0-D289-46BE-BCBF-FF065614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0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63B3C-D9F5-4643-A892-C5B7DD98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543D1C-670D-4167-921E-DB4591079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214671-CF70-420B-9BEE-41A580C10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1CAF65-E0E2-475D-9F17-2A7616A1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3DA39A-D3E6-42A3-A7F1-9455BDC9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5C75E9-6EAA-4832-BE24-003ECF74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1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A0324-D3D4-4D3F-8A06-5ADC84736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DD59B6-7227-459C-BDE4-D65491F7A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9DE497-8E5D-4B7D-ADFB-4F2899635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FD60F-5A92-475E-A571-E62331BAE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E5FA6E-E607-4C14-BF1F-969F3C30E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E29D22-156F-4594-AD9D-4937DE4B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EAF0AC-0985-4E88-A231-284E3713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37862F-B01C-478F-BF04-73F8AB81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9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5DC67-34A8-4FEC-851E-849F0E85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5CADF3-7E00-439D-B4A2-79F62DF2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9A7DCB-671C-4E3B-B7B9-676BE3FF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8074C9-DC00-47AE-896F-DE20CE90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9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B093F0-0B7D-4E86-BFC7-8F8F5942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8900B6D-808C-4FEA-9BFC-71624E84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1F86D4-E07D-4866-B1C4-377D1909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37DEE-CFF2-4821-B871-FEB6F48D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A6AF2-9936-416D-A964-72F40DC09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309349-3317-4FF9-B776-9342D52D1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83AA28-B26C-47AD-875D-11DE3E0A8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B777D0-30A1-4885-A1E4-7A0F3D0F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43977C-F9B8-4F54-9306-89D9B176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22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4C4C0-CD77-4358-8D0B-AB73909A3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4493C3-F093-4BBA-A08B-FBA3DEEA5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6237DE-8D9F-4D80-8CCF-7FCE663A9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090568-4649-4660-8C14-580A7E5D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F4646C-17AE-4D78-A49E-26343C8A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D62611-E868-49EA-8675-FD175517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8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2D741-6E54-48A6-B66F-926E89458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0FE7C8-3BF0-4F59-9D8E-81B90279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A48340-9F30-42C2-A02C-6B249ECC3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CD9B-448F-4834-8BBB-019A9F029257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970336-BFE6-4FBD-A63F-81721CAB0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BA9D32-8AFF-44D0-9299-8749F90F6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3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lingorado.com/transcription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me 1. Greeting - Good morning. Good bye. | ESL Song &amp; Story - Learning  English for Kids - YouTube">
            <a:extLst>
              <a:ext uri="{FF2B5EF4-FFF2-40B4-BE49-F238E27FC236}">
                <a16:creationId xmlns:a16="http://schemas.microsoft.com/office/drawing/2014/main" id="{430E7C05-22CE-47B2-A4D3-1CD1C58F1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9" r="20748"/>
          <a:stretch/>
        </p:blipFill>
        <p:spPr bwMode="auto"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</p:pic>
      <p:sp useBgFill="1">
        <p:nvSpPr>
          <p:cNvPr id="137" name="Freeform: Shape 136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Freeform: Shape 138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BE0B8-D378-40F8-904C-F8EFD9E3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5728"/>
          </a:xfrm>
          <a:solidFill>
            <a:srgbClr val="0070C0"/>
          </a:solidFill>
        </p:spPr>
        <p:txBody>
          <a:bodyPr anchor="b">
            <a:normAutofit/>
          </a:bodyPr>
          <a:lstStyle/>
          <a:p>
            <a:pPr algn="ctr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Greeting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CC075-6AFF-49A3-9118-0B29CF8E6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4139946"/>
          </a:xfrm>
          <a:solidFill>
            <a:schemeClr val="tx2">
              <a:lumMod val="40000"/>
              <a:lumOff val="60000"/>
            </a:schemeClr>
          </a:solidFill>
        </p:spPr>
        <p:txBody>
          <a:bodyPr anchor="t">
            <a:norm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HI! HOW ARE YOU?  </a:t>
            </a:r>
          </a:p>
          <a:p>
            <a:endParaRPr lang="en-US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FINE! HOW ARE YOU?</a:t>
            </a:r>
          </a:p>
          <a:p>
            <a:endParaRPr lang="en-US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FINE AND YOU?</a:t>
            </a:r>
          </a:p>
          <a:p>
            <a:endParaRPr lang="en-US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FINE TOO</a:t>
            </a:r>
          </a:p>
          <a:p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087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Силикон Pictures for Xiaomi Redmi 5 Plus time to be unicorn white, цена 95  грн., купить в Киеве — Prom.ua (ID#885790024)">
            <a:extLst>
              <a:ext uri="{FF2B5EF4-FFF2-40B4-BE49-F238E27FC236}">
                <a16:creationId xmlns:a16="http://schemas.microsoft.com/office/drawing/2014/main" id="{3FDEC4AB-43FC-4889-B190-60A04420F6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"/>
          <a:stretch/>
        </p:blipFill>
        <p:spPr bwMode="auto">
          <a:xfrm>
            <a:off x="5386388" y="1"/>
            <a:ext cx="680561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Freeform 8">
            <a:extLst>
              <a:ext uri="{FF2B5EF4-FFF2-40B4-BE49-F238E27FC236}">
                <a16:creationId xmlns:a16="http://schemas.microsoft.com/office/drawing/2014/main" id="{90A18C7B-0D7F-4F18-B1DC-9891A5E84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8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5" name="Freeform: Shape 192">
            <a:extLst>
              <a:ext uri="{FF2B5EF4-FFF2-40B4-BE49-F238E27FC236}">
                <a16:creationId xmlns:a16="http://schemas.microsoft.com/office/drawing/2014/main" id="{947F665A-84A4-4D6A-92C0-19161B0324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657061" cy="6858478"/>
          </a:xfrm>
          <a:custGeom>
            <a:avLst/>
            <a:gdLst>
              <a:gd name="connsiteX0" fmla="*/ 579009 w 8657061"/>
              <a:gd name="connsiteY0" fmla="*/ 0 h 6858478"/>
              <a:gd name="connsiteX1" fmla="*/ 4408881 w 8657061"/>
              <a:gd name="connsiteY1" fmla="*/ 0 h 6858478"/>
              <a:gd name="connsiteX2" fmla="*/ 5475109 w 8657061"/>
              <a:gd name="connsiteY2" fmla="*/ 0 h 6858478"/>
              <a:gd name="connsiteX3" fmla="*/ 5480686 w 8657061"/>
              <a:gd name="connsiteY3" fmla="*/ 0 h 6858478"/>
              <a:gd name="connsiteX4" fmla="*/ 8657061 w 8657061"/>
              <a:gd name="connsiteY4" fmla="*/ 6858478 h 6858478"/>
              <a:gd name="connsiteX5" fmla="*/ 1232506 w 8657061"/>
              <a:gd name="connsiteY5" fmla="*/ 6858478 h 6858478"/>
              <a:gd name="connsiteX6" fmla="*/ 1232766 w 8657061"/>
              <a:gd name="connsiteY6" fmla="*/ 6857916 h 6858478"/>
              <a:gd name="connsiteX7" fmla="*/ 579009 w 8657061"/>
              <a:gd name="connsiteY7" fmla="*/ 6857916 h 6858478"/>
              <a:gd name="connsiteX8" fmla="*/ 579009 w 8657061"/>
              <a:gd name="connsiteY8" fmla="*/ 6858478 h 6858478"/>
              <a:gd name="connsiteX9" fmla="*/ 0 w 8657061"/>
              <a:gd name="connsiteY9" fmla="*/ 6858478 h 6858478"/>
              <a:gd name="connsiteX10" fmla="*/ 0 w 8657061"/>
              <a:gd name="connsiteY10" fmla="*/ 479 h 6858478"/>
              <a:gd name="connsiteX11" fmla="*/ 579009 w 8657061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57061" h="6858478">
                <a:moveTo>
                  <a:pt x="579009" y="0"/>
                </a:moveTo>
                <a:lnTo>
                  <a:pt x="4408881" y="0"/>
                </a:lnTo>
                <a:lnTo>
                  <a:pt x="5475109" y="0"/>
                </a:lnTo>
                <a:lnTo>
                  <a:pt x="5480686" y="0"/>
                </a:lnTo>
                <a:lnTo>
                  <a:pt x="8657061" y="6858478"/>
                </a:lnTo>
                <a:lnTo>
                  <a:pt x="1232506" y="6858478"/>
                </a:lnTo>
                <a:lnTo>
                  <a:pt x="1232766" y="6857916"/>
                </a:lnTo>
                <a:lnTo>
                  <a:pt x="579009" y="6857916"/>
                </a:lnTo>
                <a:lnTo>
                  <a:pt x="579009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579009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13F48-D6AA-47D6-AB8E-BE520E45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6547274" cy="7216587"/>
          </a:xfrm>
          <a:solidFill>
            <a:srgbClr val="92D05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They [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ðeɪ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–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вони</a:t>
            </a:r>
            <a:br>
              <a:rPr lang="en-US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are Russians                              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32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rʌʃəns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               Вони – росіяни</a:t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 they Russians?                             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rʌʃən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               Чи вони росіяни?</a:t>
            </a:r>
            <a:br>
              <a:rPr lang="uk-U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Так, вони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є.</a:t>
            </a:r>
            <a:b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they are. They are Russians 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Так, вони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росіяни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they are not (aren’t). They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uk-UA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Russian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Ні, вони не росіяни</a:t>
            </a:r>
            <a:br>
              <a:rPr lang="uk-U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33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44CB4EE-83AD-4C56-872E-1E3F03E70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255E12D-D5B1-4FC4-8749-107188960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2164" y="-1"/>
            <a:ext cx="759618" cy="6858000"/>
          </a:xfrm>
          <a:custGeom>
            <a:avLst/>
            <a:gdLst>
              <a:gd name="connsiteX0" fmla="*/ 2273 w 759618"/>
              <a:gd name="connsiteY0" fmla="*/ 0 h 6858000"/>
              <a:gd name="connsiteX1" fmla="*/ 759617 w 759618"/>
              <a:gd name="connsiteY1" fmla="*/ 0 h 6858000"/>
              <a:gd name="connsiteX2" fmla="*/ 759617 w 759618"/>
              <a:gd name="connsiteY2" fmla="*/ 1613807 h 6858000"/>
              <a:gd name="connsiteX3" fmla="*/ 759618 w 759618"/>
              <a:gd name="connsiteY3" fmla="*/ 1613808 h 6858000"/>
              <a:gd name="connsiteX4" fmla="*/ 759618 w 759618"/>
              <a:gd name="connsiteY4" fmla="*/ 6858000 h 6858000"/>
              <a:gd name="connsiteX5" fmla="*/ 0 w 759618"/>
              <a:gd name="connsiteY5" fmla="*/ 6391227 h 6858000"/>
              <a:gd name="connsiteX6" fmla="*/ 0 w 759618"/>
              <a:gd name="connsiteY6" fmla="*/ 1147035 h 6858000"/>
              <a:gd name="connsiteX7" fmla="*/ 2273 w 759618"/>
              <a:gd name="connsiteY7" fmla="*/ 114843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18" h="6858000">
                <a:moveTo>
                  <a:pt x="2273" y="0"/>
                </a:moveTo>
                <a:lnTo>
                  <a:pt x="759617" y="0"/>
                </a:lnTo>
                <a:lnTo>
                  <a:pt x="759617" y="1613807"/>
                </a:lnTo>
                <a:lnTo>
                  <a:pt x="759618" y="1613808"/>
                </a:lnTo>
                <a:lnTo>
                  <a:pt x="759618" y="6858000"/>
                </a:lnTo>
                <a:lnTo>
                  <a:pt x="0" y="6391227"/>
                </a:lnTo>
                <a:lnTo>
                  <a:pt x="0" y="1147035"/>
                </a:lnTo>
                <a:lnTo>
                  <a:pt x="2273" y="11484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9B20A794-0515-443F-9764-44A6569EC3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879652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Countries and nationalities Interactive worksheets">
            <a:extLst>
              <a:ext uri="{FF2B5EF4-FFF2-40B4-BE49-F238E27FC236}">
                <a16:creationId xmlns:a16="http://schemas.microsoft.com/office/drawing/2014/main" id="{81BF6368-BC0B-4D29-A098-90768189CA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8229"/>
          <a:stretch/>
        </p:blipFill>
        <p:spPr bwMode="auto">
          <a:xfrm>
            <a:off x="1" y="1"/>
            <a:ext cx="3867472" cy="614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8">
            <a:extLst>
              <a:ext uri="{FF2B5EF4-FFF2-40B4-BE49-F238E27FC236}">
                <a16:creationId xmlns:a16="http://schemas.microsoft.com/office/drawing/2014/main" id="{A9CE15CA-2228-4197-93B9-E41A1DC42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"/>
            <a:ext cx="728717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F7736-C2B2-49E6-97DF-9F5611E0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841" y="643465"/>
            <a:ext cx="5840770" cy="87157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NATIONALITIES</a:t>
            </a:r>
            <a:endParaRPr lang="ru-RU" sz="4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B80F52-3ED2-44A8-8CD3-CDFDCA469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091" y="1649506"/>
            <a:ext cx="7564909" cy="5074023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Russian                                      [</a:t>
            </a:r>
            <a:r>
              <a:rPr lang="en-US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rʌʃən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</a:t>
            </a:r>
            <a:r>
              <a:rPr lang="uk-UA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росіянин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\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Ukrainians                           [</a:t>
            </a:r>
            <a:r>
              <a:rPr lang="en-US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</a:t>
            </a:r>
            <a:r>
              <a:rPr lang="uk-UA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українець \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Belorussian                           [</a:t>
            </a:r>
            <a:r>
              <a:rPr lang="en-US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bɛləuˈrʌʃən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</a:t>
            </a:r>
            <a:r>
              <a:rPr lang="uk-UA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білорус 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English                                     [ˈ</a:t>
            </a:r>
            <a:r>
              <a:rPr lang="en-US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ɪŋglɪ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ʃ]                        </a:t>
            </a:r>
            <a:r>
              <a:rPr lang="uk-UA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англічанин</a:t>
            </a:r>
            <a:r>
              <a:rPr lang="uk-UA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 French                                         [</a:t>
            </a:r>
            <a:r>
              <a:rPr lang="en-US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frɛntʃ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француз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7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7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44CB4EE-83AD-4C56-872E-1E3F03E70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255E12D-D5B1-4FC4-8749-107188960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2164" y="-1"/>
            <a:ext cx="759618" cy="6858000"/>
          </a:xfrm>
          <a:custGeom>
            <a:avLst/>
            <a:gdLst>
              <a:gd name="connsiteX0" fmla="*/ 2273 w 759618"/>
              <a:gd name="connsiteY0" fmla="*/ 0 h 6858000"/>
              <a:gd name="connsiteX1" fmla="*/ 759617 w 759618"/>
              <a:gd name="connsiteY1" fmla="*/ 0 h 6858000"/>
              <a:gd name="connsiteX2" fmla="*/ 759617 w 759618"/>
              <a:gd name="connsiteY2" fmla="*/ 1613807 h 6858000"/>
              <a:gd name="connsiteX3" fmla="*/ 759618 w 759618"/>
              <a:gd name="connsiteY3" fmla="*/ 1613808 h 6858000"/>
              <a:gd name="connsiteX4" fmla="*/ 759618 w 759618"/>
              <a:gd name="connsiteY4" fmla="*/ 6858000 h 6858000"/>
              <a:gd name="connsiteX5" fmla="*/ 0 w 759618"/>
              <a:gd name="connsiteY5" fmla="*/ 6391227 h 6858000"/>
              <a:gd name="connsiteX6" fmla="*/ 0 w 759618"/>
              <a:gd name="connsiteY6" fmla="*/ 1147035 h 6858000"/>
              <a:gd name="connsiteX7" fmla="*/ 2273 w 759618"/>
              <a:gd name="connsiteY7" fmla="*/ 114843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18" h="6858000">
                <a:moveTo>
                  <a:pt x="2273" y="0"/>
                </a:moveTo>
                <a:lnTo>
                  <a:pt x="759617" y="0"/>
                </a:lnTo>
                <a:lnTo>
                  <a:pt x="759617" y="1613807"/>
                </a:lnTo>
                <a:lnTo>
                  <a:pt x="759618" y="1613808"/>
                </a:lnTo>
                <a:lnTo>
                  <a:pt x="759618" y="6858000"/>
                </a:lnTo>
                <a:lnTo>
                  <a:pt x="0" y="6391227"/>
                </a:lnTo>
                <a:lnTo>
                  <a:pt x="0" y="1147035"/>
                </a:lnTo>
                <a:lnTo>
                  <a:pt x="2273" y="11484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9B20A794-0515-443F-9764-44A6569EC3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879652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0" name="Picture 2" descr="PEOPLE AND NATIONALITIES SPEAKING CARDS - English ESL Worksheets for  distance learning and physical classrooms">
            <a:extLst>
              <a:ext uri="{FF2B5EF4-FFF2-40B4-BE49-F238E27FC236}">
                <a16:creationId xmlns:a16="http://schemas.microsoft.com/office/drawing/2014/main" id="{FC809D76-1D21-4B38-8FD4-C6EBFDF221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207"/>
          <a:stretch/>
        </p:blipFill>
        <p:spPr bwMode="auto">
          <a:xfrm>
            <a:off x="1" y="1"/>
            <a:ext cx="4634682" cy="668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8">
            <a:extLst>
              <a:ext uri="{FF2B5EF4-FFF2-40B4-BE49-F238E27FC236}">
                <a16:creationId xmlns:a16="http://schemas.microsoft.com/office/drawing/2014/main" id="{A9CE15CA-2228-4197-93B9-E41A1DC42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"/>
            <a:ext cx="728717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4755A-A97D-43C9-8290-4F9EB1C4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841" y="643465"/>
            <a:ext cx="5840770" cy="177962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Nationalities</a:t>
            </a:r>
            <a:endParaRPr lang="ru-RU" sz="4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0C5334-F0AB-4B7B-B3B3-CB031F5D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782" y="1882588"/>
            <a:ext cx="7290218" cy="5127812"/>
          </a:xfrm>
          <a:solidFill>
            <a:srgbClr val="00B050"/>
          </a:solidFill>
        </p:spPr>
        <p:txBody>
          <a:bodyPr anchor="t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German                                     [</a:t>
            </a:r>
            <a:r>
              <a:rPr lang="en-US" b="1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en-US" b="1" dirty="0" err="1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dʒəːmən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uk-UA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dirty="0" err="1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мец</a:t>
            </a:r>
            <a:r>
              <a:rPr lang="uk-UA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ь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 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 Italian                                        [</a:t>
            </a:r>
            <a:r>
              <a:rPr lang="en-US" b="1" dirty="0" err="1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ɪˈtæljən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                         </a:t>
            </a:r>
            <a:r>
              <a:rPr lang="uk-UA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</a:t>
            </a:r>
            <a:r>
              <a:rPr lang="uk-UA" dirty="0" err="1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лієць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 American                                   [</a:t>
            </a:r>
            <a:r>
              <a:rPr lang="en-US" b="1" dirty="0" err="1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əˈmɛrɪkən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американец</a:t>
            </a:r>
            <a:r>
              <a:rPr lang="uk-UA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ь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\ 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 Canadian                                 [</a:t>
            </a:r>
            <a:r>
              <a:rPr lang="en-US" b="1" dirty="0" err="1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kəˈneɪdɪən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канадец</a:t>
            </a:r>
            <a:r>
              <a:rPr lang="uk-UA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ь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 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</a:t>
            </a:r>
            <a:endParaRPr lang="ru-RU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10. Turkish                                    [</a:t>
            </a:r>
            <a:r>
              <a:rPr lang="en-US" b="1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en-US" b="1" dirty="0" err="1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təːkɪʃ</a:t>
            </a:r>
            <a:r>
              <a:rPr lang="en-US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 </a:t>
            </a:r>
            <a:r>
              <a:rPr lang="ru-RU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тур</a:t>
            </a:r>
            <a:r>
              <a:rPr lang="uk-UA" dirty="0" err="1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ок</a:t>
            </a:r>
            <a:endParaRPr lang="ru-RU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7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3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ED88A-ADF6-456C-9BA3-374A49E4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182562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Countries – </a:t>
            </a:r>
            <a:r>
              <a:rPr lang="uk-UA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br>
              <a:rPr lang="ru-RU" sz="36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615530-FCEB-4017-BD30-A1411873E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200">
                <a:solidFill>
                  <a:srgbClr val="800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uk-UA" sz="3200" b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200" b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Russia</a:t>
            </a:r>
            <a:r>
              <a:rPr lang="uk-UA" sz="3200" b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[ˈ</a:t>
            </a:r>
            <a:r>
              <a:rPr lang="ru-RU" sz="3200" b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uk-UA" sz="3200" b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ʌʃə]</a:t>
            </a:r>
            <a:r>
              <a:rPr lang="ru-RU" sz="3200" b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3200" b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Росія</a:t>
            </a:r>
            <a:endParaRPr lang="ru-RU" sz="3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Ukraine</a:t>
            </a:r>
            <a:r>
              <a:rPr lang="uk-UA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ru-RU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ru-RU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uk-UA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ru-RU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</a:t>
            </a:r>
            <a:r>
              <a:rPr lang="uk-UA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</a:t>
            </a:r>
            <a:r>
              <a:rPr lang="ru-RU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uk-UA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ru-RU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3200" b="1" i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</a:t>
            </a:r>
            <a:r>
              <a:rPr lang="uk-UA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Україна</a:t>
            </a:r>
            <a:endParaRPr lang="ru-RU" sz="3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US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Belorussia</a:t>
            </a:r>
            <a:r>
              <a:rPr lang="uk-UA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[</a:t>
            </a:r>
            <a:r>
              <a:rPr lang="ru-RU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uk-UA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ɛ</a:t>
            </a:r>
            <a:r>
              <a:rPr lang="ru-RU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uk-UA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</a:t>
            </a:r>
            <a:r>
              <a:rPr lang="ru-RU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uk-UA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ru-RU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uk-UA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ʌʃə]</a:t>
            </a:r>
            <a:r>
              <a:rPr lang="ru-RU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3200" b="1" i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</a:t>
            </a:r>
            <a:r>
              <a:rPr lang="uk-UA" sz="3200" b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Білорусія</a:t>
            </a:r>
            <a:endParaRPr lang="ru-RU" sz="3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England</a:t>
            </a: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[ˈɪŋ</a:t>
            </a:r>
            <a:r>
              <a:rPr lang="ru-RU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</a:t>
            </a: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</a:t>
            </a:r>
            <a:r>
              <a:rPr lang="ru-RU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ru-RU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3200" b="1" i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</a:t>
            </a: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А́нглія</a:t>
            </a:r>
            <a:endParaRPr lang="ru-RU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France</a:t>
            </a: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[</a:t>
            </a:r>
            <a:r>
              <a:rPr lang="ru-RU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</a:t>
            </a: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ɑː</a:t>
            </a:r>
            <a:r>
              <a:rPr lang="ru-RU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ns</a:t>
            </a: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ru-RU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3200" b="1" i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</a:t>
            </a:r>
            <a:r>
              <a:rPr lang="uk-UA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Фра́нція</a:t>
            </a:r>
            <a:endParaRPr lang="ru-RU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03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4876C7-B3CF-4AD1-9931-7AD6232F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3"/>
          </a:xfrm>
          <a:solidFill>
            <a:srgbClr val="FFC000"/>
          </a:solidFill>
        </p:spPr>
        <p:txBody>
          <a:bodyPr/>
          <a:lstStyle/>
          <a:p>
            <a:r>
              <a:rPr lang="en-US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Countries – </a:t>
            </a: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країни</a:t>
            </a:r>
            <a:br>
              <a:rPr lang="ru-RU" sz="4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908B91-6BCB-4AC2-82AC-93CB34C3D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256493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4100" b="1" dirty="0">
              <a:solidFill>
                <a:srgbClr val="000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en-US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Germany</a:t>
            </a:r>
            <a:r>
              <a:rPr lang="uk-UA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[ˈ</a:t>
            </a:r>
            <a:r>
              <a:rPr lang="ru-RU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uk-UA" sz="41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ʒə</a:t>
            </a:r>
            <a:r>
              <a:rPr lang="uk-UA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</a:t>
            </a:r>
            <a:r>
              <a:rPr lang="ru-RU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uk-UA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</a:t>
            </a:r>
            <a:r>
              <a:rPr lang="ru-RU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uk-UA" sz="41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ɪ]                          </a:t>
            </a:r>
            <a:r>
              <a:rPr lang="uk-UA" sz="41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Герма́нія</a:t>
            </a:r>
            <a:endParaRPr lang="uk-UA" sz="4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en-US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Italy</a:t>
            </a:r>
            <a:r>
              <a:rPr lang="uk-UA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[ˈɪ</a:t>
            </a:r>
            <a:r>
              <a:rPr lang="ru-RU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uk-UA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</a:t>
            </a:r>
            <a:r>
              <a:rPr lang="ru-RU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uk-UA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ɪ]</a:t>
            </a:r>
            <a:r>
              <a:rPr lang="ru-RU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41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</a:t>
            </a:r>
            <a:r>
              <a:rPr lang="uk-UA" sz="41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Іта́лія</a:t>
            </a:r>
            <a:endParaRPr lang="uk-UA" sz="4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en-US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America</a:t>
            </a:r>
            <a:r>
              <a:rPr lang="uk-UA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[əˈ</a:t>
            </a:r>
            <a:r>
              <a:rPr lang="ru-RU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uk-UA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ɛ</a:t>
            </a:r>
            <a:r>
              <a:rPr lang="ru-RU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uk-UA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</a:t>
            </a:r>
            <a:r>
              <a:rPr lang="ru-RU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uk-UA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ə]</a:t>
            </a:r>
            <a:r>
              <a:rPr lang="ru-RU" sz="41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4100" b="1" i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sz="4100" b="1" dirty="0" err="1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Аме́рика</a:t>
            </a:r>
            <a:endParaRPr lang="uk-UA" sz="4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r>
              <a:rPr lang="en-US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Canada</a:t>
            </a:r>
            <a:r>
              <a:rPr lang="uk-UA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[ˈ</a:t>
            </a:r>
            <a:r>
              <a:rPr lang="ru-RU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uk-UA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æ</a:t>
            </a:r>
            <a:r>
              <a:rPr lang="ru-RU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uk-UA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</a:t>
            </a:r>
            <a:r>
              <a:rPr lang="ru-RU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uk-UA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ə]</a:t>
            </a:r>
            <a:r>
              <a:rPr lang="ru-RU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4100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</a:t>
            </a:r>
            <a:r>
              <a:rPr lang="uk-UA" sz="4100" b="1" dirty="0" err="1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Кана́да</a:t>
            </a:r>
            <a:endParaRPr lang="uk-UA" sz="4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10. </a:t>
            </a:r>
            <a:r>
              <a:rPr lang="en-US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Turkey</a:t>
            </a:r>
            <a:r>
              <a:rPr lang="uk-UA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[ˈ</a:t>
            </a:r>
            <a:r>
              <a:rPr lang="ru-RU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uk-UA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əː</a:t>
            </a:r>
            <a:r>
              <a:rPr lang="ru-RU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uk-UA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ɪ]</a:t>
            </a:r>
            <a:r>
              <a:rPr lang="ru-RU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41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</a:t>
            </a:r>
            <a:r>
              <a:rPr lang="uk-UA" sz="4100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Ту́рція</a:t>
            </a:r>
            <a:endParaRPr lang="uk-UA" sz="4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672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2D785-EF6A-413F-93AB-CA66A034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FROM? –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ЗВІДКИ ВИ?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BC7854-D3DC-4F5F-A84E-687DAA15E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92001" cy="50323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from?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Звідки Ви?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from France. I am French.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із Франції. Я – француз.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from? –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Звідки Ви?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from England. I am English. –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із Англії. Я – 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англічанин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uk-U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from? – 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Звідки Ви?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from America. I am American. – 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із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Америки. Я – американець.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Where are you from? –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Звідки Ви?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from Poland. I am Polish. –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із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Польщі. Я – поляк.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25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292A4-6A18-474C-A2B9-E20C5AFB2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Where are you from?</a:t>
            </a:r>
            <a:br>
              <a:rPr lang="ru-RU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36D917-0A6E-4D29-8065-CBC25720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280" y="2494450"/>
            <a:ext cx="5410670" cy="436355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342900" lvl="0" indent="-342900" rtl="0">
              <a:spcAft>
                <a:spcPts val="0"/>
              </a:spcAft>
              <a:buFont typeface="+mj-lt"/>
              <a:buAutoNum type="alphaUcParenR"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Hello. Nice to meet you. My name is Jack. Where are you from?</a:t>
            </a:r>
          </a:p>
          <a:p>
            <a:pPr marL="342900" lvl="0" indent="-342900" rtl="0">
              <a:spcAft>
                <a:spcPts val="0"/>
              </a:spcAft>
              <a:buFont typeface="+mj-lt"/>
              <a:buAutoNum type="alphaUcParenR"/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UcParenR"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Nice to meet you too. My name is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Fransisco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am from Spain.  I am Spanish. And you?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A) Great. I am from England. I am English.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400" dirty="0"/>
          </a:p>
        </p:txBody>
      </p:sp>
      <p:pic>
        <p:nvPicPr>
          <p:cNvPr id="13314" name="Picture 2" descr="People Of Different Nationalities Stock Illustration - Download Image Now -  iStock">
            <a:extLst>
              <a:ext uri="{FF2B5EF4-FFF2-40B4-BE49-F238E27FC236}">
                <a16:creationId xmlns:a16="http://schemas.microsoft.com/office/drawing/2014/main" id="{F79E805B-AE9B-4DCB-9736-BB2C95C17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92" b="8708"/>
          <a:stretch/>
        </p:blipFill>
        <p:spPr bwMode="auto">
          <a:xfrm>
            <a:off x="6692294" y="2492375"/>
            <a:ext cx="4859521" cy="436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14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E100817-DFC5-4CA0-A3D9-8CAA5944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317506" cy="1690688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F8C6B62-CDB5-4234-B966-B2343318D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J: 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Hello! How are you? 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Y: Hello! I am fine! 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J: My name is Jessica. What’s your name?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Y: My name is Yana.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J: I am from England. I am English. Where are you from?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Y: 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Ok. I am from Ukraine. I am Ukrainian.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47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10020-2E0C-4FD8-9DDF-089ABC6CE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DIALOGUE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3F43BD-7877-482B-A51C-1785FAA0E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9860"/>
            <a:ext cx="12192000" cy="529814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J: Are you here as a tourist?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Y: No, I am here on business and you?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J: Oh, I am a tourist. It’s wonderful here.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Y: Yes, you are right. It’s a nice place for visiting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J: Ok. I wish you a good day. Bye.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Y: Thank you. I wish you a pleasant trip. Bye.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191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66EFC-9B1A-49A4-B60E-C758CBEC6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Vocabulary</a:t>
            </a:r>
            <a:br>
              <a:rPr lang="en-US" sz="48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3B0BBC-F913-4829-9885-50FF5B9A7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9860"/>
            <a:ext cx="12192000" cy="529814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342900" lvl="0" indent="-342900" algn="just" rt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08305" algn="l"/>
              </a:tabLst>
            </a:pPr>
            <a:endParaRPr lang="en-US" sz="3200" dirty="0">
              <a:solidFill>
                <a:srgbClr val="9933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08305" algn="l"/>
              </a:tabLst>
            </a:pPr>
            <a:r>
              <a:rPr lang="en-US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Business                            </a:t>
            </a:r>
            <a:r>
              <a:rPr lang="ru-RU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[ˈ</a:t>
            </a:r>
            <a:r>
              <a:rPr lang="ru-RU" sz="3200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bɪznɪs</a:t>
            </a:r>
            <a:r>
              <a:rPr lang="ru-RU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en-US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ru-RU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б</a:t>
            </a:r>
            <a:r>
              <a:rPr lang="uk-UA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200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знес</a:t>
            </a:r>
            <a:r>
              <a:rPr lang="ru-RU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 </a:t>
            </a:r>
            <a:r>
              <a:rPr lang="uk-UA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справа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08305" algn="l"/>
              </a:tabLst>
            </a:pP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Wonderful                        </a:t>
            </a:r>
            <a:r>
              <a:rPr lang="ru-RU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[ˈ</a:t>
            </a:r>
            <a:r>
              <a:rPr lang="ru-RU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wʌndəful</a:t>
            </a:r>
            <a:r>
              <a:rPr lang="ru-RU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</a:t>
            </a:r>
            <a:r>
              <a:rPr lang="ru-RU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прекрасн</a:t>
            </a:r>
            <a:r>
              <a:rPr lang="uk-UA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ru-RU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й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08305" algn="l"/>
              </a:tabLst>
            </a:pPr>
            <a:r>
              <a:rPr lang="en-US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 (to be right)                 [</a:t>
            </a:r>
            <a:r>
              <a:rPr lang="en-US" sz="32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raɪt</a:t>
            </a:r>
            <a:r>
              <a:rPr lang="en-US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                   </a:t>
            </a:r>
            <a:r>
              <a:rPr lang="ru-RU" sz="32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правильн</a:t>
            </a:r>
            <a:r>
              <a:rPr lang="uk-UA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ru-RU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й</a:t>
            </a:r>
            <a:r>
              <a:rPr lang="en-US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ru-RU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uk-UA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en-US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прав</a:t>
            </a:r>
            <a:r>
              <a:rPr lang="uk-UA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08305" algn="l"/>
              </a:tabLst>
            </a:pPr>
            <a:r>
              <a:rPr lang="en-US" sz="3200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Visiting                              </a:t>
            </a:r>
            <a:r>
              <a:rPr lang="ru-RU" sz="3200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[ˈ</a:t>
            </a:r>
            <a:r>
              <a:rPr lang="ru-RU" sz="3200" b="1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vɪzɪtɪŋ</a:t>
            </a:r>
            <a:r>
              <a:rPr lang="ru-RU" sz="3200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</a:t>
            </a:r>
            <a:r>
              <a:rPr lang="uk-UA" sz="3200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відвідування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08305" algn="l"/>
              </a:tabLst>
            </a:pPr>
            <a:r>
              <a:rPr lang="en-US" sz="32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Pleasant                              </a:t>
            </a:r>
            <a:r>
              <a:rPr lang="ru-RU" sz="32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[ˈ</a:t>
            </a:r>
            <a:r>
              <a:rPr lang="ru-RU" sz="3200" b="1" dirty="0" err="1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plɛznt</a:t>
            </a:r>
            <a:r>
              <a:rPr lang="ru-RU" sz="32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                 при</a:t>
            </a:r>
            <a:r>
              <a:rPr lang="uk-UA" sz="32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ємний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74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57640D4-144C-47D5-9143-599905B2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i="1" dirty="0">
                <a:solidFill>
                  <a:srgbClr val="C00000"/>
                </a:solidFill>
              </a:rPr>
              <a:t>TO BE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nglish Grammar: TO BE (Simple Present) with witty dialogue and engaging  pictures - Learn English With Africa">
            <a:extLst>
              <a:ext uri="{FF2B5EF4-FFF2-40B4-BE49-F238E27FC236}">
                <a16:creationId xmlns:a16="http://schemas.microsoft.com/office/drawing/2014/main" id="{9B773833-3A49-48F9-9C39-B903577E49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755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D723C-2C54-4F77-9E73-C131A926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937"/>
            <a:ext cx="12192000" cy="16906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b="1" cap="all" dirty="0">
                <a:ln>
                  <a:noFill/>
                </a:ln>
                <a:solidFill>
                  <a:srgbClr val="4F81BD"/>
                </a:solidFill>
                <a:effectLst>
                  <a:outerShdw blurRad="19685" dist="12700" dir="5400000" algn="tl">
                    <a:schemeClr val="accent1">
                      <a:satMod val="130000"/>
                      <a:alpha val="60000"/>
                    </a:schemeClr>
                  </a:outerShdw>
                  <a:reflection blurRad="9995" stA="55000" endPos="48000" dist="495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IT IS (IT’S) a ……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A4343-0FCC-4CFB-9597-9AB2C8C18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91999" cy="50323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US" sz="3600" b="1" dirty="0">
              <a:ln w="10541" cap="flat" cmpd="sng" algn="ctr">
                <a:solidFill>
                  <a:srgbClr val="4579B8"/>
                </a:solidFill>
                <a:prstDash val="solid"/>
                <a:round/>
              </a:ln>
              <a:gradFill>
                <a:gsLst>
                  <a:gs pos="0">
                    <a:srgbClr val="BED3F9"/>
                  </a:gs>
                  <a:gs pos="9000">
                    <a:srgbClr val="9EC1FF"/>
                  </a:gs>
                  <a:gs pos="50000">
                    <a:srgbClr val="003692"/>
                  </a:gs>
                  <a:gs pos="79000">
                    <a:srgbClr val="9EC1FF"/>
                  </a:gs>
                  <a:gs pos="100000">
                    <a:srgbClr val="BED3F9"/>
                  </a:gs>
                </a:gsLst>
                <a:lin ang="5400000" scaled="0"/>
              </a:gra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uk-UA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Це є……</a:t>
            </a:r>
            <a:endParaRPr lang="en-US" sz="3600" b="1" dirty="0">
              <a:ln w="10541" cap="flat" cmpd="sng" algn="ctr">
                <a:solidFill>
                  <a:srgbClr val="4579B8"/>
                </a:solidFill>
                <a:prstDash val="solid"/>
                <a:round/>
              </a:ln>
              <a:gradFill>
                <a:gsLst>
                  <a:gs pos="0">
                    <a:srgbClr val="BED3F9"/>
                  </a:gs>
                  <a:gs pos="9000">
                    <a:srgbClr val="9EC1FF"/>
                  </a:gs>
                  <a:gs pos="50000">
                    <a:srgbClr val="003692"/>
                  </a:gs>
                  <a:gs pos="79000">
                    <a:srgbClr val="9EC1FF"/>
                  </a:gs>
                  <a:gs pos="100000">
                    <a:srgbClr val="BED3F9"/>
                  </a:gs>
                </a:gsLst>
                <a:lin ang="5400000" scaled="0"/>
              </a:gra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it?</a:t>
            </a:r>
            <a:r>
              <a:rPr lang="uk-UA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Що це?</a:t>
            </a:r>
            <a:endParaRPr lang="en-US" sz="4000" b="1" dirty="0">
              <a:ln w="10541" cap="flat" cmpd="sng" algn="ctr">
                <a:solidFill>
                  <a:srgbClr val="4579B8"/>
                </a:solidFill>
                <a:prstDash val="solid"/>
                <a:round/>
              </a:ln>
              <a:gradFill>
                <a:gsLst>
                  <a:gs pos="0">
                    <a:srgbClr val="BED3F9"/>
                  </a:gs>
                  <a:gs pos="9000">
                    <a:srgbClr val="9EC1FF"/>
                  </a:gs>
                  <a:gs pos="50000">
                    <a:srgbClr val="003692"/>
                  </a:gs>
                  <a:gs pos="79000">
                    <a:srgbClr val="9EC1FF"/>
                  </a:gs>
                  <a:gs pos="100000">
                    <a:srgbClr val="BED3F9"/>
                  </a:gs>
                </a:gsLst>
                <a:lin ang="5400000" scaled="0"/>
              </a:gra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rt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bed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Це – ліжко (Це є ліжко)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pillow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Це –подушка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 sheet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–Це –простирадло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blanket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–Це –ковдра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picture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Це –картина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632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280C3-7DF5-49AC-95BB-BA2F1CC8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Vocabulary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3BF977-7846-4BEE-A8EA-AC120C0F0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9"/>
            <a:ext cx="12191999" cy="516731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342900" lvl="0" indent="-342900" rt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Bed – 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bɛ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ліжко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Pillow 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pɪləʊ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подушка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Sheet – 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ʃiːt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простирадло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Blanket –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blæŋkɪt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ковдра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Picture –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pɪkʧə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картина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Lamp 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læmp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лампа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Chair – 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ʧeə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стілець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Desk –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dɛsk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парта, письмовий стіл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Alarm-o’clock –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əˈlɑːm-əˈklɒk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будильник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209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F36AC-E869-4427-9734-3C79A0CD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FF00"/>
          </a:solidFill>
        </p:spPr>
        <p:txBody>
          <a:bodyPr/>
          <a:lstStyle/>
          <a:p>
            <a:r>
              <a:rPr lang="en-US" sz="4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Vocabulary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A4AEAA-40B7-49C9-AF14-32C1E541A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90"/>
            <a:ext cx="12191999" cy="516731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lvl="0" indent="0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10. Night table –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naɪt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ˈ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teɪbl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маленький столик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11. Carpet –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ru-RU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kɑːpɪt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килим</a:t>
            </a:r>
            <a:endParaRPr lang="en-US" sz="3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12. Rug – </a:t>
            </a:r>
            <a:r>
              <a:rPr lang="ru-RU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rʌg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маленький килим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 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Bookcase – </a:t>
            </a:r>
            <a:r>
              <a:rPr lang="ru-RU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bʊkkeɪs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книжкова шафа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14. Wardrobe – </a:t>
            </a:r>
            <a:r>
              <a:rPr lang="ru-RU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wɔːdrəʊb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гардероб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Drawer(s)  \ dresser – </a:t>
            </a:r>
            <a:r>
              <a:rPr lang="ru-RU" sz="36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ˈ</a:t>
            </a:r>
            <a:r>
              <a:rPr lang="ru-RU" sz="36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drɔːə</a:t>
            </a:r>
            <a:r>
              <a:rPr lang="uk-UA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комод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16. Shower – </a:t>
            </a:r>
            <a:r>
              <a:rPr lang="ru-RU" sz="36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ˈ</a:t>
            </a:r>
            <a:r>
              <a:rPr lang="ru-RU" sz="36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ʃaʊə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  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душ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17. Bath-  </a:t>
            </a:r>
            <a:r>
              <a:rPr lang="ru-RU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bɑːθ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ванна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18.Towel – </a:t>
            </a:r>
            <a:r>
              <a:rPr lang="ru-RU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taʊəl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uk-UA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полотенце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41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8BE5B-AF55-450D-BC15-83C45636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is it?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3600" dirty="0"/>
          </a:p>
        </p:txBody>
      </p:sp>
      <p:pic>
        <p:nvPicPr>
          <p:cNvPr id="4" name="Объект 3" descr="Картинки по запросу prepositions of place pictures">
            <a:extLst>
              <a:ext uri="{FF2B5EF4-FFF2-40B4-BE49-F238E27FC236}">
                <a16:creationId xmlns:a16="http://schemas.microsoft.com/office/drawing/2014/main" id="{B66CAF2C-48BA-4010-BFF1-C4118AEE8F1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90"/>
            <a:ext cx="12192000" cy="5355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4163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5624A-BE47-4947-9AF2-6780EC6AD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92D050"/>
          </a:solidFill>
        </p:spPr>
        <p:txBody>
          <a:bodyPr/>
          <a:lstStyle/>
          <a:p>
            <a:r>
              <a:rPr lang="en-US" sz="4400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where is it?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4" name="Объект 3" descr="Картинки по запросу prepositions of place pictures">
            <a:extLst>
              <a:ext uri="{FF2B5EF4-FFF2-40B4-BE49-F238E27FC236}">
                <a16:creationId xmlns:a16="http://schemas.microsoft.com/office/drawing/2014/main" id="{D4B2F999-410F-4435-8F93-54CAABA6802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4"/>
            <a:ext cx="10331824" cy="5310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6231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97208-9492-4D78-81FE-D6BEC6E1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                                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695395-4E92-4F70-92B4-CE5427AA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– 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англійській мові для того, щоб показати місцезнаходження предмета використовується вираз </a:t>
            </a:r>
            <a:r>
              <a:rPr lang="en-US" sz="4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</a:t>
            </a:r>
            <a:r>
              <a:rPr lang="uk-U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(для однини)</a:t>
            </a:r>
            <a:endParaRPr lang="ru-RU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Структура побудови речення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uk-UA" sz="4000" dirty="0" err="1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</a:t>
            </a:r>
            <a:r>
              <a:rPr lang="ru-RU" sz="4000" dirty="0" err="1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аходиться</a:t>
            </a:r>
            <a:r>
              <a:rPr lang="ru-RU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+    </a:t>
            </a:r>
            <a:r>
              <a:rPr lang="uk-UA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що</a:t>
            </a:r>
            <a:r>
              <a:rPr lang="ru-RU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uk-UA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про</a:t>
            </a:r>
            <a:r>
              <a:rPr lang="ru-RU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предмет)   +   де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347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805F8-0354-471A-916D-DD4836EB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B6698-A6CF-4018-AD69-65F6F1C0E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90"/>
            <a:ext cx="12191999" cy="516731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</a:t>
            </a:r>
            <a:r>
              <a:rPr lang="uk-UA" sz="36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иклад</a:t>
            </a:r>
            <a:r>
              <a:rPr lang="ru-RU" sz="36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стол</a:t>
            </a:r>
            <a:r>
              <a:rPr lang="uk-UA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лежит</a:t>
            </a:r>
            <a:r>
              <a:rPr lang="uk-UA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ь</a:t>
            </a:r>
            <a:r>
              <a:rPr lang="ru-RU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ручка</a:t>
            </a:r>
            <a:r>
              <a:rPr lang="ru-RU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(м</a:t>
            </a:r>
            <a:r>
              <a:rPr lang="uk-UA" sz="36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ислимо</a:t>
            </a:r>
            <a:r>
              <a:rPr lang="uk-UA" sz="36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як </a:t>
            </a:r>
            <a:r>
              <a:rPr lang="uk-UA" sz="36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англічани</a:t>
            </a:r>
            <a:r>
              <a:rPr lang="ru-RU" sz="36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</a:t>
            </a:r>
            <a:r>
              <a:rPr lang="uk-UA" sz="36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</a:t>
            </a:r>
            <a:r>
              <a:rPr lang="ru-RU" sz="36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аходиться</a:t>
            </a:r>
            <a:r>
              <a:rPr lang="ru-RU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ручка на стол</a:t>
            </a:r>
            <a:r>
              <a:rPr lang="uk-UA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uk-UA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There is a pen on the table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3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2CB7E-750B-4E6C-9D39-C541B27FE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 </a:t>
            </a:r>
            <a:r>
              <a:rPr lang="uk-UA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запитання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E647DE-587F-4E08-8A0D-25264D727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032374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</a:t>
            </a:r>
            <a:r>
              <a:rPr lang="ru-RU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uk-UA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</a:t>
            </a:r>
            <a:r>
              <a:rPr lang="ru-RU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(</a:t>
            </a:r>
            <a:r>
              <a:rPr lang="uk-UA" sz="4000" b="1" dirty="0" err="1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предмет) + де?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1800" b="1" dirty="0">
              <a:solidFill>
                <a:srgbClr val="8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1800" b="1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</a:t>
            </a:r>
            <a:r>
              <a:rPr lang="uk-UA" sz="4000" b="1" dirty="0" err="1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клад</a:t>
            </a:r>
            <a:r>
              <a:rPr lang="ru-RU" sz="4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</a:t>
            </a:r>
            <a:r>
              <a:rPr lang="uk-UA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</a:t>
            </a:r>
            <a:r>
              <a:rPr lang="ru-RU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аходиться</a:t>
            </a:r>
            <a:r>
              <a:rPr lang="ru-RU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ручка на стол</a:t>
            </a:r>
            <a:r>
              <a:rPr lang="uk-U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ru-RU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 pen on the table?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666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C43A5-CF55-45A0-8D80-B21727AE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FORM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DA725D-A4B8-4ED8-8644-A6DD2002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355570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There is not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isn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</a:t>
            </a:r>
            <a:r>
              <a:rPr lang="uk-UA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(</a:t>
            </a:r>
            <a:r>
              <a:rPr lang="uk-UA" sz="4000" b="1" dirty="0" err="1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предмет) + де</a:t>
            </a:r>
            <a:endParaRPr lang="en-US" sz="4000" b="1" dirty="0">
              <a:solidFill>
                <a:srgbClr val="00008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</a:t>
            </a:r>
            <a:r>
              <a:rPr lang="uk-UA" sz="40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клад</a:t>
            </a:r>
            <a:r>
              <a:rPr lang="ru-RU" sz="40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стол</a:t>
            </a:r>
            <a:r>
              <a:rPr lang="uk-UA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ru-RU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</a:t>
            </a:r>
            <a:r>
              <a:rPr lang="uk-UA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ручки.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 (isn’t) a pen on the table.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E6B3632-31A7-4B9A-9B3B-DAADD1D37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537A7-917D-4D0B-8E38-4A6E8147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294" y="0"/>
            <a:ext cx="4199658" cy="6857999"/>
          </a:xfr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900" b="1" i="1" u="sng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900" b="1" i="1" u="sng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b="1" i="1" u="sng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9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теперішньому часі для різних займенників та іменників (які можна замінити відповідними займенниками) переходить в різні форми і має однаковий переклад – </a:t>
            </a:r>
            <a:r>
              <a:rPr lang="uk-UA" sz="2900" b="1" i="1" u="sng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b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F29797C-A1DB-4E06-B340-1CCF88ECDC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859473"/>
              </p:ext>
            </p:extLst>
          </p:nvPr>
        </p:nvGraphicFramePr>
        <p:xfrm>
          <a:off x="643467" y="0"/>
          <a:ext cx="7345826" cy="6705600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882331">
                  <a:extLst>
                    <a:ext uri="{9D8B030D-6E8A-4147-A177-3AD203B41FA5}">
                      <a16:colId xmlns:a16="http://schemas.microsoft.com/office/drawing/2014/main" val="1454735623"/>
                    </a:ext>
                  </a:extLst>
                </a:gridCol>
                <a:gridCol w="2362154">
                  <a:extLst>
                    <a:ext uri="{9D8B030D-6E8A-4147-A177-3AD203B41FA5}">
                      <a16:colId xmlns:a16="http://schemas.microsoft.com/office/drawing/2014/main" val="677564200"/>
                    </a:ext>
                  </a:extLst>
                </a:gridCol>
                <a:gridCol w="3101341">
                  <a:extLst>
                    <a:ext uri="{9D8B030D-6E8A-4147-A177-3AD203B41FA5}">
                      <a16:colId xmlns:a16="http://schemas.microsoft.com/office/drawing/2014/main" val="1608364677"/>
                    </a:ext>
                  </a:extLst>
                </a:gridCol>
              </a:tblGrid>
              <a:tr h="19337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u="sng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</a:t>
                      </a:r>
                      <a:endParaRPr lang="ru-RU" sz="33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55" marR="280113" marT="280113" marB="28011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247221"/>
                  </a:ext>
                </a:extLst>
              </a:tr>
              <a:tr h="4771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>
                          <a:solidFill>
                            <a:srgbClr val="FFFFFF"/>
                          </a:solidFill>
                          <a:effectLst/>
                        </a:rPr>
                        <a:t>I AM</a:t>
                      </a:r>
                      <a:endParaRPr lang="ru-RU" sz="3300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300" b="1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3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855" marR="280113" marT="280113" marB="28011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 IS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IS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55" marR="280113" marT="280113" marB="28011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   ARE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ARE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 ARE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55" marR="280113" marT="280113" marB="28011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01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97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Verb 'to be' Activity | Present Tense - YouTube">
            <a:extLst>
              <a:ext uri="{FF2B5EF4-FFF2-40B4-BE49-F238E27FC236}">
                <a16:creationId xmlns:a16="http://schemas.microsoft.com/office/drawing/2014/main" id="{BE21DAAB-CB70-4D1F-B162-CF5D5923C3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" r="-1" b="19429"/>
          <a:stretch/>
        </p:blipFill>
        <p:spPr bwMode="auto">
          <a:xfrm>
            <a:off x="7390796" y="1319074"/>
            <a:ext cx="4378880" cy="254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15994-18C6-4D30-830C-2F7C804A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4378881" cy="1325563"/>
          </a:xfrm>
        </p:spPr>
        <p:txBody>
          <a:bodyPr>
            <a:normAutofit/>
          </a:bodyPr>
          <a:lstStyle/>
          <a:p>
            <a:r>
              <a:rPr lang="uk-UA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am</a:t>
            </a:r>
            <a:r>
              <a:rPr lang="uk-UA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Я (є)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76BAD-972D-4234-8595-49A54273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319074"/>
            <a:ext cx="5076090" cy="5538926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am a tourist                                 [ˈ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tuərɪst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Я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турист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(Am I a tourist ?).  Are you a tourist?     [ˈ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tuərɪst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uk-UA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турист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I am. I am a tourist.                 [ˈ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tuərɪst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</a:t>
            </a:r>
            <a:r>
              <a:rPr lang="uk-UA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я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турист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I am not = I 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amn’t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No, I 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amn’t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tourist.  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[ˈ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</a:t>
            </a:r>
            <a:r>
              <a:rPr lang="uk-UA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Ні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я не турист.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76810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9519-CA25-4EB4-9E82-3C0D7DD8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1"/>
            <a:ext cx="7791266" cy="169068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br>
              <a:rPr lang="en-US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i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uk-UA" b="1" i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однини</a:t>
            </a:r>
            <a:b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Verb be posters | English grammar printables for kids">
            <a:extLst>
              <a:ext uri="{FF2B5EF4-FFF2-40B4-BE49-F238E27FC236}">
                <a16:creationId xmlns:a16="http://schemas.microsoft.com/office/drawing/2014/main" id="{2C89F934-55C5-493B-9A33-4D7031C00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372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10D9541-E2E4-43AB-8E37-16276220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690689"/>
            <a:ext cx="7791266" cy="5167310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 [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hiː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– </a:t>
            </a:r>
            <a:r>
              <a:rPr lang="uk-UA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він</a:t>
            </a:r>
            <a:endParaRPr lang="ru-RU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is a businessman               [ˈ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bɪznɪsmən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Він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знесмен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he a businessman?             [ˈ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bɪznɪsmən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він  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знесмен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he is.                                                               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he is not = isn’t. He isn’t a businessman.        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Ні. Він 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 б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знесмен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56419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02D65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8DC29-C40D-475F-AD53-74F7A346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1"/>
            <a:ext cx="6594189" cy="1964265"/>
          </a:xfrm>
        </p:spPr>
        <p:txBody>
          <a:bodyPr>
            <a:normAutofit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She 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ru-RU" sz="37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ʃ</a:t>
            </a:r>
            <a:r>
              <a:rPr lang="en-US" sz="37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sz="37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en-US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uk-UA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она</a:t>
            </a:r>
            <a:br>
              <a:rPr lang="ru-RU" sz="37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3700" dirty="0">
              <a:solidFill>
                <a:srgbClr val="FFFFFF"/>
              </a:solidFill>
            </a:endParaRPr>
          </a:p>
        </p:txBody>
      </p:sp>
      <p:pic>
        <p:nvPicPr>
          <p:cNvPr id="6146" name="Picture 2" descr="A Tricky Verb 'TO BE' and Its Usage - Let's Learn English">
            <a:extLst>
              <a:ext uri="{FF2B5EF4-FFF2-40B4-BE49-F238E27FC236}">
                <a16:creationId xmlns:a16="http://schemas.microsoft.com/office/drawing/2014/main" id="{ABB10EDE-43C0-43D9-B987-E410BB58D7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25" r="-1" b="10685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Rectangle 14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B487E3-E709-4FED-8A34-E80D2BFD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54" y="0"/>
            <a:ext cx="4876845" cy="6858000"/>
          </a:xfrm>
          <a:solidFill>
            <a:srgbClr val="92D050"/>
          </a:solidFill>
        </p:spPr>
        <p:txBody>
          <a:bodyPr anchor="ctr">
            <a:normAutofit fontScale="92500" lnSpcReduction="10000"/>
          </a:bodyPr>
          <a:lstStyle/>
          <a:p>
            <a:pPr>
              <a:spcAft>
                <a:spcPts val="1000"/>
              </a:spcAft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is a doctor                             [ˈ</a:t>
            </a:r>
            <a:r>
              <a:rPr lang="en-US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dɔktə</a:t>
            </a:r>
            <a:r>
              <a:rPr lang="en-US" b="1" baseline="30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Во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ліка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</a:t>
            </a:r>
            <a:endParaRPr lang="ru-RU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she a doctor?                            [ˈ</a:t>
            </a:r>
            <a:r>
              <a:rPr lang="en-US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dɔktə</a:t>
            </a:r>
            <a:r>
              <a:rPr lang="en-US" b="1" baseline="30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вона лікар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she is. She is a doctor          [ˈ</a:t>
            </a:r>
            <a:r>
              <a:rPr lang="en-US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dɔktə</a:t>
            </a:r>
            <a:r>
              <a:rPr lang="en-US" b="1" baseline="30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она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ліка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she is not = she isn’t. She isn’t a doctor [ˈ</a:t>
            </a:r>
            <a:r>
              <a:rPr lang="en-US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dɔktə</a:t>
            </a:r>
            <a:r>
              <a:rPr lang="en-US" b="1" baseline="30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 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она не </a:t>
            </a:r>
            <a:r>
              <a:rPr lang="uk-UA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ліка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5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78" name="Group 8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179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Rectangle 8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AED01-417E-4F36-9E79-2362F9CE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161365"/>
            <a:ext cx="10306520" cy="19240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chemeClr val="bg1"/>
                </a:solidFill>
                <a:effectLst/>
              </a:rPr>
              <a:t>                   </a:t>
            </a:r>
            <a:r>
              <a:rPr lang="en-US" sz="4000" b="1" i="1" dirty="0" err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4000" b="1" i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en-US" sz="4000" b="1" i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4000" b="1" i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br>
              <a:rPr lang="en-US" sz="40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Content Placeholder 7173">
            <a:extLst>
              <a:ext uri="{FF2B5EF4-FFF2-40B4-BE49-F238E27FC236}">
                <a16:creationId xmlns:a16="http://schemas.microsoft.com/office/drawing/2014/main" id="{A84EEC5A-2C04-4AA7-90C2-3A0F3823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5367"/>
            <a:ext cx="6221506" cy="4933997"/>
          </a:xfrm>
          <a:solidFill>
            <a:srgbClr val="92D050"/>
          </a:solidFill>
        </p:spPr>
        <p:txBody>
          <a:bodyPr>
            <a:normAutofit fontScale="62500" lnSpcReduction="20000"/>
          </a:bodyPr>
          <a:lstStyle/>
          <a:p>
            <a:pPr>
              <a:spcAft>
                <a:spcPts val="100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– 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оно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(it’s) a cat                                [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kæt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               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Це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it a cat?                                       [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kæt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                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це 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it is. It is (it’s) a cat                [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kæt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            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це </a:t>
            </a:r>
            <a:r>
              <a:rPr lang="uk-UA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000" dirty="0"/>
          </a:p>
        </p:txBody>
      </p:sp>
      <p:pic>
        <p:nvPicPr>
          <p:cNvPr id="7170" name="Picture 2" descr="Verb to be introduction - презентация онлайн">
            <a:extLst>
              <a:ext uri="{FF2B5EF4-FFF2-40B4-BE49-F238E27FC236}">
                <a16:creationId xmlns:a16="http://schemas.microsoft.com/office/drawing/2014/main" id="{84645354-6B56-4D22-86BE-F521A20298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39"/>
          <a:stretch/>
        </p:blipFill>
        <p:spPr bwMode="auto">
          <a:xfrm>
            <a:off x="6098891" y="2085366"/>
            <a:ext cx="6090061" cy="493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05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Verb &quot;to be&quot; - introduction. - English ESL Worksheets for distance learning  and physical classrooms">
            <a:extLst>
              <a:ext uri="{FF2B5EF4-FFF2-40B4-BE49-F238E27FC236}">
                <a16:creationId xmlns:a16="http://schemas.microsoft.com/office/drawing/2014/main" id="{6143388A-CCFC-4BDC-94AC-4DE530635F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8" r="-1" b="-1"/>
          <a:stretch/>
        </p:blipFill>
        <p:spPr bwMode="auto">
          <a:xfrm>
            <a:off x="20" y="10"/>
            <a:ext cx="46682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Freeform 28">
            <a:extLst>
              <a:ext uri="{FF2B5EF4-FFF2-40B4-BE49-F238E27FC236}">
                <a16:creationId xmlns:a16="http://schemas.microsoft.com/office/drawing/2014/main" id="{2B70B725-07B0-4EB9-A2D7-AE7B6CFFE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73338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97" name="Freeform 26">
            <a:extLst>
              <a:ext uri="{FF2B5EF4-FFF2-40B4-BE49-F238E27FC236}">
                <a16:creationId xmlns:a16="http://schemas.microsoft.com/office/drawing/2014/main" id="{5B2C47C6-EA4D-46C3-8760-73C091352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FD14A-ABD9-46DA-BB1C-C60A704E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uk-UA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множини</a:t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D8A802-02E9-41A0-9AC8-0C1995B48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094" y="1129553"/>
            <a:ext cx="8659885" cy="5728447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   [</a:t>
            </a:r>
            <a:r>
              <a:rPr lang="en-US" sz="1800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ː]  </a:t>
            </a:r>
            <a:r>
              <a:rPr lang="ru-RU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uk-UA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en-US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 </a:t>
            </a:r>
            <a:r>
              <a:rPr lang="ru-RU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uk-UA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are relatives                  [ˈ</a:t>
            </a:r>
            <a:r>
              <a:rPr lang="en-US" sz="11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rɛlətɪvs</a:t>
            </a:r>
            <a:r>
              <a:rPr lang="en-US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                   </a:t>
            </a:r>
            <a:endParaRPr lang="uk-UA" sz="11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en-US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</a:t>
            </a:r>
            <a:r>
              <a:rPr lang="uk-UA" sz="11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ичі</a:t>
            </a:r>
            <a:endParaRPr lang="ru-RU" sz="1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you relatives?</a:t>
            </a:r>
            <a:r>
              <a:rPr lang="uk-UA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[ˈ</a:t>
            </a:r>
            <a:r>
              <a:rPr lang="en-US" sz="11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rɛlətɪvs</a:t>
            </a:r>
            <a:r>
              <a:rPr lang="en-US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uk-UA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endParaRPr lang="en-US" sz="11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ви родичі</a:t>
            </a:r>
            <a:r>
              <a:rPr lang="en-US" sz="1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1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Yes, you are. You are relatives     [ˈ</a:t>
            </a:r>
            <a:r>
              <a:rPr lang="en-US" sz="11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rɛlətɪvs</a:t>
            </a:r>
            <a:r>
              <a:rPr lang="en-US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             </a:t>
            </a:r>
            <a:endParaRPr lang="uk-UA" sz="11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</a:t>
            </a:r>
            <a:r>
              <a:rPr lang="en-US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1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en-US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uk-UA" sz="1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родичі</a:t>
            </a:r>
            <a:r>
              <a:rPr lang="uk-UA" sz="11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No, you are not (aren’t). You aren’t relatives [ˈ</a:t>
            </a:r>
            <a:r>
              <a:rPr lang="en-US" sz="112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rɛlətɪv</a:t>
            </a:r>
            <a:r>
              <a:rPr lang="en-US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</a:t>
            </a:r>
            <a:endParaRPr lang="uk-UA" sz="112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</a:t>
            </a:r>
            <a:r>
              <a:rPr lang="en-US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родичі</a:t>
            </a:r>
            <a:r>
              <a:rPr lang="en-US" sz="11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4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8168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5866A-1105-4709-B6A5-365681456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1690688"/>
          </a:xfrm>
          <a:solidFill>
            <a:srgbClr val="FFFF00"/>
          </a:solidFill>
        </p:spPr>
        <p:txBody>
          <a:bodyPr/>
          <a:lstStyle/>
          <a:p>
            <a:r>
              <a:rPr lang="en-US" sz="44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 [</a:t>
            </a:r>
            <a:r>
              <a:rPr lang="en-US" sz="4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</a:t>
            </a: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ː]  </a:t>
            </a:r>
            <a:r>
              <a:rPr lang="ru-RU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</a:t>
            </a:r>
            <a:r>
              <a:rPr lang="uk-UA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FA0E5A-AF29-45BD-B195-EDF99D860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 are Ukrainians                     [</a:t>
            </a:r>
            <a:r>
              <a:rPr lang="en-US" sz="3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3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sz="3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kreɪnɪəns</a:t>
            </a:r>
            <a:r>
              <a:rPr lang="en-US" sz="3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                     </a:t>
            </a:r>
            <a:r>
              <a:rPr lang="ru-RU" sz="3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</a:t>
            </a:r>
            <a:r>
              <a:rPr lang="uk-UA" sz="3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en-US" sz="3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</a:t>
            </a:r>
            <a:r>
              <a:rPr lang="uk-UA" sz="3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їнці</a:t>
            </a:r>
            <a:endParaRPr lang="ru-RU" sz="3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we Ukrainians?                   [</a:t>
            </a:r>
            <a:r>
              <a:rPr lang="en-US" sz="33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sz="33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kreɪnɪəns</a:t>
            </a:r>
            <a:r>
              <a:rPr lang="en-US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                     </a:t>
            </a:r>
            <a:r>
              <a:rPr lang="uk-UA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ми українці</a:t>
            </a:r>
            <a:r>
              <a:rPr lang="en-US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we are. We are  Ukrainians [</a:t>
            </a:r>
            <a:r>
              <a:rPr lang="en-US" sz="33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sz="33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kreɪnɪəns</a:t>
            </a: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</a:t>
            </a:r>
            <a:r>
              <a:rPr lang="uk-UA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ru-RU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</a:t>
            </a:r>
            <a:r>
              <a:rPr lang="uk-UA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</a:t>
            </a:r>
            <a:r>
              <a:rPr lang="uk-UA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</a:t>
            </a:r>
            <a:r>
              <a:rPr lang="uk-UA" sz="33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їнці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we are not (aren’t). We aren’t Ukrainians [</a:t>
            </a:r>
            <a:r>
              <a:rPr lang="en-US" sz="3300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sz="3300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kreɪnɪəns</a:t>
            </a:r>
            <a:r>
              <a:rPr lang="en-US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</a:t>
            </a:r>
            <a:r>
              <a:rPr lang="uk-UA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Ні, ми не українці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659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1615</Words>
  <Application>Microsoft Office PowerPoint</Application>
  <PresentationFormat>Широкоэкранный</PresentationFormat>
  <Paragraphs>200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                                    Greeting</vt:lpstr>
      <vt:lpstr>TO BE</vt:lpstr>
      <vt:lpstr>To be в теперішньому часі для різних займенників та іменників (які можна замінити відповідними займенниками) переходить в різні форми і має однаковий переклад – є </vt:lpstr>
      <vt:lpstr> I am – Я (є)</vt:lpstr>
      <vt:lpstr>                                 для однини </vt:lpstr>
      <vt:lpstr>       She [ʃiː]  – вона </vt:lpstr>
      <vt:lpstr>                   Для предметів та тварин </vt:lpstr>
      <vt:lpstr>          для множини </vt:lpstr>
      <vt:lpstr>                               We [wiː]  ми</vt:lpstr>
      <vt:lpstr>          They [ðeɪ] – вони They are Russians                              [rʌʃəns]                Вони – росіяни   Are they Russians?                             [rʌʃən]                Чи вони росіяни?   Так, вони є. Yes, they are. They are Russians  –  Так, вони  -  росіяни.   No they are not (aren’t). They aren’t Russians.    -          Ні, вони не росіяни  </vt:lpstr>
      <vt:lpstr>       NATIONALITIES</vt:lpstr>
      <vt:lpstr>            Nationalities</vt:lpstr>
      <vt:lpstr>Countries – країни </vt:lpstr>
      <vt:lpstr>                              Countries – країни </vt:lpstr>
      <vt:lpstr>WHERE ARE YOU FROM? – ЗВІДКИ ВИ?</vt:lpstr>
      <vt:lpstr>                       Where are you from? </vt:lpstr>
      <vt:lpstr>DIALOGUE</vt:lpstr>
      <vt:lpstr>                                   DIALOGUE</vt:lpstr>
      <vt:lpstr>Vocabulary  </vt:lpstr>
      <vt:lpstr>                                    IT IS (IT’S) a …… </vt:lpstr>
      <vt:lpstr>Vocabulary </vt:lpstr>
      <vt:lpstr>                            Vocabulary</vt:lpstr>
      <vt:lpstr>where is it? </vt:lpstr>
      <vt:lpstr>                            where is it? </vt:lpstr>
      <vt:lpstr>                                 THERE IS</vt:lpstr>
      <vt:lpstr>                               THERE IS</vt:lpstr>
      <vt:lpstr>Question запитання </vt:lpstr>
      <vt:lpstr>NEGATIVE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</dc:title>
  <dc:creator>Lenovo Lenovo</dc:creator>
  <cp:lastModifiedBy>Lenovo Lenovo</cp:lastModifiedBy>
  <cp:revision>7</cp:revision>
  <dcterms:created xsi:type="dcterms:W3CDTF">2020-09-21T17:54:59Z</dcterms:created>
  <dcterms:modified xsi:type="dcterms:W3CDTF">2020-10-12T19:12:49Z</dcterms:modified>
</cp:coreProperties>
</file>