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7" r:id="rId3"/>
    <p:sldId id="266" r:id="rId4"/>
    <p:sldId id="272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67" r:id="rId14"/>
    <p:sldId id="270" r:id="rId15"/>
    <p:sldId id="268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348880"/>
            <a:ext cx="6372200" cy="1527448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FFC000"/>
                </a:solidFill>
                <a:effectLst>
                  <a:reflection blurRad="12700" stA="34000" endA="740" endPos="53000" dir="5400000" sy="-100000" algn="bl" rotWithShape="0"/>
                </a:effectLst>
                <a:latin typeface="Georgia" pitchFamily="18" charset="0"/>
              </a:rPr>
              <a:t>правильні многогранники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97360" y="2708920"/>
            <a:ext cx="68580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23358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ІКОСАЕДР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7" y="1196752"/>
            <a:ext cx="38884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Ікосаедр </a:t>
            </a:r>
            <a:r>
              <a:rPr lang="uk-UA" sz="2400" b="1" i="1" dirty="0"/>
              <a:t>– правильний многогранник, грані якого – правильні трикутники і в кожній вершині сходиться по 5 ребер.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861048"/>
            <a:ext cx="36822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>
              <a:buFontTx/>
              <a:buNone/>
            </a:pPr>
            <a:r>
              <a:rPr lang="uk-UA" sz="2000" b="1" u="sng" dirty="0">
                <a:solidFill>
                  <a:schemeClr val="tx2">
                    <a:lumMod val="75000"/>
                  </a:schemeClr>
                </a:solidFill>
              </a:rPr>
              <a:t>Кількісні характеристики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221088"/>
            <a:ext cx="3357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Вершин – 12                     </a:t>
            </a:r>
          </a:p>
          <a:p>
            <a:pPr>
              <a:buFontTx/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Ребер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30</a:t>
            </a:r>
          </a:p>
          <a:p>
            <a:pPr>
              <a:buFontTx/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Граней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- 20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705897625"/>
              </p:ext>
            </p:extLst>
          </p:nvPr>
        </p:nvGraphicFramePr>
        <p:xfrm>
          <a:off x="755576" y="5229200"/>
          <a:ext cx="1370012" cy="430212"/>
        </p:xfrm>
        <a:graphic>
          <a:graphicData uri="http://schemas.openxmlformats.org/presentationml/2006/ole">
            <p:oleObj spid="_x0000_s7179" name="Формула" r:id="rId3" imgW="647419" imgH="203112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3317552"/>
              </p:ext>
            </p:extLst>
          </p:nvPr>
        </p:nvGraphicFramePr>
        <p:xfrm>
          <a:off x="899592" y="6021288"/>
          <a:ext cx="1368425" cy="455613"/>
        </p:xfrm>
        <a:graphic>
          <a:graphicData uri="http://schemas.openxmlformats.org/presentationml/2006/ole">
            <p:oleObj spid="_x0000_s7180" name="Формула" r:id="rId4" imgW="609336" imgH="203112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774490"/>
              </p:ext>
            </p:extLst>
          </p:nvPr>
        </p:nvGraphicFramePr>
        <p:xfrm>
          <a:off x="3995936" y="5517232"/>
          <a:ext cx="1512887" cy="495300"/>
        </p:xfrm>
        <a:graphic>
          <a:graphicData uri="http://schemas.openxmlformats.org/presentationml/2006/ole">
            <p:oleObj spid="_x0000_s7181" name="Формула" r:id="rId5" imgW="698500" imgH="22860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4757111"/>
              </p:ext>
            </p:extLst>
          </p:nvPr>
        </p:nvGraphicFramePr>
        <p:xfrm>
          <a:off x="5868144" y="5589240"/>
          <a:ext cx="1439862" cy="479425"/>
        </p:xfrm>
        <a:graphic>
          <a:graphicData uri="http://schemas.openxmlformats.org/presentationml/2006/ole">
            <p:oleObj spid="_x0000_s7182" name="Формула" r:id="rId6" imgW="685800" imgH="228600" progId="">
              <p:embed/>
            </p:oleObj>
          </a:graphicData>
        </a:graphic>
      </p:graphicFrame>
      <p:pic>
        <p:nvPicPr>
          <p:cNvPr id="7184" name="Picture 16" descr="https://pravilni-mnogogranniki.webnode.com.ua/_files/200000006-7774a796a6/200px-Icos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24744"/>
            <a:ext cx="345638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35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3094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Ікосаедр в природі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50182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бору має форму і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коса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</a:t>
            </a:r>
            <a:endParaRPr lang="ru-RU" alt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905" y="3154060"/>
            <a:ext cx="4115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charset="0"/>
              <a:buChar char="•"/>
            </a:pP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біології н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імецьк</a:t>
            </a:r>
            <a:r>
              <a:rPr lang="uk-UA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біолог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початку ХХ 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Геккел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lvl="0"/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дослідив,що 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одноклітинні</a:t>
            </a:r>
            <a:endParaRPr lang="ru-RU" alt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феодар</a:t>
            </a:r>
            <a:r>
              <a:rPr lang="uk-UA" alt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точно </a:t>
            </a:r>
          </a:p>
          <a:p>
            <a:pPr lvl="0"/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передають форму ікосаедра</a:t>
            </a:r>
            <a:endParaRPr lang="uk-UA" alt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880320" cy="287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79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4"/>
            <a:ext cx="30390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alt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ДОДЕКАЕДР</a:t>
            </a:r>
            <a:endParaRPr lang="ru-RU" altLang="uk-UA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478290"/>
            <a:ext cx="410445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Додекаедр – це такий правильний многогранник, грані якого – правильні п'ятикутники і в кожній вершині сходиться по 3 ребра.</a:t>
            </a:r>
          </a:p>
          <a:p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437112"/>
            <a:ext cx="34579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chemeClr val="accent1">
                    <a:lumMod val="75000"/>
                  </a:schemeClr>
                </a:solidFill>
              </a:rPr>
              <a:t>Кількісні </a:t>
            </a:r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характеристики: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13176"/>
            <a:ext cx="2376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Вершин – 20                 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Ребер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– 30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Граней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- 12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137745024"/>
              </p:ext>
            </p:extLst>
          </p:nvPr>
        </p:nvGraphicFramePr>
        <p:xfrm>
          <a:off x="4211960" y="4869160"/>
          <a:ext cx="1296987" cy="482600"/>
        </p:xfrm>
        <a:graphic>
          <a:graphicData uri="http://schemas.openxmlformats.org/presentationml/2006/ole">
            <p:oleObj spid="_x0000_s8203" name="Формула" r:id="rId3" imgW="545626" imgH="203024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1967352"/>
              </p:ext>
            </p:extLst>
          </p:nvPr>
        </p:nvGraphicFramePr>
        <p:xfrm>
          <a:off x="4355976" y="5949280"/>
          <a:ext cx="1008062" cy="423862"/>
        </p:xfrm>
        <a:graphic>
          <a:graphicData uri="http://schemas.openxmlformats.org/presentationml/2006/ole">
            <p:oleObj spid="_x0000_s8204" name="Формула" r:id="rId4" imgW="482391" imgH="203112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589977"/>
              </p:ext>
            </p:extLst>
          </p:nvPr>
        </p:nvGraphicFramePr>
        <p:xfrm>
          <a:off x="6156176" y="4725144"/>
          <a:ext cx="1655763" cy="552450"/>
        </p:xfrm>
        <a:graphic>
          <a:graphicData uri="http://schemas.openxmlformats.org/presentationml/2006/ole">
            <p:oleObj spid="_x0000_s8205" name="Формула" r:id="rId5" imgW="685800" imgH="22860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551810"/>
              </p:ext>
            </p:extLst>
          </p:nvPr>
        </p:nvGraphicFramePr>
        <p:xfrm>
          <a:off x="6156176" y="5877272"/>
          <a:ext cx="1441450" cy="471488"/>
        </p:xfrm>
        <a:graphic>
          <a:graphicData uri="http://schemas.openxmlformats.org/presentationml/2006/ole">
            <p:oleObj spid="_x0000_s8206" name="Формула" r:id="rId6" imgW="698500" imgH="228600" progId="">
              <p:embed/>
            </p:oleObj>
          </a:graphicData>
        </a:graphic>
      </p:graphicFrame>
      <p:pic>
        <p:nvPicPr>
          <p:cNvPr id="8208" name="Picture 16" descr="https://pravilni-mnogogranniki.webnode.com.ua/_files/200000005-6ac216bbfb/200px-Dodec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764704"/>
            <a:ext cx="33123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0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032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</a:rPr>
              <a:t>Додекаедр в природі</a:t>
            </a:r>
            <a:endParaRPr lang="uk-UA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2006" y="2132856"/>
            <a:ext cx="27135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uk-UA" altLang="uk-UA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поліомієліту</a:t>
            </a:r>
            <a:endParaRPr lang="ru-RU" altLang="uk-UA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6572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5722" y="3933056"/>
            <a:ext cx="6640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chemeClr val="accent2">
                    <a:lumMod val="75000"/>
                  </a:schemeClr>
                </a:solidFill>
              </a:rPr>
              <a:t>Молекула ДНК  складається з взаємовідносин ікосаедрів та додекаедрів</a:t>
            </a:r>
            <a:endParaRPr lang="ru-RU" alt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62" name="AutoShape 2" descr="Полиомиелит в Одесс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086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11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6196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Розгортки правильних многогранників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4082" r="4677"/>
          <a:stretch/>
        </p:blipFill>
        <p:spPr bwMode="auto">
          <a:xfrm>
            <a:off x="-1" y="1824181"/>
            <a:ext cx="8172401" cy="44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01208"/>
            <a:ext cx="1450937" cy="6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1368152" cy="55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1329109" cy="55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1603190" cy="56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5264"/>
            <a:ext cx="1473001" cy="5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5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4168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7030A0"/>
                </a:solidFill>
              </a:rPr>
              <a:t>Великий давньогрецький вчений </a:t>
            </a:r>
            <a:r>
              <a:rPr lang="uk-UA" sz="2400" b="1" i="1" dirty="0" smtClean="0">
                <a:solidFill>
                  <a:srgbClr val="7030A0"/>
                </a:solidFill>
              </a:rPr>
              <a:t>Платон</a:t>
            </a:r>
            <a:r>
              <a:rPr lang="uk-UA" sz="2400" b="1" i="1" dirty="0" smtClean="0"/>
              <a:t>, </a:t>
            </a:r>
            <a:r>
              <a:rPr lang="uk-UA" sz="2400" b="1" i="1" dirty="0"/>
              <a:t>що жив у IV -V ст. до н. е. . , вважав , що ці тіла уособлюють сутність природи . Людству були відомі чотири сутності: вогонь , вода , земля і повітря . На думку Платона їх атоми мали вигляд правильних </a:t>
            </a:r>
            <a:r>
              <a:rPr lang="uk-UA" sz="2400" b="1" i="1" dirty="0" smtClean="0"/>
              <a:t>багатогранників. Ця </a:t>
            </a:r>
            <a:r>
              <a:rPr lang="uk-UA" sz="2400" b="1" i="1" dirty="0"/>
              <a:t>теорія була викладена в роботі "Діалог </a:t>
            </a:r>
            <a:r>
              <a:rPr lang="uk-UA" sz="2400" b="1" i="1" dirty="0" smtClean="0"/>
              <a:t>          </a:t>
            </a:r>
            <a:r>
              <a:rPr lang="uk-UA" sz="2400" b="1" i="1" dirty="0" err="1" smtClean="0"/>
              <a:t>Тімей</a:t>
            </a:r>
            <a:r>
              <a:rPr lang="uk-UA" sz="2400" b="1" i="1" dirty="0" smtClean="0"/>
              <a:t> </a:t>
            </a:r>
            <a:r>
              <a:rPr lang="uk-UA" sz="2400" b="1" i="1" dirty="0"/>
              <a:t>" . Платон припустив , що існує ще одна </a:t>
            </a:r>
            <a:r>
              <a:rPr lang="uk-UA" sz="2400" b="1" i="1" dirty="0" err="1"/>
              <a:t>сутність-</a:t>
            </a:r>
            <a:r>
              <a:rPr lang="uk-UA" sz="2400" b="1" i="1" dirty="0"/>
              <a:t> світовий ефір , атоми якого мають вигляд додекаедра . Платон і його учні в своїх роботах приділяли велику увагу правильних багатогранників , і їх тому ще називають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"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Платоновими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тілами " </a:t>
            </a:r>
          </a:p>
        </p:txBody>
      </p:sp>
    </p:spTree>
    <p:extLst>
      <p:ext uri="{BB962C8B-B14F-4D97-AF65-F5344CB8AC3E}">
        <p14:creationId xmlns:p14="http://schemas.microsoft.com/office/powerpoint/2010/main" xmlns="" val="27021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На изображении может находиться: небо и на ули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3912369" cy="391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764704"/>
            <a:ext cx="431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Додекаэдр и тутовое дерево </a:t>
            </a:r>
            <a:r>
              <a:rPr lang="ru-RU" dirty="0" smtClean="0"/>
              <a:t>-инсталляция </a:t>
            </a:r>
            <a:r>
              <a:rPr lang="ru-RU" dirty="0" smtClean="0"/>
              <a:t>на площади </a:t>
            </a:r>
            <a:r>
              <a:rPr lang="ru-RU" dirty="0" smtClean="0"/>
              <a:t>Синьории</a:t>
            </a:r>
          </a:p>
          <a:p>
            <a:endParaRPr lang="uk-UA" dirty="0"/>
          </a:p>
        </p:txBody>
      </p:sp>
      <p:pic>
        <p:nvPicPr>
          <p:cNvPr id="45062" name="Picture 6" descr="http://repetitor-problem.net/wp-content/uploads/2012/10/Platonische_Koerper_im_Bag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5715000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96136" y="4365104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Пам'ятник правильним многогранників в місті </a:t>
            </a:r>
            <a:r>
              <a:rPr lang="uk-UA" dirty="0" err="1" smtClean="0"/>
              <a:t>Bagno</a:t>
            </a:r>
            <a:r>
              <a:rPr lang="uk-UA" dirty="0" smtClean="0"/>
              <a:t> </a:t>
            </a:r>
            <a:r>
              <a:rPr lang="uk-UA" dirty="0" err="1" smtClean="0"/>
              <a:t>Steinfurt</a:t>
            </a:r>
            <a:r>
              <a:rPr lang="uk-UA" dirty="0" smtClean="0"/>
              <a:t> (Німеччина)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Правильних багатогранників зухвало мало, але цей досить скромний за чисельністю загін зумів пробратися в самі глибини різних наук.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Л. </a:t>
            </a:r>
            <a:r>
              <a:rPr lang="uk-UA" sz="3600" dirty="0" err="1" smtClean="0"/>
              <a:t>Керрол</a:t>
            </a:r>
            <a:r>
              <a:rPr lang="uk-UA" sz="3600" dirty="0" smtClean="0"/>
              <a:t>.</a:t>
            </a:r>
            <a:endParaRPr lang="uk-UA" sz="3600" dirty="0"/>
          </a:p>
        </p:txBody>
      </p:sp>
      <p:sp>
        <p:nvSpPr>
          <p:cNvPr id="46082" name="AutoShape 2" descr="Керролл Льюїс (біографія) українською мово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4" name="AutoShape 4" descr="Керролл Льюїс (біографія) українською мово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86" name="Picture 6" descr="Керролл Льюїс (біографія) українською мов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14700"/>
            <a:ext cx="238125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9"/>
            <a:ext cx="7560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МНОГОГРАННИК 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ПРАВИЛЬНИМ,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якшо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грані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многокутники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рівновіддалені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точки.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5" name="Picture 25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0" r="65335"/>
          <a:stretch>
            <a:fillRect/>
          </a:stretch>
        </p:blipFill>
        <p:spPr>
          <a:xfrm>
            <a:off x="251520" y="2420888"/>
            <a:ext cx="165618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6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170"/>
          <a:stretch>
            <a:fillRect/>
          </a:stretch>
        </p:blipFill>
        <p:spPr bwMode="auto">
          <a:xfrm>
            <a:off x="2411760" y="3861048"/>
            <a:ext cx="122413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78" r="45535"/>
          <a:stretch>
            <a:fillRect/>
          </a:stretch>
        </p:blipFill>
        <p:spPr bwMode="auto">
          <a:xfrm>
            <a:off x="4067944" y="2780928"/>
            <a:ext cx="1584325" cy="1668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59" t="95" r="23750"/>
          <a:stretch>
            <a:fillRect/>
          </a:stretch>
        </p:blipFill>
        <p:spPr bwMode="auto">
          <a:xfrm>
            <a:off x="6084168" y="1988840"/>
            <a:ext cx="1657350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46"/>
          <a:stretch>
            <a:fillRect/>
          </a:stretch>
        </p:blipFill>
        <p:spPr bwMode="auto">
          <a:xfrm>
            <a:off x="6156176" y="4498542"/>
            <a:ext cx="1656184" cy="153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4797152"/>
            <a:ext cx="16850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Тетраедр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6093296"/>
            <a:ext cx="24096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Гексаедр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(куб)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4581128"/>
            <a:ext cx="15776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Октаедр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789040"/>
            <a:ext cx="16353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Ікосаедр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6093296"/>
            <a:ext cx="19864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Додекаедр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1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0"/>
            <a:ext cx="349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ТЕТРАЕДР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8100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2000" b="1" i="1" dirty="0">
                <a:solidFill>
                  <a:srgbClr val="002060"/>
                </a:solidFill>
              </a:rPr>
              <a:t>Правильним тетраедром називається </a:t>
            </a:r>
            <a:r>
              <a:rPr lang="uk-UA" sz="2000" b="1" i="1" dirty="0" err="1">
                <a:solidFill>
                  <a:srgbClr val="002060"/>
                </a:solidFill>
              </a:rPr>
              <a:t>многранник</a:t>
            </a:r>
            <a:r>
              <a:rPr lang="uk-UA" sz="2000" b="1" i="1" dirty="0">
                <a:solidFill>
                  <a:srgbClr val="002060"/>
                </a:solidFill>
              </a:rPr>
              <a:t>  у якого всі грані – правильні трикутники і в кожній вершині сходиться </a:t>
            </a:r>
            <a:r>
              <a:rPr lang="uk-UA" sz="2000" b="1" i="1" dirty="0" smtClean="0">
                <a:solidFill>
                  <a:srgbClr val="002060"/>
                </a:solidFill>
              </a:rPr>
              <a:t>3 ребра</a:t>
            </a:r>
            <a:r>
              <a:rPr lang="uk-UA" sz="2000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08920"/>
            <a:ext cx="4464496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 u="sng" dirty="0" smtClean="0">
                <a:solidFill>
                  <a:srgbClr val="002060"/>
                </a:solidFill>
              </a:rPr>
              <a:t>Кількісні  </a:t>
            </a:r>
            <a:r>
              <a:rPr lang="uk-UA" sz="2400" u="sng" dirty="0" smtClean="0">
                <a:solidFill>
                  <a:srgbClr val="002060"/>
                </a:solidFill>
              </a:rPr>
              <a:t> </a:t>
            </a:r>
            <a:r>
              <a:rPr lang="uk-UA" sz="2400" u="sng" dirty="0" smtClean="0">
                <a:solidFill>
                  <a:srgbClr val="002060"/>
                </a:solidFill>
              </a:rPr>
              <a:t>характеристики</a:t>
            </a:r>
            <a:r>
              <a:rPr lang="uk-UA" sz="2400" u="sng" dirty="0">
                <a:solidFill>
                  <a:srgbClr val="002060"/>
                </a:solidFill>
              </a:rPr>
              <a:t>:</a:t>
            </a:r>
            <a:endParaRPr lang="uk-UA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002060"/>
                </a:solidFill>
              </a:rPr>
              <a:t> 	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Вершин – 4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002060"/>
                </a:solidFill>
              </a:rPr>
              <a:t>	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Ребер –    6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           Граней </a:t>
            </a:r>
            <a:r>
              <a:rPr lang="uk-UA" sz="2400" dirty="0">
                <a:solidFill>
                  <a:srgbClr val="002060"/>
                </a:solidFill>
              </a:rPr>
              <a:t>–  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dirty="0"/>
              <a:t>                                                              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511671890"/>
              </p:ext>
            </p:extLst>
          </p:nvPr>
        </p:nvGraphicFramePr>
        <p:xfrm>
          <a:off x="4572000" y="4509120"/>
          <a:ext cx="1160113" cy="839640"/>
        </p:xfrm>
        <a:graphic>
          <a:graphicData uri="http://schemas.openxmlformats.org/presentationml/2006/ole">
            <p:oleObj spid="_x0000_s1039" name="Формула" r:id="rId3" imgW="596900" imgH="43180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640106"/>
              </p:ext>
            </p:extLst>
          </p:nvPr>
        </p:nvGraphicFramePr>
        <p:xfrm>
          <a:off x="6300192" y="4221088"/>
          <a:ext cx="1152525" cy="871538"/>
        </p:xfrm>
        <a:graphic>
          <a:graphicData uri="http://schemas.openxmlformats.org/presentationml/2006/ole">
            <p:oleObj spid="_x0000_s1040" name="Формула" r:id="rId4" imgW="571252" imgH="431613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4424802"/>
              </p:ext>
            </p:extLst>
          </p:nvPr>
        </p:nvGraphicFramePr>
        <p:xfrm>
          <a:off x="4716016" y="5733256"/>
          <a:ext cx="1079500" cy="550862"/>
        </p:xfrm>
        <a:graphic>
          <a:graphicData uri="http://schemas.openxmlformats.org/presentationml/2006/ole">
            <p:oleObj spid="_x0000_s1041" name="Формула" r:id="rId5" imgW="622030" imgH="228501" progId="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4454430"/>
              </p:ext>
            </p:extLst>
          </p:nvPr>
        </p:nvGraphicFramePr>
        <p:xfrm>
          <a:off x="6228184" y="5589240"/>
          <a:ext cx="1223963" cy="800100"/>
        </p:xfrm>
        <a:graphic>
          <a:graphicData uri="http://schemas.openxmlformats.org/presentationml/2006/ole">
            <p:oleObj spid="_x0000_s1042" name="Формула" r:id="rId6" imgW="660113" imgH="431613" progId="">
              <p:embed/>
            </p:oleObj>
          </a:graphicData>
        </a:graphic>
      </p:graphicFrame>
      <p:pic>
        <p:nvPicPr>
          <p:cNvPr id="13" name="Рисунок 12" descr="240px-Tetrahedr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12976"/>
            <a:ext cx="3078088" cy="30780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20688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від ,,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тетра”-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грецького ,,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грань) складається з 4-х правильних трикутників, в кожній його вершині сходяться 3 ребра.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357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именение тетраэдра в жизни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635896" cy="243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Применение тетраэдра в жизни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5896" cy="303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Применение тетраэдра в жизни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20888"/>
            <a:ext cx="386808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Урок 7. тетраэдр и параллелепипед - Геометрия - 10 класс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42505"/>
            <a:ext cx="2411760" cy="221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4" name="Picture 10" descr="Пирамидка Мефферта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401259"/>
            <a:ext cx="2339752" cy="245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3021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Тетраедр в природі</a:t>
            </a:r>
            <a:endParaRPr lang="uk-UA" sz="2800" i="1" dirty="0">
              <a:solidFill>
                <a:srgbClr val="002060"/>
              </a:solidFill>
            </a:endParaRPr>
          </a:p>
        </p:txBody>
      </p: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E5FF"/>
              </a:clrFrom>
              <a:clrTo>
                <a:srgbClr val="D4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26" y="1064767"/>
            <a:ext cx="364874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23928" y="2132856"/>
            <a:ext cx="37123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alt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Кристали білого фосфору</a:t>
            </a:r>
            <a:endParaRPr lang="ru-RU" alt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6" descr="metan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591678" cy="244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5157192"/>
            <a:ext cx="43487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altLang="uk-UA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Кристалічна решітка метану</a:t>
            </a:r>
            <a:endParaRPr lang="ru-RU" altLang="uk-UA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5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22028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ГЕКСАЕДР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4572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    У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куба всі грані – квадрати, у кожній вершині сходиться по три ребра.</a:t>
            </a:r>
          </a:p>
          <a:p>
            <a:pPr>
              <a:buFontTx/>
              <a:buNone/>
            </a:pP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</a:rPr>
              <a:t>   Куб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– це прямокутний паралелепіпед, у якого всі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ребра рівні.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590" y="3645024"/>
            <a:ext cx="457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Граней – 6                               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Ребер </a:t>
            </a:r>
            <a:r>
              <a:rPr lang="uk-UA" sz="2000" b="1" dirty="0">
                <a:solidFill>
                  <a:srgbClr val="002060"/>
                </a:solidFill>
              </a:rPr>
              <a:t>– 12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Вершин </a:t>
            </a:r>
            <a:r>
              <a:rPr lang="uk-UA" sz="2000" b="1" dirty="0">
                <a:solidFill>
                  <a:srgbClr val="002060"/>
                </a:solidFill>
              </a:rPr>
              <a:t>- 8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44334"/>
            <a:ext cx="33696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rgbClr val="002060"/>
                </a:solidFill>
              </a:rPr>
              <a:t>Кількісні </a:t>
            </a:r>
            <a:r>
              <a:rPr lang="uk-UA" sz="2000" b="1" u="sng" dirty="0" smtClean="0">
                <a:solidFill>
                  <a:srgbClr val="002060"/>
                </a:solidFill>
              </a:rPr>
              <a:t>характеристики: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881262982"/>
              </p:ext>
            </p:extLst>
          </p:nvPr>
        </p:nvGraphicFramePr>
        <p:xfrm>
          <a:off x="467544" y="5013176"/>
          <a:ext cx="1365250" cy="987425"/>
        </p:xfrm>
        <a:graphic>
          <a:graphicData uri="http://schemas.openxmlformats.org/presentationml/2006/ole">
            <p:oleObj spid="_x0000_s2059" name="Формула" r:id="rId3" imgW="596900" imgH="4318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7162179"/>
              </p:ext>
            </p:extLst>
          </p:nvPr>
        </p:nvGraphicFramePr>
        <p:xfrm>
          <a:off x="2627784" y="5085184"/>
          <a:ext cx="1008062" cy="855381"/>
        </p:xfrm>
        <a:graphic>
          <a:graphicData uri="http://schemas.openxmlformats.org/presentationml/2006/ole">
            <p:oleObj spid="_x0000_s2060" name="Формула" r:id="rId4" imgW="469696" imgH="393529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4544486"/>
              </p:ext>
            </p:extLst>
          </p:nvPr>
        </p:nvGraphicFramePr>
        <p:xfrm>
          <a:off x="6012160" y="4293096"/>
          <a:ext cx="1441450" cy="576263"/>
        </p:xfrm>
        <a:graphic>
          <a:graphicData uri="http://schemas.openxmlformats.org/presentationml/2006/ole">
            <p:oleObj spid="_x0000_s2061" name="Формула" r:id="rId5" imgW="507780" imgH="203112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156176" y="5373216"/>
          <a:ext cx="1008062" cy="474662"/>
        </p:xfrm>
        <a:graphic>
          <a:graphicData uri="http://schemas.openxmlformats.org/presentationml/2006/ole">
            <p:oleObj spid="_x0000_s2062" name="Формула" r:id="rId6" imgW="431613" imgH="203112" progId="">
              <p:embed/>
            </p:oleObj>
          </a:graphicData>
        </a:graphic>
      </p:graphicFrame>
      <p:pic>
        <p:nvPicPr>
          <p:cNvPr id="2064" name="Picture 16" descr="https://pravilni-mnogogranniki.webnode.com.ua/_files/200000004-890768afbb/120px-Hex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19" y="260648"/>
            <a:ext cx="3096341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2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35257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Гексаедр у природі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481493" cy="32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2048" y="5328527"/>
            <a:ext cx="49176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Кристалічна решітка вареної солі</a:t>
            </a:r>
            <a:endParaRPr lang="ru-RU" alt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3456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Форму куба мають кристали кухонної солі, деякі алмази та кристали.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3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289771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ОКТАЕДР</a:t>
            </a:r>
            <a:endParaRPr lang="uk-UA" sz="4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00259"/>
            <a:ext cx="4572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dirty="0"/>
              <a:t>Октаедр – це правильний многогранник, у якого грані – правильні трикутники і в кожній вершині сходяться чотири ребра.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94309"/>
            <a:ext cx="34579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rgbClr val="002060"/>
                </a:solidFill>
              </a:rPr>
              <a:t>Кількісні характеристики</a:t>
            </a:r>
            <a:r>
              <a:rPr lang="uk-UA" sz="2000" b="1" u="sng" dirty="0">
                <a:solidFill>
                  <a:srgbClr val="00B050"/>
                </a:solidFill>
              </a:rPr>
              <a:t>:</a:t>
            </a: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17032"/>
            <a:ext cx="2448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 Граней </a:t>
            </a:r>
            <a:r>
              <a:rPr lang="uk-UA" sz="2000" b="1" dirty="0">
                <a:solidFill>
                  <a:srgbClr val="002060"/>
                </a:solidFill>
              </a:rPr>
              <a:t>– 8                    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Вершин </a:t>
            </a:r>
            <a:r>
              <a:rPr lang="uk-UA" sz="2000" b="1" dirty="0">
                <a:solidFill>
                  <a:srgbClr val="002060"/>
                </a:solidFill>
              </a:rPr>
              <a:t>– 6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Ребер </a:t>
            </a:r>
            <a:r>
              <a:rPr lang="uk-UA" sz="2000" b="1" dirty="0">
                <a:solidFill>
                  <a:srgbClr val="002060"/>
                </a:solidFill>
              </a:rPr>
              <a:t>- 12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576132748"/>
              </p:ext>
            </p:extLst>
          </p:nvPr>
        </p:nvGraphicFramePr>
        <p:xfrm>
          <a:off x="2915816" y="4077072"/>
          <a:ext cx="1292225" cy="935037"/>
        </p:xfrm>
        <a:graphic>
          <a:graphicData uri="http://schemas.openxmlformats.org/presentationml/2006/ole">
            <p:oleObj spid="_x0000_s4107" name="Формула" r:id="rId3" imgW="596900" imgH="43180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7315136"/>
              </p:ext>
            </p:extLst>
          </p:nvPr>
        </p:nvGraphicFramePr>
        <p:xfrm>
          <a:off x="2987824" y="5301208"/>
          <a:ext cx="1368425" cy="1033463"/>
        </p:xfrm>
        <a:graphic>
          <a:graphicData uri="http://schemas.openxmlformats.org/presentationml/2006/ole">
            <p:oleObj spid="_x0000_s4108" name="Формула" r:id="rId4" imgW="571252" imgH="431613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2436004"/>
              </p:ext>
            </p:extLst>
          </p:nvPr>
        </p:nvGraphicFramePr>
        <p:xfrm>
          <a:off x="5580112" y="4077072"/>
          <a:ext cx="1728787" cy="565150"/>
        </p:xfrm>
        <a:graphic>
          <a:graphicData uri="http://schemas.openxmlformats.org/presentationml/2006/ole">
            <p:oleObj spid="_x0000_s4109" name="Формула" r:id="rId5" imgW="698500" imgH="22860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3564051"/>
              </p:ext>
            </p:extLst>
          </p:nvPr>
        </p:nvGraphicFramePr>
        <p:xfrm>
          <a:off x="5724128" y="5301208"/>
          <a:ext cx="1439863" cy="941387"/>
        </p:xfrm>
        <a:graphic>
          <a:graphicData uri="http://schemas.openxmlformats.org/presentationml/2006/ole">
            <p:oleObj spid="_x0000_s4110" name="Формула" r:id="rId6" imgW="660113" imgH="431613" progId="">
              <p:embed/>
            </p:oleObj>
          </a:graphicData>
        </a:graphic>
      </p:graphicFrame>
      <p:pic>
        <p:nvPicPr>
          <p:cNvPr id="4112" name="Picture 16" descr="https://pravilni-mnogogranniki.webnode.com.ua/_files/200000007-3608837fcc/200px-Oct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692696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26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35205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bg2">
                    <a:lumMod val="50000"/>
                  </a:schemeClr>
                </a:solidFill>
              </a:rPr>
              <a:t>Октаедр</a:t>
            </a:r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</a:rPr>
              <a:t> в природі</a:t>
            </a:r>
            <a:endParaRPr lang="uk-UA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8" name="Picture 4" descr="http://cs323720.vk.me/v323720538/2505/yBVmxKc8q8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45638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316" y="2167989"/>
            <a:ext cx="3795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Вуглець   С </a:t>
            </a:r>
            <a:r>
              <a:rPr lang="uk-UA" alt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характеризується </a:t>
            </a:r>
            <a:r>
              <a:rPr lang="uk-UA" alt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структурою октаедра</a:t>
            </a:r>
            <a:endParaRPr lang="ru-RU" alt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16" y="4077072"/>
            <a:ext cx="4208462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5199" y="5092556"/>
            <a:ext cx="26010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Кристали алмаза</a:t>
            </a:r>
            <a:endParaRPr lang="ru-RU" alt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3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448</TotalTime>
  <Words>465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Изящная</vt:lpstr>
      <vt:lpstr>Формула</vt:lpstr>
      <vt:lpstr>правильні многогранники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«Правильні многогранники»</dc:title>
  <dc:creator>Марійка</dc:creator>
  <cp:lastModifiedBy>Ira</cp:lastModifiedBy>
  <cp:revision>41</cp:revision>
  <dcterms:created xsi:type="dcterms:W3CDTF">2013-11-28T15:53:25Z</dcterms:created>
  <dcterms:modified xsi:type="dcterms:W3CDTF">2020-04-26T17:11:52Z</dcterms:modified>
</cp:coreProperties>
</file>