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9E308-1C27-4EC7-898D-F00741BF971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4084EDF-AE92-40B2-9860-87BD7EA4DD8E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1) створення (формування) інформаційного масиву</a:t>
          </a:r>
          <a:endParaRPr lang="ru-RU" dirty="0">
            <a:solidFill>
              <a:schemeClr val="tx1"/>
            </a:solidFill>
          </a:endParaRPr>
        </a:p>
      </dgm:t>
    </dgm:pt>
    <dgm:pt modelId="{88C973AD-C4E0-41A0-9488-5CA387E87328}" type="parTrans" cxnId="{2E247B6F-A6E9-4BE3-A598-ABE57BFFD1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0B0A8F-90E5-4BCD-BDEA-D843D2882891}" type="sibTrans" cxnId="{2E247B6F-A6E9-4BE3-A598-ABE57BFFD1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913401-D886-4089-9424-F5130EC70CEB}">
      <dgm:prSet phldrT="[Текст]"/>
      <dgm:spPr/>
      <dgm:t>
        <a:bodyPr/>
        <a:lstStyle/>
        <a:p>
          <a:r>
            <a:rPr lang="uk-UA" i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збір інформації</a:t>
          </a:r>
          <a:endParaRPr lang="ru-RU" dirty="0">
            <a:solidFill>
              <a:schemeClr val="tx1"/>
            </a:solidFill>
          </a:endParaRPr>
        </a:p>
      </dgm:t>
    </dgm:pt>
    <dgm:pt modelId="{EAB1AD35-A7EE-4ACA-B06B-1F8C04AC3572}" type="parTrans" cxnId="{92641A04-E8B9-4392-8E3B-5B027A515F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02F380-81FE-4AEF-86D7-574503CBD95B}" type="sibTrans" cxnId="{92641A04-E8B9-4392-8E3B-5B027A515F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B73CB7-CF62-4EC4-9173-F739D2C7B9D7}">
      <dgm:prSet phldrT="[Текст]"/>
      <dgm:spPr/>
      <dgm:t>
        <a:bodyPr/>
        <a:lstStyle/>
        <a:p>
          <a:r>
            <a:rPr lang="uk-UA" i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фільтрація та верифікація</a:t>
          </a:r>
          <a:endParaRPr lang="ru-RU" dirty="0">
            <a:solidFill>
              <a:schemeClr val="tx1"/>
            </a:solidFill>
          </a:endParaRPr>
        </a:p>
      </dgm:t>
    </dgm:pt>
    <dgm:pt modelId="{1C993AC6-8706-4DF1-B059-4E26C65B2598}" type="parTrans" cxnId="{EBBDE732-1916-46BD-9497-F693F4BEFB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39C3A7-5C42-4A43-86D0-34C213CA9F3C}" type="sibTrans" cxnId="{EBBDE732-1916-46BD-9497-F693F4BEFB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9A9963-5D0A-4614-83DC-FBBF476FEE2C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2) обробка та структурування відібраної інформації</a:t>
          </a:r>
          <a:endParaRPr lang="ru-RU" dirty="0">
            <a:solidFill>
              <a:schemeClr val="tx1"/>
            </a:solidFill>
          </a:endParaRPr>
        </a:p>
      </dgm:t>
    </dgm:pt>
    <dgm:pt modelId="{8519F1FC-EC00-4B20-91B2-BA773EC95E95}" type="parTrans" cxnId="{92CD982E-4B9F-4E06-9E63-ACD8162B09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F6425A-8DBE-4E41-A089-7E1E42140041}" type="sibTrans" cxnId="{92CD982E-4B9F-4E06-9E63-ACD8162B09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166294-FA1F-4C55-BD0B-BC344F3E8B9B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діагностика</a:t>
          </a:r>
          <a:endParaRPr lang="ru-RU" dirty="0">
            <a:solidFill>
              <a:schemeClr val="tx1"/>
            </a:solidFill>
          </a:endParaRPr>
        </a:p>
      </dgm:t>
    </dgm:pt>
    <dgm:pt modelId="{06D51C2E-592E-4A9C-B3B4-6C1B4860F02A}" type="parTrans" cxnId="{4DD71870-A720-45A4-9994-0A6B8156AA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FB8B15-3B6B-40D4-9C52-CF627FB54FF3}" type="sibTrans" cxnId="{4DD71870-A720-45A4-9994-0A6B8156AA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050DB1-83F4-4B66-B156-8849FCE6EBCC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пояснення</a:t>
          </a:r>
          <a:endParaRPr lang="ru-RU" dirty="0">
            <a:solidFill>
              <a:schemeClr val="tx1"/>
            </a:solidFill>
          </a:endParaRPr>
        </a:p>
      </dgm:t>
    </dgm:pt>
    <dgm:pt modelId="{442448D4-CEF0-4C46-9829-38373B5B35FD}" type="parTrans" cxnId="{FA003DD2-569B-464E-A688-2E986074A9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1B35D0-4212-403A-8D09-F315D9BE4011}" type="sibTrans" cxnId="{FA003DD2-569B-464E-A688-2E986074A9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5C199A-F16D-42E4-8E97-85D8756A1F09}">
      <dgm:prSet phldrT="[Текст]"/>
      <dgm:spPr/>
      <dgm:t>
        <a:bodyPr/>
        <a:lstStyle/>
        <a:p>
          <a:r>
            <a:rPr lang="uk-UA" i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розпізнавання змістового навантаження</a:t>
          </a:r>
          <a:endParaRPr lang="ru-RU" dirty="0">
            <a:solidFill>
              <a:schemeClr val="tx1"/>
            </a:solidFill>
          </a:endParaRPr>
        </a:p>
      </dgm:t>
    </dgm:pt>
    <dgm:pt modelId="{8A8A5CEE-802D-432B-8856-1420BC7963C5}" type="parTrans" cxnId="{C19F8B63-8374-4F0E-809A-6C7A418B80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BA47DE-7BF0-4F51-A8A8-02F6FFDF171C}" type="sibTrans" cxnId="{C19F8B63-8374-4F0E-809A-6C7A418B80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C3EBB9-176A-4EB1-8446-47D095CA3D0F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прогноз</a:t>
          </a:r>
          <a:endParaRPr lang="ru-RU" dirty="0">
            <a:solidFill>
              <a:schemeClr val="tx1"/>
            </a:solidFill>
          </a:endParaRPr>
        </a:p>
      </dgm:t>
    </dgm:pt>
    <dgm:pt modelId="{81429DB2-D909-47BC-B7AF-A36577060A73}" type="parTrans" cxnId="{6AD94A5C-AD82-40E7-89FE-99DF00DB30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6F66DE-6AF2-447C-B1AD-1B0CA8AD6231}" type="sibTrans" cxnId="{6AD94A5C-AD82-40E7-89FE-99DF00DB30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BDA25F-92BF-4CCF-9857-2DFE8AEF2A15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операціоналізація</a:t>
          </a:r>
          <a:endParaRPr lang="ru-RU" dirty="0">
            <a:solidFill>
              <a:schemeClr val="tx1"/>
            </a:solidFill>
          </a:endParaRPr>
        </a:p>
      </dgm:t>
    </dgm:pt>
    <dgm:pt modelId="{9B84EC71-CF60-435C-84E5-1A2D777D04F4}" type="parTrans" cxnId="{18202C52-1175-4E4A-9337-2C864B0576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E28746-0BAE-41E1-B67D-823EE1047FC5}" type="sibTrans" cxnId="{18202C52-1175-4E4A-9337-2C864B0576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2F0BFA-3BF1-4663-A01D-670F8B537012}" type="pres">
      <dgm:prSet presAssocID="{C0C9E308-1C27-4EC7-898D-F00741BF9716}" presName="Name0" presStyleCnt="0">
        <dgm:presLayoutVars>
          <dgm:dir/>
          <dgm:animLvl val="lvl"/>
          <dgm:resizeHandles/>
        </dgm:presLayoutVars>
      </dgm:prSet>
      <dgm:spPr/>
    </dgm:pt>
    <dgm:pt modelId="{79EF4B2D-634A-4B26-A307-5A92552CCEB0}" type="pres">
      <dgm:prSet presAssocID="{24084EDF-AE92-40B2-9860-87BD7EA4DD8E}" presName="linNode" presStyleCnt="0"/>
      <dgm:spPr/>
    </dgm:pt>
    <dgm:pt modelId="{7E09E031-EA54-4B23-89CF-EF41C27E962F}" type="pres">
      <dgm:prSet presAssocID="{24084EDF-AE92-40B2-9860-87BD7EA4DD8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C6771-1DD3-4BB8-84EE-566C475645CA}" type="pres">
      <dgm:prSet presAssocID="{24084EDF-AE92-40B2-9860-87BD7EA4DD8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B1952-C82C-450A-B4E4-C5D03445DB41}" type="pres">
      <dgm:prSet presAssocID="{870B0A8F-90E5-4BCD-BDEA-D843D2882891}" presName="spacing" presStyleCnt="0"/>
      <dgm:spPr/>
    </dgm:pt>
    <dgm:pt modelId="{3F948559-8BF7-4CFB-80D3-B4F827901D22}" type="pres">
      <dgm:prSet presAssocID="{CE9A9963-5D0A-4614-83DC-FBBF476FEE2C}" presName="linNode" presStyleCnt="0"/>
      <dgm:spPr/>
    </dgm:pt>
    <dgm:pt modelId="{555E855C-F2E3-4B42-8D9B-86157B039238}" type="pres">
      <dgm:prSet presAssocID="{CE9A9963-5D0A-4614-83DC-FBBF476FEE2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2E97-E0B3-4368-8EFE-20A0A515565B}" type="pres">
      <dgm:prSet presAssocID="{CE9A9963-5D0A-4614-83DC-FBBF476FEE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41A04-E8B9-4392-8E3B-5B027A515FA2}" srcId="{24084EDF-AE92-40B2-9860-87BD7EA4DD8E}" destId="{BE913401-D886-4089-9424-F5130EC70CEB}" srcOrd="0" destOrd="0" parTransId="{EAB1AD35-A7EE-4ACA-B06B-1F8C04AC3572}" sibTransId="{2A02F380-81FE-4AEF-86D7-574503CBD95B}"/>
    <dgm:cxn modelId="{4DD71870-A720-45A4-9994-0A6B8156AA4C}" srcId="{CE9A9963-5D0A-4614-83DC-FBBF476FEE2C}" destId="{97166294-FA1F-4C55-BD0B-BC344F3E8B9B}" srcOrd="0" destOrd="0" parTransId="{06D51C2E-592E-4A9C-B3B4-6C1B4860F02A}" sibTransId="{6FFB8B15-3B6B-40D4-9C52-CF627FB54FF3}"/>
    <dgm:cxn modelId="{6AD94A5C-AD82-40E7-89FE-99DF00DB300B}" srcId="{CE9A9963-5D0A-4614-83DC-FBBF476FEE2C}" destId="{91C3EBB9-176A-4EB1-8446-47D095CA3D0F}" srcOrd="2" destOrd="0" parTransId="{81429DB2-D909-47BC-B7AF-A36577060A73}" sibTransId="{656F66DE-6AF2-447C-B1AD-1B0CA8AD6231}"/>
    <dgm:cxn modelId="{CFD884CC-8669-4B12-BE72-092A1A52CA27}" type="presOf" srcId="{91C3EBB9-176A-4EB1-8446-47D095CA3D0F}" destId="{57C42E97-E0B3-4368-8EFE-20A0A515565B}" srcOrd="0" destOrd="2" presId="urn:microsoft.com/office/officeart/2005/8/layout/vList6"/>
    <dgm:cxn modelId="{67FB537D-DF58-43DD-82B7-842F576C9D9C}" type="presOf" srcId="{CE9A9963-5D0A-4614-83DC-FBBF476FEE2C}" destId="{555E855C-F2E3-4B42-8D9B-86157B039238}" srcOrd="0" destOrd="0" presId="urn:microsoft.com/office/officeart/2005/8/layout/vList6"/>
    <dgm:cxn modelId="{C1C3D9DB-720A-4292-89A4-D7DB2F48A3ED}" type="presOf" srcId="{455C199A-F16D-42E4-8E97-85D8756A1F09}" destId="{28BC6771-1DD3-4BB8-84EE-566C475645CA}" srcOrd="0" destOrd="2" presId="urn:microsoft.com/office/officeart/2005/8/layout/vList6"/>
    <dgm:cxn modelId="{14BE6C8F-2537-44A8-A6E7-8EBFD09F3FE9}" type="presOf" srcId="{97166294-FA1F-4C55-BD0B-BC344F3E8B9B}" destId="{57C42E97-E0B3-4368-8EFE-20A0A515565B}" srcOrd="0" destOrd="0" presId="urn:microsoft.com/office/officeart/2005/8/layout/vList6"/>
    <dgm:cxn modelId="{EBBDE732-1916-46BD-9497-F693F4BEFBD0}" srcId="{24084EDF-AE92-40B2-9860-87BD7EA4DD8E}" destId="{94B73CB7-CF62-4EC4-9173-F739D2C7B9D7}" srcOrd="1" destOrd="0" parTransId="{1C993AC6-8706-4DF1-B059-4E26C65B2598}" sibTransId="{0E39C3A7-5C42-4A43-86D0-34C213CA9F3C}"/>
    <dgm:cxn modelId="{FD492C46-DBDD-4FE5-B344-996534AED3B7}" type="presOf" srcId="{BE913401-D886-4089-9424-F5130EC70CEB}" destId="{28BC6771-1DD3-4BB8-84EE-566C475645CA}" srcOrd="0" destOrd="0" presId="urn:microsoft.com/office/officeart/2005/8/layout/vList6"/>
    <dgm:cxn modelId="{18202C52-1175-4E4A-9337-2C864B0576AC}" srcId="{CE9A9963-5D0A-4614-83DC-FBBF476FEE2C}" destId="{E9BDA25F-92BF-4CCF-9857-2DFE8AEF2A15}" srcOrd="3" destOrd="0" parTransId="{9B84EC71-CF60-435C-84E5-1A2D777D04F4}" sibTransId="{BBE28746-0BAE-41E1-B67D-823EE1047FC5}"/>
    <dgm:cxn modelId="{2C944AB8-06E1-4A6E-8EDF-C99E4DF83429}" type="presOf" srcId="{C0C9E308-1C27-4EC7-898D-F00741BF9716}" destId="{6C2F0BFA-3BF1-4663-A01D-670F8B537012}" srcOrd="0" destOrd="0" presId="urn:microsoft.com/office/officeart/2005/8/layout/vList6"/>
    <dgm:cxn modelId="{0EA22F35-6210-40F9-B2C9-3684DA1A30B6}" type="presOf" srcId="{24084EDF-AE92-40B2-9860-87BD7EA4DD8E}" destId="{7E09E031-EA54-4B23-89CF-EF41C27E962F}" srcOrd="0" destOrd="0" presId="urn:microsoft.com/office/officeart/2005/8/layout/vList6"/>
    <dgm:cxn modelId="{FA003DD2-569B-464E-A688-2E986074A918}" srcId="{CE9A9963-5D0A-4614-83DC-FBBF476FEE2C}" destId="{81050DB1-83F4-4B66-B156-8849FCE6EBCC}" srcOrd="1" destOrd="0" parTransId="{442448D4-CEF0-4C46-9829-38373B5B35FD}" sibTransId="{7E1B35D0-4212-403A-8D09-F315D9BE4011}"/>
    <dgm:cxn modelId="{33CB522B-7079-471E-829A-85559AF11443}" type="presOf" srcId="{81050DB1-83F4-4B66-B156-8849FCE6EBCC}" destId="{57C42E97-E0B3-4368-8EFE-20A0A515565B}" srcOrd="0" destOrd="1" presId="urn:microsoft.com/office/officeart/2005/8/layout/vList6"/>
    <dgm:cxn modelId="{0354E703-5F32-4AB3-9B35-B9E317A4F9D9}" type="presOf" srcId="{E9BDA25F-92BF-4CCF-9857-2DFE8AEF2A15}" destId="{57C42E97-E0B3-4368-8EFE-20A0A515565B}" srcOrd="0" destOrd="3" presId="urn:microsoft.com/office/officeart/2005/8/layout/vList6"/>
    <dgm:cxn modelId="{E6A5F4BD-CFB0-4EEF-9737-7287BD762000}" type="presOf" srcId="{94B73CB7-CF62-4EC4-9173-F739D2C7B9D7}" destId="{28BC6771-1DD3-4BB8-84EE-566C475645CA}" srcOrd="0" destOrd="1" presId="urn:microsoft.com/office/officeart/2005/8/layout/vList6"/>
    <dgm:cxn modelId="{2E247B6F-A6E9-4BE3-A598-ABE57BFFD162}" srcId="{C0C9E308-1C27-4EC7-898D-F00741BF9716}" destId="{24084EDF-AE92-40B2-9860-87BD7EA4DD8E}" srcOrd="0" destOrd="0" parTransId="{88C973AD-C4E0-41A0-9488-5CA387E87328}" sibTransId="{870B0A8F-90E5-4BCD-BDEA-D843D2882891}"/>
    <dgm:cxn modelId="{C19F8B63-8374-4F0E-809A-6C7A418B80E9}" srcId="{24084EDF-AE92-40B2-9860-87BD7EA4DD8E}" destId="{455C199A-F16D-42E4-8E97-85D8756A1F09}" srcOrd="2" destOrd="0" parTransId="{8A8A5CEE-802D-432B-8856-1420BC7963C5}" sibTransId="{D2BA47DE-7BF0-4F51-A8A8-02F6FFDF171C}"/>
    <dgm:cxn modelId="{92CD982E-4B9F-4E06-9E63-ACD8162B0910}" srcId="{C0C9E308-1C27-4EC7-898D-F00741BF9716}" destId="{CE9A9963-5D0A-4614-83DC-FBBF476FEE2C}" srcOrd="1" destOrd="0" parTransId="{8519F1FC-EC00-4B20-91B2-BA773EC95E95}" sibTransId="{B8F6425A-8DBE-4E41-A089-7E1E42140041}"/>
    <dgm:cxn modelId="{7389652B-133C-4DB7-9472-37B703B2ED69}" type="presParOf" srcId="{6C2F0BFA-3BF1-4663-A01D-670F8B537012}" destId="{79EF4B2D-634A-4B26-A307-5A92552CCEB0}" srcOrd="0" destOrd="0" presId="urn:microsoft.com/office/officeart/2005/8/layout/vList6"/>
    <dgm:cxn modelId="{98C2AA54-8582-4FDE-B966-C2887515BD39}" type="presParOf" srcId="{79EF4B2D-634A-4B26-A307-5A92552CCEB0}" destId="{7E09E031-EA54-4B23-89CF-EF41C27E962F}" srcOrd="0" destOrd="0" presId="urn:microsoft.com/office/officeart/2005/8/layout/vList6"/>
    <dgm:cxn modelId="{7B4A086F-B9A9-4C97-B9F0-771C5CCF6A90}" type="presParOf" srcId="{79EF4B2D-634A-4B26-A307-5A92552CCEB0}" destId="{28BC6771-1DD3-4BB8-84EE-566C475645CA}" srcOrd="1" destOrd="0" presId="urn:microsoft.com/office/officeart/2005/8/layout/vList6"/>
    <dgm:cxn modelId="{B4CD9751-6CBF-4C25-BB68-69D9476AB2D5}" type="presParOf" srcId="{6C2F0BFA-3BF1-4663-A01D-670F8B537012}" destId="{45AB1952-C82C-450A-B4E4-C5D03445DB41}" srcOrd="1" destOrd="0" presId="urn:microsoft.com/office/officeart/2005/8/layout/vList6"/>
    <dgm:cxn modelId="{03752985-0F9E-4B88-AB83-099FA67D2012}" type="presParOf" srcId="{6C2F0BFA-3BF1-4663-A01D-670F8B537012}" destId="{3F948559-8BF7-4CFB-80D3-B4F827901D22}" srcOrd="2" destOrd="0" presId="urn:microsoft.com/office/officeart/2005/8/layout/vList6"/>
    <dgm:cxn modelId="{9D311BCF-5FE2-4B72-95CB-895BD1FD0C3E}" type="presParOf" srcId="{3F948559-8BF7-4CFB-80D3-B4F827901D22}" destId="{555E855C-F2E3-4B42-8D9B-86157B039238}" srcOrd="0" destOrd="0" presId="urn:microsoft.com/office/officeart/2005/8/layout/vList6"/>
    <dgm:cxn modelId="{305CB1BB-B027-4090-9B39-3080D278BBDC}" type="presParOf" srcId="{3F948559-8BF7-4CFB-80D3-B4F827901D22}" destId="{57C42E97-E0B3-4368-8EFE-20A0A51556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6771-1DD3-4BB8-84EE-566C475645CA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збір інформації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фільтрація та верифікація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розпізнавання змістового навантаження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251199" y="323122"/>
        <a:ext cx="3909417" cy="1934765"/>
      </dsp:txXfrm>
    </dsp:sp>
    <dsp:sp modelId="{7E09E031-EA54-4B23-89CF-EF41C27E962F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1) створення (формування) інформаційного масиву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25930" y="126591"/>
        <a:ext cx="2999340" cy="2327827"/>
      </dsp:txXfrm>
    </dsp:sp>
    <dsp:sp modelId="{57C42E97-E0B3-4368-8EFE-20A0A515565B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діагностика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пояснення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прогноз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операціоналізація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251199" y="3160778"/>
        <a:ext cx="3909417" cy="1934765"/>
      </dsp:txXfrm>
    </dsp:sp>
    <dsp:sp modelId="{555E855C-F2E3-4B42-8D9B-86157B039238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2) обробка та структурування відібраної інформації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25930" y="2964247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03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82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5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6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59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67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9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65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94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6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17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7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94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91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9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6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12E7-1651-4EB8-9DE8-741022554602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D432C0-78A1-4969-8162-ABC4D14046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аналітиків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аналітичних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074277" y="1563983"/>
            <a:ext cx="6774287" cy="516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270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44555" y="381104"/>
            <a:ext cx="5647445" cy="6256377"/>
          </a:xfrm>
          <a:prstGeom prst="roundRect">
            <a:avLst/>
          </a:prstGeom>
          <a:solidFill>
            <a:srgbClr val="C2D94A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1) збирати та узагальнювати інформацію, проводити аналіз, оцінювати різноманітні альтернативи і передавати все це замовнику; 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2) розуміти сучасні тенденції та перспективи для того, щоб розглядати проблеми, що аналізуються в комплексі, а не ізольовано; 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3) володіти технічними методами експертно-аналітичної діяльності для прогнозування та оцінки альтернатив; 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4) розбиратися в суті організаційної та політичної поведінки основних учасників процесу розробки державної політики і в тому, як вони на неї впливають; 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5) знати і дотримуватися певних етичних норм і стандартів в своїй професіональній діяльності.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0829" y="193866"/>
            <a:ext cx="6023726" cy="5449943"/>
            <a:chOff x="1565857" y="-517334"/>
            <a:chExt cx="6023726" cy="54499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3521" r="52810" b="10169"/>
            <a:stretch/>
          </p:blipFill>
          <p:spPr>
            <a:xfrm>
              <a:off x="1565857" y="0"/>
              <a:ext cx="5362977" cy="4932609"/>
            </a:xfrm>
            <a:prstGeom prst="ellipse">
              <a:avLst/>
            </a:prstGeom>
          </p:spPr>
        </p:pic>
        <p:sp>
          <p:nvSpPr>
            <p:cNvPr id="4" name="Овал 3"/>
            <p:cNvSpPr>
              <a:spLocks noChangeAspect="1"/>
            </p:cNvSpPr>
            <p:nvPr/>
          </p:nvSpPr>
          <p:spPr>
            <a:xfrm>
              <a:off x="4925583" y="-517334"/>
              <a:ext cx="2664000" cy="2664000"/>
            </a:xfrm>
            <a:prstGeom prst="ellipse">
              <a:avLst/>
            </a:prstGeom>
            <a:solidFill>
              <a:srgbClr val="C2D9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Політичний аналітик</a:t>
              </a:r>
              <a:endPara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7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2242" y="1085175"/>
            <a:ext cx="6096000" cy="50121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Питання для самоперевірки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1. Назвіть етапи експертно-аналітичної діяльності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 Розкажіть про первинні та вторинні джерела інформації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3. Як здійснюється обробка та структурування інформації у експертно-аналітичній діяльності?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4. Які ви знаєте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аналітичні документи?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Дайте їм загальну характеристику.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5. Аналітичний огляд як вид аналітичного документу.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6. Інформаційний звіт: характеристика та призначення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7. Дайджест як аналітичний документ.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8. Прес-реліз та його значення для аналітики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9. Вимоги до експерта-аналітика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3" y="1323522"/>
            <a:ext cx="5271753" cy="32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зовнішньополітичної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аналітичної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документу.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аналітиків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6091719" y="2298079"/>
            <a:ext cx="5754901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20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066" y="874745"/>
            <a:ext cx="841419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розробка програми проведення аналізу, що передбачає досягнення визначеності проблеми, об’єкта, предмета, цілей, завдань, гіпотез й інструментарію аналізу; 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формування, пошук або укомплектування дослідницького колективу, підготовка його для аналітичної роботи; 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розробка дослідницьким колективом концепції явища, яке аналізується, що дозволяє пояснити саме явище й можливі його зміни;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побудова системи показників і критеріїв, що відображають сутність проблеми, істотні властивості досліджуваного об’єкта;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5) збирання, систематизація, обробка інформації відповідно до показників і критеріїв аналізу; 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6) власне аналіз інформації, спрямований на перевірку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сформульованих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програмі гіпотез, виявлення причин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закономірностей розвитку об’єкта; 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7) вироблення практичних рекомендацій для органів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управління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результатами вирішення проблеми;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8) складання аналітичних документів за результатами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звіту, аналітичних записок, прес-релізів та ін.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7010" y="484061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ЕТАПИ ЕКСПЕРТНО-АНАЛІТИЧНОЇ ДІЯЛЬНОСТІ </a:t>
            </a:r>
            <a:endParaRPr lang="uk-UA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547" y="3942000"/>
            <a:ext cx="4813124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4679575"/>
              </p:ext>
            </p:extLst>
          </p:nvPr>
        </p:nvGraphicFramePr>
        <p:xfrm>
          <a:off x="177442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44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11242"/>
              </p:ext>
            </p:extLst>
          </p:nvPr>
        </p:nvGraphicFramePr>
        <p:xfrm>
          <a:off x="2384917" y="693114"/>
          <a:ext cx="7844814" cy="5893882"/>
        </p:xfrm>
        <a:graphic>
          <a:graphicData uri="http://schemas.openxmlformats.org/drawingml/2006/table">
            <a:tbl>
              <a:tblPr firstRow="1" firstCol="1" bandRow="1"/>
              <a:tblGrid>
                <a:gridCol w="3922407">
                  <a:extLst>
                    <a:ext uri="{9D8B030D-6E8A-4147-A177-3AD203B41FA5}">
                      <a16:colId xmlns:a16="http://schemas.microsoft.com/office/drawing/2014/main" val="2182566418"/>
                    </a:ext>
                  </a:extLst>
                </a:gridCol>
                <a:gridCol w="3922407">
                  <a:extLst>
                    <a:ext uri="{9D8B030D-6E8A-4147-A177-3AD203B41FA5}">
                      <a16:colId xmlns:a16="http://schemas.microsoft.com/office/drawing/2014/main" val="229146696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Питання, які вирішуються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909946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Діагностичне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відбувається?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Хто робить?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робить?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 робить?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Який результат?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08011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Пояснююче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 вигідно?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Навіщо роблять?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Чому відбувається?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Чому відбувається саме так?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662875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Прогностичне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може відбутися?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Які сценарії розвитку?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Який сценарій є найбільш вірогідним?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може бути сигналом про реалізацію певного сценарію?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73655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Операціональне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чому полягає інтерес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субьєкта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 розставити пріоритети?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 можна вплинути на розвиток ситуації?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2198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67636" y="158533"/>
            <a:ext cx="51771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головних аналітичних завдань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039" b="12800"/>
          <a:stretch/>
        </p:blipFill>
        <p:spPr>
          <a:xfrm>
            <a:off x="1772052" y="1673708"/>
            <a:ext cx="9000000" cy="41248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4879" y="520349"/>
            <a:ext cx="7914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Аналітичні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документи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410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629"/>
          <a:stretch/>
        </p:blipFill>
        <p:spPr>
          <a:xfrm>
            <a:off x="1844631" y="544568"/>
            <a:ext cx="9000000" cy="5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8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4" y="1931294"/>
            <a:ext cx="9000000" cy="33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29" y="676275"/>
            <a:ext cx="9753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478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4</cp:revision>
  <dcterms:created xsi:type="dcterms:W3CDTF">2022-10-24T13:12:06Z</dcterms:created>
  <dcterms:modified xsi:type="dcterms:W3CDTF">2022-10-24T13:49:52Z</dcterms:modified>
</cp:coreProperties>
</file>