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9" r:id="rId1"/>
  </p:sldMasterIdLst>
  <p:notesMasterIdLst>
    <p:notesMasterId r:id="rId24"/>
  </p:notesMasterIdLst>
  <p:handoutMasterIdLst>
    <p:handoutMasterId r:id="rId25"/>
  </p:handoutMasterIdLst>
  <p:sldIdLst>
    <p:sldId id="261" r:id="rId2"/>
    <p:sldId id="521" r:id="rId3"/>
    <p:sldId id="620" r:id="rId4"/>
    <p:sldId id="630" r:id="rId5"/>
    <p:sldId id="631" r:id="rId6"/>
    <p:sldId id="632" r:id="rId7"/>
    <p:sldId id="633" r:id="rId8"/>
    <p:sldId id="622" r:id="rId9"/>
    <p:sldId id="634" r:id="rId10"/>
    <p:sldId id="623" r:id="rId11"/>
    <p:sldId id="635" r:id="rId12"/>
    <p:sldId id="636" r:id="rId13"/>
    <p:sldId id="624" r:id="rId14"/>
    <p:sldId id="639" r:id="rId15"/>
    <p:sldId id="638" r:id="rId16"/>
    <p:sldId id="637" r:id="rId17"/>
    <p:sldId id="640" r:id="rId18"/>
    <p:sldId id="625" r:id="rId19"/>
    <p:sldId id="641" r:id="rId20"/>
    <p:sldId id="643" r:id="rId21"/>
    <p:sldId id="645" r:id="rId22"/>
    <p:sldId id="644" r:id="rId23"/>
  </p:sldIdLst>
  <p:sldSz cx="9144000" cy="6858000" type="screen4x3"/>
  <p:notesSz cx="6858000" cy="9144000"/>
  <p:defaultTextStyle>
    <a:defPPr>
      <a:defRPr lang="uk-UA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5" autoAdjust="0"/>
    <p:restoredTop sz="94118" autoAdjust="0"/>
  </p:normalViewPr>
  <p:slideViewPr>
    <p:cSldViewPr>
      <p:cViewPr varScale="1">
        <p:scale>
          <a:sx n="75" d="100"/>
          <a:sy n="75" d="100"/>
        </p:scale>
        <p:origin x="14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7F5F0BB-52B4-4897-B624-826F7DAD56BF}" type="datetimeFigureOut">
              <a:rPr lang="uk-UA"/>
              <a:pPr>
                <a:defRPr/>
              </a:pPr>
              <a:t>24.04.2024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C300085-13B9-4F5D-A784-8BF6924CB68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1886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24372-951D-4A42-9526-7C93E97D5390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8160E-329D-4789-99E0-F7AEAE497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332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2420B-A1B9-47F6-B4D1-98282297FE3F}" type="datetimeFigureOut">
              <a:rPr lang="ru-RU" smtClean="0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3C2AB-1958-4036-96E6-BAB03605D4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1085E1-6551-4ABE-9B5B-2B1910EAD040}" type="datetimeFigureOut">
              <a:rPr lang="ru-RU" smtClean="0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1A1CA-CA96-48F7-A442-0DCD8556E0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76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FE440C-77EF-42F9-8BB0-11549C640973}" type="datetimeFigureOut">
              <a:rPr lang="ru-RU" smtClean="0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3177B-E777-44C0-88E5-C9EF88A172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40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A65391-EF9D-4316-9625-5688279609A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4225974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925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045107-74CC-4BFD-9C9F-4EA0D53536DF}" type="datetimeFigureOut">
              <a:rPr lang="ru-RU" smtClean="0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88E87-F0C2-4432-BE39-FAECC28F53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67581D-D395-4C02-8516-91B887AFBD1E}" type="datetimeFigureOut">
              <a:rPr lang="ru-RU" smtClean="0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F8735-A12C-49B3-87D0-08183CCE32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67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80B836-432A-4B1A-A610-DD4848137BCA}" type="datetimeFigureOut">
              <a:rPr lang="ru-RU" smtClean="0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0688D-26B3-4F1B-9100-A5C95F739A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92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50F714-3E7C-4AEA-85E3-1D4DE66C93D2}" type="datetimeFigureOut">
              <a:rPr lang="ru-RU" smtClean="0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02836-4BFB-4575-8F0E-F5A57FDC3B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79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3409A6-877A-4583-8EE9-1EF2469ACAA6}" type="datetimeFigureOut">
              <a:rPr lang="ru-RU" smtClean="0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A308D-4E8B-44BA-AC9B-20F63C8E1D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38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7A523F-8DD3-4E5D-B985-44E3A57892EF}" type="datetimeFigureOut">
              <a:rPr lang="ru-RU" smtClean="0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3FADD-0833-43C2-84FC-268C84F59A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32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CE4CC7-A487-47AD-B3F8-2B191C6B3315}" type="datetimeFigureOut">
              <a:rPr lang="ru-RU" smtClean="0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E1110A-880B-47C0-9A2E-BE47F5A36F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1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B4799A-3FB2-4470-BADE-9AF652416EFE}" type="datetimeFigureOut">
              <a:rPr lang="ru-RU" smtClean="0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43FA4-8524-466D-84F7-D7500D2F52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61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F4159C-D879-42A5-8B4F-530FA2FE6182}" type="datetimeFigureOut">
              <a:rPr lang="ru-RU" smtClean="0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AD3B0C-15F5-4621-BFE5-E4E72497C9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47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34" r:id="rId12"/>
    <p:sldLayoutId id="2147484135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uk-UA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Васильківський фаховий коледж ВНЗ «Відкритий міжнародний університет розвитку людини «Україна»</a:t>
            </a:r>
            <a:r>
              <a:rPr lang="uk-UA" sz="2000" b="1" i="1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b="1" i="1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Навчальна дисципліна   </a:t>
            </a:r>
            <a:r>
              <a:rPr lang="uk-UA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Інформаційні технології </a:t>
            </a:r>
            <a:br>
              <a:rPr lang="uk-UA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-13447" y="1627496"/>
            <a:ext cx="9130553" cy="138972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Clr>
                <a:schemeClr val="accent3"/>
              </a:buClr>
              <a:buNone/>
              <a:defRPr/>
            </a:pPr>
            <a:r>
              <a:rPr lang="uk-U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2.9. </a:t>
            </a:r>
          </a:p>
          <a:p>
            <a:pPr marL="0" indent="0" algn="ctr">
              <a:lnSpc>
                <a:spcPct val="100000"/>
              </a:lnSpc>
              <a:buClr>
                <a:schemeClr val="accent3"/>
              </a:buClr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Графічні </a:t>
            </a:r>
            <a:r>
              <a:rPr lang="uk-UA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можливості і побудова діаграм  </a:t>
            </a:r>
            <a:r>
              <a:rPr lang="uk-UA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допомогою </a:t>
            </a:r>
            <a:r>
              <a:rPr lang="es-E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Excel</a:t>
            </a:r>
            <a:endParaRPr lang="uk-UA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26894" y="3506183"/>
            <a:ext cx="9144000" cy="355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План лекції</a:t>
            </a:r>
          </a:p>
          <a:p>
            <a:pPr lvl="0" indent="355600" eaLnBrk="1" hangingPunct="1">
              <a:lnSpc>
                <a:spcPct val="150000"/>
              </a:lnSpc>
              <a:spcAft>
                <a:spcPts val="0"/>
              </a:spcAft>
            </a:pPr>
            <a:r>
              <a:rPr lang="uk-UA" sz="2000" b="1" dirty="0" smtClean="0">
                <a:cs typeface="Arial" panose="020B0604020202020204" pitchFamily="34" charset="0"/>
              </a:rPr>
              <a:t>1. </a:t>
            </a:r>
            <a:r>
              <a:rPr kumimoji="0" lang="uk-UA" altLang="en-US" sz="2200" b="1" dirty="0">
                <a:ea typeface="+mj-ea"/>
                <a:cs typeface="Arial" panose="020B0604020202020204" pitchFamily="34" charset="0"/>
              </a:rPr>
              <a:t> </a:t>
            </a:r>
            <a:r>
              <a:rPr kumimoji="0" lang="uk-UA" altLang="en-US" sz="2200" b="1" dirty="0" smtClean="0">
                <a:ea typeface="+mj-ea"/>
                <a:cs typeface="Arial" panose="020B0604020202020204" pitchFamily="34" charset="0"/>
              </a:rPr>
              <a:t>Основні положення графічних можливостей  </a:t>
            </a:r>
            <a:r>
              <a:rPr kumimoji="0" lang="es-ES" altLang="en-US" sz="2200" b="1" dirty="0" smtClean="0">
                <a:ea typeface="+mj-ea"/>
                <a:cs typeface="Arial" panose="020B0604020202020204" pitchFamily="34" charset="0"/>
              </a:rPr>
              <a:t>M</a:t>
            </a:r>
            <a:r>
              <a:rPr kumimoji="0" lang="en-US" altLang="en-US" sz="2200" b="1" dirty="0" smtClean="0">
                <a:ea typeface="+mj-ea"/>
                <a:cs typeface="Arial" panose="020B0604020202020204" pitchFamily="34" charset="0"/>
              </a:rPr>
              <a:t>S </a:t>
            </a:r>
            <a:r>
              <a:rPr kumimoji="0" lang="es-ES" altLang="en-US" sz="2200" b="1" dirty="0" smtClean="0">
                <a:ea typeface="+mj-ea"/>
                <a:cs typeface="Arial" panose="020B0604020202020204" pitchFamily="34" charset="0"/>
              </a:rPr>
              <a:t>Excel</a:t>
            </a:r>
            <a:r>
              <a:rPr kumimoji="0" lang="uk-UA" altLang="en-US" sz="2200" b="1" dirty="0" smtClean="0">
                <a:ea typeface="+mj-ea"/>
                <a:cs typeface="Arial" panose="020B0604020202020204" pitchFamily="34" charset="0"/>
              </a:rPr>
              <a:t> </a:t>
            </a:r>
            <a:r>
              <a:rPr lang="uk-UA" sz="2000" b="1" dirty="0" smtClean="0">
                <a:cs typeface="Arial" panose="020B0604020202020204" pitchFamily="34" charset="0"/>
              </a:rPr>
              <a:t>….</a:t>
            </a:r>
            <a:r>
              <a:rPr lang="en-US" sz="2000" b="1" dirty="0" smtClean="0">
                <a:cs typeface="Arial" panose="020B0604020202020204" pitchFamily="34" charset="0"/>
              </a:rPr>
              <a:t>2</a:t>
            </a:r>
            <a:endParaRPr kumimoji="0" lang="uk-UA" altLang="ru-RU" sz="20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lvl="0" indent="355600" eaLnBrk="1" hangingPunct="1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cs typeface="Arial" panose="020B0604020202020204" pitchFamily="34" charset="0"/>
              </a:rPr>
              <a:t>2. </a:t>
            </a:r>
            <a:r>
              <a:rPr lang="ru-RU" sz="2000" b="1" dirty="0" err="1">
                <a:cs typeface="Arial" panose="020B0604020202020204" pitchFamily="34" charset="0"/>
              </a:rPr>
              <a:t>Опрацювання</a:t>
            </a:r>
            <a:r>
              <a:rPr lang="ru-RU" sz="2000" b="1" dirty="0">
                <a:cs typeface="Arial" panose="020B0604020202020204" pitchFamily="34" charset="0"/>
              </a:rPr>
              <a:t> </a:t>
            </a:r>
            <a:r>
              <a:rPr lang="ru-RU" sz="2000" b="1" dirty="0" err="1">
                <a:cs typeface="Arial" panose="020B0604020202020204" pitchFamily="34" charset="0"/>
              </a:rPr>
              <a:t>графічних</a:t>
            </a:r>
            <a:r>
              <a:rPr lang="ru-RU" sz="2000" b="1" dirty="0">
                <a:cs typeface="Arial" panose="020B0604020202020204" pitchFamily="34" charset="0"/>
              </a:rPr>
              <a:t> </a:t>
            </a:r>
            <a:r>
              <a:rPr lang="ru-RU" sz="2000" b="1" dirty="0" err="1">
                <a:cs typeface="Arial" panose="020B0604020202020204" pitchFamily="34" charset="0"/>
              </a:rPr>
              <a:t>матеріалів</a:t>
            </a:r>
            <a:r>
              <a:rPr lang="ru-RU" sz="2000" b="1" dirty="0">
                <a:cs typeface="Arial" panose="020B0604020202020204" pitchFamily="34" charset="0"/>
              </a:rPr>
              <a:t>  </a:t>
            </a:r>
            <a:r>
              <a:rPr lang="ru-RU" sz="2000" b="1" dirty="0" err="1">
                <a:cs typeface="Arial" panose="020B0604020202020204" pitchFamily="34" charset="0"/>
              </a:rPr>
              <a:t>засобами</a:t>
            </a:r>
            <a:r>
              <a:rPr lang="ru-RU" sz="2000" b="1" dirty="0"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cs typeface="Arial" panose="020B0604020202020204" pitchFamily="34" charset="0"/>
              </a:rPr>
              <a:t>Excel</a:t>
            </a:r>
            <a:r>
              <a:rPr lang="ru-RU" sz="2000" b="1" dirty="0" smtClean="0">
                <a:cs typeface="Arial" panose="020B0604020202020204" pitchFamily="34" charset="0"/>
              </a:rPr>
              <a:t> …………….7</a:t>
            </a:r>
            <a:endParaRPr lang="uk-UA" sz="2000" b="1" dirty="0" smtClean="0">
              <a:cs typeface="Arial" panose="020B0604020202020204" pitchFamily="34" charset="0"/>
            </a:endParaRPr>
          </a:p>
          <a:p>
            <a:pPr lvl="0" indent="355600" eaLnBrk="1" hangingPunct="1">
              <a:lnSpc>
                <a:spcPct val="150000"/>
              </a:lnSpc>
              <a:spcAft>
                <a:spcPts val="0"/>
              </a:spcAft>
            </a:pPr>
            <a:endParaRPr lang="uk-UA" sz="2000" b="1" dirty="0" smtClean="0">
              <a:cs typeface="Arial" panose="020B0604020202020204" pitchFamily="34" charset="0"/>
            </a:endParaRPr>
          </a:p>
          <a:p>
            <a:pPr lvl="0" indent="355600" eaLnBrk="1" hangingPunct="1">
              <a:lnSpc>
                <a:spcPct val="150000"/>
              </a:lnSpc>
              <a:spcAft>
                <a:spcPts val="0"/>
              </a:spcAft>
            </a:pPr>
            <a:endParaRPr lang="uk-UA" sz="2000" b="1" dirty="0" smtClean="0">
              <a:cs typeface="Arial" panose="020B0604020202020204" pitchFamily="34" charset="0"/>
            </a:endParaRPr>
          </a:p>
          <a:p>
            <a:pPr lvl="0" indent="355600" algn="ctr" eaLnBrk="1" hangingPunct="1">
              <a:lnSpc>
                <a:spcPct val="150000"/>
              </a:lnSpc>
              <a:spcAft>
                <a:spcPts val="0"/>
              </a:spcAft>
            </a:pPr>
            <a:r>
              <a:rPr lang="uk-UA" sz="2000" b="1" dirty="0" smtClean="0">
                <a:cs typeface="Arial" panose="020B0604020202020204" pitchFamily="34" charset="0"/>
              </a:rPr>
              <a:t>2024</a:t>
            </a:r>
            <a:endParaRPr lang="uk-UA" sz="2600" b="1" dirty="0">
              <a:solidFill>
                <a:srgbClr val="7030A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88999" y="457200"/>
            <a:ext cx="8763000" cy="4992479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R="4607" indent="352425" algn="l"/>
            <a:r>
              <a:rPr spc="77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</a:t>
            </a:r>
            <a:r>
              <a:rPr spc="77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правильному призначенні </a:t>
            </a:r>
            <a:r>
              <a:rPr spc="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початкового 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діапазону </a:t>
            </a:r>
            <a:r>
              <a:rPr spc="68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даних</a:t>
            </a:r>
            <a:r>
              <a:rPr spc="6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2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spc="54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слуга</a:t>
            </a:r>
            <a:r>
              <a:rPr spc="54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59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Діаграма </a:t>
            </a:r>
            <a:r>
              <a:rPr spc="59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здатна </a:t>
            </a:r>
            <a:r>
              <a:rPr spc="54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сформувати 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її </a:t>
            </a:r>
            <a:r>
              <a:rPr spc="6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практично за </a:t>
            </a:r>
            <a:r>
              <a:rPr spc="7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перший </a:t>
            </a:r>
            <a:r>
              <a:rPr spc="82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крок, </a:t>
            </a:r>
            <a:r>
              <a:rPr spc="86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оскільки</a:t>
            </a:r>
            <a:r>
              <a:rPr spc="-1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4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багато</a:t>
            </a:r>
            <a:r>
              <a:rPr spc="-1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параметрів</a:t>
            </a:r>
            <a:r>
              <a:rPr spc="-1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призначаються</a:t>
            </a:r>
            <a:r>
              <a:rPr spc="-1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spc="-1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8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замовчуванням</a:t>
            </a:r>
            <a:r>
              <a:rPr spc="6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pc="68" dirty="0" smtClean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4607" indent="352425" algn="l"/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2425">
              <a:spcBef>
                <a:spcPts val="481"/>
              </a:spcBef>
            </a:pPr>
            <a:r>
              <a:rPr b="1" spc="-32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Вибір</a:t>
            </a:r>
            <a:r>
              <a:rPr b="1" spc="-63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127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типу</a:t>
            </a:r>
            <a:r>
              <a:rPr b="1" spc="-63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204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</a:t>
            </a:r>
            <a:r>
              <a:rPr b="1" spc="-199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68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вигляду</a:t>
            </a:r>
            <a:r>
              <a:rPr b="1" spc="-63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</a:t>
            </a:r>
            <a:endParaRPr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4607" indent="352425" algn="l">
              <a:spcBef>
                <a:spcPts val="258"/>
              </a:spcBef>
            </a:pPr>
            <a:endParaRPr lang="uk-UA" spc="27" dirty="0" smtClean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4607" indent="352425" algn="l">
              <a:spcBef>
                <a:spcPts val="258"/>
              </a:spcBef>
            </a:pPr>
            <a:r>
              <a:rPr spc="27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</a:t>
            </a:r>
            <a:r>
              <a:rPr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2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створення</a:t>
            </a:r>
            <a:r>
              <a:rPr spc="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4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графіка</a:t>
            </a:r>
            <a:r>
              <a:rPr spc="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або </a:t>
            </a:r>
            <a:r>
              <a:rPr spc="-21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6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</a:t>
            </a:r>
            <a:r>
              <a:rPr spc="-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6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розпочинається</a:t>
            </a:r>
            <a:r>
              <a:rPr spc="-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spc="-4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</a:t>
            </a:r>
            <a:r>
              <a:rPr spc="4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тивізації</a:t>
            </a:r>
            <a:r>
              <a:rPr spc="9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2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послуги</a:t>
            </a:r>
            <a:r>
              <a:rPr spc="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4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</a:t>
            </a:r>
            <a:r>
              <a:rPr i="1" spc="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6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spc="-21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6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обрання</a:t>
            </a:r>
            <a:r>
              <a:rPr spc="-2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4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spc="-1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4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типу.</a:t>
            </a:r>
            <a:r>
              <a:rPr spc="-1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pc="-18" dirty="0" smtClean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4607" indent="352425" algn="l">
              <a:spcBef>
                <a:spcPts val="258"/>
              </a:spcBef>
            </a:pPr>
            <a:r>
              <a:rPr spc="68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spc="-1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</a:t>
            </a:r>
            <a:r>
              <a:rPr spc="-2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spc="32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раної</a:t>
            </a:r>
            <a:r>
              <a:rPr spc="32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6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 </a:t>
            </a:r>
            <a:r>
              <a:rPr spc="32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незадовільняє </a:t>
            </a:r>
            <a:r>
              <a:rPr spc="36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користувача, </a:t>
            </a:r>
            <a:r>
              <a:rPr spc="2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його </a:t>
            </a:r>
            <a:r>
              <a:rPr spc="54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2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</a:t>
            </a:r>
            <a:r>
              <a:rPr spc="-21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нити,</a:t>
            </a:r>
            <a:r>
              <a:rPr spc="5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6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скориставшись</a:t>
            </a:r>
            <a:r>
              <a:rPr spc="4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23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послу</a:t>
            </a:r>
            <a:r>
              <a:rPr spc="18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гою</a:t>
            </a:r>
            <a:r>
              <a:rPr spc="1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pc="18" dirty="0" smtClean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4607" indent="352425" algn="l">
              <a:spcBef>
                <a:spcPts val="258"/>
              </a:spcBef>
            </a:pPr>
            <a:r>
              <a:rPr b="1" spc="45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Знаряддя</a:t>
            </a:r>
            <a:r>
              <a:rPr b="1" spc="4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68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b="1" spc="27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 </a:t>
            </a:r>
            <a:r>
              <a:rPr b="1" spc="14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b="1" spc="-21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4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Конструкто</a:t>
            </a:r>
            <a:r>
              <a:rPr b="1" spc="6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b="1" spc="-54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10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b="1" spc="-54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9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b="1" spc="109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b="1" spc="-54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14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b="1" spc="-54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6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Зміни</a:t>
            </a:r>
            <a:r>
              <a:rPr b="1" spc="-54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­  </a:t>
            </a:r>
            <a:r>
              <a:rPr b="1" spc="10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b="1" spc="9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b="1" spc="-7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9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b="1" spc="9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b="1" spc="-7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2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</a:t>
            </a:r>
            <a:r>
              <a:rPr i="1" spc="2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i="1" spc="-7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4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pc="4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pc="45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</a:t>
            </a:r>
            <a:r>
              <a:rPr spc="36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spc="-7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spc="32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8999" y="-8021"/>
            <a:ext cx="876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98662" marR="519388" lvl="0" indent="-872364"/>
            <a:r>
              <a:rPr lang="ru-RU" sz="1400" b="1" spc="-27" dirty="0">
                <a:solidFill>
                  <a:srgbClr val="C00000"/>
                </a:solidFill>
                <a:latin typeface="Trebuchet MS"/>
                <a:cs typeface="Trebuchet MS"/>
              </a:rPr>
              <a:t>2.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9" dirty="0" err="1">
                <a:solidFill>
                  <a:srgbClr val="C00000"/>
                </a:solidFill>
                <a:latin typeface="Trebuchet MS"/>
                <a:cs typeface="Trebuchet MS"/>
              </a:rPr>
              <a:t>Опрацювання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50" dirty="0" err="1">
                <a:solidFill>
                  <a:srgbClr val="C00000"/>
                </a:solidFill>
                <a:latin typeface="Trebuchet MS"/>
                <a:cs typeface="Trebuchet MS"/>
              </a:rPr>
              <a:t>графічних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45" dirty="0" err="1">
                <a:solidFill>
                  <a:srgbClr val="C00000"/>
                </a:solidFill>
                <a:latin typeface="Trebuchet MS"/>
                <a:cs typeface="Trebuchet MS"/>
              </a:rPr>
              <a:t>матеріалів</a:t>
            </a:r>
            <a:r>
              <a:rPr lang="ru-RU" sz="1400" b="1" spc="-45" dirty="0">
                <a:solidFill>
                  <a:srgbClr val="C00000"/>
                </a:solidFill>
                <a:latin typeface="Trebuchet MS"/>
                <a:cs typeface="Trebuchet MS"/>
              </a:rPr>
              <a:t>  </a:t>
            </a:r>
            <a:r>
              <a:rPr lang="ru-RU" sz="1400" b="1" spc="-14" dirty="0" err="1">
                <a:solidFill>
                  <a:srgbClr val="C00000"/>
                </a:solidFill>
                <a:latin typeface="Trebuchet MS"/>
                <a:cs typeface="Trebuchet MS"/>
              </a:rPr>
              <a:t>засобами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45" dirty="0" err="1">
                <a:solidFill>
                  <a:srgbClr val="C00000"/>
                </a:solidFill>
                <a:latin typeface="Trebuchet MS"/>
                <a:cs typeface="Trebuchet MS"/>
              </a:rPr>
              <a:t>Excel</a:t>
            </a:r>
            <a:endParaRPr lang="ru-RU" sz="1400" b="1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182252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1219200"/>
            <a:ext cx="8229600" cy="437688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88999" y="-8021"/>
            <a:ext cx="876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98662" marR="519388" lvl="0" indent="-872364"/>
            <a:r>
              <a:rPr lang="ru-RU" sz="1400" b="1" spc="-27" dirty="0">
                <a:solidFill>
                  <a:srgbClr val="C00000"/>
                </a:solidFill>
                <a:latin typeface="Trebuchet MS"/>
                <a:cs typeface="Trebuchet MS"/>
              </a:rPr>
              <a:t>2.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9" dirty="0" err="1">
                <a:solidFill>
                  <a:srgbClr val="C00000"/>
                </a:solidFill>
                <a:latin typeface="Trebuchet MS"/>
                <a:cs typeface="Trebuchet MS"/>
              </a:rPr>
              <a:t>Опрацювання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50" dirty="0" err="1">
                <a:solidFill>
                  <a:srgbClr val="C00000"/>
                </a:solidFill>
                <a:latin typeface="Trebuchet MS"/>
                <a:cs typeface="Trebuchet MS"/>
              </a:rPr>
              <a:t>графічних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45" dirty="0" err="1">
                <a:solidFill>
                  <a:srgbClr val="C00000"/>
                </a:solidFill>
                <a:latin typeface="Trebuchet MS"/>
                <a:cs typeface="Trebuchet MS"/>
              </a:rPr>
              <a:t>матеріалів</a:t>
            </a:r>
            <a:r>
              <a:rPr lang="ru-RU" sz="1400" b="1" spc="-45" dirty="0">
                <a:solidFill>
                  <a:srgbClr val="C00000"/>
                </a:solidFill>
                <a:latin typeface="Trebuchet MS"/>
                <a:cs typeface="Trebuchet MS"/>
              </a:rPr>
              <a:t>  </a:t>
            </a:r>
            <a:r>
              <a:rPr lang="ru-RU" sz="1400" b="1" spc="-14" dirty="0" err="1">
                <a:solidFill>
                  <a:srgbClr val="C00000"/>
                </a:solidFill>
                <a:latin typeface="Trebuchet MS"/>
                <a:cs typeface="Trebuchet MS"/>
              </a:rPr>
              <a:t>засобами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45" dirty="0" err="1">
                <a:solidFill>
                  <a:srgbClr val="C00000"/>
                </a:solidFill>
                <a:latin typeface="Trebuchet MS"/>
                <a:cs typeface="Trebuchet MS"/>
              </a:rPr>
              <a:t>Excel</a:t>
            </a:r>
            <a:endParaRPr lang="ru-RU" sz="1400" b="1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9200" y="6096000"/>
            <a:ext cx="998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91"/>
              </a:spcBef>
            </a:pPr>
            <a:r>
              <a:rPr lang="uk-UA" i="1" spc="-54" dirty="0">
                <a:solidFill>
                  <a:srgbClr val="231F20"/>
                </a:solidFill>
                <a:latin typeface="Trebuchet MS"/>
                <a:cs typeface="Trebuchet MS"/>
              </a:rPr>
              <a:t>Рис.</a:t>
            </a:r>
            <a:r>
              <a:rPr lang="uk-UA" i="1" spc="-63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uk-UA" i="1" spc="-63" dirty="0" smtClean="0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endParaRPr lang="uk-UA" dirty="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482520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88998" y="609600"/>
            <a:ext cx="8762999" cy="5657772"/>
          </a:xfrm>
          <a:prstGeom prst="rect">
            <a:avLst/>
          </a:prstGeom>
        </p:spPr>
        <p:txBody>
          <a:bodyPr vert="horz" wrap="square" lIns="0" tIns="9213" rIns="0" bIns="0" rtlCol="0">
            <a:spAutoFit/>
          </a:bodyPr>
          <a:lstStyle/>
          <a:p>
            <a:pPr marR="4607" lvl="0" indent="352425" algn="l">
              <a:lnSpc>
                <a:spcPct val="101699"/>
              </a:lnSpc>
              <a:spcBef>
                <a:spcPts val="73"/>
              </a:spcBef>
            </a:pPr>
            <a:r>
              <a:rPr lang="uk-UA" spc="7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Після</a:t>
            </a:r>
            <a:r>
              <a:rPr lang="uk-UA" spc="26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4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чого</a:t>
            </a:r>
            <a:r>
              <a:rPr lang="uk-UA" spc="272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59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uk-UA" spc="272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7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uk-UA" spc="26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5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запро</a:t>
            </a:r>
            <a:r>
              <a:rPr lang="uk-UA" spc="59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понованих</a:t>
            </a:r>
            <a:r>
              <a:rPr lang="uk-UA" spc="286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6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типів,</a:t>
            </a:r>
            <a:r>
              <a:rPr lang="uk-UA" spc="277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6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k-UA" spc="277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54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саме:</a:t>
            </a:r>
            <a:r>
              <a:rPr lang="uk-U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R="4607" lvl="0" indent="352425" algn="l">
              <a:lnSpc>
                <a:spcPct val="101699"/>
              </a:lnSpc>
              <a:spcBef>
                <a:spcPts val="73"/>
              </a:spcBef>
            </a:pPr>
            <a:r>
              <a:rPr lang="uk-UA" b="1" spc="54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стовпчаста, </a:t>
            </a:r>
            <a:r>
              <a:rPr lang="uk-UA" b="1" spc="68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лінійчата, </a:t>
            </a:r>
            <a:r>
              <a:rPr lang="uk-UA" b="1" spc="59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секторна, гістограма, </a:t>
            </a:r>
            <a:r>
              <a:rPr lang="uk-UA" b="1" spc="68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b="1" spc="63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областями, точкова, </a:t>
            </a:r>
            <a:r>
              <a:rPr lang="uk-UA" b="1" spc="68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spc="63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біржова,</a:t>
            </a:r>
            <a:r>
              <a:rPr lang="uk-UA" b="1" spc="68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spc="59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поверхнева,</a:t>
            </a:r>
            <a:r>
              <a:rPr lang="uk-UA" b="1" spc="63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spc="73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кільцева,</a:t>
            </a:r>
            <a:r>
              <a:rPr lang="uk-UA" b="1" spc="77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spc="59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пелюсткова</a:t>
            </a:r>
            <a:r>
              <a:rPr lang="uk-UA" b="1" spc="63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spc="59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бульбашкова</a:t>
            </a:r>
            <a:r>
              <a:rPr lang="uk-UA" b="1" spc="59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b="1" spc="63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4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обира</a:t>
            </a:r>
            <a:r>
              <a:rPr lang="uk-UA" spc="6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ється </a:t>
            </a:r>
            <a:r>
              <a:rPr lang="uk-UA" spc="54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необхідний </a:t>
            </a:r>
            <a:r>
              <a:rPr lang="uk-UA" spc="7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тип. </a:t>
            </a:r>
          </a:p>
          <a:p>
            <a:pPr marR="4607" lvl="0" indent="352425" algn="l">
              <a:lnSpc>
                <a:spcPct val="101699"/>
              </a:lnSpc>
              <a:spcBef>
                <a:spcPts val="73"/>
              </a:spcBef>
            </a:pPr>
            <a:endParaRPr lang="uk-UA" spc="73" dirty="0" smtClean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4607" lvl="0" indent="352425" algn="l">
              <a:lnSpc>
                <a:spcPct val="101699"/>
              </a:lnSpc>
              <a:spcBef>
                <a:spcPts val="73"/>
              </a:spcBef>
            </a:pPr>
            <a:r>
              <a:rPr lang="uk-UA" spc="86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uk-UA" spc="6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умови, </a:t>
            </a:r>
            <a:r>
              <a:rPr lang="uk-UA" spc="6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</a:t>
            </a:r>
            <a:r>
              <a:rPr lang="uk-UA" spc="6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певний </a:t>
            </a:r>
            <a:r>
              <a:rPr lang="uk-UA" spc="6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 </a:t>
            </a:r>
            <a:r>
              <a:rPr lang="uk-UA" spc="36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був </a:t>
            </a:r>
            <a:r>
              <a:rPr lang="uk-UA" spc="6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раніше </a:t>
            </a:r>
            <a:r>
              <a:rPr lang="uk-UA" spc="36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створе</a:t>
            </a:r>
            <a:r>
              <a:rPr lang="uk-UA" spc="77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ний</a:t>
            </a:r>
            <a:r>
              <a:rPr lang="uk-UA" spc="27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54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uk-UA" spc="32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6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збережений</a:t>
            </a:r>
            <a:r>
              <a:rPr lang="uk-UA" spc="27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54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uk-UA" spc="36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6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шаблонах,</a:t>
            </a:r>
            <a:r>
              <a:rPr lang="uk-UA" spc="32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59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користувач</a:t>
            </a:r>
            <a:r>
              <a:rPr lang="uk-UA" spc="27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7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uk-UA" spc="32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5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обрати</a:t>
            </a:r>
            <a:r>
              <a:rPr lang="uk-UA" spc="27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4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uk-UA" spc="32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59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uk-UA" spc="32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54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меню </a:t>
            </a:r>
            <a:r>
              <a:rPr lang="uk-UA" spc="-21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spc="77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Шаблони,</a:t>
            </a:r>
            <a:r>
              <a:rPr lang="uk-UA" spc="21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6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uk-UA" spc="21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59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міститься</a:t>
            </a:r>
            <a:r>
              <a:rPr lang="uk-UA" spc="21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54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uk-UA" spc="21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59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групі</a:t>
            </a:r>
            <a:r>
              <a:rPr lang="uk-UA" spc="21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spc="9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Змінити</a:t>
            </a:r>
            <a:r>
              <a:rPr lang="uk-UA" b="1" spc="218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spc="113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</a:t>
            </a:r>
            <a:r>
              <a:rPr lang="uk-UA" b="1" spc="218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spc="59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діаграми.</a:t>
            </a:r>
            <a:r>
              <a:rPr lang="uk-UA" b="1" spc="213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R="4607" lvl="0" indent="352425" algn="l">
              <a:lnSpc>
                <a:spcPct val="101699"/>
              </a:lnSpc>
              <a:spcBef>
                <a:spcPts val="73"/>
              </a:spcBef>
            </a:pPr>
            <a:endParaRPr lang="uk-UA" spc="86" dirty="0" smtClean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4607" lvl="0" indent="352425" algn="l">
              <a:lnSpc>
                <a:spcPct val="101699"/>
              </a:lnSpc>
              <a:spcBef>
                <a:spcPts val="73"/>
              </a:spcBef>
            </a:pPr>
            <a:r>
              <a:rPr lang="uk-UA" spc="86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uk-UA" spc="21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159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  </a:t>
            </a:r>
            <a:r>
              <a:rPr lang="uk-UA" spc="59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користувачем </a:t>
            </a:r>
            <a:r>
              <a:rPr lang="uk-UA" spc="4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створено</a:t>
            </a:r>
            <a:r>
              <a:rPr lang="uk-UA" spc="4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59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діаграму </a:t>
            </a:r>
            <a:r>
              <a:rPr lang="uk-UA" spc="6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spc="5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особливими</a:t>
            </a:r>
            <a:r>
              <a:rPr lang="uk-UA" spc="54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6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параметрами, </a:t>
            </a:r>
            <a:r>
              <a:rPr lang="uk-UA" spc="1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яку </a:t>
            </a:r>
            <a:r>
              <a:rPr lang="uk-UA" spc="10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4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необхідно </a:t>
            </a:r>
            <a:r>
              <a:rPr lang="uk-UA" spc="59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використовувати </a:t>
            </a:r>
            <a:r>
              <a:rPr lang="uk-UA" spc="6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надалі, </a:t>
            </a:r>
            <a:r>
              <a:rPr lang="uk-UA" spc="4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uk-UA" spc="54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її доцільно </a:t>
            </a:r>
            <a:r>
              <a:rPr lang="uk-UA" spc="5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зберегти </a:t>
            </a:r>
            <a:r>
              <a:rPr lang="uk-UA" spc="122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 </a:t>
            </a:r>
            <a:r>
              <a:rPr lang="uk-UA" spc="6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</a:t>
            </a:r>
            <a:r>
              <a:rPr lang="uk-UA" spc="54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блон,</a:t>
            </a:r>
            <a:r>
              <a:rPr lang="uk-UA" spc="4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59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скориставшись</a:t>
            </a:r>
            <a:r>
              <a:rPr lang="uk-UA" spc="4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послугою</a:t>
            </a:r>
            <a:r>
              <a:rPr lang="uk-UA" spc="4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spc="73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Конструктор</a:t>
            </a:r>
            <a:r>
              <a:rPr lang="uk-UA" b="1" spc="4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spc="14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uk-UA" b="1" spc="4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spc="113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</a:t>
            </a:r>
            <a:r>
              <a:rPr lang="uk-UA" b="1" spc="4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spc="14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uk-UA" b="1" spc="4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spc="54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Зберегти</a:t>
            </a:r>
            <a:r>
              <a:rPr lang="uk-UA" b="1" spc="4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spc="109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 </a:t>
            </a:r>
            <a:r>
              <a:rPr lang="uk-UA" b="1" spc="-213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spc="73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шаблон.</a:t>
            </a:r>
            <a:endParaRPr lang="uk-UA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16" marR="6910" algn="just">
              <a:lnSpc>
                <a:spcPct val="101699"/>
              </a:lnSpc>
              <a:spcBef>
                <a:spcPts val="73"/>
              </a:spcBef>
            </a:pPr>
            <a:endParaRPr lang="uk-UA" sz="907" spc="159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 marL="11516" marR="6910" algn="just">
              <a:lnSpc>
                <a:spcPct val="101699"/>
              </a:lnSpc>
              <a:spcBef>
                <a:spcPts val="73"/>
              </a:spcBef>
            </a:pPr>
            <a:endParaRPr sz="907" dirty="0">
              <a:latin typeface="Trebuchet MS"/>
              <a:cs typeface="Trebuchet M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8999" y="-8021"/>
            <a:ext cx="876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98662" marR="519388" lvl="0" indent="-872364"/>
            <a:r>
              <a:rPr lang="ru-RU" sz="1400" b="1" spc="-27" dirty="0">
                <a:solidFill>
                  <a:srgbClr val="C00000"/>
                </a:solidFill>
                <a:latin typeface="Trebuchet MS"/>
                <a:cs typeface="Trebuchet MS"/>
              </a:rPr>
              <a:t>2.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9" dirty="0" err="1">
                <a:solidFill>
                  <a:srgbClr val="C00000"/>
                </a:solidFill>
                <a:latin typeface="Trebuchet MS"/>
                <a:cs typeface="Trebuchet MS"/>
              </a:rPr>
              <a:t>Опрацювання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50" dirty="0" err="1">
                <a:solidFill>
                  <a:srgbClr val="C00000"/>
                </a:solidFill>
                <a:latin typeface="Trebuchet MS"/>
                <a:cs typeface="Trebuchet MS"/>
              </a:rPr>
              <a:t>графічних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45" dirty="0" err="1">
                <a:solidFill>
                  <a:srgbClr val="C00000"/>
                </a:solidFill>
                <a:latin typeface="Trebuchet MS"/>
                <a:cs typeface="Trebuchet MS"/>
              </a:rPr>
              <a:t>матеріалів</a:t>
            </a:r>
            <a:r>
              <a:rPr lang="ru-RU" sz="1400" b="1" spc="-45" dirty="0">
                <a:solidFill>
                  <a:srgbClr val="C00000"/>
                </a:solidFill>
                <a:latin typeface="Trebuchet MS"/>
                <a:cs typeface="Trebuchet MS"/>
              </a:rPr>
              <a:t>  </a:t>
            </a:r>
            <a:r>
              <a:rPr lang="ru-RU" sz="1400" b="1" spc="-14" dirty="0" err="1">
                <a:solidFill>
                  <a:srgbClr val="C00000"/>
                </a:solidFill>
                <a:latin typeface="Trebuchet MS"/>
                <a:cs typeface="Trebuchet MS"/>
              </a:rPr>
              <a:t>засобами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45" dirty="0" err="1">
                <a:solidFill>
                  <a:srgbClr val="C00000"/>
                </a:solidFill>
                <a:latin typeface="Trebuchet MS"/>
                <a:cs typeface="Trebuchet MS"/>
              </a:rPr>
              <a:t>Excel</a:t>
            </a:r>
            <a:endParaRPr lang="ru-RU" sz="1400" b="1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153760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88999" y="609600"/>
            <a:ext cx="8686800" cy="5628551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207294">
              <a:spcBef>
                <a:spcPts val="517"/>
              </a:spcBef>
            </a:pPr>
            <a:r>
              <a:rPr b="1" i="1" spc="-32" dirty="0" err="1" smtClean="0">
                <a:solidFill>
                  <a:srgbClr val="C00000"/>
                </a:solidFill>
                <a:latin typeface="Trebuchet MS"/>
                <a:cs typeface="Trebuchet MS"/>
              </a:rPr>
              <a:t>Вибір</a:t>
            </a:r>
            <a:r>
              <a:rPr b="1" i="1" spc="-63" dirty="0" smtClean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b="1" i="1" spc="-27" dirty="0">
                <a:solidFill>
                  <a:srgbClr val="C00000"/>
                </a:solidFill>
                <a:latin typeface="Trebuchet MS"/>
                <a:cs typeface="Trebuchet MS"/>
              </a:rPr>
              <a:t>даних</a:t>
            </a:r>
            <a:r>
              <a:rPr b="1" i="1" spc="-63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b="1" i="1" spc="-82" dirty="0">
                <a:solidFill>
                  <a:srgbClr val="C00000"/>
                </a:solidFill>
                <a:latin typeface="Trebuchet MS"/>
                <a:cs typeface="Trebuchet MS"/>
              </a:rPr>
              <a:t>для</a:t>
            </a:r>
            <a:r>
              <a:rPr b="1" i="1" spc="-63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b="1" i="1" spc="-32" dirty="0">
                <a:solidFill>
                  <a:srgbClr val="C00000"/>
                </a:solidFill>
                <a:latin typeface="Trebuchet MS"/>
                <a:cs typeface="Trebuchet MS"/>
              </a:rPr>
              <a:t>побудови</a:t>
            </a:r>
            <a:r>
              <a:rPr b="1" i="1" spc="-63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b="1" i="1" spc="-50" dirty="0">
                <a:solidFill>
                  <a:srgbClr val="C00000"/>
                </a:solidFill>
                <a:latin typeface="Trebuchet MS"/>
                <a:cs typeface="Trebuchet MS"/>
              </a:rPr>
              <a:t>діаграми</a:t>
            </a:r>
            <a:endParaRPr b="1" dirty="0">
              <a:solidFill>
                <a:srgbClr val="C00000"/>
              </a:solidFill>
              <a:latin typeface="Trebuchet MS"/>
              <a:cs typeface="Trebuchet MS"/>
            </a:endParaRPr>
          </a:p>
          <a:p>
            <a:pPr marR="4607" indent="352425" algn="just">
              <a:spcBef>
                <a:spcPts val="290"/>
              </a:spcBef>
            </a:pPr>
            <a:r>
              <a:rPr spc="7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Зміна</a:t>
            </a:r>
            <a:r>
              <a:rPr spc="4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2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spc="4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вибір</a:t>
            </a:r>
            <a:r>
              <a:rPr spc="4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діапазону</a:t>
            </a:r>
            <a:r>
              <a:rPr spc="4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7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даних,</a:t>
            </a:r>
            <a:r>
              <a:rPr spc="4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spc="4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4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основі </a:t>
            </a:r>
            <a:r>
              <a:rPr spc="1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яких</a:t>
            </a:r>
            <a:r>
              <a:rPr spc="4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2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</a:t>
            </a:r>
            <a:r>
              <a:rPr spc="4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побудовано </a:t>
            </a:r>
            <a:r>
              <a:rPr spc="-21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діаграму,</a:t>
            </a:r>
            <a:r>
              <a:rPr spc="-2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spc="-1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</a:t>
            </a:r>
            <a:r>
              <a:rPr spc="-1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2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способу</a:t>
            </a:r>
            <a:r>
              <a:rPr spc="-1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формування</a:t>
            </a:r>
            <a:r>
              <a:rPr spc="-2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spc="-1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рядів</a:t>
            </a:r>
            <a:r>
              <a:rPr spc="-1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4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здійснюються</a:t>
            </a:r>
            <a:r>
              <a:rPr spc="-1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6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</a:t>
            </a:r>
            <a:r>
              <a:rPr spc="54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</a:t>
            </a:r>
            <a:r>
              <a:rPr spc="-2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групу</a:t>
            </a:r>
            <a:r>
              <a:rPr spc="-1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82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Дані,</a:t>
            </a:r>
            <a:r>
              <a:rPr b="1" spc="-18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spc="-1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знаходиться</a:t>
            </a:r>
            <a:r>
              <a:rPr spc="-1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pc="-1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7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вкладці</a:t>
            </a:r>
            <a:r>
              <a:rPr spc="-2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73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Конструктор</a:t>
            </a:r>
            <a:r>
              <a:rPr spc="7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pc="73" dirty="0" smtClean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4607" indent="352425" algn="just">
              <a:spcBef>
                <a:spcPts val="290"/>
              </a:spcBef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4607" indent="352425" algn="just"/>
            <a:r>
              <a:rPr spc="5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Скориставшись піктограмою </a:t>
            </a:r>
            <a:r>
              <a:rPr b="1" spc="6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Перехід </a:t>
            </a:r>
            <a:r>
              <a:rPr b="1" spc="68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рядок/стовпець </a:t>
            </a:r>
            <a:r>
              <a:rPr spc="4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spc="6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зміна </a:t>
            </a:r>
            <a:r>
              <a:rPr spc="7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2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способу </a:t>
            </a:r>
            <a:r>
              <a:rPr spc="6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формування рядів діаграми </a:t>
            </a:r>
            <a:r>
              <a:rPr spc="5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здійснюється автоматично 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spc="59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відображається</a:t>
            </a:r>
            <a:r>
              <a:rPr spc="-1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spc="-1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82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аркуші</a:t>
            </a:r>
            <a:r>
              <a:rPr spc="82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pc="82" dirty="0" smtClean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4607" indent="352425" algn="just"/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4607" indent="352425" algn="just"/>
            <a:r>
              <a:rPr spc="77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spc="4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виборі</a:t>
            </a:r>
            <a:r>
              <a:rPr spc="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піктограми </a:t>
            </a:r>
            <a:r>
              <a:rPr b="1" spc="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Вибір </a:t>
            </a:r>
            <a:r>
              <a:rPr b="1" spc="54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9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даних,</a:t>
            </a:r>
            <a:r>
              <a:rPr b="1" spc="-32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відкривається</a:t>
            </a:r>
            <a:r>
              <a:rPr spc="-27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3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вікно</a:t>
            </a:r>
            <a:r>
              <a:rPr spc="-27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45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</a:t>
            </a:r>
            <a:r>
              <a:rPr b="1" spc="18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b="1" spc="18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36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джерела </a:t>
            </a:r>
            <a:r>
              <a:rPr b="1" spc="9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даних</a:t>
            </a:r>
            <a:r>
              <a:rPr b="1" spc="9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pc="6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pc="63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</a:t>
            </a:r>
            <a:r>
              <a:rPr spc="6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pc="6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spc="6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spc="-21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9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яке </a:t>
            </a:r>
            <a:r>
              <a:rPr spc="5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дозволяє </a:t>
            </a:r>
            <a:r>
              <a:rPr spc="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обрати 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діапазон </a:t>
            </a:r>
            <a:r>
              <a:rPr spc="5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даних </a:t>
            </a:r>
            <a:r>
              <a:rPr spc="6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діаграми, </a:t>
            </a:r>
            <a:r>
              <a:rPr spc="59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здійснити</a:t>
            </a:r>
            <a:r>
              <a:rPr spc="5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6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</a:t>
            </a:r>
            <a:r>
              <a:rPr spc="54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рехід</a:t>
            </a:r>
            <a:r>
              <a:rPr spc="54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рядок/стовпець, </a:t>
            </a:r>
            <a:r>
              <a:rPr spc="45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редагу</a:t>
            </a:r>
            <a:r>
              <a:rPr spc="63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вати</a:t>
            </a:r>
            <a:r>
              <a:rPr spc="-32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записи</a:t>
            </a:r>
            <a:r>
              <a:rPr spc="-27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легенди</a:t>
            </a:r>
            <a:r>
              <a:rPr spc="-27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</a:t>
            </a:r>
            <a:r>
              <a:rPr spc="-32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підписи </a:t>
            </a:r>
            <a:r>
              <a:rPr spc="-21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осей</a:t>
            </a:r>
            <a:r>
              <a:rPr spc="5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8999" y="-8021"/>
            <a:ext cx="876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98662" marR="519388" lvl="0" indent="-872364"/>
            <a:r>
              <a:rPr lang="ru-RU" sz="1400" b="1" spc="-27" dirty="0">
                <a:solidFill>
                  <a:srgbClr val="C00000"/>
                </a:solidFill>
                <a:latin typeface="Trebuchet MS"/>
                <a:cs typeface="Trebuchet MS"/>
              </a:rPr>
              <a:t>2.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9" dirty="0" err="1">
                <a:solidFill>
                  <a:srgbClr val="C00000"/>
                </a:solidFill>
                <a:latin typeface="Trebuchet MS"/>
                <a:cs typeface="Trebuchet MS"/>
              </a:rPr>
              <a:t>Опрацювання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50" dirty="0" err="1">
                <a:solidFill>
                  <a:srgbClr val="C00000"/>
                </a:solidFill>
                <a:latin typeface="Trebuchet MS"/>
                <a:cs typeface="Trebuchet MS"/>
              </a:rPr>
              <a:t>графічних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45" dirty="0" err="1">
                <a:solidFill>
                  <a:srgbClr val="C00000"/>
                </a:solidFill>
                <a:latin typeface="Trebuchet MS"/>
                <a:cs typeface="Trebuchet MS"/>
              </a:rPr>
              <a:t>матеріалів</a:t>
            </a:r>
            <a:r>
              <a:rPr lang="ru-RU" sz="1400" b="1" spc="-45" dirty="0">
                <a:solidFill>
                  <a:srgbClr val="C00000"/>
                </a:solidFill>
                <a:latin typeface="Trebuchet MS"/>
                <a:cs typeface="Trebuchet MS"/>
              </a:rPr>
              <a:t>  </a:t>
            </a:r>
            <a:r>
              <a:rPr lang="ru-RU" sz="1400" b="1" spc="-14" dirty="0" err="1">
                <a:solidFill>
                  <a:srgbClr val="C00000"/>
                </a:solidFill>
                <a:latin typeface="Trebuchet MS"/>
                <a:cs typeface="Trebuchet MS"/>
              </a:rPr>
              <a:t>засобами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45" dirty="0" err="1">
                <a:solidFill>
                  <a:srgbClr val="C00000"/>
                </a:solidFill>
                <a:latin typeface="Trebuchet MS"/>
                <a:cs typeface="Trebuchet MS"/>
              </a:rPr>
              <a:t>Excel</a:t>
            </a:r>
            <a:endParaRPr lang="ru-RU" sz="1400" b="1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399904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97020" y="348990"/>
            <a:ext cx="8686800" cy="1858288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113" marR="4607" lvl="0" indent="341313" algn="l">
              <a:spcBef>
                <a:spcPts val="91"/>
              </a:spcBef>
            </a:pPr>
            <a:r>
              <a:rPr lang="uk-UA" spc="86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uk-UA" spc="2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5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uk-UA" spc="32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54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діапазоні</a:t>
            </a:r>
            <a:r>
              <a:rPr lang="uk-UA" spc="27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6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даних</a:t>
            </a:r>
            <a:r>
              <a:rPr lang="uk-UA" spc="27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5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uk-UA" spc="7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явні </a:t>
            </a:r>
            <a:r>
              <a:rPr lang="uk-UA" spc="5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пусті </a:t>
            </a:r>
            <a:r>
              <a:rPr lang="uk-UA" spc="82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клітинки, </a:t>
            </a:r>
            <a:r>
              <a:rPr lang="uk-UA" spc="7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їх </a:t>
            </a:r>
            <a:r>
              <a:rPr lang="uk-UA" spc="6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uk-UA" spc="2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uk-UA" spc="4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помогою</a:t>
            </a:r>
            <a:r>
              <a:rPr lang="uk-UA" spc="4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54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послуги</a:t>
            </a:r>
            <a:r>
              <a:rPr lang="uk-UA" spc="59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spc="82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Приховані </a:t>
            </a:r>
            <a:r>
              <a:rPr lang="uk-UA" b="1" spc="-213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spc="1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uk-UA" b="1" spc="82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пусті </a:t>
            </a:r>
            <a:r>
              <a:rPr lang="uk-UA" b="1" spc="103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клітинки</a:t>
            </a:r>
            <a:r>
              <a:rPr lang="uk-UA" spc="10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pc="6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</a:t>
            </a:r>
            <a:r>
              <a:rPr lang="uk-UA" spc="54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</a:t>
            </a:r>
            <a:r>
              <a:rPr lang="uk-UA" spc="59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ходиться</a:t>
            </a:r>
            <a:r>
              <a:rPr lang="uk-UA" spc="15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54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uk-UA" spc="154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59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зазначеному</a:t>
            </a:r>
            <a:r>
              <a:rPr lang="uk-UA" spc="154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7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вікні,</a:t>
            </a:r>
            <a:r>
              <a:rPr lang="uk-UA" spc="77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можна</a:t>
            </a:r>
            <a:r>
              <a:rPr lang="uk-UA" spc="-54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59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відображати</a:t>
            </a:r>
            <a:r>
              <a:rPr lang="uk-UA" spc="-54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122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</a:t>
            </a:r>
            <a:r>
              <a:rPr lang="uk-UA" spc="-54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7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проміж</a:t>
            </a:r>
            <a:r>
              <a:rPr lang="uk-UA" spc="77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ок,</a:t>
            </a:r>
            <a:r>
              <a:rPr lang="uk-UA" spc="-2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32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uk-UA" spc="-1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122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</a:t>
            </a:r>
            <a:r>
              <a:rPr lang="uk-UA" spc="-2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6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нуль.</a:t>
            </a:r>
            <a:endParaRPr lang="uk-UA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4607" indent="352425" algn="just"/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8999" y="-8021"/>
            <a:ext cx="876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98662" marR="519388" lvl="0" indent="-872364"/>
            <a:r>
              <a:rPr lang="ru-RU" sz="1400" b="1" spc="-27" dirty="0">
                <a:solidFill>
                  <a:srgbClr val="C00000"/>
                </a:solidFill>
                <a:latin typeface="Trebuchet MS"/>
                <a:cs typeface="Trebuchet MS"/>
              </a:rPr>
              <a:t>2.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9" dirty="0" err="1">
                <a:solidFill>
                  <a:srgbClr val="C00000"/>
                </a:solidFill>
                <a:latin typeface="Trebuchet MS"/>
                <a:cs typeface="Trebuchet MS"/>
              </a:rPr>
              <a:t>Опрацювання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50" dirty="0" err="1">
                <a:solidFill>
                  <a:srgbClr val="C00000"/>
                </a:solidFill>
                <a:latin typeface="Trebuchet MS"/>
                <a:cs typeface="Trebuchet MS"/>
              </a:rPr>
              <a:t>графічних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45" dirty="0" err="1">
                <a:solidFill>
                  <a:srgbClr val="C00000"/>
                </a:solidFill>
                <a:latin typeface="Trebuchet MS"/>
                <a:cs typeface="Trebuchet MS"/>
              </a:rPr>
              <a:t>матеріалів</a:t>
            </a:r>
            <a:r>
              <a:rPr lang="ru-RU" sz="1400" b="1" spc="-45" dirty="0">
                <a:solidFill>
                  <a:srgbClr val="C00000"/>
                </a:solidFill>
                <a:latin typeface="Trebuchet MS"/>
                <a:cs typeface="Trebuchet MS"/>
              </a:rPr>
              <a:t>  </a:t>
            </a:r>
            <a:r>
              <a:rPr lang="ru-RU" sz="1400" b="1" spc="-14" dirty="0" err="1">
                <a:solidFill>
                  <a:srgbClr val="C00000"/>
                </a:solidFill>
                <a:latin typeface="Trebuchet MS"/>
                <a:cs typeface="Trebuchet MS"/>
              </a:rPr>
              <a:t>засобами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45" dirty="0" err="1">
                <a:solidFill>
                  <a:srgbClr val="C00000"/>
                </a:solidFill>
                <a:latin typeface="Trebuchet MS"/>
                <a:cs typeface="Trebuchet MS"/>
              </a:rPr>
              <a:t>Excel</a:t>
            </a:r>
            <a:endParaRPr lang="ru-RU" sz="1400" b="1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81200"/>
            <a:ext cx="5638800" cy="465825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086600" y="3276600"/>
            <a:ext cx="998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91"/>
              </a:spcBef>
            </a:pPr>
            <a:r>
              <a:rPr lang="uk-UA" i="1" spc="-54" dirty="0">
                <a:solidFill>
                  <a:srgbClr val="231F20"/>
                </a:solidFill>
                <a:latin typeface="Trebuchet MS"/>
                <a:cs typeface="Trebuchet MS"/>
              </a:rPr>
              <a:t>Рис.</a:t>
            </a:r>
            <a:r>
              <a:rPr lang="uk-UA" i="1" spc="-63" dirty="0">
                <a:solidFill>
                  <a:srgbClr val="231F20"/>
                </a:solidFill>
                <a:latin typeface="Trebuchet MS"/>
                <a:cs typeface="Trebuchet MS"/>
              </a:rPr>
              <a:t> 4</a:t>
            </a:r>
            <a:endParaRPr lang="uk-UA" dirty="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140074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990600"/>
            <a:ext cx="8610600" cy="6161369"/>
          </a:xfrm>
          <a:prstGeom prst="rect">
            <a:avLst/>
          </a:prstGeom>
        </p:spPr>
        <p:txBody>
          <a:bodyPr vert="horz" wrap="square" lIns="0" tIns="42611" rIns="0" bIns="0" rtlCol="0">
            <a:spAutoFit/>
          </a:bodyPr>
          <a:lstStyle/>
          <a:p>
            <a:pPr marL="207294">
              <a:spcBef>
                <a:spcPts val="336"/>
              </a:spcBef>
            </a:pPr>
            <a:endParaRPr sz="907" dirty="0">
              <a:latin typeface="Trebuchet MS"/>
              <a:cs typeface="Trebuchet MS"/>
            </a:endParaRPr>
          </a:p>
          <a:p>
            <a:pPr marL="11516" marR="4607" indent="195778" algn="just">
              <a:spcBef>
                <a:spcPts val="295"/>
              </a:spcBef>
            </a:pPr>
            <a:r>
              <a:rPr spc="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Послуговуючись</a:t>
            </a:r>
            <a:r>
              <a:rPr spc="36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групою</a:t>
            </a:r>
            <a:r>
              <a:rPr spc="36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піктограм,</a:t>
            </a:r>
            <a:r>
              <a:rPr spc="36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розміщених</a:t>
            </a:r>
            <a:r>
              <a:rPr spc="36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pc="36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73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вкладці</a:t>
            </a:r>
            <a:r>
              <a:rPr spc="36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68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Маке</a:t>
            </a:r>
            <a:r>
              <a:rPr b="1" spc="113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b="1" spc="27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54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pc="32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користувач</a:t>
            </a:r>
            <a:r>
              <a:rPr spc="32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spc="32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змогу</a:t>
            </a:r>
            <a:r>
              <a:rPr spc="27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обрати</a:t>
            </a:r>
            <a:r>
              <a:rPr spc="32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4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необхідне</a:t>
            </a:r>
            <a:r>
              <a:rPr spc="32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9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оформлення</a:t>
            </a:r>
            <a:r>
              <a:rPr spc="32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4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</a:t>
            </a:r>
            <a:r>
              <a:rPr spc="68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грами</a:t>
            </a:r>
            <a:r>
              <a:rPr spc="6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pc="-2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i="1" spc="68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назву,</a:t>
            </a:r>
            <a:r>
              <a:rPr b="1" i="1" spc="-18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i="1" spc="6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підписи,</a:t>
            </a:r>
            <a:r>
              <a:rPr b="1" i="1" spc="-18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i="1" spc="54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легенду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16" marR="4607" indent="195778" algn="just"/>
            <a:r>
              <a:rPr spc="9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spc="6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зміни </a:t>
            </a:r>
            <a:r>
              <a:rPr spc="5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візуально стилю </a:t>
            </a:r>
            <a:r>
              <a:rPr spc="63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</a:t>
            </a:r>
            <a:r>
              <a:rPr spc="6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6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треба </a:t>
            </a:r>
            <a:r>
              <a:rPr spc="63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скористатися</a:t>
            </a:r>
            <a:r>
              <a:rPr spc="6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2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spc="45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слугою</a:t>
            </a:r>
            <a:r>
              <a:rPr spc="-1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pc="-18" dirty="0" smtClean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16" marR="4607" indent="195778" algn="just"/>
            <a:r>
              <a:rPr b="1" spc="68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Знаряддя</a:t>
            </a:r>
            <a:r>
              <a:rPr b="1" spc="-18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86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b="1" spc="-18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</a:t>
            </a:r>
            <a:r>
              <a:rPr b="1" spc="-18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14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b="1" spc="-18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7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Конструктор</a:t>
            </a:r>
            <a:r>
              <a:rPr b="1" spc="-18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14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b="1" spc="-18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82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Стилі</a:t>
            </a:r>
            <a:r>
              <a:rPr b="1" spc="-14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54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діаграм.</a:t>
            </a:r>
            <a:endParaRPr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7294">
              <a:spcBef>
                <a:spcPts val="735"/>
              </a:spcBef>
            </a:pPr>
            <a:r>
              <a:rPr b="1" i="1" spc="-32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Вибір</a:t>
            </a:r>
            <a:r>
              <a:rPr b="1" i="1" spc="-63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i="1" spc="-73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варіанту</a:t>
            </a:r>
            <a:r>
              <a:rPr b="1" i="1" spc="-63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i="1" spc="-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розміщення</a:t>
            </a:r>
            <a:r>
              <a:rPr b="1" i="1" spc="-63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i="1" spc="-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</a:t>
            </a:r>
            <a:endParaRPr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16" marR="4607" algn="just">
              <a:spcBef>
                <a:spcPts val="290"/>
              </a:spcBef>
            </a:pPr>
            <a:r>
              <a:rPr spc="77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Цей</a:t>
            </a:r>
            <a:r>
              <a:rPr spc="2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82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</a:t>
            </a:r>
            <a:r>
              <a:rPr spc="2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здійснюються</a:t>
            </a:r>
            <a:r>
              <a:rPr spc="2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spc="27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4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допомогою</a:t>
            </a:r>
            <a:r>
              <a:rPr spc="2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82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вкладки</a:t>
            </a:r>
            <a:r>
              <a:rPr spc="2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7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Конструктор</a:t>
            </a:r>
            <a:r>
              <a:rPr b="1" spc="27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14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b="1" spc="2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23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</a:t>
            </a:r>
            <a:r>
              <a:rPr b="1" spc="95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ташування</a:t>
            </a:r>
            <a:r>
              <a:rPr b="1" spc="4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14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b="1" spc="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77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Перемістити</a:t>
            </a:r>
            <a:r>
              <a:rPr b="1" spc="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4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діаграму.</a:t>
            </a:r>
            <a:r>
              <a:rPr b="1" spc="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77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</a:t>
            </a:r>
            <a:r>
              <a:rPr spc="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цьому</a:t>
            </a:r>
            <a:r>
              <a:rPr spc="4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spc="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8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екрані</a:t>
            </a:r>
            <a:r>
              <a:rPr spc="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9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відкри</a:t>
            </a:r>
            <a:r>
              <a:rPr spc="63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вається</a:t>
            </a:r>
            <a:r>
              <a:rPr spc="54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3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вікно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pc="6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pc="63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</a:t>
            </a:r>
            <a:r>
              <a:rPr spc="6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spc="5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59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spc="6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spc="54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7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Переміщення</a:t>
            </a:r>
            <a:r>
              <a:rPr b="1" spc="59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діаграми</a:t>
            </a:r>
            <a:r>
              <a:rPr spc="5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pc="5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77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якому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77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spc="5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9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spc="68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рати</a:t>
            </a:r>
            <a:r>
              <a:rPr spc="-2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варіант</a:t>
            </a:r>
            <a:r>
              <a:rPr spc="-1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розміщення</a:t>
            </a:r>
            <a:r>
              <a:rPr spc="-1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3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</a:t>
            </a:r>
            <a:r>
              <a:rPr spc="6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pc="6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63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pc="6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63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відображати</a:t>
            </a:r>
            <a:r>
              <a:rPr lang="ru-RU" spc="6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як </a:t>
            </a:r>
            <a:r>
              <a:rPr lang="ru-RU" spc="63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проміжок</a:t>
            </a:r>
            <a:r>
              <a:rPr lang="ru-RU" spc="6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pc="63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pc="6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як </a:t>
            </a:r>
            <a:r>
              <a:rPr lang="ru-RU" spc="6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нуль.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4"/>
              </a:spcBef>
            </a:pPr>
            <a:endParaRPr sz="861" dirty="0">
              <a:latin typeface="Times New Roman"/>
              <a:cs typeface="Times New Roman"/>
            </a:endParaRPr>
          </a:p>
          <a:p>
            <a:pPr marL="11516">
              <a:tabLst>
                <a:tab pos="274665" algn="l"/>
                <a:tab pos="3863163" algn="l"/>
              </a:tabLst>
            </a:pPr>
            <a:endParaRPr sz="907" dirty="0">
              <a:latin typeface="Trebuchet MS"/>
              <a:cs typeface="Trebuchet M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8999" y="-8021"/>
            <a:ext cx="876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98662" marR="519388" lvl="0" indent="-872364"/>
            <a:r>
              <a:rPr lang="ru-RU" sz="1400" b="1" spc="-27" dirty="0">
                <a:solidFill>
                  <a:srgbClr val="C00000"/>
                </a:solidFill>
                <a:latin typeface="Trebuchet MS"/>
                <a:cs typeface="Trebuchet MS"/>
              </a:rPr>
              <a:t>2.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9" dirty="0" err="1">
                <a:solidFill>
                  <a:srgbClr val="C00000"/>
                </a:solidFill>
                <a:latin typeface="Trebuchet MS"/>
                <a:cs typeface="Trebuchet MS"/>
              </a:rPr>
              <a:t>Опрацювання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50" dirty="0" err="1">
                <a:solidFill>
                  <a:srgbClr val="C00000"/>
                </a:solidFill>
                <a:latin typeface="Trebuchet MS"/>
                <a:cs typeface="Trebuchet MS"/>
              </a:rPr>
              <a:t>графічних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45" dirty="0" err="1">
                <a:solidFill>
                  <a:srgbClr val="C00000"/>
                </a:solidFill>
                <a:latin typeface="Trebuchet MS"/>
                <a:cs typeface="Trebuchet MS"/>
              </a:rPr>
              <a:t>матеріалів</a:t>
            </a:r>
            <a:r>
              <a:rPr lang="ru-RU" sz="1400" b="1" spc="-45" dirty="0">
                <a:solidFill>
                  <a:srgbClr val="C00000"/>
                </a:solidFill>
                <a:latin typeface="Trebuchet MS"/>
                <a:cs typeface="Trebuchet MS"/>
              </a:rPr>
              <a:t>  </a:t>
            </a:r>
            <a:r>
              <a:rPr lang="ru-RU" sz="1400" b="1" spc="-14" dirty="0" err="1">
                <a:solidFill>
                  <a:srgbClr val="C00000"/>
                </a:solidFill>
                <a:latin typeface="Trebuchet MS"/>
                <a:cs typeface="Trebuchet MS"/>
              </a:rPr>
              <a:t>засобами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45" dirty="0" err="1">
                <a:solidFill>
                  <a:srgbClr val="C00000"/>
                </a:solidFill>
                <a:latin typeface="Trebuchet MS"/>
                <a:cs typeface="Trebuchet MS"/>
              </a:rPr>
              <a:t>Excel</a:t>
            </a:r>
            <a:endParaRPr lang="ru-RU" sz="1400" b="1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390341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5400" y="457199"/>
            <a:ext cx="7054973" cy="5638801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447800" y="6248400"/>
            <a:ext cx="998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91"/>
              </a:spcBef>
            </a:pPr>
            <a:r>
              <a:rPr lang="uk-UA" i="1" spc="-54" dirty="0">
                <a:solidFill>
                  <a:srgbClr val="231F20"/>
                </a:solidFill>
                <a:latin typeface="Trebuchet MS"/>
                <a:cs typeface="Trebuchet MS"/>
              </a:rPr>
              <a:t>Рис.</a:t>
            </a:r>
            <a:r>
              <a:rPr lang="uk-UA" i="1" spc="-63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uk-UA" i="1" spc="-63" dirty="0" smtClean="0">
                <a:solidFill>
                  <a:srgbClr val="231F20"/>
                </a:solidFill>
                <a:latin typeface="Trebuchet MS"/>
                <a:cs typeface="Trebuchet MS"/>
              </a:rPr>
              <a:t>5</a:t>
            </a:r>
            <a:endParaRPr lang="uk-UA" dirty="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221339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" y="152400"/>
            <a:ext cx="8763000" cy="6195994"/>
          </a:xfrm>
          <a:prstGeom prst="rect">
            <a:avLst/>
          </a:prstGeom>
        </p:spPr>
        <p:txBody>
          <a:bodyPr vert="horz" wrap="square" lIns="0" tIns="42611" rIns="0" bIns="0" rtlCol="0">
            <a:spAutoFit/>
          </a:bodyPr>
          <a:lstStyle/>
          <a:p>
            <a:pPr marL="207294">
              <a:spcBef>
                <a:spcPts val="336"/>
              </a:spcBef>
            </a:pPr>
            <a:r>
              <a:rPr b="1" i="1" spc="-68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Макети</a:t>
            </a:r>
            <a:r>
              <a:rPr b="1" i="1" spc="-63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i="1" spc="-204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</a:t>
            </a:r>
            <a:r>
              <a:rPr b="1" i="1" spc="-63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i="1" spc="-122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стилі</a:t>
            </a:r>
            <a:r>
              <a:rPr b="1" i="1" spc="-63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i="1" spc="-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</a:t>
            </a:r>
            <a:endParaRPr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13" marR="4607" indent="341313" algn="just">
              <a:spcBef>
                <a:spcPts val="295"/>
              </a:spcBef>
            </a:pPr>
            <a:endParaRPr lang="uk-UA" spc="50" dirty="0" smtClean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13" marR="4607" indent="341313" algn="just">
              <a:spcBef>
                <a:spcPts val="295"/>
              </a:spcBef>
            </a:pPr>
            <a:r>
              <a:rPr spc="5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Послуговуючись</a:t>
            </a:r>
            <a:r>
              <a:rPr spc="36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групою</a:t>
            </a:r>
            <a:r>
              <a:rPr spc="36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піктограм,</a:t>
            </a:r>
            <a:r>
              <a:rPr spc="36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розміщених</a:t>
            </a:r>
            <a:r>
              <a:rPr spc="36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spc="36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73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вкладці</a:t>
            </a:r>
            <a:r>
              <a:rPr spc="36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68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Маке­</a:t>
            </a:r>
            <a:r>
              <a:rPr b="1" spc="113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b="1" spc="27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54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pc="32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користувач</a:t>
            </a:r>
            <a:r>
              <a:rPr spc="32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spc="32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змогу</a:t>
            </a:r>
            <a:r>
              <a:rPr spc="27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обрати</a:t>
            </a:r>
            <a:r>
              <a:rPr spc="32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4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необхідне</a:t>
            </a:r>
            <a:r>
              <a:rPr spc="32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9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оформлення</a:t>
            </a:r>
            <a:r>
              <a:rPr spc="32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4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</a:t>
            </a:r>
            <a:r>
              <a:rPr spc="68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грами</a:t>
            </a:r>
            <a:r>
              <a:rPr spc="6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pc="-2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назву,</a:t>
            </a:r>
            <a:r>
              <a:rPr spc="-1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підписи,</a:t>
            </a:r>
            <a:r>
              <a:rPr spc="-1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легенду.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13" marR="4607" indent="341313" algn="just"/>
            <a:r>
              <a:rPr spc="9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spc="6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зміни </a:t>
            </a:r>
            <a:r>
              <a:rPr spc="5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візуально стилю </a:t>
            </a:r>
            <a:r>
              <a:rPr spc="6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 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доцільно </a:t>
            </a:r>
            <a:r>
              <a:rPr spc="63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скористатися</a:t>
            </a:r>
            <a:r>
              <a:rPr spc="6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2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spc="45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слугою</a:t>
            </a:r>
            <a:r>
              <a:rPr spc="-18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68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Знаряддя</a:t>
            </a:r>
            <a:r>
              <a:rPr b="1" spc="-18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86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b="1" spc="-18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</a:t>
            </a:r>
            <a:r>
              <a:rPr b="1" spc="-18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14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b="1" spc="-18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7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Конструктор</a:t>
            </a:r>
            <a:r>
              <a:rPr b="1" spc="-18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14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b="1" spc="-18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82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Стилі</a:t>
            </a:r>
            <a:r>
              <a:rPr b="1" spc="-14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54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</a:t>
            </a:r>
            <a:r>
              <a:rPr b="1" spc="54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b="1" spc="54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16" marR="4607" indent="195778" algn="just"/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7294">
              <a:spcBef>
                <a:spcPts val="735"/>
              </a:spcBef>
            </a:pPr>
            <a:r>
              <a:rPr b="1" spc="-32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Вибір</a:t>
            </a:r>
            <a:r>
              <a:rPr b="1" spc="-63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73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варіанту</a:t>
            </a:r>
            <a:r>
              <a:rPr b="1" spc="-63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розміщення</a:t>
            </a:r>
            <a:r>
              <a:rPr b="1" spc="-63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</a:t>
            </a:r>
            <a:endParaRPr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13" marR="4607" indent="341313" algn="just">
              <a:spcBef>
                <a:spcPts val="290"/>
              </a:spcBef>
            </a:pPr>
            <a:endParaRPr lang="uk-UA" spc="77" dirty="0" smtClean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13" marR="4607" indent="341313" algn="just">
              <a:spcBef>
                <a:spcPts val="290"/>
              </a:spcBef>
            </a:pPr>
            <a:r>
              <a:rPr spc="77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Цей</a:t>
            </a:r>
            <a:r>
              <a:rPr spc="2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82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</a:t>
            </a:r>
            <a:r>
              <a:rPr spc="2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здійснюються</a:t>
            </a:r>
            <a:r>
              <a:rPr spc="2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spc="27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4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допомогою</a:t>
            </a:r>
            <a:r>
              <a:rPr spc="2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82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вкладки</a:t>
            </a:r>
            <a:r>
              <a:rPr spc="2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7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Конструктор</a:t>
            </a:r>
            <a:r>
              <a:rPr b="1" spc="27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14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b="1" spc="2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23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</a:t>
            </a:r>
            <a:r>
              <a:rPr b="1" spc="95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ташування</a:t>
            </a:r>
            <a:r>
              <a:rPr b="1" spc="4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14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b="1" spc="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77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Перемістити</a:t>
            </a:r>
            <a:r>
              <a:rPr b="1" spc="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4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діаграму</a:t>
            </a:r>
            <a:r>
              <a:rPr i="1" spc="4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i="1" spc="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77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</a:t>
            </a:r>
            <a:r>
              <a:rPr spc="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цьому</a:t>
            </a:r>
            <a:r>
              <a:rPr spc="4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spc="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8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екрані</a:t>
            </a:r>
            <a:r>
              <a:rPr spc="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9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відкри</a:t>
            </a:r>
            <a:r>
              <a:rPr spc="63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вається</a:t>
            </a:r>
            <a:r>
              <a:rPr spc="54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3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вікно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pc="6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pc="63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</a:t>
            </a:r>
            <a:r>
              <a:rPr spc="6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spc="5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pc="59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spc="6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spc="54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73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Переміщення</a:t>
            </a:r>
            <a:r>
              <a:rPr b="1" spc="59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діаграми</a:t>
            </a:r>
            <a:r>
              <a:rPr spc="5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pc="5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77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якому</a:t>
            </a:r>
            <a:r>
              <a:rPr spc="54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77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spc="5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9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spc="68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рати</a:t>
            </a:r>
            <a:r>
              <a:rPr spc="-2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3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варіант</a:t>
            </a:r>
            <a:r>
              <a:rPr spc="-1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розміщення</a:t>
            </a:r>
            <a:r>
              <a:rPr spc="-18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63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</a:t>
            </a:r>
            <a:r>
              <a:rPr spc="63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907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981504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533400"/>
            <a:ext cx="8305800" cy="44958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38200" y="5562600"/>
            <a:ext cx="998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91"/>
              </a:spcBef>
            </a:pPr>
            <a:r>
              <a:rPr lang="uk-UA" i="1" spc="-54" dirty="0">
                <a:solidFill>
                  <a:srgbClr val="231F20"/>
                </a:solidFill>
                <a:latin typeface="Trebuchet MS"/>
                <a:cs typeface="Trebuchet MS"/>
              </a:rPr>
              <a:t>Рис.</a:t>
            </a:r>
            <a:r>
              <a:rPr lang="uk-UA" i="1" spc="-63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uk-UA" i="1" spc="-63" dirty="0" smtClean="0">
                <a:solidFill>
                  <a:srgbClr val="231F20"/>
                </a:solidFill>
                <a:latin typeface="Trebuchet MS"/>
                <a:cs typeface="Trebuchet MS"/>
              </a:rPr>
              <a:t>6</a:t>
            </a:r>
            <a:endParaRPr lang="uk-UA" dirty="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600495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28600" y="457200"/>
            <a:ext cx="8686800" cy="4618146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34" dirty="0">
              <a:latin typeface="Trebuchet MS"/>
              <a:cs typeface="Trebuchet MS"/>
            </a:endParaRPr>
          </a:p>
          <a:p>
            <a:pPr marL="11113" marR="5758" indent="341313" algn="just"/>
            <a:r>
              <a:rPr spc="59" dirty="0">
                <a:solidFill>
                  <a:srgbClr val="231F20"/>
                </a:solidFill>
                <a:latin typeface="Times New Roman"/>
                <a:cs typeface="Times New Roman"/>
              </a:rPr>
              <a:t>Скориставшись </a:t>
            </a:r>
            <a:r>
              <a:rPr spc="54" dirty="0">
                <a:solidFill>
                  <a:srgbClr val="231F20"/>
                </a:solidFill>
                <a:latin typeface="Times New Roman"/>
                <a:cs typeface="Times New Roman"/>
              </a:rPr>
              <a:t>одним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з </a:t>
            </a:r>
            <a:r>
              <a:rPr spc="50" dirty="0">
                <a:solidFill>
                  <a:srgbClr val="231F20"/>
                </a:solidFill>
                <a:latin typeface="Times New Roman"/>
                <a:cs typeface="Times New Roman"/>
              </a:rPr>
              <a:t>двох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перемикачів </a:t>
            </a:r>
            <a:r>
              <a:rPr spc="54" dirty="0">
                <a:solidFill>
                  <a:srgbClr val="231F20"/>
                </a:solidFill>
                <a:latin typeface="Times New Roman"/>
                <a:cs typeface="Times New Roman"/>
              </a:rPr>
              <a:t>зазначеного </a:t>
            </a:r>
            <a:r>
              <a:rPr spc="73" dirty="0">
                <a:solidFill>
                  <a:srgbClr val="231F20"/>
                </a:solidFill>
                <a:latin typeface="Times New Roman"/>
                <a:cs typeface="Times New Roman"/>
              </a:rPr>
              <a:t>вікна </a:t>
            </a:r>
            <a:r>
              <a:rPr spc="45" dirty="0">
                <a:solidFill>
                  <a:srgbClr val="231F20"/>
                </a:solidFill>
                <a:latin typeface="Times New Roman"/>
                <a:cs typeface="Times New Roman"/>
              </a:rPr>
              <a:t>— </a:t>
            </a:r>
            <a:r>
              <a:rPr spc="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b="1" spc="54" dirty="0">
                <a:solidFill>
                  <a:srgbClr val="0070C0"/>
                </a:solidFill>
                <a:latin typeface="Times New Roman"/>
                <a:cs typeface="Times New Roman"/>
              </a:rPr>
              <a:t>окремому</a:t>
            </a:r>
            <a:r>
              <a:rPr b="1" spc="41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b="1" spc="73" dirty="0">
                <a:solidFill>
                  <a:srgbClr val="0070C0"/>
                </a:solidFill>
                <a:latin typeface="Times New Roman"/>
                <a:cs typeface="Times New Roman"/>
              </a:rPr>
              <a:t>чи</a:t>
            </a:r>
            <a:r>
              <a:rPr b="1" spc="4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b="1" spc="82" dirty="0">
                <a:solidFill>
                  <a:srgbClr val="0070C0"/>
                </a:solidFill>
                <a:latin typeface="Times New Roman"/>
                <a:cs typeface="Times New Roman"/>
              </a:rPr>
              <a:t>наявному</a:t>
            </a:r>
            <a:r>
              <a:rPr spc="82" dirty="0">
                <a:solidFill>
                  <a:srgbClr val="231F20"/>
                </a:solidFill>
                <a:latin typeface="Times New Roman"/>
                <a:cs typeface="Times New Roman"/>
              </a:rPr>
              <a:t>,</a:t>
            </a:r>
            <a:r>
              <a:rPr spc="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9" dirty="0">
                <a:solidFill>
                  <a:srgbClr val="231F20"/>
                </a:solidFill>
                <a:latin typeface="Times New Roman"/>
                <a:cs typeface="Times New Roman"/>
              </a:rPr>
              <a:t>діаграму</a:t>
            </a:r>
            <a:r>
              <a:rPr spc="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77" dirty="0">
                <a:solidFill>
                  <a:srgbClr val="231F20"/>
                </a:solidFill>
                <a:latin typeface="Times New Roman"/>
                <a:cs typeface="Times New Roman"/>
              </a:rPr>
              <a:t>можна</a:t>
            </a:r>
            <a:r>
              <a:rPr spc="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9" dirty="0">
                <a:solidFill>
                  <a:srgbClr val="231F20"/>
                </a:solidFill>
                <a:latin typeface="Times New Roman"/>
                <a:cs typeface="Times New Roman"/>
              </a:rPr>
              <a:t>розмістити</a:t>
            </a:r>
            <a:r>
              <a:rPr spc="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на</a:t>
            </a:r>
            <a:r>
              <a:rPr spc="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9" dirty="0" err="1">
                <a:solidFill>
                  <a:srgbClr val="231F20"/>
                </a:solidFill>
                <a:latin typeface="Times New Roman"/>
                <a:cs typeface="Times New Roman"/>
              </a:rPr>
              <a:t>окремому</a:t>
            </a:r>
            <a:r>
              <a:rPr spc="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77" dirty="0" err="1" smtClean="0">
                <a:solidFill>
                  <a:srgbClr val="231F20"/>
                </a:solidFill>
                <a:latin typeface="Times New Roman"/>
                <a:cs typeface="Times New Roman"/>
              </a:rPr>
              <a:t>аркуші</a:t>
            </a:r>
            <a:r>
              <a:rPr spc="-32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82" dirty="0">
                <a:solidFill>
                  <a:srgbClr val="231F20"/>
                </a:solidFill>
                <a:latin typeface="Times New Roman"/>
                <a:cs typeface="Times New Roman"/>
              </a:rPr>
              <a:t>книги,</a:t>
            </a:r>
            <a:r>
              <a:rPr spc="-3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45" dirty="0">
                <a:solidFill>
                  <a:srgbClr val="231F20"/>
                </a:solidFill>
                <a:latin typeface="Times New Roman"/>
                <a:cs typeface="Times New Roman"/>
              </a:rPr>
              <a:t>або,</a:t>
            </a:r>
            <a:r>
              <a:rPr spc="-32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122" dirty="0">
                <a:solidFill>
                  <a:srgbClr val="231F20"/>
                </a:solidFill>
                <a:latin typeface="Times New Roman"/>
                <a:cs typeface="Times New Roman"/>
              </a:rPr>
              <a:t>як</a:t>
            </a:r>
            <a:r>
              <a:rPr spc="-32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0" dirty="0">
                <a:solidFill>
                  <a:srgbClr val="231F20"/>
                </a:solidFill>
                <a:latin typeface="Times New Roman"/>
                <a:cs typeface="Times New Roman"/>
              </a:rPr>
              <a:t>вбудований</a:t>
            </a:r>
            <a:r>
              <a:rPr spc="-3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графічний</a:t>
            </a:r>
            <a:r>
              <a:rPr spc="-32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0" dirty="0">
                <a:solidFill>
                  <a:srgbClr val="231F20"/>
                </a:solidFill>
                <a:latin typeface="Times New Roman"/>
                <a:cs typeface="Times New Roman"/>
              </a:rPr>
              <a:t>об’єкт,</a:t>
            </a:r>
            <a:r>
              <a:rPr spc="-32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8" dirty="0" err="1">
                <a:solidFill>
                  <a:srgbClr val="231F20"/>
                </a:solidFill>
                <a:latin typeface="Times New Roman"/>
                <a:cs typeface="Times New Roman"/>
              </a:rPr>
              <a:t>на</a:t>
            </a:r>
            <a:r>
              <a:rPr spc="-41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41" dirty="0" err="1" smtClean="0">
                <a:solidFill>
                  <a:srgbClr val="231F20"/>
                </a:solidFill>
                <a:latin typeface="Times New Roman"/>
                <a:cs typeface="Times New Roman"/>
              </a:rPr>
              <a:t>поточ</a:t>
            </a:r>
            <a:r>
              <a:rPr spc="-213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4" dirty="0">
                <a:solidFill>
                  <a:srgbClr val="231F20"/>
                </a:solidFill>
                <a:latin typeface="Times New Roman"/>
                <a:cs typeface="Times New Roman"/>
              </a:rPr>
              <a:t>ному</a:t>
            </a:r>
            <a:r>
              <a:rPr spc="-23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82" dirty="0">
                <a:solidFill>
                  <a:srgbClr val="231F20"/>
                </a:solidFill>
                <a:latin typeface="Times New Roman"/>
                <a:cs typeface="Times New Roman"/>
              </a:rPr>
              <a:t>аркуші.</a:t>
            </a:r>
            <a:endParaRPr dirty="0">
              <a:latin typeface="Times New Roman"/>
              <a:cs typeface="Times New Roman"/>
            </a:endParaRPr>
          </a:p>
          <a:p>
            <a:pPr marL="11113" marR="5758" indent="341313" algn="just"/>
            <a:r>
              <a:rPr spc="54" dirty="0">
                <a:solidFill>
                  <a:srgbClr val="231F20"/>
                </a:solidFill>
                <a:latin typeface="Times New Roman"/>
                <a:cs typeface="Times New Roman"/>
              </a:rPr>
              <a:t>Щоб </a:t>
            </a:r>
            <a:r>
              <a:rPr spc="59" dirty="0">
                <a:solidFill>
                  <a:srgbClr val="231F20"/>
                </a:solidFill>
                <a:latin typeface="Times New Roman"/>
                <a:cs typeface="Times New Roman"/>
              </a:rPr>
              <a:t>розмістити діаграму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spc="59" dirty="0">
                <a:solidFill>
                  <a:srgbClr val="231F20"/>
                </a:solidFill>
                <a:latin typeface="Times New Roman"/>
                <a:cs typeface="Times New Roman"/>
              </a:rPr>
              <a:t>окремому </a:t>
            </a:r>
            <a:r>
              <a:rPr spc="41" dirty="0">
                <a:solidFill>
                  <a:srgbClr val="231F20"/>
                </a:solidFill>
                <a:latin typeface="Times New Roman"/>
                <a:cs typeface="Times New Roman"/>
              </a:rPr>
              <a:t>робочому </a:t>
            </a:r>
            <a:r>
              <a:rPr spc="82" dirty="0">
                <a:solidFill>
                  <a:srgbClr val="231F20"/>
                </a:solidFill>
                <a:latin typeface="Times New Roman"/>
                <a:cs typeface="Times New Roman"/>
              </a:rPr>
              <a:t>аркуші, </a:t>
            </a:r>
            <a:r>
              <a:rPr spc="45" dirty="0">
                <a:solidFill>
                  <a:srgbClr val="231F20"/>
                </a:solidFill>
                <a:latin typeface="Times New Roman"/>
                <a:cs typeface="Times New Roman"/>
              </a:rPr>
              <a:t>досить </a:t>
            </a:r>
            <a:r>
              <a:rPr spc="-213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увімкнути </a:t>
            </a:r>
            <a:r>
              <a:rPr spc="54" dirty="0">
                <a:solidFill>
                  <a:srgbClr val="231F20"/>
                </a:solidFill>
                <a:latin typeface="Times New Roman"/>
                <a:cs typeface="Times New Roman"/>
              </a:rPr>
              <a:t>відповідний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перемикач, а </a:t>
            </a:r>
            <a:r>
              <a:rPr spc="54" dirty="0">
                <a:solidFill>
                  <a:srgbClr val="231F20"/>
                </a:solidFill>
                <a:latin typeface="Times New Roman"/>
                <a:cs typeface="Times New Roman"/>
              </a:rPr>
              <a:t>потім </a:t>
            </a:r>
            <a:r>
              <a:rPr spc="50" dirty="0">
                <a:solidFill>
                  <a:srgbClr val="231F20"/>
                </a:solidFill>
                <a:latin typeface="Times New Roman"/>
                <a:cs typeface="Times New Roman"/>
              </a:rPr>
              <a:t>(за </a:t>
            </a:r>
            <a:r>
              <a:rPr spc="73" dirty="0">
                <a:solidFill>
                  <a:srgbClr val="231F20"/>
                </a:solidFill>
                <a:latin typeface="Times New Roman"/>
                <a:cs typeface="Times New Roman"/>
              </a:rPr>
              <a:t>бажанням)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замінити </a:t>
            </a:r>
            <a:r>
              <a:rPr spc="73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0" dirty="0">
                <a:solidFill>
                  <a:srgbClr val="231F20"/>
                </a:solidFill>
                <a:latin typeface="Times New Roman"/>
                <a:cs typeface="Times New Roman"/>
              </a:rPr>
              <a:t>системне</a:t>
            </a:r>
            <a:r>
              <a:rPr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ім’я</a:t>
            </a:r>
            <a:r>
              <a:rPr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b="1" spc="59" dirty="0">
                <a:solidFill>
                  <a:srgbClr val="0070C0"/>
                </a:solidFill>
                <a:latin typeface="Times New Roman"/>
                <a:cs typeface="Times New Roman"/>
              </a:rPr>
              <a:t>Діаграма</a:t>
            </a:r>
            <a:r>
              <a:rPr b="1" spc="-18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b="1" spc="68" dirty="0">
                <a:solidFill>
                  <a:srgbClr val="0070C0"/>
                </a:solidFill>
                <a:latin typeface="Times New Roman"/>
                <a:cs typeface="Times New Roman"/>
              </a:rPr>
              <a:t>1</a:t>
            </a:r>
            <a:r>
              <a:rPr i="1"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на</a:t>
            </a:r>
            <a:r>
              <a:rPr spc="-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73" dirty="0">
                <a:solidFill>
                  <a:srgbClr val="231F20"/>
                </a:solidFill>
                <a:latin typeface="Times New Roman"/>
                <a:cs typeface="Times New Roman"/>
              </a:rPr>
              <a:t>ім’я,</a:t>
            </a:r>
            <a:r>
              <a:rPr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9" dirty="0">
                <a:solidFill>
                  <a:srgbClr val="231F20"/>
                </a:solidFill>
                <a:latin typeface="Times New Roman"/>
                <a:cs typeface="Times New Roman"/>
              </a:rPr>
              <a:t>задане</a:t>
            </a:r>
            <a:r>
              <a:rPr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9" dirty="0">
                <a:solidFill>
                  <a:srgbClr val="231F20"/>
                </a:solidFill>
                <a:latin typeface="Times New Roman"/>
                <a:cs typeface="Times New Roman"/>
              </a:rPr>
              <a:t>користувачем.</a:t>
            </a:r>
            <a:endParaRPr dirty="0">
              <a:latin typeface="Times New Roman"/>
              <a:cs typeface="Times New Roman"/>
            </a:endParaRPr>
          </a:p>
          <a:p>
            <a:pPr marL="11113" marR="4607" indent="341313" algn="just"/>
            <a:r>
              <a:rPr spc="95" dirty="0">
                <a:solidFill>
                  <a:srgbClr val="231F20"/>
                </a:solidFill>
                <a:latin typeface="Times New Roman"/>
                <a:cs typeface="Times New Roman"/>
              </a:rPr>
              <a:t>Для </a:t>
            </a:r>
            <a:r>
              <a:rPr spc="77" dirty="0">
                <a:solidFill>
                  <a:srgbClr val="231F20"/>
                </a:solidFill>
                <a:latin typeface="Times New Roman"/>
                <a:cs typeface="Times New Roman"/>
              </a:rPr>
              <a:t>розміщення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діаграми </a:t>
            </a:r>
            <a:r>
              <a:rPr spc="127" dirty="0">
                <a:solidFill>
                  <a:srgbClr val="231F20"/>
                </a:solidFill>
                <a:latin typeface="Times New Roman"/>
                <a:cs typeface="Times New Roman"/>
              </a:rPr>
              <a:t>як </a:t>
            </a:r>
            <a:r>
              <a:rPr spc="50" dirty="0">
                <a:solidFill>
                  <a:srgbClr val="231F20"/>
                </a:solidFill>
                <a:latin typeface="Times New Roman"/>
                <a:cs typeface="Times New Roman"/>
              </a:rPr>
              <a:t>вбудованого  </a:t>
            </a:r>
            <a:r>
              <a:rPr spc="59" dirty="0">
                <a:solidFill>
                  <a:srgbClr val="231F20"/>
                </a:solidFill>
                <a:latin typeface="Times New Roman"/>
                <a:cs typeface="Times New Roman"/>
              </a:rPr>
              <a:t>графічного об’єкта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73" dirty="0">
                <a:solidFill>
                  <a:srgbClr val="231F20"/>
                </a:solidFill>
                <a:latin typeface="Times New Roman"/>
                <a:cs typeface="Times New Roman"/>
              </a:rPr>
              <a:t>на </a:t>
            </a:r>
            <a:r>
              <a:rPr spc="54" dirty="0">
                <a:solidFill>
                  <a:srgbClr val="231F20"/>
                </a:solidFill>
                <a:latin typeface="Times New Roman"/>
                <a:cs typeface="Times New Roman"/>
              </a:rPr>
              <a:t>одному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з </a:t>
            </a:r>
            <a:r>
              <a:rPr spc="82" dirty="0">
                <a:solidFill>
                  <a:srgbClr val="231F20"/>
                </a:solidFill>
                <a:latin typeface="Times New Roman"/>
                <a:cs typeface="Times New Roman"/>
              </a:rPr>
              <a:t>аркушів </a:t>
            </a:r>
            <a:r>
              <a:rPr spc="41" dirty="0">
                <a:solidFill>
                  <a:srgbClr val="231F20"/>
                </a:solidFill>
                <a:latin typeface="Times New Roman"/>
                <a:cs typeface="Times New Roman"/>
              </a:rPr>
              <a:t>робочої </a:t>
            </a:r>
            <a:r>
              <a:rPr spc="86" dirty="0">
                <a:solidFill>
                  <a:srgbClr val="231F20"/>
                </a:solidFill>
                <a:latin typeface="Times New Roman"/>
                <a:cs typeface="Times New Roman"/>
              </a:rPr>
              <a:t>книги </a:t>
            </a:r>
            <a:r>
              <a:rPr spc="50" dirty="0">
                <a:solidFill>
                  <a:srgbClr val="231F20"/>
                </a:solidFill>
                <a:latin typeface="Times New Roman"/>
                <a:cs typeface="Times New Roman"/>
              </a:rPr>
              <a:t>потрібно </a:t>
            </a:r>
            <a:r>
              <a:rPr spc="77" dirty="0">
                <a:solidFill>
                  <a:srgbClr val="231F20"/>
                </a:solidFill>
                <a:latin typeface="Times New Roman"/>
                <a:cs typeface="Times New Roman"/>
              </a:rPr>
              <a:t>ввімкнути перемикач </a:t>
            </a:r>
            <a:r>
              <a:rPr spc="82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b="1" spc="86" dirty="0">
                <a:solidFill>
                  <a:srgbClr val="0070C0"/>
                </a:solidFill>
                <a:latin typeface="Times New Roman"/>
                <a:cs typeface="Times New Roman"/>
              </a:rPr>
              <a:t>наявному,</a:t>
            </a:r>
            <a:r>
              <a:rPr b="1" spc="27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а</a:t>
            </a:r>
            <a:r>
              <a:rPr spc="32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потім</a:t>
            </a:r>
            <a:r>
              <a:rPr spc="32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вибрати</a:t>
            </a:r>
            <a:r>
              <a:rPr spc="32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73" dirty="0">
                <a:solidFill>
                  <a:srgbClr val="231F20"/>
                </a:solidFill>
                <a:latin typeface="Times New Roman"/>
                <a:cs typeface="Times New Roman"/>
              </a:rPr>
              <a:t>ім’я</a:t>
            </a:r>
            <a:r>
              <a:rPr spc="2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4" dirty="0">
                <a:solidFill>
                  <a:srgbClr val="231F20"/>
                </a:solidFill>
                <a:latin typeface="Times New Roman"/>
                <a:cs typeface="Times New Roman"/>
              </a:rPr>
              <a:t>цього</a:t>
            </a:r>
            <a:r>
              <a:rPr spc="32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91" dirty="0">
                <a:solidFill>
                  <a:srgbClr val="231F20"/>
                </a:solidFill>
                <a:latin typeface="Times New Roman"/>
                <a:cs typeface="Times New Roman"/>
              </a:rPr>
              <a:t>аркуша</a:t>
            </a:r>
            <a:r>
              <a:rPr spc="32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зі</a:t>
            </a:r>
            <a:r>
              <a:rPr spc="32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73" dirty="0">
                <a:solidFill>
                  <a:srgbClr val="231F20"/>
                </a:solidFill>
                <a:latin typeface="Times New Roman"/>
                <a:cs typeface="Times New Roman"/>
              </a:rPr>
              <a:t>списку,</a:t>
            </a:r>
            <a:r>
              <a:rPr spc="2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73" dirty="0" err="1">
                <a:solidFill>
                  <a:srgbClr val="231F20"/>
                </a:solidFill>
                <a:latin typeface="Times New Roman"/>
                <a:cs typeface="Times New Roman"/>
              </a:rPr>
              <a:t>що</a:t>
            </a:r>
            <a:r>
              <a:rPr spc="32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73" dirty="0" err="1" smtClean="0">
                <a:solidFill>
                  <a:srgbClr val="231F20"/>
                </a:solidFill>
                <a:latin typeface="Times New Roman"/>
                <a:cs typeface="Times New Roman"/>
              </a:rPr>
              <a:t>активу</a:t>
            </a:r>
            <a:r>
              <a:rPr spc="77" dirty="0" err="1" smtClean="0">
                <a:solidFill>
                  <a:srgbClr val="231F20"/>
                </a:solidFill>
                <a:latin typeface="Times New Roman"/>
                <a:cs typeface="Times New Roman"/>
              </a:rPr>
              <a:t>ється</a:t>
            </a:r>
            <a:r>
              <a:rPr spc="77" dirty="0" smtClean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endParaRPr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9424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257"/>
            <a:ext cx="9144000" cy="602343"/>
          </a:xfrm>
        </p:spPr>
        <p:txBody>
          <a:bodyPr>
            <a:normAutofit fontScale="90000"/>
          </a:bodyPr>
          <a:lstStyle/>
          <a:p>
            <a:pPr algn="ctr"/>
            <a:r>
              <a:rPr lang="uk-UA" altLang="en-US" sz="27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altLang="en-US" sz="2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Основні</a:t>
            </a:r>
            <a:r>
              <a:rPr lang="ru-RU" alt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2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положення</a:t>
            </a:r>
            <a:r>
              <a:rPr lang="ru-RU" alt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2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графічних</a:t>
            </a:r>
            <a:r>
              <a:rPr lang="ru-RU" alt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2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можливостей</a:t>
            </a:r>
            <a:r>
              <a:rPr lang="ru-RU" alt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MS </a:t>
            </a:r>
            <a:r>
              <a:rPr lang="ru-RU" altLang="en-US" sz="2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r>
              <a:rPr lang="ru-RU" alt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altLang="en-US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9920" y="615287"/>
            <a:ext cx="8915400" cy="6248401"/>
          </a:xfrm>
        </p:spPr>
        <p:txBody>
          <a:bodyPr>
            <a:normAutofit lnSpcReduction="10000"/>
          </a:bodyPr>
          <a:lstStyle/>
          <a:p>
            <a:pPr marL="0" indent="363538" algn="just">
              <a:lnSpc>
                <a:spcPct val="120000"/>
              </a:lnSpc>
              <a:buNone/>
            </a:pP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Особливе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місце </a:t>
            </a: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es-E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Microsoft Excel</a:t>
            </a: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займає </a:t>
            </a:r>
            <a:r>
              <a:rPr lang="uk-UA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графічне подання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електронних </a:t>
            </a: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таблиць, збереженої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інформації й результатів її обробки. </a:t>
            </a:r>
            <a:r>
              <a:rPr lang="uk-UA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Наочність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сприйняття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діаграм дозволяє прийняти </a:t>
            </a: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обґрунтоване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рішення по подальшій обробці даних числового типу, </a:t>
            </a: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діаграми допомагають 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оцінити наявні дані краще, ніж вивчення кожної комірки робочого </a:t>
            </a: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аркуша таблиць. </a:t>
            </a: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3538" algn="just">
              <a:lnSpc>
                <a:spcPct val="120000"/>
              </a:lnSpc>
              <a:buNone/>
            </a:pP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Графічне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подання </a:t>
            </a: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може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допомогти </a:t>
            </a:r>
            <a:r>
              <a:rPr lang="uk-UA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виявити помилку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базі даних, </a:t>
            </a:r>
            <a:r>
              <a:rPr lang="uk-UA" alt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розкрити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важливі </a:t>
            </a: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залежності й закономірності,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приховані у великих масивах чисел.</a:t>
            </a:r>
          </a:p>
          <a:p>
            <a:pPr marL="0" indent="363538" algn="just">
              <a:lnSpc>
                <a:spcPct val="120000"/>
              </a:lnSpc>
              <a:buNone/>
            </a:pP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Перевагою </a:t>
            </a:r>
            <a:r>
              <a:rPr lang="es-E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Excel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як сучасного </a:t>
            </a:r>
            <a:r>
              <a:rPr lang="uk-UA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програмного інструмента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є те, що при роботі з ним при зміні вихідних даних, по яких </a:t>
            </a:r>
            <a:r>
              <a:rPr lang="uk-UA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побудовані графік або діаграма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автоматично змінюється і їхнє зображення.</a:t>
            </a:r>
          </a:p>
          <a:p>
            <a:pPr marL="0" indent="363538" algn="just">
              <a:lnSpc>
                <a:spcPct val="120000"/>
              </a:lnSpc>
              <a:buNone/>
            </a:pPr>
            <a:endParaRPr lang="uk-UA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3538">
              <a:lnSpc>
                <a:spcPct val="120000"/>
              </a:lnSpc>
              <a:buNone/>
            </a:pPr>
            <a:endParaRPr lang="uk-UA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3538">
              <a:lnSpc>
                <a:spcPct val="120000"/>
              </a:lnSpc>
              <a:buNone/>
            </a:pPr>
            <a:endParaRPr lang="uk-UA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3538">
              <a:lnSpc>
                <a:spcPct val="120000"/>
              </a:lnSpc>
              <a:buNone/>
            </a:pPr>
            <a:endParaRPr lang="uk-UA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85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56293" y="-228248"/>
            <a:ext cx="8686800" cy="2874079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34" dirty="0">
              <a:latin typeface="Trebuchet MS"/>
              <a:cs typeface="Trebuchet MS"/>
            </a:endParaRPr>
          </a:p>
          <a:p>
            <a:pPr marL="207294">
              <a:spcBef>
                <a:spcPts val="481"/>
              </a:spcBef>
            </a:pPr>
            <a:r>
              <a:rPr b="1" i="1" spc="-45" dirty="0" err="1" smtClean="0">
                <a:solidFill>
                  <a:srgbClr val="C00000"/>
                </a:solidFill>
                <a:latin typeface="Trebuchet MS"/>
                <a:cs typeface="Trebuchet MS"/>
              </a:rPr>
              <a:t>Редагування</a:t>
            </a:r>
            <a:r>
              <a:rPr b="1" i="1" spc="-63" dirty="0" smtClean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b="1" i="1" spc="-50" dirty="0">
                <a:solidFill>
                  <a:srgbClr val="C00000"/>
                </a:solidFill>
                <a:latin typeface="Trebuchet MS"/>
                <a:cs typeface="Trebuchet MS"/>
              </a:rPr>
              <a:t>діаграм</a:t>
            </a:r>
            <a:endParaRPr b="1" dirty="0">
              <a:solidFill>
                <a:srgbClr val="C00000"/>
              </a:solidFill>
              <a:latin typeface="Trebuchet MS"/>
              <a:cs typeface="Trebuchet MS"/>
            </a:endParaRPr>
          </a:p>
          <a:p>
            <a:pPr marL="11516" marR="5758" indent="195778" algn="just">
              <a:spcBef>
                <a:spcPts val="295"/>
              </a:spcBef>
            </a:pPr>
            <a:r>
              <a:rPr spc="73" dirty="0">
                <a:solidFill>
                  <a:srgbClr val="231F20"/>
                </a:solidFill>
                <a:latin typeface="Times New Roman"/>
                <a:cs typeface="Times New Roman"/>
              </a:rPr>
              <a:t>Після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вставлення діаграми </a:t>
            </a:r>
            <a:r>
              <a:rPr spc="32" dirty="0">
                <a:solidFill>
                  <a:srgbClr val="231F20"/>
                </a:solidFill>
                <a:latin typeface="Times New Roman"/>
                <a:cs typeface="Times New Roman"/>
              </a:rPr>
              <a:t>до </a:t>
            </a:r>
            <a:r>
              <a:rPr spc="54" dirty="0">
                <a:solidFill>
                  <a:srgbClr val="231F20"/>
                </a:solidFill>
                <a:latin typeface="Times New Roman"/>
                <a:cs typeface="Times New Roman"/>
              </a:rPr>
              <a:t>основних </a:t>
            </a:r>
            <a:r>
              <a:rPr spc="73" dirty="0">
                <a:solidFill>
                  <a:srgbClr val="231F20"/>
                </a:solidFill>
                <a:latin typeface="Times New Roman"/>
                <a:cs typeface="Times New Roman"/>
              </a:rPr>
              <a:t>вкладок </a:t>
            </a:r>
            <a:r>
              <a:rPr spc="54" dirty="0">
                <a:solidFill>
                  <a:srgbClr val="231F20"/>
                </a:solidFill>
                <a:latin typeface="Times New Roman"/>
                <a:cs typeface="Times New Roman"/>
              </a:rPr>
              <a:t>додається кон- </a:t>
            </a:r>
            <a:r>
              <a:rPr spc="5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4" dirty="0">
                <a:solidFill>
                  <a:srgbClr val="231F20"/>
                </a:solidFill>
                <a:latin typeface="Times New Roman"/>
                <a:cs typeface="Times New Roman"/>
              </a:rPr>
              <a:t>текстне</a:t>
            </a:r>
            <a:r>
              <a:rPr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4" dirty="0">
                <a:solidFill>
                  <a:srgbClr val="231F20"/>
                </a:solidFill>
                <a:latin typeface="Times New Roman"/>
                <a:cs typeface="Times New Roman"/>
              </a:rPr>
              <a:t>меню</a:t>
            </a:r>
            <a:r>
              <a:rPr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77" dirty="0">
                <a:solidFill>
                  <a:srgbClr val="231F20"/>
                </a:solidFill>
                <a:latin typeface="Times New Roman"/>
                <a:cs typeface="Times New Roman"/>
              </a:rPr>
              <a:t>Знаряддя</a:t>
            </a:r>
            <a:r>
              <a:rPr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82" dirty="0">
                <a:solidFill>
                  <a:srgbClr val="231F20"/>
                </a:solidFill>
                <a:latin typeface="Times New Roman"/>
                <a:cs typeface="Times New Roman"/>
              </a:rPr>
              <a:t>для</a:t>
            </a:r>
            <a:r>
              <a:rPr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діаграм,</a:t>
            </a:r>
            <a:r>
              <a:rPr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32" dirty="0">
                <a:solidFill>
                  <a:srgbClr val="231F20"/>
                </a:solidFill>
                <a:latin typeface="Times New Roman"/>
                <a:cs typeface="Times New Roman"/>
              </a:rPr>
              <a:t>до</a:t>
            </a:r>
            <a:r>
              <a:rPr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якого</a:t>
            </a:r>
            <a:r>
              <a:rPr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9" dirty="0" err="1">
                <a:solidFill>
                  <a:srgbClr val="231F20"/>
                </a:solidFill>
                <a:latin typeface="Times New Roman"/>
                <a:cs typeface="Times New Roman"/>
              </a:rPr>
              <a:t>відносяться</a:t>
            </a:r>
            <a:r>
              <a:rPr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b="1" spc="63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Конструк­</a:t>
            </a:r>
            <a:r>
              <a:rPr b="1" spc="54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тор</a:t>
            </a:r>
            <a:r>
              <a:rPr i="1" spc="54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3" dirty="0" smtClean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lang="uk-UA" spc="63" dirty="0" smtClean="0">
                <a:solidFill>
                  <a:srgbClr val="231F20"/>
                </a:solidFill>
                <a:latin typeface="Times New Roman"/>
                <a:cs typeface="Times New Roman"/>
              </a:rPr>
              <a:t>р</a:t>
            </a:r>
            <a:r>
              <a:rPr spc="63" dirty="0" err="1" smtClean="0">
                <a:solidFill>
                  <a:srgbClr val="231F20"/>
                </a:solidFill>
                <a:latin typeface="Times New Roman"/>
                <a:cs typeface="Times New Roman"/>
              </a:rPr>
              <a:t>ис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. </a:t>
            </a:r>
            <a:r>
              <a:rPr spc="68" dirty="0" smtClean="0">
                <a:solidFill>
                  <a:srgbClr val="231F20"/>
                </a:solidFill>
                <a:latin typeface="Times New Roman"/>
                <a:cs typeface="Times New Roman"/>
              </a:rPr>
              <a:t>3), </a:t>
            </a:r>
            <a:r>
              <a:rPr b="1" spc="109" dirty="0" err="1">
                <a:solidFill>
                  <a:srgbClr val="0070C0"/>
                </a:solidFill>
                <a:latin typeface="Times New Roman"/>
                <a:cs typeface="Times New Roman"/>
              </a:rPr>
              <a:t>Макет</a:t>
            </a:r>
            <a:r>
              <a:rPr i="1" spc="1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3" dirty="0" smtClean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lang="uk-UA" spc="63" dirty="0" smtClean="0">
                <a:solidFill>
                  <a:srgbClr val="231F20"/>
                </a:solidFill>
                <a:latin typeface="Times New Roman"/>
                <a:cs typeface="Times New Roman"/>
              </a:rPr>
              <a:t>р</a:t>
            </a:r>
            <a:r>
              <a:rPr spc="63" dirty="0" err="1" smtClean="0">
                <a:solidFill>
                  <a:srgbClr val="231F20"/>
                </a:solidFill>
                <a:latin typeface="Times New Roman"/>
                <a:cs typeface="Times New Roman"/>
              </a:rPr>
              <a:t>ис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. </a:t>
            </a:r>
            <a:r>
              <a:rPr lang="uk-UA" spc="63" dirty="0" smtClean="0">
                <a:solidFill>
                  <a:srgbClr val="231F20"/>
                </a:solidFill>
                <a:latin typeface="Times New Roman"/>
                <a:cs typeface="Times New Roman"/>
              </a:rPr>
              <a:t>7)</a:t>
            </a:r>
            <a:r>
              <a:rPr spc="68" dirty="0" smtClean="0">
                <a:solidFill>
                  <a:srgbClr val="231F20"/>
                </a:solidFill>
                <a:latin typeface="Times New Roman"/>
                <a:cs typeface="Times New Roman"/>
              </a:rPr>
              <a:t>, </a:t>
            </a:r>
            <a:r>
              <a:rPr b="1" spc="59" dirty="0" err="1">
                <a:solidFill>
                  <a:srgbClr val="0070C0"/>
                </a:solidFill>
                <a:latin typeface="Times New Roman"/>
                <a:cs typeface="Times New Roman"/>
              </a:rPr>
              <a:t>Формат</a:t>
            </a:r>
            <a:r>
              <a:rPr b="1" spc="59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pc="63" dirty="0" smtClean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lang="uk-UA" spc="63" dirty="0" smtClean="0">
                <a:solidFill>
                  <a:srgbClr val="231F20"/>
                </a:solidFill>
                <a:latin typeface="Times New Roman"/>
                <a:cs typeface="Times New Roman"/>
              </a:rPr>
              <a:t>р</a:t>
            </a:r>
            <a:r>
              <a:rPr spc="63" dirty="0" err="1" smtClean="0">
                <a:solidFill>
                  <a:srgbClr val="231F20"/>
                </a:solidFill>
                <a:latin typeface="Times New Roman"/>
                <a:cs typeface="Times New Roman"/>
              </a:rPr>
              <a:t>ис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. </a:t>
            </a:r>
            <a:r>
              <a:rPr lang="uk-UA" spc="63" dirty="0" smtClean="0">
                <a:solidFill>
                  <a:srgbClr val="231F20"/>
                </a:solidFill>
                <a:latin typeface="Times New Roman"/>
                <a:cs typeface="Times New Roman"/>
              </a:rPr>
              <a:t>8</a:t>
            </a:r>
            <a:r>
              <a:rPr spc="68" dirty="0" smtClean="0">
                <a:solidFill>
                  <a:srgbClr val="231F20"/>
                </a:solidFill>
                <a:latin typeface="Times New Roman"/>
                <a:cs typeface="Times New Roman"/>
              </a:rPr>
              <a:t>). </a:t>
            </a:r>
            <a:r>
              <a:rPr spc="86" dirty="0" err="1">
                <a:solidFill>
                  <a:srgbClr val="231F20"/>
                </a:solidFill>
                <a:latin typeface="Times New Roman"/>
                <a:cs typeface="Times New Roman"/>
              </a:rPr>
              <a:t>За</a:t>
            </a:r>
            <a:r>
              <a:rPr spc="8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36" dirty="0" err="1" smtClean="0">
                <a:solidFill>
                  <a:srgbClr val="231F20"/>
                </a:solidFill>
                <a:latin typeface="Times New Roman"/>
                <a:cs typeface="Times New Roman"/>
              </a:rPr>
              <a:t>допомогою</a:t>
            </a:r>
            <a:r>
              <a:rPr spc="41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інструментальних</a:t>
            </a:r>
            <a:r>
              <a:rPr spc="41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45" dirty="0">
                <a:solidFill>
                  <a:srgbClr val="231F20"/>
                </a:solidFill>
                <a:latin typeface="Times New Roman"/>
                <a:cs typeface="Times New Roman"/>
              </a:rPr>
              <a:t>засобів,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що</a:t>
            </a:r>
            <a:r>
              <a:rPr spc="41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містяться</a:t>
            </a:r>
            <a:r>
              <a:rPr spc="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0" dirty="0">
                <a:solidFill>
                  <a:srgbClr val="231F20"/>
                </a:solidFill>
                <a:latin typeface="Times New Roman"/>
                <a:cs typeface="Times New Roman"/>
              </a:rPr>
              <a:t>в</a:t>
            </a:r>
            <a:r>
              <a:rPr spc="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82" dirty="0">
                <a:solidFill>
                  <a:srgbClr val="231F20"/>
                </a:solidFill>
                <a:latin typeface="Times New Roman"/>
                <a:cs typeface="Times New Roman"/>
              </a:rPr>
              <a:t>цих</a:t>
            </a:r>
            <a:r>
              <a:rPr spc="41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82" dirty="0">
                <a:solidFill>
                  <a:srgbClr val="231F20"/>
                </a:solidFill>
                <a:latin typeface="Times New Roman"/>
                <a:cs typeface="Times New Roman"/>
              </a:rPr>
              <a:t>вкладках,</a:t>
            </a:r>
            <a:r>
              <a:rPr spc="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77" dirty="0">
                <a:solidFill>
                  <a:srgbClr val="231F20"/>
                </a:solidFill>
                <a:latin typeface="Times New Roman"/>
                <a:cs typeface="Times New Roman"/>
              </a:rPr>
              <a:t>можна </a:t>
            </a:r>
            <a:r>
              <a:rPr spc="-2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поліпшити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зовнішній </a:t>
            </a:r>
            <a:r>
              <a:rPr spc="73" dirty="0">
                <a:solidFill>
                  <a:srgbClr val="231F20"/>
                </a:solidFill>
                <a:latin typeface="Times New Roman"/>
                <a:cs typeface="Times New Roman"/>
              </a:rPr>
              <a:t>вигляд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діаграми, </a:t>
            </a:r>
            <a:r>
              <a:rPr spc="54" dirty="0">
                <a:solidFill>
                  <a:srgbClr val="231F20"/>
                </a:solidFill>
                <a:latin typeface="Times New Roman"/>
                <a:cs typeface="Times New Roman"/>
              </a:rPr>
              <a:t>зробити її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більш </a:t>
            </a:r>
            <a:r>
              <a:rPr spc="50" dirty="0">
                <a:solidFill>
                  <a:srgbClr val="231F20"/>
                </a:solidFill>
                <a:latin typeface="Times New Roman"/>
                <a:cs typeface="Times New Roman"/>
              </a:rPr>
              <a:t>наочною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та </a:t>
            </a:r>
            <a:r>
              <a:rPr spc="-213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привабливішою.</a:t>
            </a:r>
            <a:endParaRPr dirty="0">
              <a:latin typeface="Times New Roman"/>
              <a:cs typeface="Times New Roman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693" y="2668647"/>
            <a:ext cx="8338261" cy="138077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85800" y="4097635"/>
            <a:ext cx="998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91"/>
              </a:spcBef>
            </a:pPr>
            <a:r>
              <a:rPr lang="uk-UA" i="1" spc="-54" dirty="0">
                <a:solidFill>
                  <a:srgbClr val="231F20"/>
                </a:solidFill>
                <a:latin typeface="Trebuchet MS"/>
                <a:cs typeface="Trebuchet MS"/>
              </a:rPr>
              <a:t>Рис.</a:t>
            </a:r>
            <a:r>
              <a:rPr lang="uk-UA" i="1" spc="-63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n-US" i="1" spc="-63" dirty="0" smtClean="0">
                <a:solidFill>
                  <a:srgbClr val="231F20"/>
                </a:solidFill>
                <a:latin typeface="Trebuchet MS"/>
                <a:cs typeface="Trebuchet MS"/>
              </a:rPr>
              <a:t>7</a:t>
            </a:r>
            <a:endParaRPr lang="uk-UA" dirty="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393" y="4607516"/>
            <a:ext cx="8338261" cy="132715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85799" y="5934666"/>
            <a:ext cx="998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91"/>
              </a:spcBef>
            </a:pPr>
            <a:r>
              <a:rPr lang="uk-UA" i="1" spc="-54" dirty="0">
                <a:solidFill>
                  <a:srgbClr val="231F20"/>
                </a:solidFill>
                <a:latin typeface="Trebuchet MS"/>
                <a:cs typeface="Trebuchet MS"/>
              </a:rPr>
              <a:t>Рис.</a:t>
            </a:r>
            <a:r>
              <a:rPr lang="uk-UA" i="1" spc="-63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n-US" i="1" spc="-63" dirty="0">
                <a:solidFill>
                  <a:srgbClr val="231F20"/>
                </a:solidFill>
                <a:latin typeface="Trebuchet MS"/>
                <a:cs typeface="Trebuchet MS"/>
              </a:rPr>
              <a:t>8</a:t>
            </a:r>
            <a:endParaRPr lang="uk-UA" dirty="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770196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6427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87325" marR="0" lvl="0" indent="0" algn="ctr" defTabSz="914400" rtl="0" eaLnBrk="1" fontAlgn="auto" latinLnBrk="0" hangingPunct="1">
              <a:lnSpc>
                <a:spcPct val="100000"/>
              </a:lnSpc>
              <a:spcBef>
                <a:spcPts val="6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Контрольні</a:t>
            </a:r>
            <a:r>
              <a:rPr kumimoji="0" lang="uk-UA" sz="2400" b="1" i="0" u="none" strike="noStrike" kern="1200" cap="none" spc="-35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uk-UA" sz="24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запитання</a:t>
            </a:r>
            <a:endParaRPr kumimoji="0" lang="en-US" sz="2400" b="1" i="0" u="none" strike="noStrike" kern="1200" cap="none" spc="-5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187325" marR="0" lvl="0" indent="0" algn="ctr" defTabSz="914400" rtl="0" eaLnBrk="1" fontAlgn="auto" latinLnBrk="0" hangingPunct="1">
              <a:lnSpc>
                <a:spcPct val="100000"/>
              </a:lnSpc>
              <a:spcBef>
                <a:spcPts val="6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400" b="1" i="0" u="none" strike="noStrike" kern="1200" cap="none" spc="-5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87313" marR="0" lvl="0" indent="276225" algn="l" defTabSz="914400" rtl="0" eaLnBrk="1" fontAlgn="auto" latinLnBrk="0" hangingPunct="1">
              <a:lnSpc>
                <a:spcPct val="100000"/>
              </a:lnSpc>
              <a:spcBef>
                <a:spcPts val="53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72745" algn="l"/>
              </a:tabLst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Дайте 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визначення є інтегрованої інформаційної системи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87313" marR="0" lvl="0" indent="276225" algn="l" defTabSz="914400" rtl="0" eaLnBrk="1" fontAlgn="auto" latinLnBrk="0" hangingPunct="1">
              <a:lnSpc>
                <a:spcPct val="100000"/>
              </a:lnSpc>
              <a:spcBef>
                <a:spcPts val="53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72745" algn="l"/>
              </a:tabLst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7313" marR="0" lvl="0" indent="276225" algn="l" defTabSz="914400" rtl="0" eaLnBrk="1" fontAlgn="auto" latinLnBrk="0" hangingPunct="1">
              <a:lnSpc>
                <a:spcPct val="100000"/>
              </a:lnSpc>
              <a:spcBef>
                <a:spcPts val="53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72745" algn="l"/>
              </a:tabLst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Наведіть 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класифікаційні ознаки інформаційних систем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87313" marR="0" lvl="0" indent="276225" algn="l" defTabSz="914400" rtl="0" eaLnBrk="1" fontAlgn="auto" latinLnBrk="0" hangingPunct="1">
              <a:lnSpc>
                <a:spcPct val="100000"/>
              </a:lnSpc>
              <a:spcBef>
                <a:spcPts val="53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72745" algn="l"/>
              </a:tabLst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7313" marR="0" lvl="0" indent="276225" algn="l" defTabSz="914400" rtl="0" eaLnBrk="1" fontAlgn="auto" latinLnBrk="0" hangingPunct="1">
              <a:lnSpc>
                <a:spcPct val="100000"/>
              </a:lnSpc>
              <a:spcBef>
                <a:spcPts val="53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72745" algn="l"/>
              </a:tabLst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Які 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існують автоматизовані інформаційні системи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</a:p>
          <a:p>
            <a:pPr marL="87313" marR="0" lvl="0" indent="276225" algn="l" defTabSz="914400" rtl="0" eaLnBrk="1" fontAlgn="auto" latinLnBrk="0" hangingPunct="1">
              <a:lnSpc>
                <a:spcPct val="100000"/>
              </a:lnSpc>
              <a:spcBef>
                <a:spcPts val="53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72745" algn="l"/>
              </a:tabLst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7313" marR="0" lvl="0" indent="276225" algn="l" defTabSz="914400" rtl="0" eaLnBrk="1" fontAlgn="auto" latinLnBrk="0" hangingPunct="1">
              <a:lnSpc>
                <a:spcPct val="100000"/>
              </a:lnSpc>
              <a:spcBef>
                <a:spcPts val="53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72745" algn="l"/>
              </a:tabLst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Чим 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відрізняються інформаційні системи класів А, В, С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</a:p>
          <a:p>
            <a:pPr marL="87313" marR="0" lvl="0" indent="276225" algn="l" defTabSz="914400" rtl="0" eaLnBrk="1" fontAlgn="auto" latinLnBrk="0" hangingPunct="1">
              <a:lnSpc>
                <a:spcPct val="100000"/>
              </a:lnSpc>
              <a:spcBef>
                <a:spcPts val="53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72745" algn="l"/>
              </a:tabLst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7313" marR="0" lvl="0" indent="276225" algn="l" defTabSz="914400" rtl="0" eaLnBrk="1" fontAlgn="auto" latinLnBrk="0" hangingPunct="1">
              <a:lnSpc>
                <a:spcPct val="100000"/>
              </a:lnSpc>
              <a:spcBef>
                <a:spcPts val="53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72745" algn="l"/>
              </a:tabLst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Які 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типи інформаційних систем виділяють залежно від 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функціонально-прикладного 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призначення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</a:p>
          <a:p>
            <a:pPr marL="87313" marR="0" lvl="0" indent="276225" algn="l" defTabSz="914400" rtl="0" eaLnBrk="1" fontAlgn="auto" latinLnBrk="0" hangingPunct="1">
              <a:lnSpc>
                <a:spcPct val="100000"/>
              </a:lnSpc>
              <a:spcBef>
                <a:spcPts val="53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72745" algn="l"/>
              </a:tabLst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7313" marR="0" lvl="0" indent="276225" algn="l" defTabSz="914400" rtl="0" eaLnBrk="1" fontAlgn="auto" latinLnBrk="0" hangingPunct="1">
              <a:lnSpc>
                <a:spcPct val="100000"/>
              </a:lnSpc>
              <a:spcBef>
                <a:spcPts val="53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72745" algn="l"/>
              </a:tabLst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Розкрийте 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суть типових видів діяльності, що визначають 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функціональну 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ознаку класифікації інформаційних систем.</a:t>
            </a:r>
          </a:p>
        </p:txBody>
      </p:sp>
    </p:spTree>
    <p:extLst>
      <p:ext uri="{BB962C8B-B14F-4D97-AF65-F5344CB8AC3E}">
        <p14:creationId xmlns:p14="http://schemas.microsoft.com/office/powerpoint/2010/main" val="343297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95600" y="533400"/>
            <a:ext cx="34746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uk-UA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ДЯКУЮ ЗА </a:t>
            </a:r>
            <a:r>
              <a:rPr kumimoji="1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УВАГУ!</a:t>
            </a:r>
            <a:endParaRPr kumimoji="1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981200"/>
            <a:ext cx="7111306" cy="461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66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257"/>
            <a:ext cx="9144000" cy="602343"/>
          </a:xfrm>
        </p:spPr>
        <p:txBody>
          <a:bodyPr>
            <a:normAutofit/>
          </a:bodyPr>
          <a:lstStyle/>
          <a:p>
            <a:pPr algn="ctr"/>
            <a:r>
              <a:rPr lang="uk-UA" alt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altLang="en-US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Основні</a:t>
            </a:r>
            <a:r>
              <a:rPr lang="ru-RU" alt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положення</a:t>
            </a:r>
            <a:r>
              <a:rPr lang="ru-RU" alt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графічних</a:t>
            </a:r>
            <a:r>
              <a:rPr lang="ru-RU" alt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можливостей</a:t>
            </a:r>
            <a:r>
              <a:rPr lang="ru-RU" alt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MS </a:t>
            </a:r>
            <a:r>
              <a:rPr lang="ru-RU" altLang="en-US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r>
              <a:rPr lang="ru-RU" altLang="en-US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en-US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altLang="en-US" sz="14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9920" y="615287"/>
            <a:ext cx="8915400" cy="6248401"/>
          </a:xfrm>
        </p:spPr>
        <p:txBody>
          <a:bodyPr>
            <a:normAutofit fontScale="92500"/>
          </a:bodyPr>
          <a:lstStyle/>
          <a:p>
            <a:pPr marL="0" indent="363538" algn="just">
              <a:lnSpc>
                <a:spcPct val="120000"/>
              </a:lnSpc>
              <a:buNone/>
            </a:pPr>
            <a:r>
              <a:rPr lang="uk-UA" alt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Діаграмою</a:t>
            </a: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називається </a:t>
            </a: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рисунок,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що зображає в графічному </a:t>
            </a: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вигляді деяку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сукупність числових даних. Виключну </a:t>
            </a:r>
            <a:r>
              <a:rPr lang="uk-UA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корисність діаграм </a:t>
            </a: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зумовлено тим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що людина сприймає інформацію </a:t>
            </a:r>
            <a:r>
              <a:rPr lang="uk-UA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графічній формі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значно легше </a:t>
            </a: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і швидше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ніж в числовій</a:t>
            </a: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363538" algn="just">
              <a:lnSpc>
                <a:spcPct val="120000"/>
              </a:lnSpc>
              <a:buNone/>
            </a:pP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За допомогою </a:t>
            </a:r>
            <a:r>
              <a:rPr lang="es-E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Excel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можна будувати діаграми різних типів. Деякі з них можуть бути «об'ємними» (вони виглядають дуже ефектно й допомагають підкреслити розходження між різними наборами даних).</a:t>
            </a:r>
          </a:p>
          <a:p>
            <a:pPr marL="0" indent="363538" algn="just">
              <a:lnSpc>
                <a:spcPct val="120000"/>
              </a:lnSpc>
              <a:buNone/>
            </a:pP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Залежно від місця розташування й особливостей побудови й редагування розрізняють два види діаграм:</a:t>
            </a:r>
          </a:p>
          <a:p>
            <a:pPr marL="0" indent="363538" algn="just">
              <a:lnSpc>
                <a:spcPct val="120000"/>
              </a:lnSpc>
              <a:buNone/>
            </a:pP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uk-UA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впроваджені діаграми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— містяться на тім же робочому аркуші, де й дані, по яких вони побудовані;</a:t>
            </a:r>
          </a:p>
          <a:p>
            <a:pPr marL="0" indent="363538" algn="just">
              <a:lnSpc>
                <a:spcPct val="120000"/>
              </a:lnSpc>
              <a:buNone/>
            </a:pP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uk-UA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 у форматі повного екрана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на новому робочому аркуші.</a:t>
            </a:r>
          </a:p>
          <a:p>
            <a:pPr marL="0" indent="363538" algn="just">
              <a:lnSpc>
                <a:spcPct val="120000"/>
              </a:lnSpc>
              <a:buNone/>
            </a:pPr>
            <a:endParaRPr lang="uk-UA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3538" algn="just">
              <a:lnSpc>
                <a:spcPct val="120000"/>
              </a:lnSpc>
              <a:buNone/>
            </a:pPr>
            <a:endParaRPr lang="uk-UA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3538">
              <a:lnSpc>
                <a:spcPct val="120000"/>
              </a:lnSpc>
              <a:buNone/>
            </a:pPr>
            <a:endParaRPr lang="uk-UA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3538">
              <a:lnSpc>
                <a:spcPct val="120000"/>
              </a:lnSpc>
              <a:buNone/>
            </a:pPr>
            <a:endParaRPr lang="uk-UA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3538">
              <a:lnSpc>
                <a:spcPct val="120000"/>
              </a:lnSpc>
              <a:buNone/>
            </a:pPr>
            <a:endParaRPr lang="uk-UA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46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257"/>
            <a:ext cx="9144000" cy="602343"/>
          </a:xfrm>
        </p:spPr>
        <p:txBody>
          <a:bodyPr>
            <a:normAutofit/>
          </a:bodyPr>
          <a:lstStyle/>
          <a:p>
            <a:pPr algn="ctr"/>
            <a:r>
              <a:rPr lang="uk-UA" alt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altLang="en-US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Основні</a:t>
            </a:r>
            <a:r>
              <a:rPr lang="ru-RU" alt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положення</a:t>
            </a:r>
            <a:r>
              <a:rPr lang="ru-RU" alt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графічних</a:t>
            </a:r>
            <a:r>
              <a:rPr lang="ru-RU" alt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можливостей</a:t>
            </a:r>
            <a:r>
              <a:rPr lang="ru-RU" alt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MS </a:t>
            </a:r>
            <a:r>
              <a:rPr lang="ru-RU" altLang="en-US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r>
              <a:rPr lang="ru-RU" altLang="en-US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en-US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altLang="en-US" sz="14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9920" y="615287"/>
            <a:ext cx="8915400" cy="6248401"/>
          </a:xfrm>
        </p:spPr>
        <p:txBody>
          <a:bodyPr>
            <a:normAutofit/>
          </a:bodyPr>
          <a:lstStyle/>
          <a:p>
            <a:pPr marL="0" indent="363538" algn="just">
              <a:lnSpc>
                <a:spcPct val="120000"/>
              </a:lnSpc>
              <a:buNone/>
            </a:pP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Обидва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типи діаграм </a:t>
            </a:r>
            <a:r>
              <a:rPr lang="uk-UA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пов'язані з даними робочого аркуша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й автоматично обновляються при зміні даних. Зручним засобом для створення графічних даних в </a:t>
            </a:r>
            <a:r>
              <a:rPr lang="es-E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Excel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uk-UA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Майстер діаграм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що викликається спеціальною кнопкою на панелі </a:t>
            </a:r>
            <a:r>
              <a:rPr lang="uk-UA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Стандартна або з меню Вставка - Діаграма.</a:t>
            </a:r>
          </a:p>
          <a:p>
            <a:pPr marL="0" indent="363538" algn="just">
              <a:lnSpc>
                <a:spcPct val="120000"/>
              </a:lnSpc>
              <a:buNone/>
            </a:pP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При виборі потрібного параметра на четвертому кроці Майстра діаграм визначається, чи буде </a:t>
            </a:r>
            <a:r>
              <a:rPr lang="uk-UA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створені спеціальний діаграмний аркуш або впроваджена діаграма.</a:t>
            </a:r>
          </a:p>
          <a:p>
            <a:pPr marL="0" indent="363538" algn="just">
              <a:lnSpc>
                <a:spcPct val="120000"/>
              </a:lnSpc>
              <a:buNone/>
            </a:pPr>
            <a:endParaRPr lang="uk-UA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3538" algn="just">
              <a:lnSpc>
                <a:spcPct val="120000"/>
              </a:lnSpc>
              <a:buNone/>
            </a:pPr>
            <a:endParaRPr lang="uk-UA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3538">
              <a:lnSpc>
                <a:spcPct val="120000"/>
              </a:lnSpc>
              <a:buNone/>
            </a:pPr>
            <a:endParaRPr lang="uk-UA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3538">
              <a:lnSpc>
                <a:spcPct val="120000"/>
              </a:lnSpc>
              <a:buNone/>
            </a:pPr>
            <a:endParaRPr lang="uk-UA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3538">
              <a:lnSpc>
                <a:spcPct val="120000"/>
              </a:lnSpc>
              <a:buNone/>
            </a:pPr>
            <a:endParaRPr lang="uk-UA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7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257"/>
            <a:ext cx="9144000" cy="602343"/>
          </a:xfrm>
        </p:spPr>
        <p:txBody>
          <a:bodyPr>
            <a:normAutofit/>
          </a:bodyPr>
          <a:lstStyle/>
          <a:p>
            <a:pPr algn="ctr"/>
            <a:r>
              <a:rPr lang="uk-UA" alt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altLang="en-US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Основні</a:t>
            </a:r>
            <a:r>
              <a:rPr lang="ru-RU" alt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положення</a:t>
            </a:r>
            <a:r>
              <a:rPr lang="ru-RU" alt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графічних</a:t>
            </a:r>
            <a:r>
              <a:rPr lang="ru-RU" alt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можливостей</a:t>
            </a:r>
            <a:r>
              <a:rPr lang="ru-RU" alt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MS </a:t>
            </a:r>
            <a:r>
              <a:rPr lang="ru-RU" altLang="en-US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r>
              <a:rPr lang="ru-RU" altLang="en-US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en-US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altLang="en-US" sz="14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" y="579119"/>
            <a:ext cx="8915400" cy="6248401"/>
          </a:xfrm>
        </p:spPr>
        <p:txBody>
          <a:bodyPr>
            <a:normAutofit fontScale="92500" lnSpcReduction="10000"/>
          </a:bodyPr>
          <a:lstStyle/>
          <a:p>
            <a:pPr marL="0" indent="363538" algn="just">
              <a:lnSpc>
                <a:spcPct val="120000"/>
              </a:lnSpc>
              <a:buNone/>
            </a:pPr>
            <a:r>
              <a:rPr lang="uk-UA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Впроваджену діаграму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можна </a:t>
            </a:r>
            <a:r>
              <a:rPr lang="uk-UA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переміщати по екрану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й змінювати її розміри. Для цього потрібно клацнути мишею на будь-якій її частині й перетягнути </a:t>
            </a: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потрібне місце робочого аркуша. </a:t>
            </a:r>
            <a:endParaRPr lang="uk-UA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3538" algn="just">
              <a:lnSpc>
                <a:spcPct val="120000"/>
              </a:lnSpc>
              <a:buNone/>
            </a:pPr>
            <a:r>
              <a:rPr lang="uk-UA" alt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Змінити </a:t>
            </a:r>
            <a:r>
              <a:rPr lang="uk-UA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розмір </a:t>
            </a:r>
            <a:r>
              <a:rPr lang="uk-UA" alt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</a:t>
            </a: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Її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потрібно виділити (клацанням мишею), а потім перетягнути один з маркерів зміни розмірів. Уже створену діаграму можна вдосконалити (додатково додати назву, </a:t>
            </a: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форматувати текст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у діаграмі, дати назву </a:t>
            </a: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осям,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змінити </a:t>
            </a: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масштаб).</a:t>
            </a:r>
          </a:p>
          <a:p>
            <a:pPr marL="0" indent="363538" algn="just">
              <a:lnSpc>
                <a:spcPct val="120000"/>
              </a:lnSpc>
              <a:buNone/>
            </a:pP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Перед 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тим як </a:t>
            </a:r>
            <a:r>
              <a:rPr lang="uk-UA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редагувати діаграму</a:t>
            </a:r>
            <a:r>
              <a:rPr lang="uk-U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її потрібно відкрити у вікні (подвійне клацання мишею по діаграмі переводить її в режим виправлення). Далі клацнути правою кнопкою миші по тому елементу діаграми, який потрібно відредагувати (наприклад, осі або текст), і, нарешті, у контекстному меню вибрати відповідний пункт і заповнити поля</a:t>
            </a: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363538" algn="just">
              <a:lnSpc>
                <a:spcPct val="120000"/>
              </a:lnSpc>
              <a:buNone/>
            </a:pP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Діаграми поділяються на </a:t>
            </a:r>
            <a:r>
              <a:rPr lang="uk-UA" alt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стандартні</a:t>
            </a: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(найбільш поширені) та </a:t>
            </a:r>
            <a:r>
              <a:rPr lang="uk-UA" alt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нестандартні </a:t>
            </a:r>
            <a:r>
              <a:rPr lang="uk-U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(використовуються зрідка).</a:t>
            </a:r>
          </a:p>
          <a:p>
            <a:pPr marL="0" indent="363538" algn="just">
              <a:lnSpc>
                <a:spcPct val="120000"/>
              </a:lnSpc>
              <a:buNone/>
            </a:pPr>
            <a:endParaRPr lang="uk-UA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3538">
              <a:lnSpc>
                <a:spcPct val="120000"/>
              </a:lnSpc>
              <a:buNone/>
            </a:pPr>
            <a:endParaRPr lang="uk-UA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3538">
              <a:lnSpc>
                <a:spcPct val="120000"/>
              </a:lnSpc>
              <a:buNone/>
            </a:pPr>
            <a:endParaRPr lang="uk-UA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3538">
              <a:lnSpc>
                <a:spcPct val="120000"/>
              </a:lnSpc>
              <a:buNone/>
            </a:pPr>
            <a:endParaRPr lang="uk-UA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53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257"/>
            <a:ext cx="9144000" cy="602343"/>
          </a:xfrm>
        </p:spPr>
        <p:txBody>
          <a:bodyPr>
            <a:normAutofit/>
          </a:bodyPr>
          <a:lstStyle/>
          <a:p>
            <a:pPr algn="ctr"/>
            <a:r>
              <a:rPr lang="uk-UA" alt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altLang="en-US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Основні</a:t>
            </a:r>
            <a:r>
              <a:rPr lang="ru-RU" alt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положення</a:t>
            </a:r>
            <a:r>
              <a:rPr lang="ru-RU" alt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графічних</a:t>
            </a:r>
            <a:r>
              <a:rPr lang="ru-RU" alt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можливостей</a:t>
            </a:r>
            <a:r>
              <a:rPr lang="ru-RU" alt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MS </a:t>
            </a:r>
            <a:r>
              <a:rPr lang="ru-RU" altLang="en-US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r>
              <a:rPr lang="ru-RU" altLang="en-US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en-US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altLang="en-US" sz="14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" y="655319"/>
            <a:ext cx="8915400" cy="6248401"/>
          </a:xfrm>
        </p:spPr>
        <p:txBody>
          <a:bodyPr>
            <a:normAutofit/>
          </a:bodyPr>
          <a:lstStyle/>
          <a:p>
            <a:pPr marL="0" indent="363538" algn="just">
              <a:lnSpc>
                <a:spcPct val="120000"/>
              </a:lnSpc>
              <a:buNone/>
            </a:pPr>
            <a:endParaRPr lang="uk-UA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3538" algn="just">
              <a:lnSpc>
                <a:spcPct val="120000"/>
              </a:lnSpc>
              <a:buNone/>
            </a:pPr>
            <a:endParaRPr lang="uk-UA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3538">
              <a:lnSpc>
                <a:spcPct val="120000"/>
              </a:lnSpc>
              <a:buNone/>
            </a:pPr>
            <a:endParaRPr lang="uk-UA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3538">
              <a:lnSpc>
                <a:spcPct val="120000"/>
              </a:lnSpc>
              <a:buNone/>
            </a:pPr>
            <a:endParaRPr lang="uk-UA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3538">
              <a:lnSpc>
                <a:spcPct val="120000"/>
              </a:lnSpc>
              <a:buNone/>
            </a:pPr>
            <a:endParaRPr lang="uk-UA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300" y="457200"/>
            <a:ext cx="8610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Типи </a:t>
            </a:r>
            <a:r>
              <a:rPr lang="uk-UA" dirty="0"/>
              <a:t>стандартних діаграм: </a:t>
            </a:r>
            <a:endParaRPr lang="uk-UA" dirty="0" smtClean="0"/>
          </a:p>
          <a:p>
            <a:pPr indent="533400" algn="l"/>
            <a:r>
              <a:rPr lang="uk-UA" b="1" dirty="0" smtClean="0">
                <a:solidFill>
                  <a:srgbClr val="0070C0"/>
                </a:solidFill>
              </a:rPr>
              <a:t>гістограма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endParaRPr lang="uk-UA" b="1" dirty="0" smtClean="0">
              <a:solidFill>
                <a:srgbClr val="0070C0"/>
              </a:solidFill>
            </a:endParaRPr>
          </a:p>
          <a:p>
            <a:pPr indent="533400" algn="l"/>
            <a:r>
              <a:rPr lang="uk-UA" b="1" dirty="0" smtClean="0">
                <a:solidFill>
                  <a:srgbClr val="0070C0"/>
                </a:solidFill>
              </a:rPr>
              <a:t>графік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endParaRPr lang="uk-UA" b="1" dirty="0" smtClean="0">
              <a:solidFill>
                <a:srgbClr val="0070C0"/>
              </a:solidFill>
            </a:endParaRPr>
          </a:p>
          <a:p>
            <a:pPr indent="533400" algn="l"/>
            <a:r>
              <a:rPr lang="uk-UA" b="1" dirty="0" smtClean="0">
                <a:solidFill>
                  <a:srgbClr val="0070C0"/>
                </a:solidFill>
              </a:rPr>
              <a:t>кругова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endParaRPr lang="uk-UA" b="1" dirty="0" smtClean="0">
              <a:solidFill>
                <a:srgbClr val="0070C0"/>
              </a:solidFill>
            </a:endParaRPr>
          </a:p>
          <a:p>
            <a:pPr indent="533400" algn="l"/>
            <a:r>
              <a:rPr lang="uk-UA" b="1" dirty="0" smtClean="0">
                <a:solidFill>
                  <a:srgbClr val="0070C0"/>
                </a:solidFill>
              </a:rPr>
              <a:t>точкова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endParaRPr lang="uk-UA" b="1" dirty="0" smtClean="0">
              <a:solidFill>
                <a:srgbClr val="0070C0"/>
              </a:solidFill>
            </a:endParaRPr>
          </a:p>
          <a:p>
            <a:pPr indent="533400" algn="l"/>
            <a:r>
              <a:rPr lang="uk-UA" b="1" dirty="0" smtClean="0">
                <a:solidFill>
                  <a:srgbClr val="0070C0"/>
                </a:solidFill>
              </a:rPr>
              <a:t>з </a:t>
            </a:r>
            <a:r>
              <a:rPr lang="uk-UA" b="1" dirty="0">
                <a:solidFill>
                  <a:srgbClr val="0070C0"/>
                </a:solidFill>
              </a:rPr>
              <a:t>областями, </a:t>
            </a:r>
            <a:endParaRPr lang="uk-UA" b="1" dirty="0" smtClean="0">
              <a:solidFill>
                <a:srgbClr val="0070C0"/>
              </a:solidFill>
            </a:endParaRPr>
          </a:p>
          <a:p>
            <a:pPr indent="533400" algn="l"/>
            <a:r>
              <a:rPr lang="uk-UA" b="1" dirty="0" smtClean="0">
                <a:solidFill>
                  <a:srgbClr val="0070C0"/>
                </a:solidFill>
              </a:rPr>
              <a:t>кільцева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endParaRPr lang="uk-UA" b="1" dirty="0" smtClean="0">
              <a:solidFill>
                <a:srgbClr val="0070C0"/>
              </a:solidFill>
            </a:endParaRPr>
          </a:p>
          <a:p>
            <a:pPr indent="533400" algn="l"/>
            <a:r>
              <a:rPr lang="uk-UA" b="1" dirty="0" smtClean="0">
                <a:solidFill>
                  <a:srgbClr val="0070C0"/>
                </a:solidFill>
              </a:rPr>
              <a:t>поверхнева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endParaRPr lang="uk-UA" b="1" dirty="0" smtClean="0">
              <a:solidFill>
                <a:srgbClr val="0070C0"/>
              </a:solidFill>
            </a:endParaRPr>
          </a:p>
          <a:p>
            <a:pPr indent="533400" algn="l"/>
            <a:r>
              <a:rPr lang="uk-UA" b="1" dirty="0" smtClean="0">
                <a:solidFill>
                  <a:srgbClr val="0070C0"/>
                </a:solidFill>
              </a:rPr>
              <a:t>біржова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endParaRPr lang="uk-UA" b="1" dirty="0" smtClean="0">
              <a:solidFill>
                <a:srgbClr val="0070C0"/>
              </a:solidFill>
            </a:endParaRPr>
          </a:p>
          <a:p>
            <a:pPr indent="533400" algn="l"/>
            <a:r>
              <a:rPr lang="uk-UA" b="1" dirty="0" smtClean="0">
                <a:solidFill>
                  <a:srgbClr val="0070C0"/>
                </a:solidFill>
              </a:rPr>
              <a:t>циліндрична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endParaRPr lang="uk-UA" b="1" dirty="0" smtClean="0">
              <a:solidFill>
                <a:srgbClr val="0070C0"/>
              </a:solidFill>
            </a:endParaRPr>
          </a:p>
          <a:p>
            <a:pPr indent="533400" algn="l"/>
            <a:r>
              <a:rPr lang="uk-UA" b="1" dirty="0">
                <a:solidFill>
                  <a:srgbClr val="0070C0"/>
                </a:solidFill>
              </a:rPr>
              <a:t>к</a:t>
            </a:r>
            <a:r>
              <a:rPr lang="uk-UA" b="1" dirty="0" smtClean="0">
                <a:solidFill>
                  <a:srgbClr val="0070C0"/>
                </a:solidFill>
              </a:rPr>
              <a:t>онічна,</a:t>
            </a:r>
          </a:p>
          <a:p>
            <a:pPr indent="533400" algn="l"/>
            <a:r>
              <a:rPr lang="uk-UA" dirty="0" smtClean="0"/>
              <a:t>Кожний </a:t>
            </a:r>
            <a:r>
              <a:rPr lang="uk-UA" dirty="0"/>
              <a:t>тип стандартної діаграми має </a:t>
            </a:r>
            <a:r>
              <a:rPr lang="uk-UA" b="1" dirty="0">
                <a:solidFill>
                  <a:srgbClr val="0070C0"/>
                </a:solidFill>
              </a:rPr>
              <a:t>декілька різновидів</a:t>
            </a:r>
            <a:r>
              <a:rPr lang="uk-UA" dirty="0"/>
              <a:t>. З нестандартних використовують такі: </a:t>
            </a:r>
            <a:r>
              <a:rPr lang="uk-UA" b="1" dirty="0">
                <a:solidFill>
                  <a:srgbClr val="0070C0"/>
                </a:solidFill>
              </a:rPr>
              <a:t>блоки з областями, блакитна кругова, дерев’яна.</a:t>
            </a:r>
          </a:p>
          <a:p>
            <a:pPr indent="533400" algn="l"/>
            <a:r>
              <a:rPr lang="uk-UA" dirty="0"/>
              <a:t>Найчастіше будують </a:t>
            </a:r>
            <a:r>
              <a:rPr lang="uk-UA" b="1" dirty="0">
                <a:solidFill>
                  <a:srgbClr val="0070C0"/>
                </a:solidFill>
              </a:rPr>
              <a:t>кругові, точкові, стовпчикові стандартні діаграми різних видів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898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643239" y="508060"/>
            <a:ext cx="3852227" cy="0"/>
          </a:xfrm>
          <a:custGeom>
            <a:avLst/>
            <a:gdLst/>
            <a:ahLst/>
            <a:cxnLst/>
            <a:rect l="l" t="t" r="r" b="b"/>
            <a:pathLst>
              <a:path w="4248150">
                <a:moveTo>
                  <a:pt x="4247997" y="0"/>
                </a:moveTo>
                <a:lnTo>
                  <a:pt x="0" y="0"/>
                </a:lnTo>
              </a:path>
            </a:pathLst>
          </a:custGeom>
          <a:ln w="1572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2176"/>
          </a:p>
        </p:txBody>
      </p:sp>
      <p:sp>
        <p:nvSpPr>
          <p:cNvPr id="4" name="object 4"/>
          <p:cNvSpPr txBox="1"/>
          <p:nvPr/>
        </p:nvSpPr>
        <p:spPr>
          <a:xfrm>
            <a:off x="152400" y="0"/>
            <a:ext cx="8991600" cy="6759822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>
              <a:spcBef>
                <a:spcPts val="14"/>
              </a:spcBef>
            </a:pPr>
            <a:endParaRPr sz="997" dirty="0">
              <a:latin typeface="Trebuchet MS"/>
              <a:cs typeface="Trebuchet MS"/>
            </a:endParaRPr>
          </a:p>
          <a:p>
            <a:pPr marL="1398662" marR="519388" indent="-872364"/>
            <a:r>
              <a:rPr lang="uk-UA" sz="2800" b="1" spc="-27" dirty="0" smtClean="0">
                <a:solidFill>
                  <a:srgbClr val="C00000"/>
                </a:solidFill>
                <a:latin typeface="Trebuchet MS"/>
                <a:cs typeface="Trebuchet MS"/>
              </a:rPr>
              <a:t>2</a:t>
            </a:r>
            <a:r>
              <a:rPr sz="2800" b="1" spc="-27" dirty="0" smtClean="0">
                <a:solidFill>
                  <a:srgbClr val="C00000"/>
                </a:solidFill>
                <a:latin typeface="Trebuchet MS"/>
                <a:cs typeface="Trebuchet MS"/>
              </a:rPr>
              <a:t>.</a:t>
            </a:r>
            <a:r>
              <a:rPr sz="2800" b="1" spc="-91" dirty="0" smtClean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800" b="1" spc="-9" dirty="0">
                <a:solidFill>
                  <a:srgbClr val="C00000"/>
                </a:solidFill>
                <a:latin typeface="Trebuchet MS"/>
                <a:cs typeface="Trebuchet MS"/>
              </a:rPr>
              <a:t>Опрацювання</a:t>
            </a:r>
            <a:r>
              <a:rPr sz="28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800" b="1" spc="-50" dirty="0">
                <a:solidFill>
                  <a:srgbClr val="C00000"/>
                </a:solidFill>
                <a:latin typeface="Trebuchet MS"/>
                <a:cs typeface="Trebuchet MS"/>
              </a:rPr>
              <a:t>графічних</a:t>
            </a:r>
            <a:r>
              <a:rPr sz="28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800" b="1" spc="-45" dirty="0">
                <a:solidFill>
                  <a:srgbClr val="C00000"/>
                </a:solidFill>
                <a:latin typeface="Trebuchet MS"/>
                <a:cs typeface="Trebuchet MS"/>
              </a:rPr>
              <a:t>матеріалів  </a:t>
            </a:r>
            <a:r>
              <a:rPr sz="2800" b="1" spc="-14" dirty="0">
                <a:solidFill>
                  <a:srgbClr val="C00000"/>
                </a:solidFill>
                <a:latin typeface="Trebuchet MS"/>
                <a:cs typeface="Trebuchet MS"/>
              </a:rPr>
              <a:t>засобами</a:t>
            </a:r>
            <a:r>
              <a:rPr sz="28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800" b="1" spc="-45" dirty="0">
                <a:solidFill>
                  <a:srgbClr val="C00000"/>
                </a:solidFill>
                <a:latin typeface="Trebuchet MS"/>
                <a:cs typeface="Trebuchet MS"/>
              </a:rPr>
              <a:t>Excel</a:t>
            </a:r>
            <a:endParaRPr sz="2800" b="1" dirty="0">
              <a:solidFill>
                <a:srgbClr val="C00000"/>
              </a:solidFill>
              <a:latin typeface="Trebuchet MS"/>
              <a:cs typeface="Trebuchet MS"/>
            </a:endParaRPr>
          </a:p>
          <a:p>
            <a:pPr marL="11516" marR="4607" indent="195778" algn="just">
              <a:lnSpc>
                <a:spcPct val="101699"/>
              </a:lnSpc>
              <a:spcBef>
                <a:spcPts val="698"/>
              </a:spcBef>
            </a:pP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Табличний</a:t>
            </a:r>
            <a:r>
              <a:rPr spc="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45" dirty="0">
                <a:solidFill>
                  <a:srgbClr val="231F20"/>
                </a:solidFill>
                <a:latin typeface="Times New Roman"/>
                <a:cs typeface="Times New Roman"/>
              </a:rPr>
              <a:t>процесор</a:t>
            </a:r>
            <a:r>
              <a:rPr spc="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0" dirty="0">
                <a:solidFill>
                  <a:srgbClr val="231F20"/>
                </a:solidFill>
                <a:latin typeface="Times New Roman"/>
                <a:cs typeface="Times New Roman"/>
              </a:rPr>
              <a:t>Excel</a:t>
            </a:r>
            <a:r>
              <a:rPr spc="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4" dirty="0">
                <a:solidFill>
                  <a:srgbClr val="231F20"/>
                </a:solidFill>
                <a:latin typeface="Times New Roman"/>
                <a:cs typeface="Times New Roman"/>
              </a:rPr>
              <a:t>дає</a:t>
            </a:r>
            <a:r>
              <a:rPr spc="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4" dirty="0">
                <a:solidFill>
                  <a:srgbClr val="231F20"/>
                </a:solidFill>
                <a:latin typeface="Times New Roman"/>
                <a:cs typeface="Times New Roman"/>
              </a:rPr>
              <a:t>змогу</a:t>
            </a:r>
            <a:r>
              <a:rPr spc="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4" dirty="0">
                <a:solidFill>
                  <a:srgbClr val="231F20"/>
                </a:solidFill>
                <a:latin typeface="Times New Roman"/>
                <a:cs typeface="Times New Roman"/>
              </a:rPr>
              <a:t>подавати</a:t>
            </a:r>
            <a:r>
              <a:rPr spc="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9" dirty="0">
                <a:solidFill>
                  <a:srgbClr val="231F20"/>
                </a:solidFill>
                <a:latin typeface="Times New Roman"/>
                <a:cs typeface="Times New Roman"/>
              </a:rPr>
              <a:t>табличні</a:t>
            </a:r>
            <a:r>
              <a:rPr spc="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9" dirty="0">
                <a:solidFill>
                  <a:srgbClr val="231F20"/>
                </a:solidFill>
                <a:latin typeface="Times New Roman"/>
                <a:cs typeface="Times New Roman"/>
              </a:rPr>
              <a:t>дані</a:t>
            </a:r>
            <a:r>
              <a:rPr spc="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0" dirty="0">
                <a:solidFill>
                  <a:srgbClr val="231F20"/>
                </a:solidFill>
                <a:latin typeface="Times New Roman"/>
                <a:cs typeface="Times New Roman"/>
              </a:rPr>
              <a:t>в</a:t>
            </a:r>
            <a:r>
              <a:rPr spc="23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0" dirty="0">
                <a:solidFill>
                  <a:srgbClr val="231F20"/>
                </a:solidFill>
                <a:latin typeface="Times New Roman"/>
                <a:cs typeface="Times New Roman"/>
              </a:rPr>
              <a:t>на- </a:t>
            </a:r>
            <a:r>
              <a:rPr spc="-2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9" dirty="0">
                <a:solidFill>
                  <a:srgbClr val="231F20"/>
                </a:solidFill>
                <a:latin typeface="Times New Roman"/>
                <a:cs typeface="Times New Roman"/>
              </a:rPr>
              <a:t>очній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та зручній </a:t>
            </a:r>
            <a:r>
              <a:rPr spc="82" dirty="0">
                <a:solidFill>
                  <a:srgbClr val="231F20"/>
                </a:solidFill>
                <a:latin typeface="Times New Roman"/>
                <a:cs typeface="Times New Roman"/>
              </a:rPr>
              <a:t>для </a:t>
            </a:r>
            <a:r>
              <a:rPr spc="73" dirty="0">
                <a:solidFill>
                  <a:srgbClr val="231F20"/>
                </a:solidFill>
                <a:latin typeface="Times New Roman"/>
                <a:cs typeface="Times New Roman"/>
              </a:rPr>
              <a:t>сприйняття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графічній </a:t>
            </a:r>
            <a:r>
              <a:rPr spc="59" dirty="0">
                <a:solidFill>
                  <a:srgbClr val="231F20"/>
                </a:solidFill>
                <a:latin typeface="Times New Roman"/>
                <a:cs typeface="Times New Roman"/>
              </a:rPr>
              <a:t>формі. </a:t>
            </a:r>
            <a:r>
              <a:rPr spc="73" dirty="0">
                <a:solidFill>
                  <a:srgbClr val="231F20"/>
                </a:solidFill>
                <a:latin typeface="Times New Roman"/>
                <a:cs typeface="Times New Roman"/>
              </a:rPr>
              <a:t>Такі </a:t>
            </a:r>
            <a:r>
              <a:rPr spc="59" dirty="0">
                <a:solidFill>
                  <a:srgbClr val="231F20"/>
                </a:solidFill>
                <a:latin typeface="Times New Roman"/>
                <a:cs typeface="Times New Roman"/>
              </a:rPr>
              <a:t>ілюстрації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4" dirty="0">
                <a:solidFill>
                  <a:srgbClr val="231F20"/>
                </a:solidFill>
                <a:latin typeface="Times New Roman"/>
                <a:cs typeface="Times New Roman"/>
              </a:rPr>
              <a:t>використовують </a:t>
            </a:r>
            <a:r>
              <a:rPr spc="82" dirty="0">
                <a:solidFill>
                  <a:srgbClr val="231F20"/>
                </a:solidFill>
                <a:latin typeface="Times New Roman"/>
                <a:cs typeface="Times New Roman"/>
              </a:rPr>
              <a:t>для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показу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функціональної залежності </a:t>
            </a:r>
            <a:r>
              <a:rPr spc="50" dirty="0">
                <a:solidFill>
                  <a:srgbClr val="231F20"/>
                </a:solidFill>
                <a:latin typeface="Times New Roman"/>
                <a:cs typeface="Times New Roman"/>
              </a:rPr>
              <a:t>однієї вели- </a:t>
            </a:r>
            <a:r>
              <a:rPr spc="-213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73" dirty="0">
                <a:solidFill>
                  <a:srgbClr val="231F20"/>
                </a:solidFill>
                <a:latin typeface="Times New Roman"/>
                <a:cs typeface="Times New Roman"/>
              </a:rPr>
              <a:t>чини</a:t>
            </a:r>
            <a:r>
              <a:rPr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0" dirty="0">
                <a:solidFill>
                  <a:srgbClr val="231F20"/>
                </a:solidFill>
                <a:latin typeface="Times New Roman"/>
                <a:cs typeface="Times New Roman"/>
              </a:rPr>
              <a:t>від</a:t>
            </a:r>
            <a:r>
              <a:rPr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іншої</a:t>
            </a:r>
            <a:r>
              <a:rPr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32" dirty="0">
                <a:solidFill>
                  <a:srgbClr val="231F20"/>
                </a:solidFill>
                <a:latin typeface="Times New Roman"/>
                <a:cs typeface="Times New Roman"/>
              </a:rPr>
              <a:t>або</a:t>
            </a:r>
            <a:r>
              <a:rPr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82" dirty="0">
                <a:solidFill>
                  <a:srgbClr val="231F20"/>
                </a:solidFill>
                <a:latin typeface="Times New Roman"/>
                <a:cs typeface="Times New Roman"/>
              </a:rPr>
              <a:t>для</a:t>
            </a:r>
            <a:r>
              <a:rPr spc="-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порівняння</a:t>
            </a:r>
            <a:r>
              <a:rPr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0" dirty="0">
                <a:solidFill>
                  <a:srgbClr val="231F20"/>
                </a:solidFill>
                <a:latin typeface="Times New Roman"/>
                <a:cs typeface="Times New Roman"/>
              </a:rPr>
              <a:t>двох</a:t>
            </a:r>
            <a:r>
              <a:rPr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4" dirty="0">
                <a:solidFill>
                  <a:srgbClr val="231F20"/>
                </a:solidFill>
                <a:latin typeface="Times New Roman"/>
                <a:cs typeface="Times New Roman"/>
              </a:rPr>
              <a:t>і</a:t>
            </a:r>
            <a:r>
              <a:rPr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9" dirty="0">
                <a:solidFill>
                  <a:srgbClr val="231F20"/>
                </a:solidFill>
                <a:latin typeface="Times New Roman"/>
                <a:cs typeface="Times New Roman"/>
              </a:rPr>
              <a:t>більше</a:t>
            </a:r>
            <a:r>
              <a:rPr spc="-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величин</a:t>
            </a:r>
            <a:r>
              <a:rPr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9" dirty="0" err="1">
                <a:solidFill>
                  <a:srgbClr val="231F20"/>
                </a:solidFill>
                <a:latin typeface="Times New Roman"/>
                <a:cs typeface="Times New Roman"/>
              </a:rPr>
              <a:t>тощо</a:t>
            </a:r>
            <a:r>
              <a:rPr spc="59" dirty="0" smtClean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endParaRPr dirty="0">
              <a:latin typeface="Times New Roman"/>
              <a:cs typeface="Times New Roman"/>
            </a:endParaRPr>
          </a:p>
          <a:p>
            <a:pPr marL="207294" algn="just">
              <a:spcBef>
                <a:spcPts val="18"/>
              </a:spcBef>
            </a:pPr>
            <a:r>
              <a:rPr b="1" spc="91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Діаграма</a:t>
            </a:r>
            <a:r>
              <a:rPr b="1" spc="-18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b="1" spc="145" dirty="0" smtClean="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b="1" spc="-18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b="1" spc="45" dirty="0" err="1" smtClean="0">
                <a:solidFill>
                  <a:srgbClr val="231F20"/>
                </a:solidFill>
                <a:latin typeface="Times New Roman"/>
                <a:cs typeface="Times New Roman"/>
              </a:rPr>
              <a:t>графічне</a:t>
            </a:r>
            <a:r>
              <a:rPr b="1" spc="-14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b="1" spc="45" dirty="0" err="1" smtClean="0">
                <a:solidFill>
                  <a:srgbClr val="231F20"/>
                </a:solidFill>
                <a:latin typeface="Times New Roman"/>
                <a:cs typeface="Times New Roman"/>
              </a:rPr>
              <a:t>відображення</a:t>
            </a:r>
            <a:r>
              <a:rPr b="1" spc="-18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b="1" spc="77" dirty="0" err="1" smtClean="0">
                <a:solidFill>
                  <a:srgbClr val="231F20"/>
                </a:solidFill>
                <a:latin typeface="Times New Roman"/>
                <a:cs typeface="Times New Roman"/>
              </a:rPr>
              <a:t>числових</a:t>
            </a:r>
            <a:r>
              <a:rPr b="1" spc="-14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b="1" spc="68" dirty="0" err="1" smtClean="0">
                <a:solidFill>
                  <a:srgbClr val="231F20"/>
                </a:solidFill>
                <a:latin typeface="Times New Roman"/>
                <a:cs typeface="Times New Roman"/>
              </a:rPr>
              <a:t>даних</a:t>
            </a:r>
            <a:r>
              <a:rPr i="1" spc="68" dirty="0" smtClean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endParaRPr dirty="0">
              <a:latin typeface="Times New Roman"/>
              <a:cs typeface="Times New Roman"/>
            </a:endParaRPr>
          </a:p>
          <a:p>
            <a:pPr marL="11516" marR="4607" indent="195778" algn="just">
              <a:lnSpc>
                <a:spcPct val="101699"/>
              </a:lnSpc>
            </a:pPr>
            <a:endParaRPr lang="uk-UA" spc="63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 marL="11516" marR="4607" indent="195778" algn="just">
              <a:lnSpc>
                <a:spcPct val="101699"/>
              </a:lnSpc>
            </a:pPr>
            <a:r>
              <a:rPr spc="63" dirty="0" err="1" smtClean="0">
                <a:solidFill>
                  <a:srgbClr val="231F20"/>
                </a:solidFill>
                <a:latin typeface="Times New Roman"/>
                <a:cs typeface="Times New Roman"/>
              </a:rPr>
              <a:t>Табличний</a:t>
            </a:r>
            <a:r>
              <a:rPr spc="63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45" dirty="0" err="1" smtClean="0">
                <a:solidFill>
                  <a:srgbClr val="231F20"/>
                </a:solidFill>
                <a:latin typeface="Times New Roman"/>
                <a:cs typeface="Times New Roman"/>
              </a:rPr>
              <a:t>процесор</a:t>
            </a:r>
            <a:r>
              <a:rPr spc="45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0" dirty="0">
                <a:solidFill>
                  <a:srgbClr val="231F20"/>
                </a:solidFill>
                <a:latin typeface="Times New Roman"/>
                <a:cs typeface="Times New Roman"/>
              </a:rPr>
              <a:t>Excel </a:t>
            </a:r>
            <a:r>
              <a:rPr spc="59" dirty="0">
                <a:solidFill>
                  <a:srgbClr val="231F20"/>
                </a:solidFill>
                <a:latin typeface="Times New Roman"/>
                <a:cs typeface="Times New Roman"/>
              </a:rPr>
              <a:t>дозволяє </a:t>
            </a:r>
            <a:r>
              <a:rPr spc="50" dirty="0">
                <a:solidFill>
                  <a:srgbClr val="231F20"/>
                </a:solidFill>
                <a:latin typeface="Times New Roman"/>
                <a:cs typeface="Times New Roman"/>
              </a:rPr>
              <a:t>побудувати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12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стандартних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типів</a:t>
            </a:r>
            <a:r>
              <a:rPr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діаграм,</a:t>
            </a:r>
            <a:r>
              <a:rPr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82" dirty="0">
                <a:solidFill>
                  <a:srgbClr val="231F20"/>
                </a:solidFill>
                <a:latin typeface="Times New Roman"/>
                <a:cs typeface="Times New Roman"/>
              </a:rPr>
              <a:t>кожен</a:t>
            </a:r>
            <a:r>
              <a:rPr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9" dirty="0">
                <a:solidFill>
                  <a:srgbClr val="231F20"/>
                </a:solidFill>
                <a:latin typeface="Times New Roman"/>
                <a:cs typeface="Times New Roman"/>
              </a:rPr>
              <a:t>із</a:t>
            </a:r>
            <a:r>
              <a:rPr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100" dirty="0">
                <a:solidFill>
                  <a:srgbClr val="231F20"/>
                </a:solidFill>
                <a:latin typeface="Times New Roman"/>
                <a:cs typeface="Times New Roman"/>
              </a:rPr>
              <a:t>яких</a:t>
            </a:r>
            <a:r>
              <a:rPr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має</a:t>
            </a:r>
            <a:r>
              <a:rPr spc="-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77" dirty="0">
                <a:solidFill>
                  <a:srgbClr val="231F20"/>
                </a:solidFill>
                <a:latin typeface="Times New Roman"/>
                <a:cs typeface="Times New Roman"/>
              </a:rPr>
              <a:t>ще</a:t>
            </a:r>
            <a:r>
              <a:rPr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86" dirty="0">
                <a:solidFill>
                  <a:srgbClr val="231F20"/>
                </a:solidFill>
                <a:latin typeface="Times New Roman"/>
                <a:cs typeface="Times New Roman"/>
              </a:rPr>
              <a:t>кілька</a:t>
            </a:r>
            <a:r>
              <a:rPr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9" dirty="0">
                <a:solidFill>
                  <a:srgbClr val="231F20"/>
                </a:solidFill>
                <a:latin typeface="Times New Roman"/>
                <a:cs typeface="Times New Roman"/>
              </a:rPr>
              <a:t>різновидів.</a:t>
            </a:r>
            <a:r>
              <a:rPr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91" dirty="0">
                <a:solidFill>
                  <a:srgbClr val="231F20"/>
                </a:solidFill>
                <a:latin typeface="Times New Roman"/>
                <a:cs typeface="Times New Roman"/>
              </a:rPr>
              <a:t>Для</a:t>
            </a:r>
            <a:r>
              <a:rPr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45" dirty="0">
                <a:solidFill>
                  <a:srgbClr val="231F20"/>
                </a:solidFill>
                <a:latin typeface="Times New Roman"/>
                <a:cs typeface="Times New Roman"/>
              </a:rPr>
              <a:t>цього</a:t>
            </a:r>
            <a:r>
              <a:rPr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45" dirty="0">
                <a:solidFill>
                  <a:srgbClr val="231F20"/>
                </a:solidFill>
                <a:latin typeface="Times New Roman"/>
                <a:cs typeface="Times New Roman"/>
              </a:rPr>
              <a:t>ви- </a:t>
            </a:r>
            <a:r>
              <a:rPr spc="-213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4" dirty="0">
                <a:solidFill>
                  <a:srgbClr val="231F20"/>
                </a:solidFill>
                <a:latin typeface="Times New Roman"/>
                <a:cs typeface="Times New Roman"/>
              </a:rPr>
              <a:t>користовують</a:t>
            </a:r>
            <a:r>
              <a:rPr spc="-23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0" dirty="0">
                <a:solidFill>
                  <a:srgbClr val="231F20"/>
                </a:solidFill>
                <a:latin typeface="Times New Roman"/>
                <a:cs typeface="Times New Roman"/>
              </a:rPr>
              <a:t>послугу</a:t>
            </a:r>
            <a:r>
              <a:rPr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i="1" spc="91" dirty="0">
                <a:solidFill>
                  <a:srgbClr val="231F20"/>
                </a:solidFill>
                <a:latin typeface="Times New Roman"/>
                <a:cs typeface="Times New Roman"/>
              </a:rPr>
              <a:t>Вставлення</a:t>
            </a:r>
            <a:r>
              <a:rPr i="1"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i="1" spc="145" dirty="0">
                <a:solidFill>
                  <a:srgbClr val="231F20"/>
                </a:solidFill>
                <a:latin typeface="Times New Roman"/>
                <a:cs typeface="Times New Roman"/>
              </a:rPr>
              <a:t>—</a:t>
            </a:r>
            <a:r>
              <a:rPr i="1"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i="1" spc="54" dirty="0">
                <a:solidFill>
                  <a:srgbClr val="231F20"/>
                </a:solidFill>
                <a:latin typeface="Times New Roman"/>
                <a:cs typeface="Times New Roman"/>
              </a:rPr>
              <a:t>Діаграми.</a:t>
            </a:r>
            <a:endParaRPr dirty="0">
              <a:latin typeface="Times New Roman"/>
              <a:cs typeface="Times New Roman"/>
            </a:endParaRPr>
          </a:p>
          <a:p>
            <a:pPr marL="11516" marR="4607" indent="195778" algn="just">
              <a:lnSpc>
                <a:spcPct val="101699"/>
              </a:lnSpc>
            </a:pPr>
            <a:r>
              <a:rPr spc="54" dirty="0">
                <a:solidFill>
                  <a:srgbClr val="231F20"/>
                </a:solidFill>
                <a:latin typeface="Times New Roman"/>
                <a:cs typeface="Times New Roman"/>
              </a:rPr>
              <a:t>Створення</a:t>
            </a:r>
            <a:r>
              <a:rPr spc="41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4" dirty="0">
                <a:solidFill>
                  <a:srgbClr val="231F20"/>
                </a:solidFill>
                <a:latin typeface="Times New Roman"/>
                <a:cs typeface="Times New Roman"/>
              </a:rPr>
              <a:t>будь-якої</a:t>
            </a:r>
            <a:r>
              <a:rPr spc="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діаграми</a:t>
            </a:r>
            <a:r>
              <a:rPr spc="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9" dirty="0">
                <a:solidFill>
                  <a:srgbClr val="231F20"/>
                </a:solidFill>
                <a:latin typeface="Times New Roman"/>
                <a:cs typeface="Times New Roman"/>
              </a:rPr>
              <a:t>розпочинається</a:t>
            </a:r>
            <a:r>
              <a:rPr spc="41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з</a:t>
            </a:r>
            <a:r>
              <a:rPr spc="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виділення</a:t>
            </a:r>
            <a:r>
              <a:rPr spc="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0" dirty="0">
                <a:solidFill>
                  <a:srgbClr val="231F20"/>
                </a:solidFill>
                <a:latin typeface="Times New Roman"/>
                <a:cs typeface="Times New Roman"/>
              </a:rPr>
              <a:t>діапа- </a:t>
            </a:r>
            <a:r>
              <a:rPr spc="-2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0" dirty="0">
                <a:solidFill>
                  <a:srgbClr val="231F20"/>
                </a:solidFill>
                <a:latin typeface="Times New Roman"/>
                <a:cs typeface="Times New Roman"/>
              </a:rPr>
              <a:t>зону</a:t>
            </a:r>
            <a:r>
              <a:rPr spc="-2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8" dirty="0" err="1">
                <a:solidFill>
                  <a:srgbClr val="231F20"/>
                </a:solidFill>
                <a:latin typeface="Times New Roman"/>
                <a:cs typeface="Times New Roman"/>
              </a:rPr>
              <a:t>даних</a:t>
            </a:r>
            <a:r>
              <a:rPr spc="-2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3" dirty="0" smtClean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lang="uk-UA" spc="63" dirty="0" smtClean="0">
                <a:solidFill>
                  <a:srgbClr val="231F20"/>
                </a:solidFill>
                <a:latin typeface="Times New Roman"/>
                <a:cs typeface="Times New Roman"/>
              </a:rPr>
              <a:t>р</a:t>
            </a:r>
            <a:r>
              <a:rPr spc="63" dirty="0" err="1" smtClean="0">
                <a:solidFill>
                  <a:srgbClr val="231F20"/>
                </a:solidFill>
                <a:latin typeface="Times New Roman"/>
                <a:cs typeface="Times New Roman"/>
              </a:rPr>
              <a:t>ис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spc="-2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-27" dirty="0" smtClean="0">
                <a:solidFill>
                  <a:srgbClr val="231F20"/>
                </a:solidFill>
                <a:latin typeface="Times New Roman"/>
                <a:cs typeface="Times New Roman"/>
              </a:rPr>
              <a:t>1</a:t>
            </a:r>
            <a:r>
              <a:rPr spc="68" dirty="0" smtClean="0">
                <a:solidFill>
                  <a:srgbClr val="231F20"/>
                </a:solidFill>
                <a:latin typeface="Times New Roman"/>
                <a:cs typeface="Times New Roman"/>
              </a:rPr>
              <a:t>.),</a:t>
            </a:r>
            <a:r>
              <a:rPr spc="-27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що</a:t>
            </a:r>
            <a:r>
              <a:rPr spc="-2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підлягають</a:t>
            </a:r>
            <a:r>
              <a:rPr spc="-2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4" dirty="0">
                <a:solidFill>
                  <a:srgbClr val="231F20"/>
                </a:solidFill>
                <a:latin typeface="Times New Roman"/>
                <a:cs typeface="Times New Roman"/>
              </a:rPr>
              <a:t>відображенню</a:t>
            </a:r>
            <a:r>
              <a:rPr spc="-2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на</a:t>
            </a:r>
            <a:r>
              <a:rPr spc="-2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73" dirty="0">
                <a:solidFill>
                  <a:srgbClr val="231F20"/>
                </a:solidFill>
                <a:latin typeface="Times New Roman"/>
                <a:cs typeface="Times New Roman"/>
              </a:rPr>
              <a:t>ній.</a:t>
            </a:r>
            <a:r>
              <a:rPr spc="-2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9" dirty="0">
                <a:solidFill>
                  <a:srgbClr val="231F20"/>
                </a:solidFill>
                <a:latin typeface="Times New Roman"/>
                <a:cs typeface="Times New Roman"/>
              </a:rPr>
              <a:t>Початко- </a:t>
            </a:r>
            <a:r>
              <a:rPr spc="-213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вий</a:t>
            </a:r>
            <a:r>
              <a:rPr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4" dirty="0">
                <a:solidFill>
                  <a:srgbClr val="231F20"/>
                </a:solidFill>
                <a:latin typeface="Times New Roman"/>
                <a:cs typeface="Times New Roman"/>
              </a:rPr>
              <a:t>діапазон</a:t>
            </a:r>
            <a:r>
              <a:rPr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даних</a:t>
            </a:r>
            <a:r>
              <a:rPr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77" dirty="0">
                <a:solidFill>
                  <a:srgbClr val="231F20"/>
                </a:solidFill>
                <a:latin typeface="Times New Roman"/>
                <a:cs typeface="Times New Roman"/>
              </a:rPr>
              <a:t>можна</a:t>
            </a:r>
            <a:r>
              <a:rPr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73" dirty="0">
                <a:solidFill>
                  <a:srgbClr val="231F20"/>
                </a:solidFill>
                <a:latin typeface="Times New Roman"/>
                <a:cs typeface="Times New Roman"/>
              </a:rPr>
              <a:t>виділяти</a:t>
            </a:r>
            <a:r>
              <a:rPr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пізніше.</a:t>
            </a:r>
            <a:r>
              <a:rPr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45" dirty="0">
                <a:solidFill>
                  <a:srgbClr val="231F20"/>
                </a:solidFill>
                <a:latin typeface="Times New Roman"/>
                <a:cs typeface="Times New Roman"/>
              </a:rPr>
              <a:t>Його</a:t>
            </a:r>
            <a:r>
              <a:rPr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0" dirty="0">
                <a:solidFill>
                  <a:srgbClr val="231F20"/>
                </a:solidFill>
                <a:latin typeface="Times New Roman"/>
                <a:cs typeface="Times New Roman"/>
              </a:rPr>
              <a:t>попереднє</a:t>
            </a:r>
            <a:r>
              <a:rPr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0" dirty="0">
                <a:solidFill>
                  <a:srgbClr val="231F20"/>
                </a:solidFill>
                <a:latin typeface="Times New Roman"/>
                <a:cs typeface="Times New Roman"/>
              </a:rPr>
              <a:t>виділен- </a:t>
            </a:r>
            <a:r>
              <a:rPr spc="-213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95" dirty="0">
                <a:solidFill>
                  <a:srgbClr val="231F20"/>
                </a:solidFill>
                <a:latin typeface="Times New Roman"/>
                <a:cs typeface="Times New Roman"/>
              </a:rPr>
              <a:t>ня </a:t>
            </a:r>
            <a:r>
              <a:rPr spc="59" dirty="0">
                <a:solidFill>
                  <a:srgbClr val="231F20"/>
                </a:solidFill>
                <a:latin typeface="Times New Roman"/>
                <a:cs typeface="Times New Roman"/>
              </a:rPr>
              <a:t>пояснюється </a:t>
            </a:r>
            <a:r>
              <a:rPr spc="77" dirty="0">
                <a:solidFill>
                  <a:srgbClr val="231F20"/>
                </a:solidFill>
                <a:latin typeface="Times New Roman"/>
                <a:cs typeface="Times New Roman"/>
              </a:rPr>
              <a:t>тільки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прагненням мати зразок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діаграми </a:t>
            </a:r>
            <a:r>
              <a:rPr spc="82" dirty="0">
                <a:solidFill>
                  <a:srgbClr val="231F20"/>
                </a:solidFill>
                <a:latin typeface="Times New Roman"/>
                <a:cs typeface="Times New Roman"/>
              </a:rPr>
              <a:t>вже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після </a:t>
            </a:r>
            <a:r>
              <a:rPr spc="-213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45" dirty="0">
                <a:solidFill>
                  <a:srgbClr val="231F20"/>
                </a:solidFill>
                <a:latin typeface="Times New Roman"/>
                <a:cs typeface="Times New Roman"/>
              </a:rPr>
              <a:t>вибору</a:t>
            </a:r>
            <a:r>
              <a:rPr spc="-23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54" dirty="0">
                <a:solidFill>
                  <a:srgbClr val="231F20"/>
                </a:solidFill>
                <a:latin typeface="Times New Roman"/>
                <a:cs typeface="Times New Roman"/>
              </a:rPr>
              <a:t>її</a:t>
            </a:r>
            <a:r>
              <a:rPr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типу</a:t>
            </a:r>
            <a:r>
              <a:rPr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та</a:t>
            </a:r>
            <a:r>
              <a:rPr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73" dirty="0">
                <a:solidFill>
                  <a:srgbClr val="231F20"/>
                </a:solidFill>
                <a:latin typeface="Times New Roman"/>
                <a:cs typeface="Times New Roman"/>
              </a:rPr>
              <a:t>вигляду.</a:t>
            </a:r>
            <a:endParaRPr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4191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5169050"/>
            <a:ext cx="8610600" cy="1488956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>
              <a:spcBef>
                <a:spcPts val="9"/>
              </a:spcBef>
            </a:pPr>
            <a:endParaRPr dirty="0">
              <a:latin typeface="Trebuchet MS"/>
              <a:cs typeface="Trebuchet MS"/>
            </a:endParaRPr>
          </a:p>
          <a:p>
            <a:pPr marL="11113" marR="4607" indent="534988" algn="l"/>
            <a:r>
              <a:rPr spc="54" dirty="0">
                <a:solidFill>
                  <a:srgbClr val="231F20"/>
                </a:solidFill>
                <a:latin typeface="Times New Roman"/>
                <a:cs typeface="Times New Roman"/>
              </a:rPr>
              <a:t>Процес створення </a:t>
            </a:r>
            <a:r>
              <a:rPr spc="59" dirty="0">
                <a:solidFill>
                  <a:srgbClr val="231F20"/>
                </a:solidFill>
                <a:latin typeface="Times New Roman"/>
                <a:cs typeface="Times New Roman"/>
              </a:rPr>
              <a:t>діаграм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за </a:t>
            </a:r>
            <a:r>
              <a:rPr spc="82" dirty="0">
                <a:solidFill>
                  <a:srgbClr val="231F20"/>
                </a:solidFill>
                <a:latin typeface="Times New Roman"/>
                <a:cs typeface="Times New Roman"/>
              </a:rPr>
              <a:t>вкладки </a:t>
            </a:r>
            <a:r>
              <a:rPr b="1" spc="63" dirty="0">
                <a:solidFill>
                  <a:srgbClr val="0070C0"/>
                </a:solidFill>
                <a:latin typeface="Times New Roman"/>
                <a:cs typeface="Times New Roman"/>
              </a:rPr>
              <a:t>Діаграми</a:t>
            </a:r>
            <a:r>
              <a:rPr i="1" spc="63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складається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з </a:t>
            </a:r>
            <a:r>
              <a:rPr spc="73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п’яти </a:t>
            </a:r>
            <a:r>
              <a:rPr spc="73" dirty="0">
                <a:solidFill>
                  <a:srgbClr val="231F20"/>
                </a:solidFill>
                <a:latin typeface="Times New Roman"/>
                <a:cs typeface="Times New Roman"/>
              </a:rPr>
              <a:t>характерних кроків, </a:t>
            </a:r>
            <a:r>
              <a:rPr spc="100" dirty="0">
                <a:solidFill>
                  <a:srgbClr val="231F20"/>
                </a:solidFill>
                <a:latin typeface="Times New Roman"/>
                <a:cs typeface="Times New Roman"/>
              </a:rPr>
              <a:t>які </a:t>
            </a:r>
            <a:r>
              <a:rPr spc="54" dirty="0">
                <a:solidFill>
                  <a:srgbClr val="231F20"/>
                </a:solidFill>
                <a:latin typeface="Times New Roman"/>
                <a:cs typeface="Times New Roman"/>
              </a:rPr>
              <a:t>відображені у відповідних 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групах </a:t>
            </a:r>
            <a:r>
              <a:rPr spc="68" dirty="0">
                <a:solidFill>
                  <a:srgbClr val="231F20"/>
                </a:solidFill>
                <a:latin typeface="Times New Roman"/>
                <a:cs typeface="Times New Roman"/>
              </a:rPr>
              <a:t> стрічки</a:t>
            </a:r>
            <a:r>
              <a:rPr spc="-23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b="1" spc="63" dirty="0" err="1">
                <a:solidFill>
                  <a:srgbClr val="0070C0"/>
                </a:solidFill>
                <a:latin typeface="Times New Roman"/>
                <a:cs typeface="Times New Roman"/>
              </a:rPr>
              <a:t>Діаграми</a:t>
            </a:r>
            <a:r>
              <a:rPr i="1"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pc="63" dirty="0" smtClean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lang="uk-UA" spc="63" dirty="0" smtClean="0">
                <a:solidFill>
                  <a:srgbClr val="231F20"/>
                </a:solidFill>
                <a:latin typeface="Times New Roman"/>
                <a:cs typeface="Times New Roman"/>
              </a:rPr>
              <a:t>р</a:t>
            </a:r>
            <a:r>
              <a:rPr spc="63" dirty="0" err="1" smtClean="0">
                <a:solidFill>
                  <a:srgbClr val="231F20"/>
                </a:solidFill>
                <a:latin typeface="Times New Roman"/>
                <a:cs typeface="Times New Roman"/>
              </a:rPr>
              <a:t>ис</a:t>
            </a:r>
            <a:r>
              <a:rPr spc="63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spc="-1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-18" dirty="0" smtClean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pc="68" dirty="0" smtClean="0">
                <a:solidFill>
                  <a:srgbClr val="231F20"/>
                </a:solidFill>
                <a:latin typeface="Times New Roman"/>
                <a:cs typeface="Times New Roman"/>
              </a:rPr>
              <a:t>.).</a:t>
            </a:r>
            <a:endParaRPr dirty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52600" y="618022"/>
            <a:ext cx="6400800" cy="403017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53392" y="4938218"/>
            <a:ext cx="998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91"/>
              </a:spcBef>
            </a:pPr>
            <a:r>
              <a:rPr lang="uk-UA" i="1" spc="-54" dirty="0">
                <a:solidFill>
                  <a:srgbClr val="231F20"/>
                </a:solidFill>
                <a:latin typeface="Trebuchet MS"/>
                <a:cs typeface="Trebuchet MS"/>
              </a:rPr>
              <a:t>Рис.</a:t>
            </a:r>
            <a:r>
              <a:rPr lang="uk-UA" i="1" spc="-63" dirty="0">
                <a:solidFill>
                  <a:srgbClr val="231F20"/>
                </a:solidFill>
                <a:latin typeface="Trebuchet MS"/>
                <a:cs typeface="Trebuchet MS"/>
              </a:rPr>
              <a:t> 1</a:t>
            </a:r>
            <a:endParaRPr lang="uk-UA" dirty="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2400" y="200126"/>
            <a:ext cx="876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98662" marR="519388" lvl="0" indent="-872364"/>
            <a:r>
              <a:rPr lang="ru-RU" sz="1400" b="1" spc="-27" dirty="0">
                <a:solidFill>
                  <a:srgbClr val="C00000"/>
                </a:solidFill>
                <a:latin typeface="Trebuchet MS"/>
                <a:cs typeface="Trebuchet MS"/>
              </a:rPr>
              <a:t>2.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9" dirty="0" err="1">
                <a:solidFill>
                  <a:srgbClr val="C00000"/>
                </a:solidFill>
                <a:latin typeface="Trebuchet MS"/>
                <a:cs typeface="Trebuchet MS"/>
              </a:rPr>
              <a:t>Опрацювання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50" dirty="0" err="1">
                <a:solidFill>
                  <a:srgbClr val="C00000"/>
                </a:solidFill>
                <a:latin typeface="Trebuchet MS"/>
                <a:cs typeface="Trebuchet MS"/>
              </a:rPr>
              <a:t>графічних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45" dirty="0" err="1">
                <a:solidFill>
                  <a:srgbClr val="C00000"/>
                </a:solidFill>
                <a:latin typeface="Trebuchet MS"/>
                <a:cs typeface="Trebuchet MS"/>
              </a:rPr>
              <a:t>матеріалів</a:t>
            </a:r>
            <a:r>
              <a:rPr lang="ru-RU" sz="1400" b="1" spc="-45" dirty="0">
                <a:solidFill>
                  <a:srgbClr val="C00000"/>
                </a:solidFill>
                <a:latin typeface="Trebuchet MS"/>
                <a:cs typeface="Trebuchet MS"/>
              </a:rPr>
              <a:t>  </a:t>
            </a:r>
            <a:r>
              <a:rPr lang="ru-RU" sz="1400" b="1" spc="-14" dirty="0" err="1">
                <a:solidFill>
                  <a:srgbClr val="C00000"/>
                </a:solidFill>
                <a:latin typeface="Trebuchet MS"/>
                <a:cs typeface="Trebuchet MS"/>
              </a:rPr>
              <a:t>засобами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45" dirty="0" err="1">
                <a:solidFill>
                  <a:srgbClr val="C00000"/>
                </a:solidFill>
                <a:latin typeface="Trebuchet MS"/>
                <a:cs typeface="Trebuchet MS"/>
              </a:rPr>
              <a:t>Excel</a:t>
            </a:r>
            <a:endParaRPr lang="ru-RU" sz="1400" b="1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8704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1557" y="436886"/>
            <a:ext cx="8610600" cy="3105873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113" indent="534988" algn="l"/>
            <a:r>
              <a:rPr lang="uk-UA" b="1" spc="45" dirty="0" smtClean="0">
                <a:solidFill>
                  <a:srgbClr val="0070C0"/>
                </a:solidFill>
                <a:latin typeface="Times New Roman"/>
                <a:cs typeface="Times New Roman"/>
              </a:rPr>
              <a:t>Вибір</a:t>
            </a:r>
            <a:r>
              <a:rPr lang="uk-UA" b="1" spc="-18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uk-UA" b="1" spc="63" dirty="0" smtClean="0">
                <a:solidFill>
                  <a:srgbClr val="0070C0"/>
                </a:solidFill>
                <a:latin typeface="Times New Roman"/>
                <a:cs typeface="Times New Roman"/>
              </a:rPr>
              <a:t>типу</a:t>
            </a:r>
            <a:r>
              <a:rPr lang="uk-UA" b="1" spc="-18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uk-UA" b="1" spc="63" dirty="0" smtClean="0">
                <a:solidFill>
                  <a:srgbClr val="0070C0"/>
                </a:solidFill>
                <a:latin typeface="Times New Roman"/>
                <a:cs typeface="Times New Roman"/>
              </a:rPr>
              <a:t>та</a:t>
            </a:r>
            <a:r>
              <a:rPr lang="uk-UA" b="1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uk-UA" b="1" spc="68" dirty="0" smtClean="0">
                <a:solidFill>
                  <a:srgbClr val="0070C0"/>
                </a:solidFill>
                <a:latin typeface="Times New Roman"/>
                <a:cs typeface="Times New Roman"/>
              </a:rPr>
              <a:t>вигляду</a:t>
            </a:r>
            <a:r>
              <a:rPr lang="uk-UA" b="1" spc="-18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uk-UA" b="1" spc="63" dirty="0" smtClean="0">
                <a:solidFill>
                  <a:srgbClr val="0070C0"/>
                </a:solidFill>
                <a:latin typeface="Times New Roman"/>
                <a:cs typeface="Times New Roman"/>
              </a:rPr>
              <a:t>діаграми</a:t>
            </a:r>
            <a:r>
              <a:rPr lang="uk-UA" spc="-14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86" dirty="0" smtClean="0">
                <a:solidFill>
                  <a:srgbClr val="231F20"/>
                </a:solidFill>
                <a:latin typeface="Times New Roman"/>
                <a:cs typeface="Times New Roman"/>
              </a:rPr>
              <a:t>та</a:t>
            </a:r>
            <a:r>
              <a:rPr lang="uk-UA" spc="-14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63" dirty="0" smtClean="0">
                <a:solidFill>
                  <a:srgbClr val="231F20"/>
                </a:solidFill>
                <a:latin typeface="Times New Roman"/>
                <a:cs typeface="Times New Roman"/>
              </a:rPr>
              <a:t>перегляд</a:t>
            </a:r>
            <a:r>
              <a:rPr lang="uk-UA" spc="-18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54" dirty="0" smtClean="0">
                <a:solidFill>
                  <a:srgbClr val="231F20"/>
                </a:solidFill>
                <a:latin typeface="Times New Roman"/>
                <a:cs typeface="Times New Roman"/>
              </a:rPr>
              <a:t>її</a:t>
            </a:r>
            <a:r>
              <a:rPr lang="uk-UA" spc="-18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77" dirty="0" smtClean="0">
                <a:solidFill>
                  <a:srgbClr val="231F20"/>
                </a:solidFill>
                <a:latin typeface="Times New Roman"/>
                <a:cs typeface="Times New Roman"/>
              </a:rPr>
              <a:t>зразка.</a:t>
            </a:r>
            <a:endParaRPr lang="uk-UA" dirty="0" smtClean="0">
              <a:latin typeface="Times New Roman"/>
              <a:cs typeface="Times New Roman"/>
            </a:endParaRPr>
          </a:p>
          <a:p>
            <a:pPr marL="96838" marR="4607" indent="255588" algn="l">
              <a:tabLst>
                <a:tab pos="0" algn="l"/>
              </a:tabLst>
            </a:pPr>
            <a:r>
              <a:rPr lang="uk-UA" spc="77" dirty="0" smtClean="0">
                <a:solidFill>
                  <a:srgbClr val="231F20"/>
                </a:solidFill>
                <a:latin typeface="Times New Roman"/>
                <a:cs typeface="Times New Roman"/>
              </a:rPr>
              <a:t>1.</a:t>
            </a:r>
            <a:r>
              <a:rPr lang="uk-UA" spc="185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73" dirty="0" smtClean="0">
                <a:solidFill>
                  <a:srgbClr val="231F20"/>
                </a:solidFill>
                <a:latin typeface="Times New Roman"/>
                <a:cs typeface="Times New Roman"/>
              </a:rPr>
              <a:t>Зміна</a:t>
            </a:r>
            <a:r>
              <a:rPr lang="uk-UA" spc="-54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32" dirty="0" smtClean="0">
                <a:solidFill>
                  <a:srgbClr val="231F20"/>
                </a:solidFill>
                <a:latin typeface="Times New Roman"/>
                <a:cs typeface="Times New Roman"/>
              </a:rPr>
              <a:t>або</a:t>
            </a:r>
            <a:r>
              <a:rPr lang="uk-UA" spc="-5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50" dirty="0" smtClean="0">
                <a:solidFill>
                  <a:srgbClr val="231F20"/>
                </a:solidFill>
                <a:latin typeface="Times New Roman"/>
                <a:cs typeface="Times New Roman"/>
              </a:rPr>
              <a:t>вибір</a:t>
            </a:r>
            <a:r>
              <a:rPr lang="uk-UA" spc="-5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54" dirty="0" smtClean="0">
                <a:solidFill>
                  <a:srgbClr val="231F20"/>
                </a:solidFill>
                <a:latin typeface="Times New Roman"/>
                <a:cs typeface="Times New Roman"/>
              </a:rPr>
              <a:t>діапазону</a:t>
            </a:r>
            <a:r>
              <a:rPr lang="uk-UA" spc="-5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73" dirty="0" smtClean="0">
                <a:solidFill>
                  <a:srgbClr val="231F20"/>
                </a:solidFill>
                <a:latin typeface="Times New Roman"/>
                <a:cs typeface="Times New Roman"/>
              </a:rPr>
              <a:t>даних,</a:t>
            </a:r>
            <a:r>
              <a:rPr lang="uk-UA" spc="-5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68" dirty="0" smtClean="0">
                <a:solidFill>
                  <a:srgbClr val="231F20"/>
                </a:solidFill>
                <a:latin typeface="Times New Roman"/>
                <a:cs typeface="Times New Roman"/>
              </a:rPr>
              <a:t>на</a:t>
            </a:r>
            <a:r>
              <a:rPr lang="uk-UA" spc="-45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41" dirty="0" smtClean="0">
                <a:solidFill>
                  <a:srgbClr val="231F20"/>
                </a:solidFill>
                <a:latin typeface="Times New Roman"/>
                <a:cs typeface="Times New Roman"/>
              </a:rPr>
              <a:t>основі</a:t>
            </a:r>
            <a:r>
              <a:rPr lang="uk-UA" spc="-5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яких</a:t>
            </a:r>
            <a:r>
              <a:rPr lang="uk-UA" spc="-5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32" dirty="0" smtClean="0">
                <a:solidFill>
                  <a:srgbClr val="231F20"/>
                </a:solidFill>
                <a:latin typeface="Times New Roman"/>
                <a:cs typeface="Times New Roman"/>
              </a:rPr>
              <a:t>буде</a:t>
            </a:r>
            <a:r>
              <a:rPr lang="uk-UA" spc="-5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36" dirty="0" smtClean="0">
                <a:solidFill>
                  <a:srgbClr val="231F20"/>
                </a:solidFill>
                <a:latin typeface="Times New Roman"/>
                <a:cs typeface="Times New Roman"/>
              </a:rPr>
              <a:t>побудова</a:t>
            </a:r>
            <a:r>
              <a:rPr lang="uk-UA" spc="-218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45" dirty="0" smtClean="0">
                <a:solidFill>
                  <a:srgbClr val="231F20"/>
                </a:solidFill>
                <a:latin typeface="Times New Roman"/>
                <a:cs typeface="Times New Roman"/>
              </a:rPr>
              <a:t>но</a:t>
            </a:r>
            <a:r>
              <a:rPr lang="uk-UA" spc="-18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63" dirty="0" smtClean="0">
                <a:solidFill>
                  <a:srgbClr val="231F20"/>
                </a:solidFill>
                <a:latin typeface="Times New Roman"/>
                <a:cs typeface="Times New Roman"/>
              </a:rPr>
              <a:t>діаграму,</a:t>
            </a:r>
            <a:r>
              <a:rPr lang="uk-UA" spc="-18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63" dirty="0" smtClean="0">
                <a:solidFill>
                  <a:srgbClr val="231F20"/>
                </a:solidFill>
                <a:latin typeface="Times New Roman"/>
                <a:cs typeface="Times New Roman"/>
              </a:rPr>
              <a:t>та</a:t>
            </a:r>
            <a:r>
              <a:rPr lang="uk-UA" spc="-18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68" dirty="0" smtClean="0">
                <a:solidFill>
                  <a:srgbClr val="231F20"/>
                </a:solidFill>
                <a:latin typeface="Times New Roman"/>
                <a:cs typeface="Times New Roman"/>
              </a:rPr>
              <a:t>визначення</a:t>
            </a:r>
            <a:r>
              <a:rPr lang="uk-UA" spc="-18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32" dirty="0" smtClean="0">
                <a:solidFill>
                  <a:srgbClr val="231F20"/>
                </a:solidFill>
                <a:latin typeface="Times New Roman"/>
                <a:cs typeface="Times New Roman"/>
              </a:rPr>
              <a:t>способу</a:t>
            </a:r>
            <a:r>
              <a:rPr lang="uk-UA" spc="-18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63" dirty="0" smtClean="0">
                <a:solidFill>
                  <a:srgbClr val="231F20"/>
                </a:solidFill>
                <a:latin typeface="Times New Roman"/>
                <a:cs typeface="Times New Roman"/>
              </a:rPr>
              <a:t>формування</a:t>
            </a:r>
            <a:r>
              <a:rPr lang="uk-UA" spc="-18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54" dirty="0" smtClean="0">
                <a:solidFill>
                  <a:srgbClr val="231F20"/>
                </a:solidFill>
                <a:latin typeface="Times New Roman"/>
                <a:cs typeface="Times New Roman"/>
              </a:rPr>
              <a:t>її</a:t>
            </a:r>
            <a:r>
              <a:rPr lang="uk-UA" spc="-18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68" dirty="0" smtClean="0">
                <a:solidFill>
                  <a:srgbClr val="231F20"/>
                </a:solidFill>
                <a:latin typeface="Times New Roman"/>
                <a:cs typeface="Times New Roman"/>
              </a:rPr>
              <a:t>рядів.</a:t>
            </a:r>
          </a:p>
          <a:p>
            <a:pPr indent="352425" algn="l">
              <a:buAutoNum type="arabicPeriod" startAt="2"/>
              <a:tabLst>
                <a:tab pos="352425" algn="l"/>
              </a:tabLst>
            </a:pPr>
            <a:r>
              <a:rPr lang="uk-UA" spc="45" dirty="0" smtClean="0">
                <a:solidFill>
                  <a:srgbClr val="231F20"/>
                </a:solidFill>
                <a:latin typeface="Times New Roman"/>
                <a:cs typeface="Times New Roman"/>
              </a:rPr>
              <a:t>Вибір</a:t>
            </a:r>
            <a:r>
              <a:rPr lang="uk-UA" spc="-18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41" dirty="0" smtClean="0">
                <a:solidFill>
                  <a:srgbClr val="231F20"/>
                </a:solidFill>
                <a:latin typeface="Times New Roman"/>
                <a:cs typeface="Times New Roman"/>
              </a:rPr>
              <a:t>необхідного</a:t>
            </a:r>
            <a:r>
              <a:rPr lang="uk-UA" spc="-18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68" dirty="0" smtClean="0">
                <a:solidFill>
                  <a:srgbClr val="231F20"/>
                </a:solidFill>
                <a:latin typeface="Times New Roman"/>
                <a:cs typeface="Times New Roman"/>
              </a:rPr>
              <a:t>макету</a:t>
            </a:r>
            <a:r>
              <a:rPr lang="uk-UA" spc="-14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63" dirty="0" smtClean="0">
                <a:solidFill>
                  <a:srgbClr val="231F20"/>
                </a:solidFill>
                <a:latin typeface="Times New Roman"/>
                <a:cs typeface="Times New Roman"/>
              </a:rPr>
              <a:t>діаграми.</a:t>
            </a:r>
            <a:endParaRPr lang="uk-UA" dirty="0" smtClean="0">
              <a:latin typeface="Times New Roman"/>
              <a:cs typeface="Times New Roman"/>
            </a:endParaRPr>
          </a:p>
          <a:p>
            <a:pPr indent="352425" algn="l">
              <a:buAutoNum type="arabicPeriod" startAt="2"/>
              <a:tabLst>
                <a:tab pos="352425" algn="l"/>
              </a:tabLst>
            </a:pPr>
            <a:r>
              <a:rPr lang="uk-UA" spc="68" dirty="0" smtClean="0">
                <a:solidFill>
                  <a:srgbClr val="231F20"/>
                </a:solidFill>
                <a:latin typeface="Times New Roman"/>
                <a:cs typeface="Times New Roman"/>
              </a:rPr>
              <a:t>Визначення</a:t>
            </a:r>
            <a:r>
              <a:rPr lang="uk-UA" spc="-36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59" dirty="0" smtClean="0">
                <a:solidFill>
                  <a:srgbClr val="231F20"/>
                </a:solidFill>
                <a:latin typeface="Times New Roman"/>
                <a:cs typeface="Times New Roman"/>
              </a:rPr>
              <a:t>стилю</a:t>
            </a:r>
            <a:r>
              <a:rPr lang="uk-UA" spc="-32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63" dirty="0" smtClean="0">
                <a:solidFill>
                  <a:srgbClr val="231F20"/>
                </a:solidFill>
                <a:latin typeface="Times New Roman"/>
                <a:cs typeface="Times New Roman"/>
              </a:rPr>
              <a:t>діаграми.</a:t>
            </a:r>
            <a:endParaRPr lang="uk-UA" dirty="0" smtClean="0">
              <a:latin typeface="Times New Roman"/>
              <a:cs typeface="Times New Roman"/>
            </a:endParaRPr>
          </a:p>
          <a:p>
            <a:pPr marR="4607" indent="352425" algn="l">
              <a:buAutoNum type="arabicPeriod" startAt="2"/>
              <a:tabLst>
                <a:tab pos="352425" algn="l"/>
              </a:tabLst>
            </a:pPr>
            <a:r>
              <a:rPr lang="uk-UA" spc="45" dirty="0" smtClean="0">
                <a:solidFill>
                  <a:srgbClr val="231F20"/>
                </a:solidFill>
                <a:latin typeface="Times New Roman"/>
                <a:cs typeface="Times New Roman"/>
              </a:rPr>
              <a:t>Вибір</a:t>
            </a:r>
            <a:r>
              <a:rPr lang="uk-UA" spc="63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59" dirty="0" smtClean="0">
                <a:solidFill>
                  <a:srgbClr val="231F20"/>
                </a:solidFill>
                <a:latin typeface="Times New Roman"/>
                <a:cs typeface="Times New Roman"/>
              </a:rPr>
              <a:t>варіанту</a:t>
            </a:r>
            <a:r>
              <a:rPr lang="uk-UA" spc="331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68" dirty="0" smtClean="0">
                <a:solidFill>
                  <a:srgbClr val="231F20"/>
                </a:solidFill>
                <a:latin typeface="Times New Roman"/>
                <a:cs typeface="Times New Roman"/>
              </a:rPr>
              <a:t>розташування</a:t>
            </a:r>
            <a:r>
              <a:rPr lang="uk-UA" spc="331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63" dirty="0" smtClean="0">
                <a:solidFill>
                  <a:srgbClr val="231F20"/>
                </a:solidFill>
                <a:latin typeface="Times New Roman"/>
                <a:cs typeface="Times New Roman"/>
              </a:rPr>
              <a:t>діаграми</a:t>
            </a:r>
            <a:r>
              <a:rPr lang="uk-UA" spc="336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50" dirty="0" smtClean="0">
                <a:solidFill>
                  <a:srgbClr val="231F20"/>
                </a:solidFill>
                <a:latin typeface="Times New Roman"/>
                <a:cs typeface="Times New Roman"/>
              </a:rPr>
              <a:t>(на</a:t>
            </a:r>
            <a:r>
              <a:rPr lang="uk-UA" spc="54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50" dirty="0" smtClean="0">
                <a:solidFill>
                  <a:srgbClr val="231F20"/>
                </a:solidFill>
                <a:latin typeface="Times New Roman"/>
                <a:cs typeface="Times New Roman"/>
              </a:rPr>
              <a:t>поточному</a:t>
            </a:r>
            <a:r>
              <a:rPr lang="uk-UA" spc="59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32" dirty="0" smtClean="0">
                <a:solidFill>
                  <a:srgbClr val="231F20"/>
                </a:solidFill>
                <a:latin typeface="Times New Roman"/>
                <a:cs typeface="Times New Roman"/>
              </a:rPr>
              <a:t>або </a:t>
            </a:r>
            <a:r>
              <a:rPr lang="uk-UA" spc="-213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68" dirty="0" smtClean="0">
                <a:solidFill>
                  <a:srgbClr val="231F20"/>
                </a:solidFill>
                <a:latin typeface="Times New Roman"/>
                <a:cs typeface="Times New Roman"/>
              </a:rPr>
              <a:t>на</a:t>
            </a:r>
            <a:r>
              <a:rPr lang="uk-UA" spc="-23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59" dirty="0" smtClean="0">
                <a:solidFill>
                  <a:srgbClr val="231F20"/>
                </a:solidFill>
                <a:latin typeface="Times New Roman"/>
                <a:cs typeface="Times New Roman"/>
              </a:rPr>
              <a:t>окремому</a:t>
            </a:r>
            <a:r>
              <a:rPr lang="uk-UA" spc="-18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uk-UA" spc="73" dirty="0" smtClean="0">
                <a:solidFill>
                  <a:srgbClr val="231F20"/>
                </a:solidFill>
                <a:latin typeface="Times New Roman"/>
                <a:cs typeface="Times New Roman"/>
              </a:rPr>
              <a:t>аркуші).</a:t>
            </a:r>
            <a:endParaRPr lang="uk-UA" dirty="0" smtClean="0">
              <a:latin typeface="Times New Roman"/>
              <a:cs typeface="Times New Roman"/>
            </a:endParaRPr>
          </a:p>
          <a:p>
            <a:pPr marL="11113" indent="534988" algn="l">
              <a:tabLst>
                <a:tab pos="274665" algn="l"/>
                <a:tab pos="3863163" algn="l"/>
              </a:tabLst>
            </a:pPr>
            <a:endParaRPr sz="907" dirty="0">
              <a:latin typeface="Trebuchet MS"/>
              <a:cs typeface="Trebuchet M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772400" y="4590394"/>
            <a:ext cx="998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91"/>
              </a:spcBef>
            </a:pPr>
            <a:r>
              <a:rPr lang="uk-UA" i="1" spc="-54" dirty="0">
                <a:solidFill>
                  <a:srgbClr val="231F20"/>
                </a:solidFill>
                <a:latin typeface="Trebuchet MS"/>
                <a:cs typeface="Trebuchet MS"/>
              </a:rPr>
              <a:t>Рис.</a:t>
            </a:r>
            <a:r>
              <a:rPr lang="uk-UA" i="1" spc="-63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uk-UA" i="1" spc="-63" dirty="0" smtClean="0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endParaRPr lang="uk-UA" dirty="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2400" y="200126"/>
            <a:ext cx="876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98662" marR="519388" lvl="0" indent="-872364"/>
            <a:r>
              <a:rPr lang="ru-RU" sz="1400" b="1" spc="-27" dirty="0">
                <a:solidFill>
                  <a:srgbClr val="C00000"/>
                </a:solidFill>
                <a:latin typeface="Trebuchet MS"/>
                <a:cs typeface="Trebuchet MS"/>
              </a:rPr>
              <a:t>2.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9" dirty="0" err="1">
                <a:solidFill>
                  <a:srgbClr val="C00000"/>
                </a:solidFill>
                <a:latin typeface="Trebuchet MS"/>
                <a:cs typeface="Trebuchet MS"/>
              </a:rPr>
              <a:t>Опрацювання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50" dirty="0" err="1">
                <a:solidFill>
                  <a:srgbClr val="C00000"/>
                </a:solidFill>
                <a:latin typeface="Trebuchet MS"/>
                <a:cs typeface="Trebuchet MS"/>
              </a:rPr>
              <a:t>графічних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45" dirty="0" err="1">
                <a:solidFill>
                  <a:srgbClr val="C00000"/>
                </a:solidFill>
                <a:latin typeface="Trebuchet MS"/>
                <a:cs typeface="Trebuchet MS"/>
              </a:rPr>
              <a:t>матеріалів</a:t>
            </a:r>
            <a:r>
              <a:rPr lang="ru-RU" sz="1400" b="1" spc="-45" dirty="0">
                <a:solidFill>
                  <a:srgbClr val="C00000"/>
                </a:solidFill>
                <a:latin typeface="Trebuchet MS"/>
                <a:cs typeface="Trebuchet MS"/>
              </a:rPr>
              <a:t>  </a:t>
            </a:r>
            <a:r>
              <a:rPr lang="ru-RU" sz="1400" b="1" spc="-14" dirty="0" err="1">
                <a:solidFill>
                  <a:srgbClr val="C00000"/>
                </a:solidFill>
                <a:latin typeface="Trebuchet MS"/>
                <a:cs typeface="Trebuchet MS"/>
              </a:rPr>
              <a:t>засобами</a:t>
            </a:r>
            <a:r>
              <a:rPr lang="ru-RU" sz="1400" b="1" spc="-91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lang="ru-RU" sz="1400" b="1" spc="-45" dirty="0" err="1">
                <a:solidFill>
                  <a:srgbClr val="C00000"/>
                </a:solidFill>
                <a:latin typeface="Trebuchet MS"/>
                <a:cs typeface="Trebuchet MS"/>
              </a:rPr>
              <a:t>Excel</a:t>
            </a:r>
            <a:endParaRPr lang="ru-RU" sz="1400" b="1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74" y="3779519"/>
            <a:ext cx="7128526" cy="254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9170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12846</TotalTime>
  <Words>1521</Words>
  <Application>Microsoft Office PowerPoint</Application>
  <PresentationFormat>Экран (4:3)</PresentationFormat>
  <Paragraphs>140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Arial Narrow</vt:lpstr>
      <vt:lpstr>Calibri</vt:lpstr>
      <vt:lpstr>Calibri Light</vt:lpstr>
      <vt:lpstr>Times New Roman</vt:lpstr>
      <vt:lpstr>Trebuchet MS</vt:lpstr>
      <vt:lpstr>Тема Office</vt:lpstr>
      <vt:lpstr>Васильківський фаховий коледж ВНЗ «Відкритий міжнародний університет розвитку людини «Україна» Навчальна дисципліна   Інформаційні технології  </vt:lpstr>
      <vt:lpstr>1. Основні положення графічних можливостей  MS Excel  </vt:lpstr>
      <vt:lpstr>1. Основні положення графічних можливостей  MS Excel </vt:lpstr>
      <vt:lpstr>1. Основні положення графічних можливостей  MS Excel </vt:lpstr>
      <vt:lpstr>1. Основні положення графічних можливостей  MS Excel </vt:lpstr>
      <vt:lpstr>1. Основні положення графічних можливостей  MS Excel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снижения стрессового состояния работников для обеспечения охраны труда в сельскохозяйственном  производстве</dc:title>
  <dc:creator>User</dc:creator>
  <cp:lastModifiedBy>8</cp:lastModifiedBy>
  <cp:revision>942</cp:revision>
  <dcterms:created xsi:type="dcterms:W3CDTF">2007-10-17T13:38:43Z</dcterms:created>
  <dcterms:modified xsi:type="dcterms:W3CDTF">2024-04-24T05:04:43Z</dcterms:modified>
</cp:coreProperties>
</file>