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5"/>
  </p:notesMasterIdLst>
  <p:sldIdLst>
    <p:sldId id="256" r:id="rId2"/>
    <p:sldId id="289" r:id="rId3"/>
    <p:sldId id="257" r:id="rId4"/>
    <p:sldId id="258" r:id="rId5"/>
    <p:sldId id="259" r:id="rId6"/>
    <p:sldId id="262" r:id="rId7"/>
    <p:sldId id="263" r:id="rId8"/>
    <p:sldId id="276" r:id="rId9"/>
    <p:sldId id="264" r:id="rId10"/>
    <p:sldId id="292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94" r:id="rId20"/>
    <p:sldId id="279" r:id="rId21"/>
    <p:sldId id="280" r:id="rId22"/>
    <p:sldId id="282" r:id="rId23"/>
    <p:sldId id="28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840983-2E08-4FB6-9A99-1CD9F618534E}" type="doc">
      <dgm:prSet loTypeId="urn:microsoft.com/office/officeart/2005/8/layout/arrow5" loCatId="process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FD28AF-C54E-41CA-B835-444B6A56265D}">
      <dgm:prSet phldrT="[Текст]"/>
      <dgm:spPr/>
      <dgm:t>
        <a:bodyPr/>
        <a:lstStyle/>
        <a:p>
          <a:r>
            <a:rPr lang="uk-UA" smtClean="0"/>
            <a:t>Метод владних приписів - </a:t>
          </a:r>
          <a:r>
            <a:rPr lang="ru-RU" smtClean="0"/>
            <a:t>держава прямо й безпосередньо регулює поведінку суб’єктів банківських відносин.</a:t>
          </a:r>
          <a:endParaRPr lang="ru-RU" dirty="0"/>
        </a:p>
      </dgm:t>
    </dgm:pt>
    <dgm:pt modelId="{FF2FA47A-47B0-43B1-90AF-7D1B38737C16}" type="parTrans" cxnId="{C40110F6-06DD-46AF-AA62-050D5A46C0ED}">
      <dgm:prSet/>
      <dgm:spPr/>
      <dgm:t>
        <a:bodyPr/>
        <a:lstStyle/>
        <a:p>
          <a:endParaRPr lang="ru-RU"/>
        </a:p>
      </dgm:t>
    </dgm:pt>
    <dgm:pt modelId="{1E34B901-BBE9-4BD8-BE9B-5759DA681BD0}" type="sibTrans" cxnId="{C40110F6-06DD-46AF-AA62-050D5A46C0ED}">
      <dgm:prSet/>
      <dgm:spPr/>
      <dgm:t>
        <a:bodyPr/>
        <a:lstStyle/>
        <a:p>
          <a:endParaRPr lang="ru-RU"/>
        </a:p>
      </dgm:t>
    </dgm:pt>
    <dgm:pt modelId="{0FB69C05-9FC6-46B6-BD93-E32A6A367353}">
      <dgm:prSet phldrT="[Текст]"/>
      <dgm:spPr/>
      <dgm:t>
        <a:bodyPr/>
        <a:lstStyle/>
        <a:p>
          <a:r>
            <a:rPr lang="uk-UA" smtClean="0"/>
            <a:t>Метод юридичної рівності сторін – держава </a:t>
          </a:r>
          <a:r>
            <a:rPr lang="ru-RU" smtClean="0"/>
            <a:t>встановлює тільки межі для самостійного врегулювання взаємовідносин суб’єктів банківських відносин. </a:t>
          </a:r>
          <a:r>
            <a:rPr lang="uk-UA" smtClean="0"/>
            <a:t> </a:t>
          </a:r>
          <a:endParaRPr lang="ru-RU" dirty="0"/>
        </a:p>
      </dgm:t>
    </dgm:pt>
    <dgm:pt modelId="{83D0045E-E282-424D-9BCF-01FE99A1EAE4}" type="parTrans" cxnId="{EF391011-9D71-4561-9293-DF4DC614E31B}">
      <dgm:prSet/>
      <dgm:spPr/>
      <dgm:t>
        <a:bodyPr/>
        <a:lstStyle/>
        <a:p>
          <a:endParaRPr lang="ru-RU"/>
        </a:p>
      </dgm:t>
    </dgm:pt>
    <dgm:pt modelId="{6EE489D3-93D0-4DF2-9CC0-120E71384220}" type="sibTrans" cxnId="{EF391011-9D71-4561-9293-DF4DC614E31B}">
      <dgm:prSet/>
      <dgm:spPr/>
      <dgm:t>
        <a:bodyPr/>
        <a:lstStyle/>
        <a:p>
          <a:endParaRPr lang="ru-RU"/>
        </a:p>
      </dgm:t>
    </dgm:pt>
    <dgm:pt modelId="{A86F5458-5179-4CEF-86A4-6B3CC0CD3129}" type="pres">
      <dgm:prSet presAssocID="{E4840983-2E08-4FB6-9A99-1CD9F618534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3131DA-C827-4799-9E6C-F1AEA77A424A}" type="pres">
      <dgm:prSet presAssocID="{E5FD28AF-C54E-41CA-B835-444B6A56265D}" presName="arrow" presStyleLbl="node1" presStyleIdx="0" presStyleCnt="2" custScaleY="1057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BBBE4F-52B9-4020-980A-30D425C3F239}" type="pres">
      <dgm:prSet presAssocID="{0FB69C05-9FC6-46B6-BD93-E32A6A367353}" presName="arrow" presStyleLbl="node1" presStyleIdx="1" presStyleCnt="2" custScaleY="1057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391011-9D71-4561-9293-DF4DC614E31B}" srcId="{E4840983-2E08-4FB6-9A99-1CD9F618534E}" destId="{0FB69C05-9FC6-46B6-BD93-E32A6A367353}" srcOrd="1" destOrd="0" parTransId="{83D0045E-E282-424D-9BCF-01FE99A1EAE4}" sibTransId="{6EE489D3-93D0-4DF2-9CC0-120E71384220}"/>
    <dgm:cxn modelId="{1276D843-A35A-43CB-B2D8-10EBD531CDE6}" type="presOf" srcId="{E5FD28AF-C54E-41CA-B835-444B6A56265D}" destId="{743131DA-C827-4799-9E6C-F1AEA77A424A}" srcOrd="0" destOrd="0" presId="urn:microsoft.com/office/officeart/2005/8/layout/arrow5"/>
    <dgm:cxn modelId="{52F7CD92-1C25-431C-8B32-17C7B9E56C01}" type="presOf" srcId="{E4840983-2E08-4FB6-9A99-1CD9F618534E}" destId="{A86F5458-5179-4CEF-86A4-6B3CC0CD3129}" srcOrd="0" destOrd="0" presId="urn:microsoft.com/office/officeart/2005/8/layout/arrow5"/>
    <dgm:cxn modelId="{C40110F6-06DD-46AF-AA62-050D5A46C0ED}" srcId="{E4840983-2E08-4FB6-9A99-1CD9F618534E}" destId="{E5FD28AF-C54E-41CA-B835-444B6A56265D}" srcOrd="0" destOrd="0" parTransId="{FF2FA47A-47B0-43B1-90AF-7D1B38737C16}" sibTransId="{1E34B901-BBE9-4BD8-BE9B-5759DA681BD0}"/>
    <dgm:cxn modelId="{3EDB0492-8E0E-4602-81F9-6510A50E77A2}" type="presOf" srcId="{0FB69C05-9FC6-46B6-BD93-E32A6A367353}" destId="{6EBBBE4F-52B9-4020-980A-30D425C3F239}" srcOrd="0" destOrd="0" presId="urn:microsoft.com/office/officeart/2005/8/layout/arrow5"/>
    <dgm:cxn modelId="{6AB21C16-AB72-45E2-BCA0-D69532DC6D99}" type="presParOf" srcId="{A86F5458-5179-4CEF-86A4-6B3CC0CD3129}" destId="{743131DA-C827-4799-9E6C-F1AEA77A424A}" srcOrd="0" destOrd="0" presId="urn:microsoft.com/office/officeart/2005/8/layout/arrow5"/>
    <dgm:cxn modelId="{44B525ED-EA55-49D4-9B15-00A67F7F67EF}" type="presParOf" srcId="{A86F5458-5179-4CEF-86A4-6B3CC0CD3129}" destId="{6EBBBE4F-52B9-4020-980A-30D425C3F23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D96195-7C2A-4D59-BE8B-E9E8B84ADE8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BBF919-B869-4105-BD7F-E04ECACBFC0E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як </a:t>
          </a:r>
          <a:r>
            <a:rPr lang="ru-RU" b="1" dirty="0" err="1" smtClean="0">
              <a:solidFill>
                <a:schemeClr val="bg1"/>
              </a:solidFill>
            </a:rPr>
            <a:t>галузь</a:t>
          </a:r>
          <a:r>
            <a:rPr lang="ru-RU" b="1" dirty="0" smtClean="0">
              <a:solidFill>
                <a:schemeClr val="bg1"/>
              </a:solidFill>
            </a:rPr>
            <a:t> права </a:t>
          </a:r>
          <a:r>
            <a:rPr lang="ru-RU" dirty="0" smtClean="0"/>
            <a:t>– </a:t>
          </a:r>
          <a:r>
            <a:rPr lang="ru-RU" dirty="0" err="1" smtClean="0"/>
            <a:t>сукупність</a:t>
          </a:r>
          <a:r>
            <a:rPr lang="ru-RU" dirty="0" smtClean="0"/>
            <a:t> </a:t>
          </a:r>
          <a:r>
            <a:rPr lang="ru-RU" dirty="0" err="1" smtClean="0"/>
            <a:t>юридичних</a:t>
          </a:r>
          <a:r>
            <a:rPr lang="ru-RU" dirty="0" smtClean="0"/>
            <a:t> </a:t>
          </a:r>
          <a:r>
            <a:rPr lang="ru-RU" dirty="0" err="1" smtClean="0"/>
            <a:t>норм,що</a:t>
          </a:r>
          <a:r>
            <a:rPr lang="ru-RU" dirty="0" smtClean="0"/>
            <a:t> </a:t>
          </a:r>
          <a:r>
            <a:rPr lang="ru-RU" dirty="0" err="1" smtClean="0"/>
            <a:t>регулюють</a:t>
          </a:r>
          <a:r>
            <a:rPr lang="ru-RU" dirty="0" smtClean="0"/>
            <a:t> </a:t>
          </a:r>
          <a:r>
            <a:rPr lang="ru-RU" dirty="0" err="1" smtClean="0"/>
            <a:t>банківські</a:t>
          </a:r>
          <a:r>
            <a:rPr lang="ru-RU" dirty="0" smtClean="0"/>
            <a:t> </a:t>
          </a:r>
          <a:r>
            <a:rPr lang="ru-RU" dirty="0" err="1" smtClean="0"/>
            <a:t>правовідносини</a:t>
          </a:r>
          <a:r>
            <a:rPr lang="ru-RU" dirty="0" smtClean="0"/>
            <a:t>;</a:t>
          </a:r>
          <a:endParaRPr lang="ru-RU" dirty="0"/>
        </a:p>
      </dgm:t>
    </dgm:pt>
    <dgm:pt modelId="{B4AA745D-BEDB-43CB-B3E9-91AA17E02729}" type="parTrans" cxnId="{C2B4B77F-3EEC-442B-9CC9-8DD66FAF4E19}">
      <dgm:prSet/>
      <dgm:spPr/>
      <dgm:t>
        <a:bodyPr/>
        <a:lstStyle/>
        <a:p>
          <a:endParaRPr lang="ru-RU"/>
        </a:p>
      </dgm:t>
    </dgm:pt>
    <dgm:pt modelId="{402C2668-261F-4DCC-9DA5-8E2B63F952A0}" type="sibTrans" cxnId="{C2B4B77F-3EEC-442B-9CC9-8DD66FAF4E19}">
      <dgm:prSet/>
      <dgm:spPr/>
      <dgm:t>
        <a:bodyPr/>
        <a:lstStyle/>
        <a:p>
          <a:endParaRPr lang="ru-RU"/>
        </a:p>
      </dgm:t>
    </dgm:pt>
    <dgm:pt modelId="{CE677F77-6249-426A-821C-CBC9561640E6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як </a:t>
          </a:r>
          <a:r>
            <a:rPr lang="ru-RU" b="1" dirty="0" err="1" smtClean="0">
              <a:solidFill>
                <a:schemeClr val="bg1"/>
              </a:solidFill>
            </a:rPr>
            <a:t>навчальну</a:t>
          </a:r>
          <a:r>
            <a:rPr lang="ru-RU" b="1" dirty="0" smtClean="0">
              <a:solidFill>
                <a:schemeClr val="bg1"/>
              </a:solidFill>
            </a:rPr>
            <a:t> </a:t>
          </a:r>
          <a:r>
            <a:rPr lang="ru-RU" b="1" dirty="0" err="1" smtClean="0">
              <a:solidFill>
                <a:schemeClr val="bg1"/>
              </a:solidFill>
            </a:rPr>
            <a:t>дисципліну</a:t>
          </a:r>
          <a:r>
            <a:rPr lang="ru-RU" b="1" dirty="0" smtClean="0">
              <a:solidFill>
                <a:schemeClr val="bg1"/>
              </a:solidFill>
            </a:rPr>
            <a:t>-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smtClean="0"/>
            <a:t>яка </a:t>
          </a:r>
          <a:r>
            <a:rPr lang="ru-RU" dirty="0" err="1" smtClean="0"/>
            <a:t>вивчається</a:t>
          </a:r>
          <a:r>
            <a:rPr lang="ru-RU" dirty="0" smtClean="0"/>
            <a:t> в </a:t>
          </a:r>
          <a:r>
            <a:rPr lang="ru-RU" dirty="0" err="1" smtClean="0"/>
            <a:t>юридичних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економічних</a:t>
          </a:r>
          <a:r>
            <a:rPr lang="ru-RU" dirty="0" smtClean="0"/>
            <a:t> закладах </a:t>
          </a:r>
          <a:r>
            <a:rPr lang="ru-RU" dirty="0" err="1" smtClean="0"/>
            <a:t>освіти</a:t>
          </a:r>
          <a:r>
            <a:rPr lang="ru-RU" dirty="0" smtClean="0"/>
            <a:t>; </a:t>
          </a:r>
          <a:endParaRPr lang="ru-RU" dirty="0"/>
        </a:p>
      </dgm:t>
    </dgm:pt>
    <dgm:pt modelId="{C39B6256-F656-4F44-A565-264E8C07B7D3}" type="parTrans" cxnId="{E25AC13F-3C37-4FEC-886D-D64233DB14CB}">
      <dgm:prSet/>
      <dgm:spPr/>
      <dgm:t>
        <a:bodyPr/>
        <a:lstStyle/>
        <a:p>
          <a:endParaRPr lang="ru-RU"/>
        </a:p>
      </dgm:t>
    </dgm:pt>
    <dgm:pt modelId="{64A332CC-B760-4E19-AAE8-DF32D0780D31}" type="sibTrans" cxnId="{E25AC13F-3C37-4FEC-886D-D64233DB14CB}">
      <dgm:prSet/>
      <dgm:spPr/>
      <dgm:t>
        <a:bodyPr/>
        <a:lstStyle/>
        <a:p>
          <a:endParaRPr lang="ru-RU"/>
        </a:p>
      </dgm:t>
    </dgm:pt>
    <dgm:pt modelId="{5B460C04-D977-400B-87F8-0B2EC1959827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як науку-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smtClean="0"/>
            <a:t>яка </a:t>
          </a:r>
          <a:r>
            <a:rPr lang="ru-RU" dirty="0" err="1" smtClean="0"/>
            <a:t>вивчає</a:t>
          </a:r>
          <a:r>
            <a:rPr lang="ru-RU" dirty="0" smtClean="0"/>
            <a:t> </a:t>
          </a:r>
          <a:r>
            <a:rPr lang="ru-RU" dirty="0" err="1" smtClean="0"/>
            <a:t>категорії</a:t>
          </a:r>
          <a:r>
            <a:rPr lang="ru-RU" dirty="0" smtClean="0"/>
            <a:t> та </a:t>
          </a:r>
          <a:r>
            <a:rPr lang="ru-RU" dirty="0" err="1" smtClean="0"/>
            <a:t>поняття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стосуються</a:t>
          </a:r>
          <a:r>
            <a:rPr lang="ru-RU" dirty="0" smtClean="0"/>
            <a:t> правового </a:t>
          </a:r>
          <a:r>
            <a:rPr lang="ru-RU" dirty="0" err="1" smtClean="0"/>
            <a:t>регулювання</a:t>
          </a:r>
          <a:r>
            <a:rPr lang="ru-RU" dirty="0" smtClean="0"/>
            <a:t> </a:t>
          </a:r>
          <a:r>
            <a:rPr lang="ru-RU" dirty="0" err="1" smtClean="0"/>
            <a:t>банківської</a:t>
          </a:r>
          <a:r>
            <a:rPr lang="ru-RU" dirty="0" smtClean="0"/>
            <a:t> </a:t>
          </a:r>
          <a:r>
            <a:rPr lang="ru-RU" dirty="0" err="1" smtClean="0"/>
            <a:t>діяльності</a:t>
          </a:r>
          <a:r>
            <a:rPr lang="ru-RU" dirty="0" smtClean="0"/>
            <a:t>, та </a:t>
          </a:r>
          <a:r>
            <a:rPr lang="ru-RU" dirty="0" err="1" smtClean="0"/>
            <a:t>розробляє</a:t>
          </a:r>
          <a:r>
            <a:rPr lang="ru-RU" dirty="0" smtClean="0"/>
            <a:t> </a:t>
          </a:r>
          <a:r>
            <a:rPr lang="ru-RU" dirty="0" err="1" smtClean="0"/>
            <a:t>рекомендації</a:t>
          </a:r>
          <a:r>
            <a:rPr lang="ru-RU" dirty="0" smtClean="0"/>
            <a:t> </a:t>
          </a:r>
          <a:r>
            <a:rPr lang="ru-RU" dirty="0" err="1" smtClean="0"/>
            <a:t>щодо</a:t>
          </a:r>
          <a:r>
            <a:rPr lang="ru-RU" dirty="0" smtClean="0"/>
            <a:t> </a:t>
          </a:r>
          <a:r>
            <a:rPr lang="ru-RU" dirty="0" err="1" smtClean="0"/>
            <a:t>вдосконалення</a:t>
          </a:r>
          <a:r>
            <a:rPr lang="ru-RU" dirty="0" smtClean="0"/>
            <a:t> </a:t>
          </a:r>
          <a:r>
            <a:rPr lang="ru-RU" dirty="0" err="1" smtClean="0"/>
            <a:t>банківського</a:t>
          </a:r>
          <a:r>
            <a:rPr lang="ru-RU" dirty="0" smtClean="0"/>
            <a:t> права.</a:t>
          </a:r>
          <a:endParaRPr lang="ru-RU" dirty="0"/>
        </a:p>
      </dgm:t>
    </dgm:pt>
    <dgm:pt modelId="{DAA75F8A-A092-4B22-B3D8-EF67609ACE08}" type="parTrans" cxnId="{1F8AFC2B-A50B-4D6E-A28A-EE4069BE24D1}">
      <dgm:prSet/>
      <dgm:spPr/>
      <dgm:t>
        <a:bodyPr/>
        <a:lstStyle/>
        <a:p>
          <a:endParaRPr lang="ru-RU"/>
        </a:p>
      </dgm:t>
    </dgm:pt>
    <dgm:pt modelId="{BE7DA404-F37B-45B5-A938-B2045DFA027C}" type="sibTrans" cxnId="{1F8AFC2B-A50B-4D6E-A28A-EE4069BE24D1}">
      <dgm:prSet/>
      <dgm:spPr/>
      <dgm:t>
        <a:bodyPr/>
        <a:lstStyle/>
        <a:p>
          <a:endParaRPr lang="ru-RU"/>
        </a:p>
      </dgm:t>
    </dgm:pt>
    <dgm:pt modelId="{4B5A0247-041A-4DEC-899B-33A3DC747616}" type="pres">
      <dgm:prSet presAssocID="{ECD96195-7C2A-4D59-BE8B-E9E8B84ADE8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01F1910-C412-4C0E-8A22-D7780A531706}" type="pres">
      <dgm:prSet presAssocID="{62BBF919-B869-4105-BD7F-E04ECACBFC0E}" presName="horFlow" presStyleCnt="0"/>
      <dgm:spPr/>
    </dgm:pt>
    <dgm:pt modelId="{86D7E828-842B-4FC8-8777-BA290475C718}" type="pres">
      <dgm:prSet presAssocID="{62BBF919-B869-4105-BD7F-E04ECACBFC0E}" presName="bigChev" presStyleLbl="node1" presStyleIdx="0" presStyleCnt="3"/>
      <dgm:spPr/>
      <dgm:t>
        <a:bodyPr/>
        <a:lstStyle/>
        <a:p>
          <a:endParaRPr lang="ru-RU"/>
        </a:p>
      </dgm:t>
    </dgm:pt>
    <dgm:pt modelId="{F7E16ED6-19FC-475A-ACC7-EEF310E8840B}" type="pres">
      <dgm:prSet presAssocID="{62BBF919-B869-4105-BD7F-E04ECACBFC0E}" presName="vSp" presStyleCnt="0"/>
      <dgm:spPr/>
    </dgm:pt>
    <dgm:pt modelId="{5160EC24-91AA-4FE1-9BC6-0A84A611B54A}" type="pres">
      <dgm:prSet presAssocID="{CE677F77-6249-426A-821C-CBC9561640E6}" presName="horFlow" presStyleCnt="0"/>
      <dgm:spPr/>
    </dgm:pt>
    <dgm:pt modelId="{D320C839-CAC7-4641-9B10-AEA922241824}" type="pres">
      <dgm:prSet presAssocID="{CE677F77-6249-426A-821C-CBC9561640E6}" presName="bigChev" presStyleLbl="node1" presStyleIdx="1" presStyleCnt="3"/>
      <dgm:spPr/>
      <dgm:t>
        <a:bodyPr/>
        <a:lstStyle/>
        <a:p>
          <a:endParaRPr lang="ru-RU"/>
        </a:p>
      </dgm:t>
    </dgm:pt>
    <dgm:pt modelId="{43194173-9971-432D-B174-3FDB950745E1}" type="pres">
      <dgm:prSet presAssocID="{CE677F77-6249-426A-821C-CBC9561640E6}" presName="vSp" presStyleCnt="0"/>
      <dgm:spPr/>
    </dgm:pt>
    <dgm:pt modelId="{85405316-139B-4F0C-BBDA-85B685FDB3A1}" type="pres">
      <dgm:prSet presAssocID="{5B460C04-D977-400B-87F8-0B2EC1959827}" presName="horFlow" presStyleCnt="0"/>
      <dgm:spPr/>
    </dgm:pt>
    <dgm:pt modelId="{83C5241A-D464-481F-A1A9-58C1A3C3F20F}" type="pres">
      <dgm:prSet presAssocID="{5B460C04-D977-400B-87F8-0B2EC1959827}" presName="bigChev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204480B9-0460-4D6A-8EE6-4FCAED6972BE}" type="presOf" srcId="{62BBF919-B869-4105-BD7F-E04ECACBFC0E}" destId="{86D7E828-842B-4FC8-8777-BA290475C718}" srcOrd="0" destOrd="0" presId="urn:microsoft.com/office/officeart/2005/8/layout/lProcess3"/>
    <dgm:cxn modelId="{90DD8334-2BCB-499C-A38C-CAD9024F70FE}" type="presOf" srcId="{ECD96195-7C2A-4D59-BE8B-E9E8B84ADE8B}" destId="{4B5A0247-041A-4DEC-899B-33A3DC747616}" srcOrd="0" destOrd="0" presId="urn:microsoft.com/office/officeart/2005/8/layout/lProcess3"/>
    <dgm:cxn modelId="{A81FDA03-CBFF-49F7-B3AE-9F9F395C894F}" type="presOf" srcId="{5B460C04-D977-400B-87F8-0B2EC1959827}" destId="{83C5241A-D464-481F-A1A9-58C1A3C3F20F}" srcOrd="0" destOrd="0" presId="urn:microsoft.com/office/officeart/2005/8/layout/lProcess3"/>
    <dgm:cxn modelId="{1F3DDD9E-A65A-4DEA-A8B4-7B9B80617362}" type="presOf" srcId="{CE677F77-6249-426A-821C-CBC9561640E6}" destId="{D320C839-CAC7-4641-9B10-AEA922241824}" srcOrd="0" destOrd="0" presId="urn:microsoft.com/office/officeart/2005/8/layout/lProcess3"/>
    <dgm:cxn modelId="{E25AC13F-3C37-4FEC-886D-D64233DB14CB}" srcId="{ECD96195-7C2A-4D59-BE8B-E9E8B84ADE8B}" destId="{CE677F77-6249-426A-821C-CBC9561640E6}" srcOrd="1" destOrd="0" parTransId="{C39B6256-F656-4F44-A565-264E8C07B7D3}" sibTransId="{64A332CC-B760-4E19-AAE8-DF32D0780D31}"/>
    <dgm:cxn modelId="{1F8AFC2B-A50B-4D6E-A28A-EE4069BE24D1}" srcId="{ECD96195-7C2A-4D59-BE8B-E9E8B84ADE8B}" destId="{5B460C04-D977-400B-87F8-0B2EC1959827}" srcOrd="2" destOrd="0" parTransId="{DAA75F8A-A092-4B22-B3D8-EF67609ACE08}" sibTransId="{BE7DA404-F37B-45B5-A938-B2045DFA027C}"/>
    <dgm:cxn modelId="{C2B4B77F-3EEC-442B-9CC9-8DD66FAF4E19}" srcId="{ECD96195-7C2A-4D59-BE8B-E9E8B84ADE8B}" destId="{62BBF919-B869-4105-BD7F-E04ECACBFC0E}" srcOrd="0" destOrd="0" parTransId="{B4AA745D-BEDB-43CB-B3E9-91AA17E02729}" sibTransId="{402C2668-261F-4DCC-9DA5-8E2B63F952A0}"/>
    <dgm:cxn modelId="{F7A96CFF-4BCB-43B6-B9EE-ABA83E8A0C00}" type="presParOf" srcId="{4B5A0247-041A-4DEC-899B-33A3DC747616}" destId="{201F1910-C412-4C0E-8A22-D7780A531706}" srcOrd="0" destOrd="0" presId="urn:microsoft.com/office/officeart/2005/8/layout/lProcess3"/>
    <dgm:cxn modelId="{475F1603-989E-4697-A944-B119B7BBA82C}" type="presParOf" srcId="{201F1910-C412-4C0E-8A22-D7780A531706}" destId="{86D7E828-842B-4FC8-8777-BA290475C718}" srcOrd="0" destOrd="0" presId="urn:microsoft.com/office/officeart/2005/8/layout/lProcess3"/>
    <dgm:cxn modelId="{87798A19-7A40-4F38-BFC5-AE5B05987533}" type="presParOf" srcId="{4B5A0247-041A-4DEC-899B-33A3DC747616}" destId="{F7E16ED6-19FC-475A-ACC7-EEF310E8840B}" srcOrd="1" destOrd="0" presId="urn:microsoft.com/office/officeart/2005/8/layout/lProcess3"/>
    <dgm:cxn modelId="{95C30E2D-F84B-4293-B356-87A5FC124A98}" type="presParOf" srcId="{4B5A0247-041A-4DEC-899B-33A3DC747616}" destId="{5160EC24-91AA-4FE1-9BC6-0A84A611B54A}" srcOrd="2" destOrd="0" presId="urn:microsoft.com/office/officeart/2005/8/layout/lProcess3"/>
    <dgm:cxn modelId="{05AD8CE6-C410-4797-BD8F-4515B0A2C672}" type="presParOf" srcId="{5160EC24-91AA-4FE1-9BC6-0A84A611B54A}" destId="{D320C839-CAC7-4641-9B10-AEA922241824}" srcOrd="0" destOrd="0" presId="urn:microsoft.com/office/officeart/2005/8/layout/lProcess3"/>
    <dgm:cxn modelId="{4DF54C23-DBCC-4771-AA09-F0647C712B7E}" type="presParOf" srcId="{4B5A0247-041A-4DEC-899B-33A3DC747616}" destId="{43194173-9971-432D-B174-3FDB950745E1}" srcOrd="3" destOrd="0" presId="urn:microsoft.com/office/officeart/2005/8/layout/lProcess3"/>
    <dgm:cxn modelId="{1E27C21F-7E15-48E1-9BF5-9EB7AF13DE0C}" type="presParOf" srcId="{4B5A0247-041A-4DEC-899B-33A3DC747616}" destId="{85405316-139B-4F0C-BBDA-85B685FDB3A1}" srcOrd="4" destOrd="0" presId="urn:microsoft.com/office/officeart/2005/8/layout/lProcess3"/>
    <dgm:cxn modelId="{62ECF314-A8A0-41CF-9D32-84834B43FC9E}" type="presParOf" srcId="{85405316-139B-4F0C-BBDA-85B685FDB3A1}" destId="{83C5241A-D464-481F-A1A9-58C1A3C3F20F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BE6D9B-B2E1-471F-BB20-3E82B7DEF139}" type="doc">
      <dgm:prSet loTypeId="urn:microsoft.com/office/officeart/2005/8/layout/pyramid1" loCatId="pyramid" qsTypeId="urn:microsoft.com/office/officeart/2005/8/quickstyle/3d7" qsCatId="3D" csTypeId="urn:microsoft.com/office/officeart/2005/8/colors/accent2_5" csCatId="accent2" phldr="1"/>
      <dgm:spPr/>
    </dgm:pt>
    <dgm:pt modelId="{59D21B90-A37A-4EBA-A5BB-F10EA5AFF1A2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законності</a:t>
          </a:r>
          <a:r>
            <a:rPr lang="ru-RU" dirty="0" smtClean="0">
              <a:solidFill>
                <a:schemeClr val="tx1"/>
              </a:solidFill>
            </a:rPr>
            <a:t> </a:t>
          </a:r>
          <a:endParaRPr lang="ru-RU" dirty="0">
            <a:solidFill>
              <a:schemeClr val="tx1"/>
            </a:solidFill>
          </a:endParaRPr>
        </a:p>
      </dgm:t>
    </dgm:pt>
    <dgm:pt modelId="{30C1354B-348D-48DD-B1E8-E043986B1CA6}" type="parTrans" cxnId="{6835747E-7F91-4BD6-9C45-879DA68C9D60}">
      <dgm:prSet/>
      <dgm:spPr/>
      <dgm:t>
        <a:bodyPr/>
        <a:lstStyle/>
        <a:p>
          <a:endParaRPr lang="ru-RU"/>
        </a:p>
      </dgm:t>
    </dgm:pt>
    <dgm:pt modelId="{7C94EB50-67DA-4F8D-BADD-F83F4522D19C}" type="sibTrans" cxnId="{6835747E-7F91-4BD6-9C45-879DA68C9D60}">
      <dgm:prSet/>
      <dgm:spPr/>
      <dgm:t>
        <a:bodyPr/>
        <a:lstStyle/>
        <a:p>
          <a:endParaRPr lang="ru-RU"/>
        </a:p>
      </dgm:t>
    </dgm:pt>
    <dgm:pt modelId="{DEB1EC76-EE9E-4A3E-BD53-D6B5832C6C7A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верховенства права </a:t>
          </a:r>
        </a:p>
      </dgm:t>
    </dgm:pt>
    <dgm:pt modelId="{81EFCA29-98FE-494D-A8A1-4FA9E61F753F}" type="parTrans" cxnId="{8DB05881-A2CC-4099-AB86-460088AE5176}">
      <dgm:prSet/>
      <dgm:spPr/>
      <dgm:t>
        <a:bodyPr/>
        <a:lstStyle/>
        <a:p>
          <a:endParaRPr lang="ru-RU"/>
        </a:p>
      </dgm:t>
    </dgm:pt>
    <dgm:pt modelId="{0A69E7B2-8133-48F4-BCDC-7A9D852AE4F3}" type="sibTrans" cxnId="{8DB05881-A2CC-4099-AB86-460088AE5176}">
      <dgm:prSet/>
      <dgm:spPr/>
      <dgm:t>
        <a:bodyPr/>
        <a:lstStyle/>
        <a:p>
          <a:endParaRPr lang="ru-RU"/>
        </a:p>
      </dgm:t>
    </dgm:pt>
    <dgm:pt modelId="{CEC2CA82-84B3-42EA-A1E5-09FD845578CB}">
      <dgm:prSet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рівності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всіх</a:t>
          </a:r>
          <a:r>
            <a:rPr lang="ru-RU" dirty="0" smtClean="0">
              <a:solidFill>
                <a:schemeClr val="tx1"/>
              </a:solidFill>
            </a:rPr>
            <a:t> перед законом</a:t>
          </a:r>
          <a:endParaRPr lang="ru-RU" dirty="0">
            <a:solidFill>
              <a:schemeClr val="tx1"/>
            </a:solidFill>
          </a:endParaRPr>
        </a:p>
      </dgm:t>
    </dgm:pt>
    <dgm:pt modelId="{9DEF261F-A940-407F-998C-3C4FD553BDC8}" type="parTrans" cxnId="{AF66A82D-FB02-419B-AEEE-668B2C25C596}">
      <dgm:prSet/>
      <dgm:spPr/>
      <dgm:t>
        <a:bodyPr/>
        <a:lstStyle/>
        <a:p>
          <a:endParaRPr lang="ru-RU"/>
        </a:p>
      </dgm:t>
    </dgm:pt>
    <dgm:pt modelId="{9022452E-CD41-44A9-BFAD-DFC6E305178C}" type="sibTrans" cxnId="{AF66A82D-FB02-419B-AEEE-668B2C25C596}">
      <dgm:prSet/>
      <dgm:spPr/>
      <dgm:t>
        <a:bodyPr/>
        <a:lstStyle/>
        <a:p>
          <a:endParaRPr lang="ru-RU"/>
        </a:p>
      </dgm:t>
    </dgm:pt>
    <dgm:pt modelId="{DA2E5791-B5B8-47BB-9D5F-72C21B10053B}" type="pres">
      <dgm:prSet presAssocID="{9FBE6D9B-B2E1-471F-BB20-3E82B7DEF139}" presName="Name0" presStyleCnt="0">
        <dgm:presLayoutVars>
          <dgm:dir/>
          <dgm:animLvl val="lvl"/>
          <dgm:resizeHandles val="exact"/>
        </dgm:presLayoutVars>
      </dgm:prSet>
      <dgm:spPr/>
    </dgm:pt>
    <dgm:pt modelId="{2F17920C-01D6-491C-ADF9-DBFCF76399B9}" type="pres">
      <dgm:prSet presAssocID="{59D21B90-A37A-4EBA-A5BB-F10EA5AFF1A2}" presName="Name8" presStyleCnt="0"/>
      <dgm:spPr/>
    </dgm:pt>
    <dgm:pt modelId="{605FDA93-1D6D-48C3-A0C9-FC37668D4495}" type="pres">
      <dgm:prSet presAssocID="{59D21B90-A37A-4EBA-A5BB-F10EA5AFF1A2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231D1-3B5B-4F04-9E4F-8AAEE313B016}" type="pres">
      <dgm:prSet presAssocID="{59D21B90-A37A-4EBA-A5BB-F10EA5AFF1A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940A93-8A75-4520-A423-C8AB05345822}" type="pres">
      <dgm:prSet presAssocID="{DEB1EC76-EE9E-4A3E-BD53-D6B5832C6C7A}" presName="Name8" presStyleCnt="0"/>
      <dgm:spPr/>
    </dgm:pt>
    <dgm:pt modelId="{4833DE9B-6F83-4F25-AEDD-D9C45CEAABC5}" type="pres">
      <dgm:prSet presAssocID="{DEB1EC76-EE9E-4A3E-BD53-D6B5832C6C7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E4CE38-CEBA-40AD-BB22-474352523313}" type="pres">
      <dgm:prSet presAssocID="{DEB1EC76-EE9E-4A3E-BD53-D6B5832C6C7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E01502-DF59-476A-948D-E04119F4474A}" type="pres">
      <dgm:prSet presAssocID="{CEC2CA82-84B3-42EA-A1E5-09FD845578CB}" presName="Name8" presStyleCnt="0"/>
      <dgm:spPr/>
    </dgm:pt>
    <dgm:pt modelId="{7539BD3C-4C55-4088-A46D-1559C5CB652D}" type="pres">
      <dgm:prSet presAssocID="{CEC2CA82-84B3-42EA-A1E5-09FD845578CB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989D60-13AD-4E0E-8E7D-C83BA076AAEA}" type="pres">
      <dgm:prSet presAssocID="{CEC2CA82-84B3-42EA-A1E5-09FD845578C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66A82D-FB02-419B-AEEE-668B2C25C596}" srcId="{9FBE6D9B-B2E1-471F-BB20-3E82B7DEF139}" destId="{CEC2CA82-84B3-42EA-A1E5-09FD845578CB}" srcOrd="2" destOrd="0" parTransId="{9DEF261F-A940-407F-998C-3C4FD553BDC8}" sibTransId="{9022452E-CD41-44A9-BFAD-DFC6E305178C}"/>
    <dgm:cxn modelId="{8DB05881-A2CC-4099-AB86-460088AE5176}" srcId="{9FBE6D9B-B2E1-471F-BB20-3E82B7DEF139}" destId="{DEB1EC76-EE9E-4A3E-BD53-D6B5832C6C7A}" srcOrd="1" destOrd="0" parTransId="{81EFCA29-98FE-494D-A8A1-4FA9E61F753F}" sibTransId="{0A69E7B2-8133-48F4-BCDC-7A9D852AE4F3}"/>
    <dgm:cxn modelId="{9675ED73-BFDE-48F2-8E05-E9F01EFCCA83}" type="presOf" srcId="{DEB1EC76-EE9E-4A3E-BD53-D6B5832C6C7A}" destId="{81E4CE38-CEBA-40AD-BB22-474352523313}" srcOrd="1" destOrd="0" presId="urn:microsoft.com/office/officeart/2005/8/layout/pyramid1"/>
    <dgm:cxn modelId="{96F8374E-2145-48D9-B14E-1365B64EC5DC}" type="presOf" srcId="{CEC2CA82-84B3-42EA-A1E5-09FD845578CB}" destId="{55989D60-13AD-4E0E-8E7D-C83BA076AAEA}" srcOrd="1" destOrd="0" presId="urn:microsoft.com/office/officeart/2005/8/layout/pyramid1"/>
    <dgm:cxn modelId="{51B69F21-7D54-4003-883A-C2E0B869B421}" type="presOf" srcId="{59D21B90-A37A-4EBA-A5BB-F10EA5AFF1A2}" destId="{605FDA93-1D6D-48C3-A0C9-FC37668D4495}" srcOrd="0" destOrd="0" presId="urn:microsoft.com/office/officeart/2005/8/layout/pyramid1"/>
    <dgm:cxn modelId="{FBCC833D-0403-4EF4-92B6-AF085439EB7A}" type="presOf" srcId="{DEB1EC76-EE9E-4A3E-BD53-D6B5832C6C7A}" destId="{4833DE9B-6F83-4F25-AEDD-D9C45CEAABC5}" srcOrd="0" destOrd="0" presId="urn:microsoft.com/office/officeart/2005/8/layout/pyramid1"/>
    <dgm:cxn modelId="{6835747E-7F91-4BD6-9C45-879DA68C9D60}" srcId="{9FBE6D9B-B2E1-471F-BB20-3E82B7DEF139}" destId="{59D21B90-A37A-4EBA-A5BB-F10EA5AFF1A2}" srcOrd="0" destOrd="0" parTransId="{30C1354B-348D-48DD-B1E8-E043986B1CA6}" sibTransId="{7C94EB50-67DA-4F8D-BADD-F83F4522D19C}"/>
    <dgm:cxn modelId="{84497A70-BECD-4E4F-B3B4-9ED68885E67F}" type="presOf" srcId="{9FBE6D9B-B2E1-471F-BB20-3E82B7DEF139}" destId="{DA2E5791-B5B8-47BB-9D5F-72C21B10053B}" srcOrd="0" destOrd="0" presId="urn:microsoft.com/office/officeart/2005/8/layout/pyramid1"/>
    <dgm:cxn modelId="{4893F4F6-8635-4D2B-A5F5-80906F779C9B}" type="presOf" srcId="{CEC2CA82-84B3-42EA-A1E5-09FD845578CB}" destId="{7539BD3C-4C55-4088-A46D-1559C5CB652D}" srcOrd="0" destOrd="0" presId="urn:microsoft.com/office/officeart/2005/8/layout/pyramid1"/>
    <dgm:cxn modelId="{B20C9B63-99B6-4FBC-A9E7-B80919F561BD}" type="presOf" srcId="{59D21B90-A37A-4EBA-A5BB-F10EA5AFF1A2}" destId="{44A231D1-3B5B-4F04-9E4F-8AAEE313B016}" srcOrd="1" destOrd="0" presId="urn:microsoft.com/office/officeart/2005/8/layout/pyramid1"/>
    <dgm:cxn modelId="{99ECA6D2-DAB6-40FA-A518-E0A9B8076DA6}" type="presParOf" srcId="{DA2E5791-B5B8-47BB-9D5F-72C21B10053B}" destId="{2F17920C-01D6-491C-ADF9-DBFCF76399B9}" srcOrd="0" destOrd="0" presId="urn:microsoft.com/office/officeart/2005/8/layout/pyramid1"/>
    <dgm:cxn modelId="{05590934-65E8-4AE3-A08C-BC43E67369F7}" type="presParOf" srcId="{2F17920C-01D6-491C-ADF9-DBFCF76399B9}" destId="{605FDA93-1D6D-48C3-A0C9-FC37668D4495}" srcOrd="0" destOrd="0" presId="urn:microsoft.com/office/officeart/2005/8/layout/pyramid1"/>
    <dgm:cxn modelId="{F0E8DD44-CF06-4615-AE86-898557367691}" type="presParOf" srcId="{2F17920C-01D6-491C-ADF9-DBFCF76399B9}" destId="{44A231D1-3B5B-4F04-9E4F-8AAEE313B016}" srcOrd="1" destOrd="0" presId="urn:microsoft.com/office/officeart/2005/8/layout/pyramid1"/>
    <dgm:cxn modelId="{0A814B98-A4AB-4820-8BDC-8F727E37AD2F}" type="presParOf" srcId="{DA2E5791-B5B8-47BB-9D5F-72C21B10053B}" destId="{C6940A93-8A75-4520-A423-C8AB05345822}" srcOrd="1" destOrd="0" presId="urn:microsoft.com/office/officeart/2005/8/layout/pyramid1"/>
    <dgm:cxn modelId="{D9007CD8-05A7-49C9-A71D-E9DBD60BB62B}" type="presParOf" srcId="{C6940A93-8A75-4520-A423-C8AB05345822}" destId="{4833DE9B-6F83-4F25-AEDD-D9C45CEAABC5}" srcOrd="0" destOrd="0" presId="urn:microsoft.com/office/officeart/2005/8/layout/pyramid1"/>
    <dgm:cxn modelId="{65EBE9F8-C784-4020-BFE4-6F49FDE8EA3E}" type="presParOf" srcId="{C6940A93-8A75-4520-A423-C8AB05345822}" destId="{81E4CE38-CEBA-40AD-BB22-474352523313}" srcOrd="1" destOrd="0" presId="urn:microsoft.com/office/officeart/2005/8/layout/pyramid1"/>
    <dgm:cxn modelId="{5561BB05-0F4F-4EE8-9CD3-5E6027E4B157}" type="presParOf" srcId="{DA2E5791-B5B8-47BB-9D5F-72C21B10053B}" destId="{27E01502-DF59-476A-948D-E04119F4474A}" srcOrd="2" destOrd="0" presId="urn:microsoft.com/office/officeart/2005/8/layout/pyramid1"/>
    <dgm:cxn modelId="{700DAE70-AC0D-4D7C-9F14-D975F2AE5B06}" type="presParOf" srcId="{27E01502-DF59-476A-948D-E04119F4474A}" destId="{7539BD3C-4C55-4088-A46D-1559C5CB652D}" srcOrd="0" destOrd="0" presId="urn:microsoft.com/office/officeart/2005/8/layout/pyramid1"/>
    <dgm:cxn modelId="{88FA4DC2-9D3F-458D-804D-96332C1CDBAC}" type="presParOf" srcId="{27E01502-DF59-476A-948D-E04119F4474A}" destId="{55989D60-13AD-4E0E-8E7D-C83BA076AAE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F915AF-6AE0-4EE7-B652-B94183AAFF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95136F-6955-4CCF-B048-40F32FD5367A}">
      <dgm:prSet phldrT="[Текст]"/>
      <dgm:spPr/>
      <dgm:t>
        <a:bodyPr/>
        <a:lstStyle/>
        <a:p>
          <a:r>
            <a:rPr lang="ru-RU" dirty="0" err="1" smtClean="0"/>
            <a:t>Конституція</a:t>
          </a:r>
          <a:r>
            <a:rPr lang="ru-RU" dirty="0" smtClean="0"/>
            <a:t> </a:t>
          </a:r>
          <a:r>
            <a:rPr lang="ru-RU" dirty="0" err="1" smtClean="0"/>
            <a:t>України</a:t>
          </a:r>
          <a:r>
            <a:rPr lang="ru-RU" dirty="0" smtClean="0"/>
            <a:t> (</a:t>
          </a:r>
          <a:r>
            <a:rPr lang="ru-RU" dirty="0" err="1" smtClean="0"/>
            <a:t>зокрема</a:t>
          </a:r>
          <a:r>
            <a:rPr lang="ru-RU" dirty="0" smtClean="0"/>
            <a:t>, ст. 99, 100). </a:t>
          </a:r>
          <a:endParaRPr lang="ru-RU" dirty="0"/>
        </a:p>
      </dgm:t>
    </dgm:pt>
    <dgm:pt modelId="{B74C3707-E576-418C-9702-A7F955758B9A}" type="parTrans" cxnId="{1526A426-DB17-4A13-9CA7-E39E25BF685D}">
      <dgm:prSet/>
      <dgm:spPr/>
      <dgm:t>
        <a:bodyPr/>
        <a:lstStyle/>
        <a:p>
          <a:endParaRPr lang="ru-RU"/>
        </a:p>
      </dgm:t>
    </dgm:pt>
    <dgm:pt modelId="{042F4C8E-266A-4223-8B73-1B7BDBBEAAB6}" type="sibTrans" cxnId="{1526A426-DB17-4A13-9CA7-E39E25BF685D}">
      <dgm:prSet/>
      <dgm:spPr/>
      <dgm:t>
        <a:bodyPr/>
        <a:lstStyle/>
        <a:p>
          <a:endParaRPr lang="ru-RU"/>
        </a:p>
      </dgm:t>
    </dgm:pt>
    <dgm:pt modelId="{AA03F7D2-2894-4C8A-9667-5CC4A177F0FC}">
      <dgm:prSet phldrT="[Текст]"/>
      <dgm:spPr/>
      <dgm:t>
        <a:bodyPr/>
        <a:lstStyle/>
        <a:p>
          <a:r>
            <a:rPr lang="ru-RU" dirty="0" smtClean="0"/>
            <a:t>ЗУ “Про банки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банківську</a:t>
          </a:r>
          <a:r>
            <a:rPr lang="ru-RU" dirty="0" smtClean="0"/>
            <a:t> </a:t>
          </a:r>
          <a:r>
            <a:rPr lang="ru-RU" dirty="0" err="1" smtClean="0"/>
            <a:t>діяльність</a:t>
          </a:r>
          <a:r>
            <a:rPr lang="ru-RU" dirty="0" smtClean="0"/>
            <a:t>” </a:t>
          </a:r>
          <a:r>
            <a:rPr lang="ru-RU" dirty="0" err="1" smtClean="0"/>
            <a:t>від</a:t>
          </a:r>
          <a:r>
            <a:rPr lang="ru-RU" dirty="0" smtClean="0"/>
            <a:t> 7 </a:t>
          </a:r>
          <a:r>
            <a:rPr lang="ru-RU" dirty="0" err="1" smtClean="0"/>
            <a:t>грудня</a:t>
          </a:r>
          <a:r>
            <a:rPr lang="ru-RU" dirty="0" smtClean="0"/>
            <a:t> 2000 р.,</a:t>
          </a:r>
          <a:endParaRPr lang="ru-RU" dirty="0"/>
        </a:p>
      </dgm:t>
    </dgm:pt>
    <dgm:pt modelId="{FBEBD323-A24F-4E17-AA07-E1A8919E408A}" type="parTrans" cxnId="{8C5D80C6-6013-4DD3-8A5C-414B640DCB91}">
      <dgm:prSet/>
      <dgm:spPr/>
      <dgm:t>
        <a:bodyPr/>
        <a:lstStyle/>
        <a:p>
          <a:endParaRPr lang="ru-RU"/>
        </a:p>
      </dgm:t>
    </dgm:pt>
    <dgm:pt modelId="{67BDFE27-B74E-4B9D-BD18-48329D67CA16}" type="sibTrans" cxnId="{8C5D80C6-6013-4DD3-8A5C-414B640DCB91}">
      <dgm:prSet/>
      <dgm:spPr/>
      <dgm:t>
        <a:bodyPr/>
        <a:lstStyle/>
        <a:p>
          <a:endParaRPr lang="ru-RU"/>
        </a:p>
      </dgm:t>
    </dgm:pt>
    <dgm:pt modelId="{4568BCB3-54C6-4B29-8E7A-A7A07950AD5D}">
      <dgm:prSet phldrT="[Текст]"/>
      <dgm:spPr/>
      <dgm:t>
        <a:bodyPr/>
        <a:lstStyle/>
        <a:p>
          <a:r>
            <a:rPr lang="ru-RU" dirty="0" smtClean="0"/>
            <a:t>“Про банки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банківську</a:t>
          </a:r>
          <a:r>
            <a:rPr lang="ru-RU" dirty="0" smtClean="0"/>
            <a:t> </a:t>
          </a:r>
          <a:r>
            <a:rPr lang="ru-RU" dirty="0" err="1" smtClean="0"/>
            <a:t>діяльність</a:t>
          </a:r>
          <a:r>
            <a:rPr lang="ru-RU" dirty="0" smtClean="0"/>
            <a:t>” </a:t>
          </a:r>
          <a:r>
            <a:rPr lang="ru-RU" dirty="0" err="1" smtClean="0"/>
            <a:t>від</a:t>
          </a:r>
          <a:r>
            <a:rPr lang="ru-RU" dirty="0" smtClean="0"/>
            <a:t> 7 </a:t>
          </a:r>
          <a:r>
            <a:rPr lang="ru-RU" dirty="0" err="1" smtClean="0"/>
            <a:t>грудня</a:t>
          </a:r>
          <a:r>
            <a:rPr lang="ru-RU" dirty="0" smtClean="0"/>
            <a:t> 2000 р.,</a:t>
          </a:r>
          <a:endParaRPr lang="ru-RU" dirty="0"/>
        </a:p>
      </dgm:t>
    </dgm:pt>
    <dgm:pt modelId="{2EB17DBE-4317-4EB3-8585-BA8B5FCB5A1A}" type="parTrans" cxnId="{5FD3540E-D6B5-4CAA-AA1B-1FCCEEF96E93}">
      <dgm:prSet/>
      <dgm:spPr/>
      <dgm:t>
        <a:bodyPr/>
        <a:lstStyle/>
        <a:p>
          <a:endParaRPr lang="ru-RU"/>
        </a:p>
      </dgm:t>
    </dgm:pt>
    <dgm:pt modelId="{EA7C2BB7-789A-4A26-932E-E1038292DF8D}" type="sibTrans" cxnId="{5FD3540E-D6B5-4CAA-AA1B-1FCCEEF96E93}">
      <dgm:prSet/>
      <dgm:spPr/>
      <dgm:t>
        <a:bodyPr/>
        <a:lstStyle/>
        <a:p>
          <a:endParaRPr lang="ru-RU"/>
        </a:p>
      </dgm:t>
    </dgm:pt>
    <dgm:pt modelId="{8D65FEFD-1A1D-423B-BCDA-1AB41920EE09}">
      <dgm:prSet phldrT="[Текст]"/>
      <dgm:spPr/>
      <dgm:t>
        <a:bodyPr/>
        <a:lstStyle/>
        <a:p>
          <a:r>
            <a:rPr lang="ru-RU" dirty="0" smtClean="0"/>
            <a:t>“Про </a:t>
          </a:r>
          <a:r>
            <a:rPr lang="ru-RU" dirty="0" err="1" smtClean="0"/>
            <a:t>платіжні</a:t>
          </a:r>
          <a:r>
            <a:rPr lang="ru-RU" dirty="0" smtClean="0"/>
            <a:t> </a:t>
          </a:r>
          <a:r>
            <a:rPr lang="ru-RU" dirty="0" err="1" smtClean="0"/>
            <a:t>системи</a:t>
          </a:r>
          <a:r>
            <a:rPr lang="ru-RU" dirty="0" smtClean="0"/>
            <a:t> та </a:t>
          </a:r>
          <a:r>
            <a:rPr lang="ru-RU" dirty="0" err="1" smtClean="0"/>
            <a:t>переказ</a:t>
          </a:r>
          <a:r>
            <a:rPr lang="ru-RU" dirty="0" smtClean="0"/>
            <a:t> грошей в </a:t>
          </a:r>
          <a:r>
            <a:rPr lang="ru-RU" dirty="0" err="1" smtClean="0"/>
            <a:t>Україні</a:t>
          </a:r>
          <a:r>
            <a:rPr lang="ru-RU" dirty="0" smtClean="0"/>
            <a:t>” </a:t>
          </a:r>
          <a:r>
            <a:rPr lang="ru-RU" dirty="0" err="1" smtClean="0"/>
            <a:t>від</a:t>
          </a:r>
          <a:r>
            <a:rPr lang="ru-RU" dirty="0" smtClean="0"/>
            <a:t> 5 </a:t>
          </a:r>
          <a:r>
            <a:rPr lang="ru-RU" dirty="0" err="1" smtClean="0"/>
            <a:t>квітня</a:t>
          </a:r>
          <a:r>
            <a:rPr lang="ru-RU" dirty="0" smtClean="0"/>
            <a:t> 2001 р.</a:t>
          </a:r>
          <a:endParaRPr lang="ru-RU" dirty="0"/>
        </a:p>
      </dgm:t>
    </dgm:pt>
    <dgm:pt modelId="{DDE64A6A-35A3-4BBC-8558-C9B292C8C5EF}" type="parTrans" cxnId="{FF17872A-DB32-4A14-A934-F3EF1D4D8128}">
      <dgm:prSet/>
      <dgm:spPr/>
      <dgm:t>
        <a:bodyPr/>
        <a:lstStyle/>
        <a:p>
          <a:endParaRPr lang="ru-RU"/>
        </a:p>
      </dgm:t>
    </dgm:pt>
    <dgm:pt modelId="{F8C1B3F8-C143-414D-A868-3BA411987963}" type="sibTrans" cxnId="{FF17872A-DB32-4A14-A934-F3EF1D4D8128}">
      <dgm:prSet/>
      <dgm:spPr/>
      <dgm:t>
        <a:bodyPr/>
        <a:lstStyle/>
        <a:p>
          <a:endParaRPr lang="ru-RU"/>
        </a:p>
      </dgm:t>
    </dgm:pt>
    <dgm:pt modelId="{454D6792-259D-4FE1-BD88-2093CA43DCCD}">
      <dgm:prSet phldrT="[Текст]"/>
      <dgm:spPr/>
      <dgm:t>
        <a:bodyPr/>
        <a:lstStyle/>
        <a:p>
          <a:r>
            <a:rPr lang="ru-RU" dirty="0" smtClean="0"/>
            <a:t>.,“Про </a:t>
          </a:r>
          <a:r>
            <a:rPr lang="ru-RU" dirty="0" err="1" smtClean="0"/>
            <a:t>державне</a:t>
          </a:r>
          <a:r>
            <a:rPr lang="ru-RU" dirty="0" smtClean="0"/>
            <a:t> </a:t>
          </a:r>
          <a:r>
            <a:rPr lang="ru-RU" dirty="0" err="1" smtClean="0"/>
            <a:t>регулювання</a:t>
          </a:r>
          <a:r>
            <a:rPr lang="ru-RU" dirty="0" smtClean="0"/>
            <a:t> ринку </a:t>
          </a:r>
          <a:r>
            <a:rPr lang="ru-RU" dirty="0" err="1" smtClean="0"/>
            <a:t>цінних</a:t>
          </a:r>
          <a:r>
            <a:rPr lang="ru-RU" dirty="0" smtClean="0"/>
            <a:t> </a:t>
          </a:r>
          <a:r>
            <a:rPr lang="ru-RU" dirty="0" err="1" smtClean="0"/>
            <a:t>паперів</a:t>
          </a:r>
          <a:r>
            <a:rPr lang="ru-RU" dirty="0" smtClean="0"/>
            <a:t> в </a:t>
          </a:r>
          <a:r>
            <a:rPr lang="ru-RU" dirty="0" err="1" smtClean="0"/>
            <a:t>Україні</a:t>
          </a:r>
          <a:r>
            <a:rPr lang="ru-RU" dirty="0" smtClean="0"/>
            <a:t>” </a:t>
          </a:r>
          <a:r>
            <a:rPr lang="ru-RU" dirty="0" err="1" smtClean="0"/>
            <a:t>від</a:t>
          </a:r>
          <a:r>
            <a:rPr lang="ru-RU" dirty="0" smtClean="0"/>
            <a:t> 30 </a:t>
          </a:r>
          <a:r>
            <a:rPr lang="ru-RU" dirty="0" err="1" smtClean="0"/>
            <a:t>жовтня</a:t>
          </a:r>
          <a:r>
            <a:rPr lang="ru-RU" dirty="0" smtClean="0"/>
            <a:t> 1996 р.</a:t>
          </a:r>
          <a:endParaRPr lang="ru-RU" dirty="0"/>
        </a:p>
      </dgm:t>
    </dgm:pt>
    <dgm:pt modelId="{DFD99319-411B-4380-9AD3-B0E4B4E46DE2}" type="parTrans" cxnId="{D65CF88F-3D3F-420C-A1D9-A6BE2CD3001B}">
      <dgm:prSet/>
      <dgm:spPr/>
      <dgm:t>
        <a:bodyPr/>
        <a:lstStyle/>
        <a:p>
          <a:endParaRPr lang="ru-RU"/>
        </a:p>
      </dgm:t>
    </dgm:pt>
    <dgm:pt modelId="{1B26F32E-4B44-4806-9B16-F878B260A2C0}" type="sibTrans" cxnId="{D65CF88F-3D3F-420C-A1D9-A6BE2CD3001B}">
      <dgm:prSet/>
      <dgm:spPr/>
      <dgm:t>
        <a:bodyPr/>
        <a:lstStyle/>
        <a:p>
          <a:endParaRPr lang="ru-RU"/>
        </a:p>
      </dgm:t>
    </dgm:pt>
    <dgm:pt modelId="{35D20C6A-0F1E-4A4E-9835-CF3106AB8F1A}" type="pres">
      <dgm:prSet presAssocID="{CDF915AF-6AE0-4EE7-B652-B94183AAFFD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EA1218-8827-4A71-9BEE-9ACB9379C2FB}" type="pres">
      <dgm:prSet presAssocID="{8B95136F-6955-4CCF-B048-40F32FD5367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12A4B7-F582-4D5E-89B3-575F0465C9C0}" type="pres">
      <dgm:prSet presAssocID="{042F4C8E-266A-4223-8B73-1B7BDBBEAAB6}" presName="spacer" presStyleCnt="0"/>
      <dgm:spPr/>
    </dgm:pt>
    <dgm:pt modelId="{0368E284-03AB-49C5-A2EF-6454DDA35D67}" type="pres">
      <dgm:prSet presAssocID="{AA03F7D2-2894-4C8A-9667-5CC4A177F0F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8D5EC6-5D9A-46D0-9097-AFB57B02B1FF}" type="pres">
      <dgm:prSet presAssocID="{67BDFE27-B74E-4B9D-BD18-48329D67CA16}" presName="spacer" presStyleCnt="0"/>
      <dgm:spPr/>
    </dgm:pt>
    <dgm:pt modelId="{3EEC4156-76B9-4063-86DA-D5B9618ED2ED}" type="pres">
      <dgm:prSet presAssocID="{4568BCB3-54C6-4B29-8E7A-A7A07950AD5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4451C-0F02-4B87-A03F-70F88D15768D}" type="pres">
      <dgm:prSet presAssocID="{EA7C2BB7-789A-4A26-932E-E1038292DF8D}" presName="spacer" presStyleCnt="0"/>
      <dgm:spPr/>
    </dgm:pt>
    <dgm:pt modelId="{7CCD28AC-4E75-45A8-91E1-2EB19102143D}" type="pres">
      <dgm:prSet presAssocID="{454D6792-259D-4FE1-BD88-2093CA43DCCD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28CEAC-66D3-42BF-914F-3B4C4B9C4F2F}" type="pres">
      <dgm:prSet presAssocID="{1B26F32E-4B44-4806-9B16-F878B260A2C0}" presName="spacer" presStyleCnt="0"/>
      <dgm:spPr/>
    </dgm:pt>
    <dgm:pt modelId="{5D4F187C-F984-4BDB-BBF7-83A732BFAB1C}" type="pres">
      <dgm:prSet presAssocID="{8D65FEFD-1A1D-423B-BCDA-1AB41920EE0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5D80C6-6013-4DD3-8A5C-414B640DCB91}" srcId="{CDF915AF-6AE0-4EE7-B652-B94183AAFFDD}" destId="{AA03F7D2-2894-4C8A-9667-5CC4A177F0FC}" srcOrd="1" destOrd="0" parTransId="{FBEBD323-A24F-4E17-AA07-E1A8919E408A}" sibTransId="{67BDFE27-B74E-4B9D-BD18-48329D67CA16}"/>
    <dgm:cxn modelId="{5FD3540E-D6B5-4CAA-AA1B-1FCCEEF96E93}" srcId="{CDF915AF-6AE0-4EE7-B652-B94183AAFFDD}" destId="{4568BCB3-54C6-4B29-8E7A-A7A07950AD5D}" srcOrd="2" destOrd="0" parTransId="{2EB17DBE-4317-4EB3-8585-BA8B5FCB5A1A}" sibTransId="{EA7C2BB7-789A-4A26-932E-E1038292DF8D}"/>
    <dgm:cxn modelId="{AB60B778-DC10-4955-B84F-C3150BE9B752}" type="presOf" srcId="{8D65FEFD-1A1D-423B-BCDA-1AB41920EE09}" destId="{5D4F187C-F984-4BDB-BBF7-83A732BFAB1C}" srcOrd="0" destOrd="0" presId="urn:microsoft.com/office/officeart/2005/8/layout/vList2"/>
    <dgm:cxn modelId="{FF17872A-DB32-4A14-A934-F3EF1D4D8128}" srcId="{CDF915AF-6AE0-4EE7-B652-B94183AAFFDD}" destId="{8D65FEFD-1A1D-423B-BCDA-1AB41920EE09}" srcOrd="4" destOrd="0" parTransId="{DDE64A6A-35A3-4BBC-8558-C9B292C8C5EF}" sibTransId="{F8C1B3F8-C143-414D-A868-3BA411987963}"/>
    <dgm:cxn modelId="{E7465DE0-E951-4ECE-B4EA-B213E910C075}" type="presOf" srcId="{8B95136F-6955-4CCF-B048-40F32FD5367A}" destId="{F3EA1218-8827-4A71-9BEE-9ACB9379C2FB}" srcOrd="0" destOrd="0" presId="urn:microsoft.com/office/officeart/2005/8/layout/vList2"/>
    <dgm:cxn modelId="{D65CF88F-3D3F-420C-A1D9-A6BE2CD3001B}" srcId="{CDF915AF-6AE0-4EE7-B652-B94183AAFFDD}" destId="{454D6792-259D-4FE1-BD88-2093CA43DCCD}" srcOrd="3" destOrd="0" parTransId="{DFD99319-411B-4380-9AD3-B0E4B4E46DE2}" sibTransId="{1B26F32E-4B44-4806-9B16-F878B260A2C0}"/>
    <dgm:cxn modelId="{B079211A-031C-45B4-9AE1-0F40EA1DDDCC}" type="presOf" srcId="{CDF915AF-6AE0-4EE7-B652-B94183AAFFDD}" destId="{35D20C6A-0F1E-4A4E-9835-CF3106AB8F1A}" srcOrd="0" destOrd="0" presId="urn:microsoft.com/office/officeart/2005/8/layout/vList2"/>
    <dgm:cxn modelId="{FC6AACCB-BB95-4059-97A7-17169A9C219A}" type="presOf" srcId="{AA03F7D2-2894-4C8A-9667-5CC4A177F0FC}" destId="{0368E284-03AB-49C5-A2EF-6454DDA35D67}" srcOrd="0" destOrd="0" presId="urn:microsoft.com/office/officeart/2005/8/layout/vList2"/>
    <dgm:cxn modelId="{3465E6D0-8D09-4D71-9560-E4B018E0D600}" type="presOf" srcId="{4568BCB3-54C6-4B29-8E7A-A7A07950AD5D}" destId="{3EEC4156-76B9-4063-86DA-D5B9618ED2ED}" srcOrd="0" destOrd="0" presId="urn:microsoft.com/office/officeart/2005/8/layout/vList2"/>
    <dgm:cxn modelId="{F68AF991-A711-401C-860D-82C7AD19E892}" type="presOf" srcId="{454D6792-259D-4FE1-BD88-2093CA43DCCD}" destId="{7CCD28AC-4E75-45A8-91E1-2EB19102143D}" srcOrd="0" destOrd="0" presId="urn:microsoft.com/office/officeart/2005/8/layout/vList2"/>
    <dgm:cxn modelId="{1526A426-DB17-4A13-9CA7-E39E25BF685D}" srcId="{CDF915AF-6AE0-4EE7-B652-B94183AAFFDD}" destId="{8B95136F-6955-4CCF-B048-40F32FD5367A}" srcOrd="0" destOrd="0" parTransId="{B74C3707-E576-418C-9702-A7F955758B9A}" sibTransId="{042F4C8E-266A-4223-8B73-1B7BDBBEAAB6}"/>
    <dgm:cxn modelId="{E3B0CF01-C09C-437D-A0E4-22430CC1EB74}" type="presParOf" srcId="{35D20C6A-0F1E-4A4E-9835-CF3106AB8F1A}" destId="{F3EA1218-8827-4A71-9BEE-9ACB9379C2FB}" srcOrd="0" destOrd="0" presId="urn:microsoft.com/office/officeart/2005/8/layout/vList2"/>
    <dgm:cxn modelId="{7A94B25F-8D2E-432F-9DEB-BCAAA2E60856}" type="presParOf" srcId="{35D20C6A-0F1E-4A4E-9835-CF3106AB8F1A}" destId="{7812A4B7-F582-4D5E-89B3-575F0465C9C0}" srcOrd="1" destOrd="0" presId="urn:microsoft.com/office/officeart/2005/8/layout/vList2"/>
    <dgm:cxn modelId="{FF109C88-6393-46FB-9372-9B4297496CF6}" type="presParOf" srcId="{35D20C6A-0F1E-4A4E-9835-CF3106AB8F1A}" destId="{0368E284-03AB-49C5-A2EF-6454DDA35D67}" srcOrd="2" destOrd="0" presId="urn:microsoft.com/office/officeart/2005/8/layout/vList2"/>
    <dgm:cxn modelId="{068D3AB8-0677-48B4-8269-4A896465817C}" type="presParOf" srcId="{35D20C6A-0F1E-4A4E-9835-CF3106AB8F1A}" destId="{0B8D5EC6-5D9A-46D0-9097-AFB57B02B1FF}" srcOrd="3" destOrd="0" presId="urn:microsoft.com/office/officeart/2005/8/layout/vList2"/>
    <dgm:cxn modelId="{43F482A5-398E-4919-AEF8-9145E0E3925E}" type="presParOf" srcId="{35D20C6A-0F1E-4A4E-9835-CF3106AB8F1A}" destId="{3EEC4156-76B9-4063-86DA-D5B9618ED2ED}" srcOrd="4" destOrd="0" presId="urn:microsoft.com/office/officeart/2005/8/layout/vList2"/>
    <dgm:cxn modelId="{BD484689-C354-4168-9856-0205873C62C4}" type="presParOf" srcId="{35D20C6A-0F1E-4A4E-9835-CF3106AB8F1A}" destId="{2754451C-0F02-4B87-A03F-70F88D15768D}" srcOrd="5" destOrd="0" presId="urn:microsoft.com/office/officeart/2005/8/layout/vList2"/>
    <dgm:cxn modelId="{8CDFAB3B-A56E-4BC6-B061-D788162791DB}" type="presParOf" srcId="{35D20C6A-0F1E-4A4E-9835-CF3106AB8F1A}" destId="{7CCD28AC-4E75-45A8-91E1-2EB19102143D}" srcOrd="6" destOrd="0" presId="urn:microsoft.com/office/officeart/2005/8/layout/vList2"/>
    <dgm:cxn modelId="{325F4CD7-5AB1-455E-8F4D-5A71D8876C29}" type="presParOf" srcId="{35D20C6A-0F1E-4A4E-9835-CF3106AB8F1A}" destId="{C728CEAC-66D3-42BF-914F-3B4C4B9C4F2F}" srcOrd="7" destOrd="0" presId="urn:microsoft.com/office/officeart/2005/8/layout/vList2"/>
    <dgm:cxn modelId="{9DDA39FF-73FF-47E9-9F41-AB9280FC4ED7}" type="presParOf" srcId="{35D20C6A-0F1E-4A4E-9835-CF3106AB8F1A}" destId="{5D4F187C-F984-4BDB-BBF7-83A732BFAB1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3131DA-C827-4799-9E6C-F1AEA77A424A}">
      <dsp:nvSpPr>
        <dsp:cNvPr id="0" name=""/>
        <dsp:cNvSpPr/>
      </dsp:nvSpPr>
      <dsp:spPr>
        <a:xfrm rot="16200000">
          <a:off x="762" y="131630"/>
          <a:ext cx="4342773" cy="459452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  <a:sp3d extrusionH="28000" prstMaterial="matte"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smtClean="0"/>
            <a:t>Метод владних приписів - </a:t>
          </a:r>
          <a:r>
            <a:rPr lang="ru-RU" sz="2300" kern="1200" smtClean="0"/>
            <a:t>держава прямо й безпосередньо регулює поведінку суб’єктів банківських відносин.</a:t>
          </a:r>
          <a:endParaRPr lang="ru-RU" sz="2300" kern="1200" dirty="0"/>
        </a:p>
      </dsp:txBody>
      <dsp:txXfrm rot="5400000">
        <a:off x="-125112" y="1343197"/>
        <a:ext cx="3834538" cy="2171387"/>
      </dsp:txXfrm>
    </dsp:sp>
    <dsp:sp modelId="{6EBBBE4F-52B9-4020-980A-30D425C3F239}">
      <dsp:nvSpPr>
        <dsp:cNvPr id="0" name=""/>
        <dsp:cNvSpPr/>
      </dsp:nvSpPr>
      <dsp:spPr>
        <a:xfrm rot="5400000">
          <a:off x="4586182" y="131630"/>
          <a:ext cx="4342773" cy="459452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  <a:sp3d extrusionH="28000" prstMaterial="matte"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smtClean="0"/>
            <a:t>Метод юридичної рівності сторін – держава </a:t>
          </a:r>
          <a:r>
            <a:rPr lang="ru-RU" sz="2300" kern="1200" smtClean="0"/>
            <a:t>встановлює тільки межі для самостійного врегулювання взаємовідносин суб’єктів банківських відносин. </a:t>
          </a:r>
          <a:r>
            <a:rPr lang="uk-UA" sz="2300" kern="1200" smtClean="0"/>
            <a:t> </a:t>
          </a:r>
          <a:endParaRPr lang="ru-RU" sz="2300" kern="1200" dirty="0"/>
        </a:p>
      </dsp:txBody>
      <dsp:txXfrm rot="-5400000">
        <a:off x="5220293" y="1343198"/>
        <a:ext cx="3834538" cy="21713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7E828-842B-4FC8-8777-BA290475C718}">
      <dsp:nvSpPr>
        <dsp:cNvPr id="0" name=""/>
        <dsp:cNvSpPr/>
      </dsp:nvSpPr>
      <dsp:spPr>
        <a:xfrm>
          <a:off x="2139372" y="486"/>
          <a:ext cx="3865186" cy="1546074"/>
        </a:xfrm>
        <a:prstGeom prst="chevron">
          <a:avLst/>
        </a:prstGeom>
        <a:gradFill rotWithShape="1">
          <a:gsLst>
            <a:gs pos="0">
              <a:schemeClr val="accent6">
                <a:tint val="83000"/>
                <a:shade val="100000"/>
                <a:satMod val="100000"/>
              </a:schemeClr>
            </a:gs>
            <a:gs pos="100000">
              <a:schemeClr val="accent6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6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bg1"/>
              </a:solidFill>
            </a:rPr>
            <a:t>як </a:t>
          </a:r>
          <a:r>
            <a:rPr lang="ru-RU" sz="1500" b="1" kern="1200" dirty="0" err="1" smtClean="0">
              <a:solidFill>
                <a:schemeClr val="bg1"/>
              </a:solidFill>
            </a:rPr>
            <a:t>галузь</a:t>
          </a:r>
          <a:r>
            <a:rPr lang="ru-RU" sz="1500" b="1" kern="1200" dirty="0" smtClean="0">
              <a:solidFill>
                <a:schemeClr val="bg1"/>
              </a:solidFill>
            </a:rPr>
            <a:t> права </a:t>
          </a:r>
          <a:r>
            <a:rPr lang="ru-RU" sz="1500" kern="1200" dirty="0" smtClean="0"/>
            <a:t>– </a:t>
          </a:r>
          <a:r>
            <a:rPr lang="ru-RU" sz="1500" kern="1200" dirty="0" err="1" smtClean="0"/>
            <a:t>сукупність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юридичних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норм,що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регулюють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банківські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правовідносини</a:t>
          </a:r>
          <a:r>
            <a:rPr lang="ru-RU" sz="1500" kern="1200" dirty="0" smtClean="0"/>
            <a:t>;</a:t>
          </a:r>
          <a:endParaRPr lang="ru-RU" sz="1500" kern="1200" dirty="0"/>
        </a:p>
      </dsp:txBody>
      <dsp:txXfrm>
        <a:off x="2912409" y="486"/>
        <a:ext cx="2319112" cy="1546074"/>
      </dsp:txXfrm>
    </dsp:sp>
    <dsp:sp modelId="{D320C839-CAC7-4641-9B10-AEA922241824}">
      <dsp:nvSpPr>
        <dsp:cNvPr id="0" name=""/>
        <dsp:cNvSpPr/>
      </dsp:nvSpPr>
      <dsp:spPr>
        <a:xfrm>
          <a:off x="2139372" y="1763011"/>
          <a:ext cx="3865186" cy="1546074"/>
        </a:xfrm>
        <a:prstGeom prst="chevron">
          <a:avLst/>
        </a:prstGeom>
        <a:gradFill rotWithShape="1">
          <a:gsLst>
            <a:gs pos="0">
              <a:schemeClr val="accent6">
                <a:tint val="83000"/>
                <a:shade val="100000"/>
                <a:satMod val="100000"/>
              </a:schemeClr>
            </a:gs>
            <a:gs pos="100000">
              <a:schemeClr val="accent6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6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bg1"/>
              </a:solidFill>
            </a:rPr>
            <a:t>як </a:t>
          </a:r>
          <a:r>
            <a:rPr lang="ru-RU" sz="1500" b="1" kern="1200" dirty="0" err="1" smtClean="0">
              <a:solidFill>
                <a:schemeClr val="bg1"/>
              </a:solidFill>
            </a:rPr>
            <a:t>навчальну</a:t>
          </a:r>
          <a:r>
            <a:rPr lang="ru-RU" sz="1500" b="1" kern="1200" dirty="0" smtClean="0">
              <a:solidFill>
                <a:schemeClr val="bg1"/>
              </a:solidFill>
            </a:rPr>
            <a:t> </a:t>
          </a:r>
          <a:r>
            <a:rPr lang="ru-RU" sz="1500" b="1" kern="1200" dirty="0" err="1" smtClean="0">
              <a:solidFill>
                <a:schemeClr val="bg1"/>
              </a:solidFill>
            </a:rPr>
            <a:t>дисципліну</a:t>
          </a:r>
          <a:r>
            <a:rPr lang="ru-RU" sz="1500" b="1" kern="1200" dirty="0" smtClean="0">
              <a:solidFill>
                <a:schemeClr val="bg1"/>
              </a:solidFill>
            </a:rPr>
            <a:t>-</a:t>
          </a:r>
          <a:r>
            <a:rPr lang="ru-RU" sz="1500" kern="1200" dirty="0" smtClean="0">
              <a:solidFill>
                <a:schemeClr val="bg1"/>
              </a:solidFill>
            </a:rPr>
            <a:t> </a:t>
          </a:r>
          <a:r>
            <a:rPr lang="ru-RU" sz="1500" kern="1200" dirty="0" smtClean="0"/>
            <a:t>яка </a:t>
          </a:r>
          <a:r>
            <a:rPr lang="ru-RU" sz="1500" kern="1200" dirty="0" err="1" smtClean="0"/>
            <a:t>вивчається</a:t>
          </a:r>
          <a:r>
            <a:rPr lang="ru-RU" sz="1500" kern="1200" dirty="0" smtClean="0"/>
            <a:t> в </a:t>
          </a:r>
          <a:r>
            <a:rPr lang="ru-RU" sz="1500" kern="1200" dirty="0" err="1" smtClean="0"/>
            <a:t>юридичних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економічних</a:t>
          </a:r>
          <a:r>
            <a:rPr lang="ru-RU" sz="1500" kern="1200" dirty="0" smtClean="0"/>
            <a:t> закладах </a:t>
          </a:r>
          <a:r>
            <a:rPr lang="ru-RU" sz="1500" kern="1200" dirty="0" err="1" smtClean="0"/>
            <a:t>освіти</a:t>
          </a:r>
          <a:r>
            <a:rPr lang="ru-RU" sz="1500" kern="1200" dirty="0" smtClean="0"/>
            <a:t>; </a:t>
          </a:r>
          <a:endParaRPr lang="ru-RU" sz="1500" kern="1200" dirty="0"/>
        </a:p>
      </dsp:txBody>
      <dsp:txXfrm>
        <a:off x="2912409" y="1763011"/>
        <a:ext cx="2319112" cy="1546074"/>
      </dsp:txXfrm>
    </dsp:sp>
    <dsp:sp modelId="{83C5241A-D464-481F-A1A9-58C1A3C3F20F}">
      <dsp:nvSpPr>
        <dsp:cNvPr id="0" name=""/>
        <dsp:cNvSpPr/>
      </dsp:nvSpPr>
      <dsp:spPr>
        <a:xfrm>
          <a:off x="2139372" y="3525536"/>
          <a:ext cx="3865186" cy="1546074"/>
        </a:xfrm>
        <a:prstGeom prst="chevron">
          <a:avLst/>
        </a:prstGeom>
        <a:gradFill rotWithShape="1">
          <a:gsLst>
            <a:gs pos="0">
              <a:schemeClr val="accent6">
                <a:tint val="83000"/>
                <a:shade val="100000"/>
                <a:satMod val="100000"/>
              </a:schemeClr>
            </a:gs>
            <a:gs pos="100000">
              <a:schemeClr val="accent6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6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bg1"/>
              </a:solidFill>
            </a:rPr>
            <a:t>як науку-</a:t>
          </a:r>
          <a:r>
            <a:rPr lang="ru-RU" sz="1500" kern="1200" dirty="0" smtClean="0">
              <a:solidFill>
                <a:schemeClr val="bg1"/>
              </a:solidFill>
            </a:rPr>
            <a:t> </a:t>
          </a:r>
          <a:r>
            <a:rPr lang="ru-RU" sz="1500" kern="1200" dirty="0" smtClean="0"/>
            <a:t>яка </a:t>
          </a:r>
          <a:r>
            <a:rPr lang="ru-RU" sz="1500" kern="1200" dirty="0" err="1" smtClean="0"/>
            <a:t>вивчає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категорії</a:t>
          </a:r>
          <a:r>
            <a:rPr lang="ru-RU" sz="1500" kern="1200" dirty="0" smtClean="0"/>
            <a:t> та </a:t>
          </a:r>
          <a:r>
            <a:rPr lang="ru-RU" sz="1500" kern="1200" dirty="0" err="1" smtClean="0"/>
            <a:t>поняття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що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стосуються</a:t>
          </a:r>
          <a:r>
            <a:rPr lang="ru-RU" sz="1500" kern="1200" dirty="0" smtClean="0"/>
            <a:t> правового </a:t>
          </a:r>
          <a:r>
            <a:rPr lang="ru-RU" sz="1500" kern="1200" dirty="0" err="1" smtClean="0"/>
            <a:t>регулювання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банківської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діяльності</a:t>
          </a:r>
          <a:r>
            <a:rPr lang="ru-RU" sz="1500" kern="1200" dirty="0" smtClean="0"/>
            <a:t>, та </a:t>
          </a:r>
          <a:r>
            <a:rPr lang="ru-RU" sz="1500" kern="1200" dirty="0" err="1" smtClean="0"/>
            <a:t>розробляє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рекомендації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щодо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вдосконалення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банківського</a:t>
          </a:r>
          <a:r>
            <a:rPr lang="ru-RU" sz="1500" kern="1200" dirty="0" smtClean="0"/>
            <a:t> права.</a:t>
          </a:r>
          <a:endParaRPr lang="ru-RU" sz="1500" kern="1200" dirty="0"/>
        </a:p>
      </dsp:txBody>
      <dsp:txXfrm>
        <a:off x="2912409" y="3525536"/>
        <a:ext cx="2319112" cy="15460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5FDA93-1D6D-48C3-A0C9-FC37668D4495}">
      <dsp:nvSpPr>
        <dsp:cNvPr id="0" name=""/>
        <dsp:cNvSpPr/>
      </dsp:nvSpPr>
      <dsp:spPr>
        <a:xfrm>
          <a:off x="2641599" y="0"/>
          <a:ext cx="2641600" cy="1371600"/>
        </a:xfrm>
        <a:prstGeom prst="trapezoid">
          <a:avLst>
            <a:gd name="adj" fmla="val 96296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9690" tIns="59690" rIns="59690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err="1" smtClean="0">
              <a:solidFill>
                <a:schemeClr val="tx1"/>
              </a:solidFill>
            </a:rPr>
            <a:t>законності</a:t>
          </a:r>
          <a:r>
            <a:rPr lang="ru-RU" sz="4700" kern="1200" dirty="0" smtClean="0">
              <a:solidFill>
                <a:schemeClr val="tx1"/>
              </a:solidFill>
            </a:rPr>
            <a:t> </a:t>
          </a:r>
          <a:endParaRPr lang="ru-RU" sz="4700" kern="1200" dirty="0">
            <a:solidFill>
              <a:schemeClr val="tx1"/>
            </a:solidFill>
          </a:endParaRPr>
        </a:p>
      </dsp:txBody>
      <dsp:txXfrm>
        <a:off x="2641599" y="0"/>
        <a:ext cx="2641600" cy="1371600"/>
      </dsp:txXfrm>
    </dsp:sp>
    <dsp:sp modelId="{4833DE9B-6F83-4F25-AEDD-D9C45CEAABC5}">
      <dsp:nvSpPr>
        <dsp:cNvPr id="0" name=""/>
        <dsp:cNvSpPr/>
      </dsp:nvSpPr>
      <dsp:spPr>
        <a:xfrm>
          <a:off x="1320799" y="1371600"/>
          <a:ext cx="5283200" cy="1371600"/>
        </a:xfrm>
        <a:prstGeom prst="trapezoid">
          <a:avLst>
            <a:gd name="adj" fmla="val 96296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9690" tIns="59690" rIns="59690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>
              <a:solidFill>
                <a:schemeClr val="tx1"/>
              </a:solidFill>
            </a:rPr>
            <a:t>верховенства права </a:t>
          </a:r>
        </a:p>
      </dsp:txBody>
      <dsp:txXfrm>
        <a:off x="2245359" y="1371600"/>
        <a:ext cx="3434080" cy="1371600"/>
      </dsp:txXfrm>
    </dsp:sp>
    <dsp:sp modelId="{7539BD3C-4C55-4088-A46D-1559C5CB652D}">
      <dsp:nvSpPr>
        <dsp:cNvPr id="0" name=""/>
        <dsp:cNvSpPr/>
      </dsp:nvSpPr>
      <dsp:spPr>
        <a:xfrm>
          <a:off x="0" y="2743200"/>
          <a:ext cx="7924800" cy="1371600"/>
        </a:xfrm>
        <a:prstGeom prst="trapezoid">
          <a:avLst>
            <a:gd name="adj" fmla="val 96296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9690" tIns="59690" rIns="59690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err="1" smtClean="0">
              <a:solidFill>
                <a:schemeClr val="tx1"/>
              </a:solidFill>
            </a:rPr>
            <a:t>рівності</a:t>
          </a:r>
          <a:r>
            <a:rPr lang="ru-RU" sz="4700" kern="1200" dirty="0" smtClean="0">
              <a:solidFill>
                <a:schemeClr val="tx1"/>
              </a:solidFill>
            </a:rPr>
            <a:t> </a:t>
          </a:r>
          <a:r>
            <a:rPr lang="ru-RU" sz="4700" kern="1200" dirty="0" err="1" smtClean="0">
              <a:solidFill>
                <a:schemeClr val="tx1"/>
              </a:solidFill>
            </a:rPr>
            <a:t>всіх</a:t>
          </a:r>
          <a:r>
            <a:rPr lang="ru-RU" sz="4700" kern="1200" dirty="0" smtClean="0">
              <a:solidFill>
                <a:schemeClr val="tx1"/>
              </a:solidFill>
            </a:rPr>
            <a:t> перед законом</a:t>
          </a:r>
          <a:endParaRPr lang="ru-RU" sz="4700" kern="1200" dirty="0">
            <a:solidFill>
              <a:schemeClr val="tx1"/>
            </a:solidFill>
          </a:endParaRPr>
        </a:p>
      </dsp:txBody>
      <dsp:txXfrm>
        <a:off x="1386839" y="2743200"/>
        <a:ext cx="5151120" cy="13716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A1218-8827-4A71-9BEE-9ACB9379C2FB}">
      <dsp:nvSpPr>
        <dsp:cNvPr id="0" name=""/>
        <dsp:cNvSpPr/>
      </dsp:nvSpPr>
      <dsp:spPr>
        <a:xfrm>
          <a:off x="0" y="40949"/>
          <a:ext cx="79248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Конституція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України</a:t>
          </a:r>
          <a:r>
            <a:rPr lang="ru-RU" sz="2000" kern="1200" dirty="0" smtClean="0"/>
            <a:t> (</a:t>
          </a:r>
          <a:r>
            <a:rPr lang="ru-RU" sz="2000" kern="1200" dirty="0" err="1" smtClean="0"/>
            <a:t>зокрема</a:t>
          </a:r>
          <a:r>
            <a:rPr lang="ru-RU" sz="2000" kern="1200" dirty="0" smtClean="0"/>
            <a:t>, ст. 99, 100). </a:t>
          </a:r>
          <a:endParaRPr lang="ru-RU" sz="2000" kern="1200" dirty="0"/>
        </a:p>
      </dsp:txBody>
      <dsp:txXfrm>
        <a:off x="37125" y="78074"/>
        <a:ext cx="7850550" cy="686250"/>
      </dsp:txXfrm>
    </dsp:sp>
    <dsp:sp modelId="{0368E284-03AB-49C5-A2EF-6454DDA35D67}">
      <dsp:nvSpPr>
        <dsp:cNvPr id="0" name=""/>
        <dsp:cNvSpPr/>
      </dsp:nvSpPr>
      <dsp:spPr>
        <a:xfrm>
          <a:off x="0" y="859050"/>
          <a:ext cx="79248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ЗУ “Про банки </a:t>
          </a:r>
          <a:r>
            <a:rPr lang="ru-RU" sz="2000" kern="1200" dirty="0" err="1" smtClean="0"/>
            <a:t>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банківську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діяльність</a:t>
          </a:r>
          <a:r>
            <a:rPr lang="ru-RU" sz="2000" kern="1200" dirty="0" smtClean="0"/>
            <a:t>” </a:t>
          </a:r>
          <a:r>
            <a:rPr lang="ru-RU" sz="2000" kern="1200" dirty="0" err="1" smtClean="0"/>
            <a:t>від</a:t>
          </a:r>
          <a:r>
            <a:rPr lang="ru-RU" sz="2000" kern="1200" dirty="0" smtClean="0"/>
            <a:t> 7 </a:t>
          </a:r>
          <a:r>
            <a:rPr lang="ru-RU" sz="2000" kern="1200" dirty="0" err="1" smtClean="0"/>
            <a:t>грудня</a:t>
          </a:r>
          <a:r>
            <a:rPr lang="ru-RU" sz="2000" kern="1200" dirty="0" smtClean="0"/>
            <a:t> 2000 р.,</a:t>
          </a:r>
          <a:endParaRPr lang="ru-RU" sz="2000" kern="1200" dirty="0"/>
        </a:p>
      </dsp:txBody>
      <dsp:txXfrm>
        <a:off x="37125" y="896175"/>
        <a:ext cx="7850550" cy="686250"/>
      </dsp:txXfrm>
    </dsp:sp>
    <dsp:sp modelId="{3EEC4156-76B9-4063-86DA-D5B9618ED2ED}">
      <dsp:nvSpPr>
        <dsp:cNvPr id="0" name=""/>
        <dsp:cNvSpPr/>
      </dsp:nvSpPr>
      <dsp:spPr>
        <a:xfrm>
          <a:off x="0" y="1677150"/>
          <a:ext cx="79248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“Про банки </a:t>
          </a:r>
          <a:r>
            <a:rPr lang="ru-RU" sz="2000" kern="1200" dirty="0" err="1" smtClean="0"/>
            <a:t>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банківську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діяльність</a:t>
          </a:r>
          <a:r>
            <a:rPr lang="ru-RU" sz="2000" kern="1200" dirty="0" smtClean="0"/>
            <a:t>” </a:t>
          </a:r>
          <a:r>
            <a:rPr lang="ru-RU" sz="2000" kern="1200" dirty="0" err="1" smtClean="0"/>
            <a:t>від</a:t>
          </a:r>
          <a:r>
            <a:rPr lang="ru-RU" sz="2000" kern="1200" dirty="0" smtClean="0"/>
            <a:t> 7 </a:t>
          </a:r>
          <a:r>
            <a:rPr lang="ru-RU" sz="2000" kern="1200" dirty="0" err="1" smtClean="0"/>
            <a:t>грудня</a:t>
          </a:r>
          <a:r>
            <a:rPr lang="ru-RU" sz="2000" kern="1200" dirty="0" smtClean="0"/>
            <a:t> 2000 р.,</a:t>
          </a:r>
          <a:endParaRPr lang="ru-RU" sz="2000" kern="1200" dirty="0"/>
        </a:p>
      </dsp:txBody>
      <dsp:txXfrm>
        <a:off x="37125" y="1714275"/>
        <a:ext cx="7850550" cy="686250"/>
      </dsp:txXfrm>
    </dsp:sp>
    <dsp:sp modelId="{7CCD28AC-4E75-45A8-91E1-2EB19102143D}">
      <dsp:nvSpPr>
        <dsp:cNvPr id="0" name=""/>
        <dsp:cNvSpPr/>
      </dsp:nvSpPr>
      <dsp:spPr>
        <a:xfrm>
          <a:off x="0" y="2495250"/>
          <a:ext cx="79248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.,“Про </a:t>
          </a:r>
          <a:r>
            <a:rPr lang="ru-RU" sz="2000" kern="1200" dirty="0" err="1" smtClean="0"/>
            <a:t>державне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регулювання</a:t>
          </a:r>
          <a:r>
            <a:rPr lang="ru-RU" sz="2000" kern="1200" dirty="0" smtClean="0"/>
            <a:t> ринку </a:t>
          </a:r>
          <a:r>
            <a:rPr lang="ru-RU" sz="2000" kern="1200" dirty="0" err="1" smtClean="0"/>
            <a:t>цінних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паперів</a:t>
          </a:r>
          <a:r>
            <a:rPr lang="ru-RU" sz="2000" kern="1200" dirty="0" smtClean="0"/>
            <a:t> в </a:t>
          </a:r>
          <a:r>
            <a:rPr lang="ru-RU" sz="2000" kern="1200" dirty="0" err="1" smtClean="0"/>
            <a:t>Україні</a:t>
          </a:r>
          <a:r>
            <a:rPr lang="ru-RU" sz="2000" kern="1200" dirty="0" smtClean="0"/>
            <a:t>” </a:t>
          </a:r>
          <a:r>
            <a:rPr lang="ru-RU" sz="2000" kern="1200" dirty="0" err="1" smtClean="0"/>
            <a:t>від</a:t>
          </a:r>
          <a:r>
            <a:rPr lang="ru-RU" sz="2000" kern="1200" dirty="0" smtClean="0"/>
            <a:t> 30 </a:t>
          </a:r>
          <a:r>
            <a:rPr lang="ru-RU" sz="2000" kern="1200" dirty="0" err="1" smtClean="0"/>
            <a:t>жовтня</a:t>
          </a:r>
          <a:r>
            <a:rPr lang="ru-RU" sz="2000" kern="1200" dirty="0" smtClean="0"/>
            <a:t> 1996 р.</a:t>
          </a:r>
          <a:endParaRPr lang="ru-RU" sz="2000" kern="1200" dirty="0"/>
        </a:p>
      </dsp:txBody>
      <dsp:txXfrm>
        <a:off x="37125" y="2532375"/>
        <a:ext cx="7850550" cy="686250"/>
      </dsp:txXfrm>
    </dsp:sp>
    <dsp:sp modelId="{5D4F187C-F984-4BDB-BBF7-83A732BFAB1C}">
      <dsp:nvSpPr>
        <dsp:cNvPr id="0" name=""/>
        <dsp:cNvSpPr/>
      </dsp:nvSpPr>
      <dsp:spPr>
        <a:xfrm>
          <a:off x="0" y="3313349"/>
          <a:ext cx="79248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“Про </a:t>
          </a:r>
          <a:r>
            <a:rPr lang="ru-RU" sz="2000" kern="1200" dirty="0" err="1" smtClean="0"/>
            <a:t>платіжні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системи</a:t>
          </a:r>
          <a:r>
            <a:rPr lang="ru-RU" sz="2000" kern="1200" dirty="0" smtClean="0"/>
            <a:t> та </a:t>
          </a:r>
          <a:r>
            <a:rPr lang="ru-RU" sz="2000" kern="1200" dirty="0" err="1" smtClean="0"/>
            <a:t>переказ</a:t>
          </a:r>
          <a:r>
            <a:rPr lang="ru-RU" sz="2000" kern="1200" dirty="0" smtClean="0"/>
            <a:t> грошей в </a:t>
          </a:r>
          <a:r>
            <a:rPr lang="ru-RU" sz="2000" kern="1200" dirty="0" err="1" smtClean="0"/>
            <a:t>Україні</a:t>
          </a:r>
          <a:r>
            <a:rPr lang="ru-RU" sz="2000" kern="1200" dirty="0" smtClean="0"/>
            <a:t>” </a:t>
          </a:r>
          <a:r>
            <a:rPr lang="ru-RU" sz="2000" kern="1200" dirty="0" err="1" smtClean="0"/>
            <a:t>від</a:t>
          </a:r>
          <a:r>
            <a:rPr lang="ru-RU" sz="2000" kern="1200" dirty="0" smtClean="0"/>
            <a:t> 5 </a:t>
          </a:r>
          <a:r>
            <a:rPr lang="ru-RU" sz="2000" kern="1200" dirty="0" err="1" smtClean="0"/>
            <a:t>квітня</a:t>
          </a:r>
          <a:r>
            <a:rPr lang="ru-RU" sz="2000" kern="1200" dirty="0" smtClean="0"/>
            <a:t> 2001 р.</a:t>
          </a:r>
          <a:endParaRPr lang="ru-RU" sz="2000" kern="1200" dirty="0"/>
        </a:p>
      </dsp:txBody>
      <dsp:txXfrm>
        <a:off x="37125" y="3350474"/>
        <a:ext cx="7850550" cy="686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AAA74-FC57-4B9A-B5C4-66F4DF9B7C6B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89552-FD20-4A39-8DE6-A6C071706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82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89552-FD20-4A39-8DE6-A6C07170624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 spd="med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 algn="ctr"/>
            <a:r>
              <a:rPr lang="ru-RU" sz="6000" dirty="0" smtClean="0">
                <a:solidFill>
                  <a:schemeClr val="accent2"/>
                </a:solidFill>
              </a:rPr>
              <a:t>БАНКІВСЬКЕ ПРАВО УКРАЇНИ(ЗАГАЛЬНІ ПОНЯТТЯ)</a:t>
            </a:r>
          </a:p>
          <a:p>
            <a:pPr marL="514350" indent="-514350" algn="ctr"/>
            <a:endParaRPr lang="uk-UA" sz="6000" dirty="0" smtClean="0">
              <a:solidFill>
                <a:schemeClr val="accent2"/>
              </a:solidFill>
            </a:endParaRPr>
          </a:p>
          <a:p>
            <a:pPr marL="514350" indent="-514350" algn="ctr"/>
            <a:endParaRPr lang="ru-RU" sz="2400" dirty="0">
              <a:solidFill>
                <a:schemeClr val="accent2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Загальноправові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принципи:</a:t>
            </a:r>
            <a:br>
              <a:rPr lang="uk-UA" dirty="0" smtClean="0">
                <a:solidFill>
                  <a:schemeClr val="accent2">
                    <a:lumMod val="75000"/>
                  </a:schemeClr>
                </a:solidFill>
                <a:effectLst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</p:nvPr>
        </p:nvGraphicFramePr>
        <p:xfrm>
          <a:off x="609600" y="1600200"/>
          <a:ext cx="7924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58204" cy="1246638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Спеціальні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принципи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банківського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 права </a:t>
            </a:r>
            <a:endParaRPr lang="ru-RU" dirty="0">
              <a:solidFill>
                <a:schemeClr val="accent2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57158" y="1500174"/>
            <a:ext cx="8429684" cy="578647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— принцип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свободи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— принцип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неухильного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нормативів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НБУ, норм чинного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— принцип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поєднання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публічних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приватних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начал у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банківській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— принцип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клієнтів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максималізацй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банками</a:t>
            </a:r>
          </a:p>
          <a:p>
            <a:pPr algn="just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— принцип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добровільності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взаємовідносин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взаємної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заінтересованості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банківських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клієнтів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— принцип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конкуренції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та заборони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спрямованої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монополізацію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недобросовісну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конкуренцію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— принцип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нагляду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кредитно-фінансових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24663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Принцип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свободи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економічної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діяльності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: </a:t>
            </a:r>
            <a:endParaRPr lang="ru-RU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71472" y="1646236"/>
            <a:ext cx="8143932" cy="47831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право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обмежень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будь-яку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суперечить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чинному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72560" cy="250033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Принцип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неухильного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виконання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економічних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нормативів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встановлених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НБУ, норм чинного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законодавства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: </a:t>
            </a:r>
            <a:endParaRPr lang="ru-RU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14282" y="2857496"/>
            <a:ext cx="8643998" cy="40005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Цей принцип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зобов’язує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правовідносин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додержувати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приписуваних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нормами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права. Так, правилами НБУ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комерційні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зобов’язані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додержувати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нормативів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НБУ;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81814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Принцип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поєднання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публічних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приватних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начал 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банківській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сфері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: </a:t>
            </a:r>
            <a:endParaRPr lang="ru-RU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57158" y="2143115"/>
            <a:ext cx="8429684" cy="471488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 одного боку, держава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займається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регулюванням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системою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інтересах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проявляються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приватні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клієнтів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паритет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права;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24610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Принцип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добровільності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взаємовідносин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взаємної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заінтересованості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банківських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установ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та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їх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клієнтів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: </a:t>
            </a:r>
            <a:endParaRPr lang="ru-RU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0034" y="2928934"/>
            <a:ext cx="8286808" cy="41433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правовідносин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диспозитивності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ініціативності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обов’язків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відносинах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виявляються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свідомість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292895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Принцип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підтримки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конкуренції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та заборони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економічної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діяльності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спрямованої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на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монополізацію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недобросовісну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конкуренцію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: </a:t>
            </a:r>
            <a:endParaRPr lang="ru-RU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0" y="2500306"/>
            <a:ext cx="8786842" cy="46434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забороняється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укладати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угоди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конкуренції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монополізації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відсоткових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ставок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комісійної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винагороди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Комерційні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банки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права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НБУ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статутного фонду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розподіляти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резерви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акціонерів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банку.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81814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Принцип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нагляду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за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діяльністю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банків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та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інших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кредитно-фінансових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установ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: </a:t>
            </a:r>
            <a:endParaRPr lang="ru-RU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0" y="2214554"/>
            <a:ext cx="8686800" cy="46434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належному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функціонуванні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найважливіша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відводиться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нагляду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забороняється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втручання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внутрішньогосподарську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сферу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комерційних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правопорушенням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сигналами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притягує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особи.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Джерела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банківського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права- </a:t>
            </a:r>
            <a:r>
              <a:rPr lang="ru-RU" dirty="0" err="1" smtClean="0"/>
              <a:t>це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42844" y="1142984"/>
            <a:ext cx="8401080" cy="438659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форма </a:t>
            </a:r>
            <a:r>
              <a:rPr lang="ru-RU" sz="3600" dirty="0" err="1" smtClean="0"/>
              <a:t>вираження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державної</a:t>
            </a:r>
            <a:r>
              <a:rPr lang="ru-RU" sz="3600" dirty="0" smtClean="0"/>
              <a:t> </a:t>
            </a:r>
            <a:r>
              <a:rPr lang="ru-RU" sz="3600" dirty="0" err="1" smtClean="0"/>
              <a:t>волі</a:t>
            </a:r>
            <a:r>
              <a:rPr lang="ru-RU" sz="3600" dirty="0" smtClean="0"/>
              <a:t> в </a:t>
            </a:r>
            <a:r>
              <a:rPr lang="ru-RU" sz="3600" dirty="0" err="1" smtClean="0"/>
              <a:t>нормативних</a:t>
            </a:r>
            <a:r>
              <a:rPr lang="ru-RU" sz="3600" dirty="0" smtClean="0"/>
              <a:t> актах — </a:t>
            </a:r>
            <a:r>
              <a:rPr lang="ru-RU" sz="3600" dirty="0" err="1" smtClean="0"/>
              <a:t>офіційних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письмових</a:t>
            </a:r>
            <a:r>
              <a:rPr lang="ru-RU" sz="3600" dirty="0" smtClean="0"/>
              <a:t> документах компетентного органу </a:t>
            </a:r>
            <a:r>
              <a:rPr lang="ru-RU" sz="3600" dirty="0" err="1" smtClean="0"/>
              <a:t>держави</a:t>
            </a:r>
            <a:r>
              <a:rPr lang="ru-RU" sz="3600" dirty="0" smtClean="0"/>
              <a:t>, у </a:t>
            </a:r>
            <a:r>
              <a:rPr lang="ru-RU" sz="3600" dirty="0" err="1" smtClean="0"/>
              <a:t>яких</a:t>
            </a:r>
            <a:r>
              <a:rPr lang="ru-RU" sz="3600" dirty="0" smtClean="0"/>
              <a:t> </a:t>
            </a:r>
            <a:r>
              <a:rPr lang="ru-RU" sz="3600" dirty="0" err="1" smtClean="0"/>
              <a:t>встановлюються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норми</a:t>
            </a:r>
            <a:r>
              <a:rPr lang="ru-RU" sz="3600" dirty="0" smtClean="0"/>
              <a:t> права.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джерел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банківського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права </a:t>
            </a:r>
            <a:r>
              <a:rPr lang="ru-RU" dirty="0" smtClean="0">
                <a:solidFill>
                  <a:schemeClr val="bg1"/>
                </a:solidFill>
                <a:effectLst/>
              </a:rPr>
              <a:t>:</a:t>
            </a:r>
            <a:endParaRPr lang="ru-RU" dirty="0"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3"/>
          </p:nvPr>
        </p:nvGraphicFramePr>
        <p:xfrm>
          <a:off x="609600" y="1600200"/>
          <a:ext cx="7924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accent5">
                    <a:lumMod val="75000"/>
                  </a:schemeClr>
                </a:solidFill>
                <a:effectLst/>
              </a:rPr>
              <a:t> </a:t>
            </a:r>
            <a:r>
              <a:rPr lang="uk-UA" dirty="0" smtClean="0">
                <a:solidFill>
                  <a:schemeClr val="accent2"/>
                </a:solidFill>
                <a:effectLst/>
              </a:rPr>
              <a:t>План</a:t>
            </a: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предмет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</a:t>
            </a:r>
            <a:endParaRPr lang="en-US" dirty="0" smtClean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права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3.Джерела банківського права</a:t>
            </a:r>
            <a:endParaRPr lang="en-US" dirty="0" smtClean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endParaRPr lang="ru-RU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одержимое 9"/>
          <p:cNvSpPr>
            <a:spLocks noGrp="1"/>
          </p:cNvSpPr>
          <p:nvPr>
            <p:ph sz="quarter" idx="13"/>
          </p:nvPr>
        </p:nvSpPr>
        <p:spPr>
          <a:xfrm>
            <a:off x="571472" y="1714488"/>
            <a:ext cx="7358114" cy="46434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000" b="1" dirty="0" smtClean="0">
                <a:solidFill>
                  <a:schemeClr val="bg1"/>
                </a:solidFill>
              </a:rPr>
              <a:t>    </a:t>
            </a:r>
            <a:r>
              <a:rPr lang="ru-RU" sz="3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Банківське</a:t>
            </a:r>
            <a:r>
              <a:rPr lang="ru-RU" sz="3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законодавство</a:t>
            </a:r>
            <a:r>
              <a:rPr lang="ru-RU" sz="3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нормативних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котрі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регулюють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кредитно-фінансових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інститутів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взаємовідносини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клієнтами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повноцінного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запорукою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належного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Питання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вдосконалення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банківського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законодавства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14282" y="253536"/>
            <a:ext cx="8643998" cy="1818142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Особливості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банківського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законодавства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: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>
              <a:effectLst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3"/>
          </p:nvPr>
        </p:nvSpPr>
        <p:spPr>
          <a:xfrm>
            <a:off x="285720" y="1500174"/>
            <a:ext cx="8643998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Міжгалузевий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характер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права.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Значна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підзаконних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нормативних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регулюють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аспекти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банківської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недостатньо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представлений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відомчими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нормативними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актами.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-Проблема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розмежування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галузями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адміністративним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цивільним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практичне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невдовзі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Заходи вдосконалення банківського законодавства: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57158" y="1643050"/>
            <a:ext cx="8358246" cy="52149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узгоджувати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нормами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відображати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чинному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законодавстві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звичаї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чіткіше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розмежовувати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виконавчих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обмежити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мінімуму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втручання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сферу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намагатись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ліквідувати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монополізацію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НБУ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кредитно-банківською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системою;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систематично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розробляти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видавати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центральним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вказівки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роз’яснення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деталізації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регулятивних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правил;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57158" y="642918"/>
            <a:ext cx="8572560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6)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централізований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де б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накопичувалась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позичальників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попередню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партнерів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дало б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ризик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комерційних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поєднанні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удосконаленням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аудиторських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ауди­торської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практики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нормативні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законодавче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врегулювати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порядок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Єдину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агентство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реструктуризації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яке б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організувало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оперативну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реструктуризації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банками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активами.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2357430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accent2"/>
                </a:solidFill>
                <a:cs typeface="Aharoni" pitchFamily="2" charset="-79"/>
              </a:rPr>
              <a:t>Поняття</a:t>
            </a:r>
            <a:r>
              <a:rPr lang="ru-RU" dirty="0" smtClean="0">
                <a:solidFill>
                  <a:schemeClr val="accent2"/>
                </a:solidFill>
                <a:cs typeface="Aharoni" pitchFamily="2" charset="-79"/>
              </a:rPr>
              <a:t>, предмет </a:t>
            </a:r>
            <a:r>
              <a:rPr lang="ru-RU" dirty="0" err="1" smtClean="0">
                <a:solidFill>
                  <a:schemeClr val="accent2"/>
                </a:solidFill>
                <a:cs typeface="Aharoni" pitchFamily="2" charset="-79"/>
              </a:rPr>
              <a:t>і</a:t>
            </a:r>
            <a:r>
              <a:rPr lang="ru-RU" dirty="0" smtClean="0">
                <a:solidFill>
                  <a:schemeClr val="accent2"/>
                </a:solidFill>
                <a:cs typeface="Aharoni" pitchFamily="2" charset="-79"/>
              </a:rPr>
              <a:t> система </a:t>
            </a:r>
            <a:r>
              <a:rPr lang="ru-RU" dirty="0" err="1" smtClean="0">
                <a:solidFill>
                  <a:schemeClr val="accent2"/>
                </a:solidFill>
                <a:cs typeface="Aharoni" pitchFamily="2" charset="-79"/>
              </a:rPr>
              <a:t>банківського</a:t>
            </a:r>
            <a:r>
              <a:rPr lang="ru-RU" dirty="0" smtClean="0">
                <a:solidFill>
                  <a:schemeClr val="accent2"/>
                </a:solidFill>
                <a:cs typeface="Aharoni" pitchFamily="2" charset="-79"/>
              </a:rPr>
              <a:t> права</a:t>
            </a: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85720" y="1928801"/>
            <a:ext cx="8429684" cy="46434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/>
              <a:t>    </a:t>
            </a:r>
            <a:r>
              <a:rPr lang="ru-RU" sz="4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Банківське</a:t>
            </a:r>
            <a:r>
              <a:rPr lang="ru-RU" sz="4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право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правових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норм,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регулюють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порядок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взаємовідносини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клієнтами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юридичними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фізичними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особами),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обслуговуються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банками, а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порядок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банківських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chemeClr val="accent2"/>
                </a:solidFill>
              </a:rPr>
              <a:t>Предметом </a:t>
            </a:r>
            <a:r>
              <a:rPr lang="ru-RU" sz="4800" dirty="0" err="1" smtClean="0">
                <a:solidFill>
                  <a:schemeClr val="accent2"/>
                </a:solidFill>
              </a:rPr>
              <a:t>банківського</a:t>
            </a:r>
            <a:r>
              <a:rPr lang="ru-RU" sz="4800" dirty="0" smtClean="0">
                <a:solidFill>
                  <a:schemeClr val="accent2"/>
                </a:solidFill>
              </a:rPr>
              <a:t> права є: </a:t>
            </a:r>
            <a:endParaRPr lang="ru-RU" sz="48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42910" y="2000240"/>
            <a:ext cx="8115328" cy="452628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суспільні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банківської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регулюють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порядок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банківських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2"/>
                </a:solidFill>
              </a:rPr>
              <a:t>Методи правового регулювання банківського права:</a:t>
            </a:r>
            <a:endParaRPr lang="ru-RU" dirty="0">
              <a:solidFill>
                <a:schemeClr val="accent2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214282" y="1785926"/>
          <a:ext cx="8929718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sz="quarter" idx="14"/>
          </p:nvPr>
        </p:nvSpPr>
        <p:spPr>
          <a:xfrm>
            <a:off x="4500562" y="3214686"/>
            <a:ext cx="4357717" cy="364331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регулюють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інститути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права,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об’єднує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інститути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договір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охорона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таємниці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ринку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паперів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3"/>
          </p:nvPr>
        </p:nvSpPr>
        <p:spPr>
          <a:xfrm>
            <a:off x="357158" y="3214686"/>
            <a:ext cx="4286280" cy="342902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закріплюють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принципові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статутні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інститути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банківського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права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становище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банку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комерційних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банківської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203404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/>
                </a:solidFill>
                <a:effectLst/>
              </a:rPr>
              <a:t>Система </a:t>
            </a:r>
            <a:r>
              <a:rPr lang="ru-RU" dirty="0" err="1" smtClean="0">
                <a:solidFill>
                  <a:schemeClr val="accent2"/>
                </a:solidFill>
                <a:effectLst/>
              </a:rPr>
              <a:t>банківського</a:t>
            </a:r>
            <a:r>
              <a:rPr lang="ru-RU" dirty="0" smtClean="0">
                <a:solidFill>
                  <a:schemeClr val="accent2"/>
                </a:solidFill>
                <a:effectLst/>
              </a:rPr>
              <a:t> права - </a:t>
            </a:r>
            <a:r>
              <a:rPr lang="ru-RU" sz="2700" dirty="0" err="1" smtClean="0">
                <a:solidFill>
                  <a:schemeClr val="tx1"/>
                </a:solidFill>
              </a:rPr>
              <a:t>це</a:t>
            </a:r>
            <a:r>
              <a:rPr lang="ru-RU" sz="2700" dirty="0" smtClean="0">
                <a:solidFill>
                  <a:schemeClr val="tx1"/>
                </a:solidFill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</a:rPr>
              <a:t>логічно</a:t>
            </a:r>
            <a:r>
              <a:rPr lang="ru-RU" sz="2700" dirty="0" smtClean="0">
                <a:solidFill>
                  <a:schemeClr val="tx1"/>
                </a:solidFill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</a:rPr>
              <a:t>послідовне</a:t>
            </a:r>
            <a:r>
              <a:rPr lang="ru-RU" sz="2700" dirty="0" smtClean="0">
                <a:solidFill>
                  <a:schemeClr val="tx1"/>
                </a:solidFill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</a:rPr>
              <a:t>і</a:t>
            </a:r>
            <a:r>
              <a:rPr lang="ru-RU" sz="2700" dirty="0" smtClean="0">
                <a:solidFill>
                  <a:schemeClr val="tx1"/>
                </a:solidFill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</a:rPr>
              <a:t>внутрішньо</a:t>
            </a:r>
            <a:r>
              <a:rPr lang="ru-RU" sz="2700" dirty="0" smtClean="0">
                <a:solidFill>
                  <a:schemeClr val="tx1"/>
                </a:solidFill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</a:rPr>
              <a:t>узгоджене</a:t>
            </a:r>
            <a:r>
              <a:rPr lang="ru-RU" sz="2700" dirty="0" smtClean="0">
                <a:solidFill>
                  <a:schemeClr val="tx1"/>
                </a:solidFill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</a:rPr>
              <a:t>розміщення</a:t>
            </a:r>
            <a:r>
              <a:rPr lang="ru-RU" sz="2700" dirty="0" smtClean="0">
                <a:solidFill>
                  <a:schemeClr val="tx1"/>
                </a:solidFill>
              </a:rPr>
              <a:t> норм та </a:t>
            </a:r>
            <a:r>
              <a:rPr lang="ru-RU" sz="2700" dirty="0" err="1" smtClean="0">
                <a:solidFill>
                  <a:schemeClr val="tx1"/>
                </a:solidFill>
              </a:rPr>
              <a:t>інститутів</a:t>
            </a:r>
            <a:r>
              <a:rPr lang="ru-RU" sz="2700" dirty="0" smtClean="0">
                <a:solidFill>
                  <a:schemeClr val="tx1"/>
                </a:solidFill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</a:rPr>
              <a:t>банківського</a:t>
            </a:r>
            <a:r>
              <a:rPr lang="ru-RU" sz="2700" dirty="0" smtClean="0">
                <a:solidFill>
                  <a:schemeClr val="tx1"/>
                </a:solidFill>
              </a:rPr>
              <a:t> права.</a:t>
            </a:r>
            <a:br>
              <a:rPr lang="ru-RU" sz="2700" dirty="0" smtClean="0">
                <a:solidFill>
                  <a:schemeClr val="tx1"/>
                </a:solidFill>
              </a:rPr>
            </a:br>
            <a:endParaRPr lang="ru-RU" sz="2700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28596" y="2500306"/>
            <a:ext cx="4040188" cy="57150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     </a:t>
            </a:r>
            <a:r>
              <a:rPr lang="ru-RU" sz="2000" dirty="0" err="1" smtClean="0"/>
              <a:t>загальна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частина</a:t>
            </a:r>
            <a:endParaRPr lang="ru-RU" sz="20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643438" y="2214554"/>
            <a:ext cx="4041775" cy="857256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3800" dirty="0" smtClean="0"/>
              <a:t>       </a:t>
            </a:r>
            <a:r>
              <a:rPr lang="ru-RU" sz="3800" dirty="0" err="1" smtClean="0"/>
              <a:t>Особлива</a:t>
            </a:r>
            <a:r>
              <a:rPr lang="ru-RU" sz="3800" dirty="0" smtClean="0"/>
              <a:t> </a:t>
            </a:r>
            <a:r>
              <a:rPr lang="ru-RU" sz="3800" dirty="0" err="1" smtClean="0"/>
              <a:t>частина</a:t>
            </a:r>
            <a:endParaRPr lang="ru-RU" sz="38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53536"/>
            <a:ext cx="8858280" cy="1246638"/>
          </a:xfrm>
        </p:spPr>
        <p:txBody>
          <a:bodyPr>
            <a:normAutofit/>
          </a:bodyPr>
          <a:lstStyle/>
          <a:p>
            <a:pPr algn="ctr"/>
            <a:r>
              <a:rPr lang="ru-RU" b="0" dirty="0" err="1" smtClean="0">
                <a:solidFill>
                  <a:schemeClr val="accent2"/>
                </a:solidFill>
                <a:effectLst/>
              </a:rPr>
              <a:t>Банківське</a:t>
            </a:r>
            <a:r>
              <a:rPr lang="ru-RU" b="0" dirty="0" smtClean="0">
                <a:solidFill>
                  <a:schemeClr val="accent2"/>
                </a:solidFill>
                <a:effectLst/>
              </a:rPr>
              <a:t> право </a:t>
            </a:r>
            <a:r>
              <a:rPr lang="ru-RU" b="0" dirty="0" err="1" smtClean="0">
                <a:solidFill>
                  <a:schemeClr val="accent2"/>
                </a:solidFill>
                <a:effectLst/>
              </a:rPr>
              <a:t>України</a:t>
            </a:r>
            <a:r>
              <a:rPr lang="ru-RU" b="0" dirty="0" smtClean="0">
                <a:solidFill>
                  <a:schemeClr val="accent2"/>
                </a:solidFill>
                <a:effectLst/>
              </a:rPr>
              <a:t> </a:t>
            </a:r>
            <a:r>
              <a:rPr lang="ru-RU" b="0" dirty="0" err="1" smtClean="0">
                <a:solidFill>
                  <a:schemeClr val="accent2"/>
                </a:solidFill>
                <a:effectLst/>
              </a:rPr>
              <a:t>сьогодні</a:t>
            </a:r>
            <a:r>
              <a:rPr lang="ru-RU" b="0" dirty="0" smtClean="0">
                <a:solidFill>
                  <a:schemeClr val="accent2"/>
                </a:solidFill>
                <a:effectLst/>
              </a:rPr>
              <a:t> </a:t>
            </a:r>
            <a:r>
              <a:rPr lang="ru-RU" b="0" dirty="0" err="1" smtClean="0">
                <a:solidFill>
                  <a:schemeClr val="accent2"/>
                </a:solidFill>
                <a:effectLst/>
              </a:rPr>
              <a:t>можна</a:t>
            </a:r>
            <a:r>
              <a:rPr lang="ru-RU" b="0" dirty="0" smtClean="0">
                <a:solidFill>
                  <a:schemeClr val="accent2"/>
                </a:solidFill>
                <a:effectLst/>
              </a:rPr>
              <a:t> </a:t>
            </a:r>
            <a:r>
              <a:rPr lang="ru-RU" b="0" dirty="0" err="1" smtClean="0">
                <a:solidFill>
                  <a:schemeClr val="accent2"/>
                </a:solidFill>
                <a:effectLst/>
              </a:rPr>
              <a:t>розглядати</a:t>
            </a:r>
            <a:r>
              <a:rPr lang="ru-RU" b="0" dirty="0" smtClean="0">
                <a:solidFill>
                  <a:schemeClr val="accent2"/>
                </a:solidFill>
                <a:effectLst/>
              </a:rPr>
              <a:t> в </a:t>
            </a:r>
            <a:r>
              <a:rPr lang="ru-RU" b="0" dirty="0" err="1" smtClean="0">
                <a:solidFill>
                  <a:schemeClr val="accent2"/>
                </a:solidFill>
                <a:effectLst/>
              </a:rPr>
              <a:t>трьох</a:t>
            </a:r>
            <a:r>
              <a:rPr lang="ru-RU" b="0" dirty="0" smtClean="0">
                <a:solidFill>
                  <a:schemeClr val="accent2"/>
                </a:solidFill>
                <a:effectLst/>
              </a:rPr>
              <a:t> аспектах: </a:t>
            </a:r>
            <a:endParaRPr lang="ru-RU" b="0" dirty="0">
              <a:solidFill>
                <a:schemeClr val="accent2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85720" y="4643446"/>
            <a:ext cx="8572560" cy="221455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428596" y="1643050"/>
          <a:ext cx="8143932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38951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  <a:effectLst/>
              </a:rPr>
              <a:t>Роль </a:t>
            </a:r>
            <a:r>
              <a:rPr lang="ru-RU" b="1" dirty="0" err="1" smtClean="0">
                <a:solidFill>
                  <a:schemeClr val="accent2"/>
                </a:solidFill>
                <a:effectLst/>
              </a:rPr>
              <a:t>банківського</a:t>
            </a:r>
            <a:r>
              <a:rPr lang="ru-RU" b="1" dirty="0" smtClean="0">
                <a:solidFill>
                  <a:schemeClr val="accent2"/>
                </a:solidFill>
                <a:effectLst/>
              </a:rPr>
              <a:t> права у </a:t>
            </a:r>
            <a:r>
              <a:rPr lang="ru-RU" b="1" dirty="0" err="1" smtClean="0">
                <a:solidFill>
                  <a:schemeClr val="accent2"/>
                </a:solidFill>
                <a:effectLst/>
              </a:rPr>
              <a:t>державі</a:t>
            </a:r>
            <a:r>
              <a:rPr lang="ru-RU" b="1" dirty="0" smtClean="0">
                <a:solidFill>
                  <a:schemeClr val="accent2"/>
                </a:solidFill>
                <a:effectLst/>
              </a:rPr>
              <a:t>: </a:t>
            </a:r>
            <a:endParaRPr lang="ru-RU" b="1" dirty="0">
              <a:solidFill>
                <a:schemeClr val="accent2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714487"/>
            <a:ext cx="8229600" cy="471490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інструмент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фінансово-кредитного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спрямоване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раціонального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встановленню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3"/>
          </p:nvPr>
        </p:nvSpPr>
        <p:spPr>
          <a:xfrm>
            <a:off x="428596" y="1071546"/>
            <a:ext cx="7972452" cy="21402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виражають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системи,головні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головні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засади,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начала,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система права.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err="1" smtClean="0">
                <a:solidFill>
                  <a:schemeClr val="accent2"/>
                </a:solidFill>
                <a:effectLst/>
                <a:latin typeface="+mn-lt"/>
              </a:rPr>
              <a:t>Принципи</a:t>
            </a:r>
            <a:r>
              <a:rPr lang="ru-RU" b="0" dirty="0" smtClean="0">
                <a:solidFill>
                  <a:schemeClr val="accent2"/>
                </a:solidFill>
                <a:effectLst/>
                <a:latin typeface="+mn-lt"/>
              </a:rPr>
              <a:t> </a:t>
            </a:r>
            <a:r>
              <a:rPr lang="ru-RU" b="0" dirty="0" err="1" smtClean="0">
                <a:solidFill>
                  <a:schemeClr val="accent2"/>
                </a:solidFill>
                <a:effectLst/>
                <a:latin typeface="+mn-lt"/>
              </a:rPr>
              <a:t>банківського</a:t>
            </a:r>
            <a:r>
              <a:rPr lang="ru-RU" b="0" dirty="0" smtClean="0">
                <a:solidFill>
                  <a:schemeClr val="accent2"/>
                </a:solidFill>
                <a:effectLst/>
                <a:latin typeface="+mn-lt"/>
              </a:rPr>
              <a:t> права-</a:t>
            </a:r>
            <a:endParaRPr lang="ru-RU" b="0" dirty="0">
              <a:solidFill>
                <a:schemeClr val="accent2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358</TotalTime>
  <Words>1155</Words>
  <Application>Microsoft Office PowerPoint</Application>
  <PresentationFormat>Экран (4:3)</PresentationFormat>
  <Paragraphs>89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Aharoni</vt:lpstr>
      <vt:lpstr>Arial</vt:lpstr>
      <vt:lpstr>Arial Narrow</vt:lpstr>
      <vt:lpstr>Calibri</vt:lpstr>
      <vt:lpstr>Times New Roman</vt:lpstr>
      <vt:lpstr>Горизонт</vt:lpstr>
      <vt:lpstr>Презентация PowerPoint</vt:lpstr>
      <vt:lpstr> План </vt:lpstr>
      <vt:lpstr>Поняття, предмет і система банківського права </vt:lpstr>
      <vt:lpstr>Предметом банківського права є: </vt:lpstr>
      <vt:lpstr>Методи правового регулювання банківського права:</vt:lpstr>
      <vt:lpstr>Система банківського права - це логічно послідовне і внутрішньо узгоджене розміщення норм та інститутів банківського права. </vt:lpstr>
      <vt:lpstr>Банківське право України сьогодні можна розглядати в трьох аспектах: </vt:lpstr>
      <vt:lpstr>Роль банківського права у державі: </vt:lpstr>
      <vt:lpstr>Принципи банківського права-</vt:lpstr>
      <vt:lpstr>Загальноправові принципи: </vt:lpstr>
      <vt:lpstr>Спеціальні принципи банківського права </vt:lpstr>
      <vt:lpstr>Принцип свободи економічної діяльності: </vt:lpstr>
      <vt:lpstr>Принцип неухильного виконання економічних нормативів, встановлених НБУ, норм чинного законодавства: </vt:lpstr>
      <vt:lpstr>Принцип поєднання публічних і приватних начал у банківській сфері: </vt:lpstr>
      <vt:lpstr>Принцип добровільності взаємовідносин і взаємної заінтересованості банківських установ та їх клієнтів: </vt:lpstr>
      <vt:lpstr>Принцип підтримки конкуренції та заборони економічної діяльності, спрямованої на монополізацію й недобросовісну конкуренцію: </vt:lpstr>
      <vt:lpstr>Принцип нагляду за діяльністю банків та інших кредитно-фінансових установ: </vt:lpstr>
      <vt:lpstr>Джерела банківського права- це</vt:lpstr>
      <vt:lpstr>джерел банківського права :</vt:lpstr>
      <vt:lpstr>Питання вдосконалення банківського законодавства</vt:lpstr>
      <vt:lpstr>Особливості банківського законодавства: </vt:lpstr>
      <vt:lpstr>Заходи вдосконалення банківського законодавства: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ЗАГАЛЬНІ ПОНЯТТЯ ПРО БАНКІВСЬКЕ ПРАВО УКРАЇНИ </dc:title>
  <dc:creator>Иванка</dc:creator>
  <cp:lastModifiedBy>Пользователь Windows</cp:lastModifiedBy>
  <cp:revision>62</cp:revision>
  <dcterms:created xsi:type="dcterms:W3CDTF">2012-02-19T10:07:01Z</dcterms:created>
  <dcterms:modified xsi:type="dcterms:W3CDTF">2021-02-24T20:32:10Z</dcterms:modified>
</cp:coreProperties>
</file>