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16"/>
  </p:notesMasterIdLst>
  <p:handoutMasterIdLst>
    <p:handoutMasterId r:id="rId17"/>
  </p:handoutMasterIdLst>
  <p:sldIdLst>
    <p:sldId id="261" r:id="rId2"/>
    <p:sldId id="534" r:id="rId3"/>
    <p:sldId id="575" r:id="rId4"/>
    <p:sldId id="565" r:id="rId5"/>
    <p:sldId id="566" r:id="rId6"/>
    <p:sldId id="567" r:id="rId7"/>
    <p:sldId id="568" r:id="rId8"/>
    <p:sldId id="569" r:id="rId9"/>
    <p:sldId id="570" r:id="rId10"/>
    <p:sldId id="571" r:id="rId11"/>
    <p:sldId id="572" r:id="rId12"/>
    <p:sldId id="573" r:id="rId13"/>
    <p:sldId id="535" r:id="rId14"/>
    <p:sldId id="574" r:id="rId15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3738" autoAdjust="0"/>
  </p:normalViewPr>
  <p:slideViewPr>
    <p:cSldViewPr>
      <p:cViewPr varScale="1">
        <p:scale>
          <a:sx n="62" d="100"/>
          <a:sy n="62" d="100"/>
        </p:scale>
        <p:origin x="17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01.11.2023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160E-329D-4789-99E0-F7AEAE497D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8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754" y="2133600"/>
            <a:ext cx="9130553" cy="4343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Теми 9</a:t>
            </a: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Однопроцесорні</a:t>
            </a: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 </a:t>
            </a: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апаратному забезпеченні</a:t>
            </a:r>
            <a:endParaRPr lang="uk-UA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>
              <a:buClr>
                <a:schemeClr val="accent3"/>
              </a:buClr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</a:p>
          <a:p>
            <a:pPr marL="92075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 Основні визначення </a:t>
            </a:r>
            <a:r>
              <a:rPr lang="uk-UA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однопроцесорних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систем</a:t>
            </a:r>
          </a:p>
          <a:p>
            <a:pPr marL="92075" lvl="0" indent="0" algn="just">
              <a:lnSpc>
                <a:spcPct val="150000"/>
              </a:lnSpc>
              <a:buClr>
                <a:srgbClr val="A5A5A5"/>
              </a:buClr>
              <a:buNone/>
              <a:defRPr/>
            </a:pPr>
            <a:r>
              <a:rPr lang="uk-UA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Варіанти умовних позначень</a:t>
            </a:r>
            <a:endParaRPr lang="uk-UA" sz="2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р.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3980259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20545" marR="231775" indent="-977265">
              <a:spcBef>
                <a:spcPts val="345"/>
              </a:spcBef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80" y="228600"/>
            <a:ext cx="8881820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dirty="0"/>
              <a:t>Модуль центрального </a:t>
            </a:r>
            <a:r>
              <a:rPr lang="ru-RU" dirty="0" err="1"/>
              <a:t>процесора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і,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 модулями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процесор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ІС МП, схему </a:t>
            </a:r>
            <a:r>
              <a:rPr lang="ru-RU" dirty="0" err="1"/>
              <a:t>синхронізації</a:t>
            </a:r>
            <a:r>
              <a:rPr lang="ru-RU" dirty="0"/>
              <a:t> і </a:t>
            </a:r>
            <a:r>
              <a:rPr lang="ru-RU" dirty="0" err="1"/>
              <a:t>інтерфейс</a:t>
            </a:r>
            <a:r>
              <a:rPr lang="ru-RU" dirty="0"/>
              <a:t> з систем- ною шиною</a:t>
            </a:r>
            <a:r>
              <a:rPr lang="ru-RU" dirty="0" smtClean="0"/>
              <a:t>.</a:t>
            </a:r>
          </a:p>
          <a:p>
            <a:pPr indent="542925" algn="just"/>
            <a:endParaRPr lang="ru-RU" dirty="0"/>
          </a:p>
          <a:p>
            <a:pPr indent="542925" algn="just"/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МП, а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- для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</a:t>
            </a:r>
            <a:r>
              <a:rPr lang="ru-RU" dirty="0" err="1"/>
              <a:t>мікропроцесора</a:t>
            </a:r>
            <a:r>
              <a:rPr lang="ru-RU" dirty="0"/>
              <a:t>. Як приклад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привести: </a:t>
            </a:r>
            <a:r>
              <a:rPr lang="ru-RU" b="1" dirty="0">
                <a:solidFill>
                  <a:srgbClr val="0070C0"/>
                </a:solidFill>
              </a:rPr>
              <a:t>датчики, аналого-</a:t>
            </a:r>
            <a:r>
              <a:rPr lang="ru-RU" b="1" dirty="0" err="1">
                <a:solidFill>
                  <a:srgbClr val="0070C0"/>
                </a:solidFill>
              </a:rPr>
              <a:t>цифрові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перетворювачі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клавіатура</a:t>
            </a:r>
            <a:r>
              <a:rPr lang="ru-RU" b="1" dirty="0">
                <a:solidFill>
                  <a:srgbClr val="0070C0"/>
                </a:solidFill>
              </a:rPr>
              <a:t>, а </a:t>
            </a:r>
            <a:r>
              <a:rPr lang="ru-RU" b="1" dirty="0" err="1">
                <a:solidFill>
                  <a:srgbClr val="0070C0"/>
                </a:solidFill>
              </a:rPr>
              <a:t>пристроїв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виведення</a:t>
            </a:r>
            <a:r>
              <a:rPr lang="ru-RU" b="1" dirty="0">
                <a:solidFill>
                  <a:srgbClr val="0070C0"/>
                </a:solidFill>
              </a:rPr>
              <a:t> - </a:t>
            </a:r>
            <a:r>
              <a:rPr lang="ru-RU" b="1" dirty="0" err="1">
                <a:solidFill>
                  <a:srgbClr val="0070C0"/>
                </a:solidFill>
              </a:rPr>
              <a:t>дисплеї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друкарні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пристрої</a:t>
            </a:r>
            <a:r>
              <a:rPr lang="ru-RU" b="1" dirty="0">
                <a:solidFill>
                  <a:srgbClr val="0070C0"/>
                </a:solidFill>
              </a:rPr>
              <a:t>, цифро-</a:t>
            </a:r>
            <a:r>
              <a:rPr lang="ru-RU" b="1" dirty="0" err="1">
                <a:solidFill>
                  <a:srgbClr val="0070C0"/>
                </a:solidFill>
              </a:rPr>
              <a:t>аналогові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перетворювачі</a:t>
            </a:r>
            <a:r>
              <a:rPr lang="ru-RU" b="1" dirty="0">
                <a:solidFill>
                  <a:srgbClr val="0070C0"/>
                </a:solidFill>
              </a:rPr>
              <a:t>, реле. </a:t>
            </a:r>
            <a:r>
              <a:rPr lang="ru-RU" dirty="0"/>
              <a:t>Для </a:t>
            </a:r>
            <a:r>
              <a:rPr lang="ru-RU" dirty="0" err="1"/>
              <a:t>підключення</a:t>
            </a:r>
            <a:r>
              <a:rPr lang="ru-RU" dirty="0"/>
              <a:t> ПВВ до </a:t>
            </a:r>
            <a:r>
              <a:rPr lang="ru-RU" dirty="0" err="1"/>
              <a:t>системної</a:t>
            </a:r>
            <a:r>
              <a:rPr lang="ru-RU" dirty="0"/>
              <a:t> </a:t>
            </a:r>
            <a:r>
              <a:rPr lang="ru-RU" dirty="0" err="1"/>
              <a:t>шини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стан- </a:t>
            </a:r>
            <a:r>
              <a:rPr lang="ru-RU" dirty="0" err="1"/>
              <a:t>дартам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інтерфейсів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- </a:t>
            </a:r>
            <a:r>
              <a:rPr lang="ru-RU" dirty="0" err="1"/>
              <a:t>виведення</a:t>
            </a:r>
            <a:r>
              <a:rPr lang="ru-RU" dirty="0"/>
              <a:t>. </a:t>
            </a:r>
            <a:r>
              <a:rPr lang="ru-RU" dirty="0" err="1"/>
              <a:t>Інтерфейси</a:t>
            </a:r>
            <a:r>
              <a:rPr lang="ru-RU" dirty="0"/>
              <a:t> </a:t>
            </a:r>
            <a:r>
              <a:rPr lang="ru-RU" dirty="0" err="1"/>
              <a:t>введення-виведення</a:t>
            </a:r>
            <a:r>
              <a:rPr lang="ru-RU" dirty="0"/>
              <a:t> (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smtClean="0"/>
              <a:t>контролерами </a:t>
            </a:r>
            <a:r>
              <a:rPr lang="ru-RU" dirty="0" err="1"/>
              <a:t>або</a:t>
            </a:r>
            <a:r>
              <a:rPr lang="ru-RU" dirty="0"/>
              <a:t> адаптерами)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</a:t>
            </a:r>
            <a:r>
              <a:rPr lang="ru-RU" dirty="0"/>
              <a:t>ПВВ з сигналами </a:t>
            </a:r>
            <a:r>
              <a:rPr lang="ru-RU" dirty="0" err="1"/>
              <a:t>системної</a:t>
            </a:r>
            <a:r>
              <a:rPr lang="ru-RU" dirty="0"/>
              <a:t> </a:t>
            </a:r>
            <a:r>
              <a:rPr lang="ru-RU" dirty="0" err="1"/>
              <a:t>шини</a:t>
            </a:r>
            <a:r>
              <a:rPr lang="ru-RU" dirty="0"/>
              <a:t> </a:t>
            </a:r>
            <a:r>
              <a:rPr lang="ru-RU" dirty="0" smtClean="0"/>
              <a:t>МПС.</a:t>
            </a:r>
          </a:p>
          <a:p>
            <a:pPr indent="542925" algn="just"/>
            <a:endParaRPr lang="ru-RU" dirty="0"/>
          </a:p>
          <a:p>
            <a:pPr indent="542925" algn="just"/>
            <a:endParaRPr lang="ru-RU" dirty="0" smtClean="0"/>
          </a:p>
          <a:p>
            <a:pPr indent="542925" algn="just"/>
            <a:endParaRPr lang="ru-RU" dirty="0"/>
          </a:p>
          <a:p>
            <a:pPr indent="542925" algn="just"/>
            <a:endParaRPr lang="ru-RU" dirty="0" smtClean="0"/>
          </a:p>
          <a:p>
            <a:pPr indent="542925" algn="just"/>
            <a:endParaRPr lang="ru-RU" dirty="0"/>
          </a:p>
          <a:p>
            <a:pPr indent="542925" algn="just"/>
            <a:endParaRPr lang="ru-RU" dirty="0" smtClean="0"/>
          </a:p>
          <a:p>
            <a:pPr indent="542925" algn="just"/>
            <a:endParaRPr lang="ru-RU" dirty="0"/>
          </a:p>
          <a:p>
            <a:pPr indent="542925" algn="just"/>
            <a:endParaRPr lang="ru-RU" dirty="0" smtClean="0"/>
          </a:p>
          <a:p>
            <a:pPr indent="542925" algn="just"/>
            <a:endParaRPr lang="ru-RU" dirty="0"/>
          </a:p>
          <a:p>
            <a:pPr indent="542925" algn="just"/>
            <a:endParaRPr lang="ru-RU" dirty="0" smtClean="0"/>
          </a:p>
          <a:p>
            <a:pPr indent="542925" algn="just"/>
            <a:endParaRPr lang="ru-RU" dirty="0"/>
          </a:p>
          <a:p>
            <a:pPr indent="542925" algn="just"/>
            <a:endParaRPr lang="ru-RU" dirty="0"/>
          </a:p>
          <a:p>
            <a:pPr indent="542925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4150519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20545" marR="231775" indent="-977265">
              <a:spcBef>
                <a:spcPts val="345"/>
              </a:spcBef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7693"/>
            <a:ext cx="88818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uk-UA" dirty="0" smtClean="0"/>
              <a:t>Для сполучення об'єкта керування або контролю з МПУ або МПС, коли до складу обладнання входять датчики і виконавчі механізми, використовуються блоки сполучення, які виконують функції узгодження інтерфейсів. Іноді ці блоки називають пристроями зв'язку з об'єктом (ПЗО).</a:t>
            </a:r>
          </a:p>
          <a:p>
            <a:pPr indent="542925" algn="just"/>
            <a:endParaRPr lang="uk-UA" dirty="0" smtClean="0"/>
          </a:p>
          <a:p>
            <a:pPr indent="542925" algn="just"/>
            <a:r>
              <a:rPr lang="uk-UA" b="1" dirty="0" smtClean="0">
                <a:solidFill>
                  <a:srgbClr val="0070C0"/>
                </a:solidFill>
              </a:rPr>
              <a:t>Система переривань </a:t>
            </a:r>
            <a:r>
              <a:rPr lang="uk-UA" dirty="0" smtClean="0"/>
              <a:t>реагує на зовнішні сигнали і дозволяє МПС приймати сигнали запиту переривань, джерелами яких можуть бути сигнали готовності зовнішніх пристроїв (генераторів, таймерів, датчиків і ін.).</a:t>
            </a:r>
          </a:p>
          <a:p>
            <a:pPr indent="542925" algn="just"/>
            <a:endParaRPr lang="uk-UA" dirty="0" smtClean="0"/>
          </a:p>
          <a:p>
            <a:pPr indent="542925" algn="just"/>
            <a:r>
              <a:rPr lang="uk-UA" dirty="0" smtClean="0"/>
              <a:t>З появою запиту переривання, ЦП перериває основну програму і переходить до виконання підпрограми обслуговування запиту переривання. Для побудови системи переривань МПК містять ВІС спеціальних програмованих контролерів переривань, наприклад ІС К580ВН59. </a:t>
            </a:r>
          </a:p>
          <a:p>
            <a:pPr indent="542925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292" y="914400"/>
            <a:ext cx="88818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>
              <a:lnSpc>
                <a:spcPct val="150000"/>
              </a:lnSpc>
            </a:pPr>
            <a:r>
              <a:rPr lang="uk-UA" b="1" dirty="0" smtClean="0">
                <a:solidFill>
                  <a:srgbClr val="0070C0"/>
                </a:solidFill>
              </a:rPr>
              <a:t>Таймер</a:t>
            </a:r>
            <a:r>
              <a:rPr lang="uk-UA" dirty="0" smtClean="0"/>
              <a:t> </a:t>
            </a:r>
            <a:r>
              <a:rPr lang="uk-UA" dirty="0"/>
              <a:t>призначений для реалізації функцій, пов'язаних з </a:t>
            </a:r>
            <a:r>
              <a:rPr lang="uk-UA" dirty="0" smtClean="0"/>
              <a:t>відліком </a:t>
            </a:r>
            <a:r>
              <a:rPr lang="uk-UA" dirty="0"/>
              <a:t>часу. Після того, як МП завантажує в таймер число, яке задає </a:t>
            </a:r>
            <a:r>
              <a:rPr lang="uk-UA" dirty="0" smtClean="0"/>
              <a:t>частоту </a:t>
            </a:r>
            <a:r>
              <a:rPr lang="uk-UA" dirty="0"/>
              <a:t>затримки або коефіцієнт ділення, таймер реалізує потрібну </a:t>
            </a:r>
            <a:r>
              <a:rPr lang="uk-UA" dirty="0" smtClean="0"/>
              <a:t>функцію </a:t>
            </a:r>
            <a:r>
              <a:rPr lang="uk-UA" dirty="0"/>
              <a:t>самостійно. Широке застосування в мікропроцесорній техніці знайшов таймер, реалізований в інтегральному виконанні типу К580ВИ53</a:t>
            </a:r>
            <a:r>
              <a:rPr lang="uk-UA" dirty="0" smtClean="0"/>
              <a:t>.</a:t>
            </a:r>
          </a:p>
          <a:p>
            <a:pPr indent="542925" algn="just"/>
            <a:endParaRPr lang="uk-UA" dirty="0"/>
          </a:p>
          <a:p>
            <a:pPr indent="542925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стислі відповіді на вказані Контрольні запитання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502" y="388913"/>
            <a:ext cx="9103498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/>
            <a:r>
              <a:rPr kumimoji="0" lang="uk-UA" altLang="en-US" sz="2200" dirty="0">
                <a:cs typeface="Arial" panose="020B0604020202020204" pitchFamily="34" charset="0"/>
              </a:rPr>
              <a:t>1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. Дайте визначення мікропроцесору?</a:t>
            </a:r>
          </a:p>
          <a:p>
            <a:pPr lvl="0"/>
            <a:r>
              <a:rPr kumimoji="0" lang="uk-UA" altLang="en-US" sz="2200" dirty="0">
                <a:cs typeface="Arial" panose="020B0604020202020204" pitchFamily="34" charset="0"/>
              </a:rPr>
              <a:t>2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. Що таке ступінь інтеграції?</a:t>
            </a:r>
          </a:p>
          <a:p>
            <a:pPr lvl="0"/>
            <a:r>
              <a:rPr kumimoji="0" lang="uk-UA" altLang="en-US" sz="2200" dirty="0">
                <a:cs typeface="Arial" panose="020B0604020202020204" pitchFamily="34" charset="0"/>
              </a:rPr>
              <a:t>3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. Назвіть основні блоки, що входять до складу мікропроцесора.</a:t>
            </a:r>
          </a:p>
          <a:p>
            <a:pPr lvl="0"/>
            <a:r>
              <a:rPr kumimoji="0" lang="uk-UA" altLang="en-US" sz="2200" dirty="0" smtClean="0">
                <a:cs typeface="Arial" panose="020B0604020202020204" pitchFamily="34" charset="0"/>
              </a:rPr>
              <a:t>4. 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Дайте визначення мікроконтролеру?</a:t>
            </a:r>
          </a:p>
          <a:p>
            <a:pPr lvl="0"/>
            <a:r>
              <a:rPr kumimoji="0" lang="uk-UA" altLang="en-US" sz="2200" dirty="0" smtClean="0">
                <a:cs typeface="Arial" panose="020B0604020202020204" pitchFamily="34" charset="0"/>
              </a:rPr>
              <a:t>5. Що таке апаратний інтерфейс?</a:t>
            </a:r>
          </a:p>
          <a:p>
            <a:pPr lvl="0"/>
            <a:r>
              <a:rPr kumimoji="0" lang="uk-UA" altLang="en-US" sz="2200" dirty="0">
                <a:cs typeface="Arial" panose="020B0604020202020204" pitchFamily="34" charset="0"/>
              </a:rPr>
              <a:t>6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. Яка система числення використовується при обробці даних в мікропроцесорній системі?</a:t>
            </a:r>
          </a:p>
          <a:p>
            <a:pPr lvl="0"/>
            <a:r>
              <a:rPr kumimoji="0" lang="uk-UA" altLang="en-US" sz="2200" dirty="0">
                <a:cs typeface="Arial" panose="020B0604020202020204" pitchFamily="34" charset="0"/>
              </a:rPr>
              <a:t>7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. Що таке байт інформації?</a:t>
            </a:r>
          </a:p>
          <a:p>
            <a:pPr lvl="0"/>
            <a:r>
              <a:rPr kumimoji="0" lang="uk-UA" altLang="en-US" sz="2200" dirty="0">
                <a:cs typeface="Arial" panose="020B0604020202020204" pitchFamily="34" charset="0"/>
              </a:rPr>
              <a:t>8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. Наведіть приклад перетворення числа в двійковому коді в десятковий.</a:t>
            </a:r>
          </a:p>
          <a:p>
            <a:pPr lvl="0"/>
            <a:r>
              <a:rPr kumimoji="0" lang="uk-UA" altLang="en-US" sz="2200" dirty="0" smtClean="0">
                <a:cs typeface="Arial" panose="020B0604020202020204" pitchFamily="34" charset="0"/>
              </a:rPr>
              <a:t>9. Яке призначення шин даних керування?</a:t>
            </a:r>
          </a:p>
          <a:p>
            <a:pPr lvl="0">
              <a:buAutoNum type="arabicPeriod" startAt="10"/>
            </a:pPr>
            <a:r>
              <a:rPr kumimoji="0" lang="uk-UA" altLang="en-US" sz="2200" dirty="0" smtClean="0">
                <a:cs typeface="Arial" panose="020B0604020202020204" pitchFamily="34" charset="0"/>
              </a:rPr>
              <a:t> Яке призначення шин адресу? </a:t>
            </a:r>
          </a:p>
          <a:p>
            <a:pPr lvl="0">
              <a:buAutoNum type="arabicPeriod" startAt="10"/>
            </a:pPr>
            <a:r>
              <a:rPr kumimoji="0" lang="uk-UA" altLang="en-US" sz="2200" dirty="0" smtClean="0">
                <a:cs typeface="Arial" panose="020B0604020202020204" pitchFamily="34" charset="0"/>
              </a:rPr>
              <a:t> Яке призначення шин керування?</a:t>
            </a:r>
          </a:p>
          <a:p>
            <a:pPr lvl="0">
              <a:buAutoNum type="arabicPeriod" startAt="10"/>
            </a:pPr>
            <a:r>
              <a:rPr kumimoji="0" lang="uk-UA" altLang="en-US" sz="2200" dirty="0">
                <a:cs typeface="Arial" panose="020B0604020202020204" pitchFamily="34" charset="0"/>
              </a:rPr>
              <a:t> </a:t>
            </a:r>
            <a:r>
              <a:rPr kumimoji="0" lang="uk-UA" altLang="en-US" sz="2200" dirty="0" smtClean="0">
                <a:cs typeface="Arial" panose="020B0604020202020204" pitchFamily="34" charset="0"/>
              </a:rPr>
              <a:t>Що входить в узагальнену структурну схему мікропроцесорної системи?</a:t>
            </a:r>
          </a:p>
          <a:p>
            <a:pPr lvl="0">
              <a:buAutoNum type="arabicPeriod" startAt="10"/>
            </a:pPr>
            <a:r>
              <a:rPr kumimoji="0" lang="uk-UA" altLang="en-US" sz="2200" dirty="0" smtClean="0">
                <a:cs typeface="Arial" panose="020B0604020202020204" pitchFamily="34" charset="0"/>
              </a:rPr>
              <a:t> В чому полягає принцип дії системи переривань?</a:t>
            </a:r>
          </a:p>
          <a:p>
            <a:pPr lvl="0">
              <a:buAutoNum type="arabicPeriod" startAt="10"/>
            </a:pPr>
            <a:r>
              <a:rPr kumimoji="0" lang="uk-UA" altLang="en-US" sz="2200" dirty="0" smtClean="0">
                <a:cs typeface="Arial" panose="020B0604020202020204" pitchFamily="34" charset="0"/>
              </a:rPr>
              <a:t> Яке призначення і функції таймера?</a:t>
            </a:r>
          </a:p>
          <a:p>
            <a:pPr lvl="0">
              <a:buAutoNum type="arabicPeriod" startAt="10"/>
            </a:pPr>
            <a:endParaRPr kumimoji="0" lang="uk-UA" altLang="en-US" sz="2200" dirty="0" smtClean="0">
              <a:cs typeface="Arial" panose="020B0604020202020204" pitchFamily="34" charset="0"/>
            </a:endParaRPr>
          </a:p>
          <a:p>
            <a:pPr lvl="0"/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43036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br>
              <a:rPr lang="uk-UA" alt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alt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502" y="3435902"/>
            <a:ext cx="910349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19400"/>
            <a:ext cx="7513674" cy="370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262" y="794267"/>
            <a:ext cx="9103498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Найпростіша </a:t>
            </a:r>
            <a:r>
              <a:rPr kumimoji="0" lang="uk-UA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однопроцесорна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має такий склад.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мікропроцесор;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ОЗП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оперативний запам'ятовуючий пристрій;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ПЗП – постійний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запам'ятовуючий пристрій;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ПВВ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пристрій вводу;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ПВив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пристрій виведення;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шина керування;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ШД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шина даних;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шина адреси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ІВВ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інтерфейс введення/виведення;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БСВМ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блок 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виконавчими механізмами;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виконавчі механізми;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датчики інформації стану об'єкта керування;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БСД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блок сполучення з датчиками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41701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1. </a:t>
            </a:r>
            <a:r>
              <a:rPr lang="uk-UA" sz="2800" b="1" dirty="0" smtClean="0">
                <a:solidFill>
                  <a:srgbClr val="0070C0"/>
                </a:solidFill>
              </a:rPr>
              <a:t>Основні визначення </a:t>
            </a:r>
            <a:r>
              <a:rPr lang="uk-UA" sz="2800" b="1" dirty="0" err="1" smtClean="0">
                <a:solidFill>
                  <a:srgbClr val="0070C0"/>
                </a:solidFill>
              </a:rPr>
              <a:t>однопроцесорних</a:t>
            </a:r>
            <a:r>
              <a:rPr lang="uk-UA" sz="2800" b="1" dirty="0" smtClean="0">
                <a:solidFill>
                  <a:srgbClr val="0070C0"/>
                </a:solidFill>
              </a:rPr>
              <a:t> систем</a:t>
            </a:r>
            <a:endParaRPr lang="uk-UA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502" y="1247001"/>
            <a:ext cx="9103498" cy="461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>
              <a:lnSpc>
                <a:spcPct val="150000"/>
              </a:lnSpc>
            </a:pPr>
            <a:r>
              <a:rPr kumimoji="0" lang="uk-UA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ОЗП </a:t>
            </a:r>
            <a:r>
              <a:rPr kumimoji="0" lang="uk-UA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оперативний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запам'ятовуючий </a:t>
            </a:r>
            <a:r>
              <a:rPr kumimoji="0" lang="uk-UA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kumimoji="0" lang="uk-UA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центральний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головний елемент будь-якої 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мікропроцесорної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системи, в якому зосереджені всі функції обробки інформації і 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керуючих впливів. </a:t>
            </a:r>
            <a:endParaRPr kumimoji="0" lang="uk-U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>
              <a:lnSpc>
                <a:spcPct val="150000"/>
              </a:lnSpc>
            </a:pP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мікропроцесор являє собою </a:t>
            </a:r>
            <a:r>
              <a:rPr kumimoji="0" lang="uk-UA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інтегральну </a:t>
            </a:r>
            <a:r>
              <a:rPr kumimoji="0" lang="uk-UA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схему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тонку пластинку </a:t>
            </a:r>
            <a:r>
              <a:rPr kumimoji="0" lang="uk-UA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кристалічного кремнію </a:t>
            </a:r>
            <a:r>
              <a:rPr kumimoji="0" lang="uk-UA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прямокутної </a:t>
            </a:r>
            <a:r>
              <a:rPr kumimoji="0" lang="uk-UA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площею всього кілька квадратних міліметрів, на якій 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розміщені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схеми, що реалізують всі </a:t>
            </a:r>
            <a:r>
              <a:rPr kumimoji="0" lang="uk-UA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процесора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41701"/>
            <a:ext cx="845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1. </a:t>
            </a:r>
            <a:r>
              <a:rPr lang="ru-RU" sz="1600" b="1" dirty="0" err="1">
                <a:solidFill>
                  <a:srgbClr val="0070C0"/>
                </a:solidFill>
              </a:rPr>
              <a:t>Основні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визначення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однопроцесорних</a:t>
            </a:r>
            <a:r>
              <a:rPr lang="ru-RU" sz="1600" b="1" dirty="0">
                <a:solidFill>
                  <a:srgbClr val="0070C0"/>
                </a:solidFill>
              </a:rPr>
              <a:t> систем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23247"/>
            <a:ext cx="845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1. </a:t>
            </a:r>
            <a:r>
              <a:rPr lang="ru-RU" sz="1600" b="1" dirty="0" err="1">
                <a:solidFill>
                  <a:srgbClr val="0070C0"/>
                </a:solidFill>
              </a:rPr>
              <a:t>Основні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визначення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err="1">
                <a:solidFill>
                  <a:srgbClr val="0070C0"/>
                </a:solidFill>
              </a:rPr>
              <a:t>однопроцесорних</a:t>
            </a:r>
            <a:r>
              <a:rPr lang="ru-RU" sz="1600" b="1" dirty="0">
                <a:solidFill>
                  <a:srgbClr val="0070C0"/>
                </a:solidFill>
              </a:rPr>
              <a:t> систем</a:t>
            </a:r>
          </a:p>
        </p:txBody>
      </p:sp>
    </p:spTree>
    <p:extLst>
      <p:ext uri="{BB962C8B-B14F-4D97-AF65-F5344CB8AC3E}">
        <p14:creationId xmlns:p14="http://schemas.microsoft.com/office/powerpoint/2010/main" val="1762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502" y="569238"/>
            <a:ext cx="9103498" cy="604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just"/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Кристал-пластинка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міститься в пластмасовому або керамічному 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плоскому 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 і з'єднується золотими проводками з металевими 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штирями</a:t>
            </a:r>
            <a:r>
              <a:rPr kumimoji="0"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щоб його можна було приєднати до системної плати </a:t>
            </a:r>
            <a:r>
              <a:rPr kumimoji="0"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комп'ютера.</a:t>
            </a:r>
          </a:p>
          <a:p>
            <a:pPr marL="134620" marR="234315" indent="449580" algn="just">
              <a:spcBef>
                <a:spcPts val="330"/>
              </a:spcBef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ОЗП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пристрій, призначений для зберігання окремих програм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мікропроцесорної системи (МПС), зберігання даних для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 запису і зберігання результатів виконуваних функцій,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так само для зберігання будь-якої іншої оперативної інформації 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МПС в даний момент.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швидкодії ОЗП має бути близько до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МП для того щоб здійснювати ефективний обмін даними між МП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ОЗП і навпаки.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ОЗП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є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енергозалежним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пристроєм. При відключенні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живлення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 МПС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ОЗП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втрачається.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 marR="240030" indent="449580" algn="just">
              <a:spcBef>
                <a:spcPts val="5"/>
              </a:spcBef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ПЗП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пристрій, що призначений для зберігання всіх основних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 роботи МПС, а так само й різних констант і іншої постійної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роботі МПС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502" y="426720"/>
            <a:ext cx="910349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34620" marR="231775" indent="44958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швидкодією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ПЗП має бути близько до МП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 marR="231775" indent="449580" algn="just">
              <a:spcAft>
                <a:spcPts val="0"/>
              </a:spcAft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ПЗП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є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енергонезалежним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пристроєм і 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відключенні електроживлення 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МПС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зберігається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34620" marR="231775" indent="449580" algn="just">
              <a:spcAft>
                <a:spcPts val="0"/>
              </a:spcAft>
            </a:pPr>
            <a:r>
              <a:rPr kumimoji="0" lang="uk-UA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ПВВ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- пристрій вводу, який необхідний для введення в МПС 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додаткової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інформації, що надходить з зовні даної МПС. ПВВ може бути кілька десятків або сотень. Дана кількість буде залежати від складно- </a:t>
            </a:r>
            <a:r>
              <a:rPr kumimoji="0" lang="uk-UA" dirty="0" err="1">
                <a:solidFill>
                  <a:prstClr val="black"/>
                </a:solidFill>
                <a:latin typeface="Times New Roman"/>
                <a:cs typeface="Times New Roman"/>
              </a:rPr>
              <a:t>сті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МПС і можливостей МП.</a:t>
            </a:r>
          </a:p>
          <a:p>
            <a:pPr marL="134620" marR="231775" indent="449580" algn="just">
              <a:spcAft>
                <a:spcPts val="0"/>
              </a:spcAft>
            </a:pPr>
            <a:r>
              <a:rPr kumimoji="0" lang="uk-UA" b="1" dirty="0" err="1">
                <a:solidFill>
                  <a:srgbClr val="0070C0"/>
                </a:solidFill>
                <a:latin typeface="Times New Roman"/>
                <a:cs typeface="Times New Roman"/>
              </a:rPr>
              <a:t>ПВив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- пристрій, який необхідний для виведення перетвореної в МП інформації в вузли і блоки МПС, а так само оператору. Даних пристроїв може бути дуже багато. </a:t>
            </a:r>
            <a:r>
              <a:rPr kumimoji="0" lang="uk-UA" b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ПВив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мають </a:t>
            </a:r>
            <a:r>
              <a:rPr kumimoji="0" lang="uk-UA" dirty="0" err="1">
                <a:solidFill>
                  <a:prstClr val="black"/>
                </a:solidFill>
                <a:latin typeface="Times New Roman"/>
                <a:cs typeface="Times New Roman"/>
              </a:rPr>
              <a:t>інтерфейсний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канал (ІК).</a:t>
            </a:r>
          </a:p>
          <a:p>
            <a:pPr marL="134620" marR="231775" indent="449580" algn="just">
              <a:spcAft>
                <a:spcPts val="0"/>
              </a:spcAft>
            </a:pPr>
            <a:r>
              <a:rPr kumimoji="0" lang="uk-UA" b="1" dirty="0">
                <a:solidFill>
                  <a:srgbClr val="0070C0"/>
                </a:solidFill>
                <a:latin typeface="Times New Roman"/>
                <a:cs typeface="Times New Roman"/>
              </a:rPr>
              <a:t>ІВВ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Інтерфейс (</a:t>
            </a:r>
            <a:r>
              <a:rPr kumimoji="0" lang="uk-UA" dirty="0" err="1">
                <a:solidFill>
                  <a:prstClr val="black"/>
                </a:solidFill>
                <a:latin typeface="Times New Roman"/>
                <a:cs typeface="Times New Roman"/>
              </a:rPr>
              <a:t>англ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en-US" dirty="0">
                <a:solidFill>
                  <a:prstClr val="black"/>
                </a:solidFill>
                <a:latin typeface="Times New Roman"/>
                <a:cs typeface="Times New Roman"/>
              </a:rPr>
              <a:t>interface –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засіб спряження, сполучення) є сукупністю уніфікованих технічних і програмних засобів, необхідних для підключення зовнішніх пристроїв. Він забезпечує перетворення сигналів МП у сигнали, що сприймаються зовнішніми пристроями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kumimoji="0" lang="uk-UA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53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502" y="611386"/>
            <a:ext cx="910349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34620" marR="231775" indent="449580" algn="just"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модуль, що призначений для зв'язку блоків і пристроїв системи в єдине ціле. Фізично шина є набір електричних провідників. Дані по шині передаються у вигляді слів, що є групою бітів.</a:t>
            </a:r>
          </a:p>
          <a:p>
            <a:pPr marL="134620" marR="231775"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 основні блоки мікропроцесорного комплекту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від'єднуються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єдиної паралельної шини, яка називається системною шиною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SB (System Bus).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Системна шина містить три шини: адреси, даних 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34620" marR="231775" indent="449580" algn="just"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адреси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 (Address Bus)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однонапрямленою і призначена для передавання адреси комірки пам’яті або пристрою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введення/виведення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Напрямок передавання по шині адреси – від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мікропроцесора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зовнішніх пристроїв. Приклади умовних позначень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однонапрямленої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паралельної шини наведені на рис. 7.5, на якому стрілка вказує напрямок передавання</a:t>
            </a:r>
          </a:p>
          <a:p>
            <a:pPr marL="134620" marR="231775" indent="449580" algn="just"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image1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14" y="10156"/>
            <a:ext cx="8118168" cy="109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-678438"/>
            <a:ext cx="8991600" cy="687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2075" lvl="0" indent="0" algn="ctr" defTabSz="685800" eaLnBrk="1" fontAlgn="auto" hangingPunct="1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A5A5A5"/>
              </a:buClr>
              <a:defRPr/>
            </a:pPr>
            <a:r>
              <a:rPr kumimoji="0" lang="uk-UA" sz="2200" b="1" dirty="0" smtClean="0">
                <a:solidFill>
                  <a:prstClr val="black"/>
                </a:solidFill>
                <a:latin typeface="Times New Roman" pitchFamily="18" charset="0"/>
                <a:cs typeface="Arial" panose="020B0604020202020204" pitchFamily="34" charset="0"/>
              </a:rPr>
              <a:t>2. </a:t>
            </a:r>
            <a:r>
              <a:rPr kumimoji="0" lang="uk-UA" sz="2200" b="1" dirty="0">
                <a:solidFill>
                  <a:prstClr val="black"/>
                </a:solidFill>
                <a:latin typeface="Times New Roman" pitchFamily="18" charset="0"/>
                <a:cs typeface="Arial" panose="020B0604020202020204" pitchFamily="34" charset="0"/>
              </a:rPr>
              <a:t>Варіанти умовних позначень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1. Варіанти умовних позначень однонапрямленої паралельної 16 - розрядної шини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Кількість 16 на рис. 1 характеризує розрядність шини. Зазначимо, що допускається позначення шин і без наведення розрядності.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Шина даних DB (</a:t>
            </a:r>
            <a:r>
              <a:rPr kumimoji="0" lang="uk-UA" altLang="en-US" b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kumimoji="0" lang="uk-UA" altLang="en-US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en-US" b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r>
              <a:rPr kumimoji="0" lang="uk-UA" altLang="en-US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kumimoji="0" lang="uk-UA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двоспрямована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напрямленою і при- значена для передавання даних між блоками мікропроцесорної 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kumimoji="0" lang="uk-UA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Інформація по одних і тих самих лініях DB може передаватися у двох напрямках - як до мікропроцесора, так і від нього.</a:t>
            </a:r>
          </a:p>
          <a:p>
            <a:pPr lvl="0" algn="just"/>
            <a:r>
              <a:rPr kumimoji="0" lang="uk-UA" altLang="en-US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Варіанти умовних позначень </a:t>
            </a:r>
            <a:r>
              <a:rPr kumimoji="0" lang="uk-UA" altLang="en-US" dirty="0" err="1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двоспрямованої</a:t>
            </a:r>
            <a:r>
              <a:rPr kumimoji="0" lang="uk-UA" altLang="en-US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шини наведені на рис. 2</a:t>
            </a:r>
            <a:r>
              <a:rPr kumimoji="0" lang="uk-UA" altLang="en-US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133600"/>
            <a:ext cx="89916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20545" marR="231775" indent="-977265">
              <a:spcBef>
                <a:spcPts val="34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4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Варіанти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умовних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позначень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двоспрямованої</a:t>
            </a:r>
            <a:r>
              <a:rPr lang="uk-UA" spc="-3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паралельної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розрядної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шини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 marR="238125" indent="449580" algn="just"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Шина керування CB (</a:t>
            </a:r>
            <a:r>
              <a:rPr lang="uk-UA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Control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Bus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призначена для передавання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керуючих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 marR="236855" indent="449580" algn="just"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Хоча напрямок керуючих сигналів може бути різним, однак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шина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 не є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двоспрямованою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бо для сигналів різного напрямку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 marR="234315"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МПС керування доповнюється засобами сполучення (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з об’єктом (датчики, аналого-цифрові і цифро-аналогові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перетворювачі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виконавчі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п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39" y="457200"/>
            <a:ext cx="8554921" cy="103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3980259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20545" marR="231775" indent="-977265">
              <a:spcBef>
                <a:spcPts val="345"/>
              </a:spcBef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80" y="228600"/>
            <a:ext cx="888182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uk-UA" dirty="0" smtClean="0"/>
              <a:t>Оперативний запам'ятовуючий пристрій використовується для зберігання переміжних результатів обчислень, а постійний - для зберігання системних і призначених для користувача програм, констант.</a:t>
            </a:r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endParaRPr lang="uk-UA" dirty="0" smtClean="0"/>
          </a:p>
          <a:p>
            <a:pPr indent="542925" algn="just"/>
            <a:r>
              <a:rPr lang="uk-UA" dirty="0" smtClean="0"/>
              <a:t>Рис. 3. Узагальнена структурна схема мікропроцесорної системи</a:t>
            </a:r>
          </a:p>
          <a:p>
            <a:pPr indent="542925" algn="just"/>
            <a:endParaRPr lang="ru-RU" dirty="0"/>
          </a:p>
          <a:p>
            <a:pPr indent="542925" algn="just"/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76400"/>
            <a:ext cx="8166503" cy="403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12281</TotalTime>
  <Words>1139</Words>
  <Application>Microsoft Office PowerPoint</Application>
  <PresentationFormat>Экран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Дайте стислі відповіді на вказані Контрольні запитання </vt:lpstr>
      <vt:lpstr>Дякую за увагу!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866</cp:revision>
  <dcterms:created xsi:type="dcterms:W3CDTF">2007-10-17T13:38:43Z</dcterms:created>
  <dcterms:modified xsi:type="dcterms:W3CDTF">2023-11-01T10:53:46Z</dcterms:modified>
</cp:coreProperties>
</file>