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4" r:id="rId7"/>
    <p:sldId id="262" r:id="rId8"/>
    <p:sldId id="263" r:id="rId9"/>
    <p:sldId id="261"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8" d="100"/>
          <a:sy n="78" d="100"/>
        </p:scale>
        <p:origin x="-11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0C4AC90A-71CE-4AC3-987B-0D0DC26FFEEE}" type="datetimeFigureOut">
              <a:rPr lang="ru-RU" smtClean="0"/>
              <a:t>08.12.2023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EAE9DD5-6DFE-427C-B336-EF352A9FDBA4}"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0C4AC90A-71CE-4AC3-987B-0D0DC26FFEEE}" type="datetimeFigureOut">
              <a:rPr lang="ru-RU" smtClean="0"/>
              <a:t>08.12.2023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EAE9DD5-6DFE-427C-B336-EF352A9FDBA4}"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C4AC90A-71CE-4AC3-987B-0D0DC26FFEEE}" type="datetimeFigureOut">
              <a:rPr lang="ru-RU" smtClean="0"/>
              <a:t>08.12.2023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EAE9DD5-6DFE-427C-B336-EF352A9FDBA4}"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0C4AC90A-71CE-4AC3-987B-0D0DC26FFEEE}" type="datetimeFigureOut">
              <a:rPr lang="ru-RU" smtClean="0"/>
              <a:t>08.12.2023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EAE9DD5-6DFE-427C-B336-EF352A9FDBA4}"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C4AC90A-71CE-4AC3-987B-0D0DC26FFEEE}" type="datetimeFigureOut">
              <a:rPr lang="ru-RU" smtClean="0"/>
              <a:t>08.12.2023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EAE9DD5-6DFE-427C-B336-EF352A9FDBA4}"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0C4AC90A-71CE-4AC3-987B-0D0DC26FFEEE}" type="datetimeFigureOut">
              <a:rPr lang="ru-RU" smtClean="0"/>
              <a:t>08.12.2023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EAE9DD5-6DFE-427C-B336-EF352A9FDBA4}"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C4AC90A-71CE-4AC3-987B-0D0DC26FFEEE}" type="datetimeFigureOut">
              <a:rPr lang="ru-RU" smtClean="0"/>
              <a:t>08.12.2023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EAE9DD5-6DFE-427C-B336-EF352A9FDBA4}"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0C4AC90A-71CE-4AC3-987B-0D0DC26FFEEE}" type="datetimeFigureOut">
              <a:rPr lang="ru-RU" smtClean="0"/>
              <a:t>08.12.2023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EAE9DD5-6DFE-427C-B336-EF352A9FDBA4}"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0C4AC90A-71CE-4AC3-987B-0D0DC26FFEEE}" type="datetimeFigureOut">
              <a:rPr lang="ru-RU" smtClean="0"/>
              <a:t>08.12.2023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EAE9DD5-6DFE-427C-B336-EF352A9FDBA4}"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C4AC90A-71CE-4AC3-987B-0D0DC26FFEEE}" type="datetimeFigureOut">
              <a:rPr lang="ru-RU" smtClean="0"/>
              <a:t>08.12.2023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EAE9DD5-6DFE-427C-B336-EF352A9FDBA4}"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C4AC90A-71CE-4AC3-987B-0D0DC26FFEEE}" type="datetimeFigureOut">
              <a:rPr lang="ru-RU" smtClean="0"/>
              <a:t>08.12.2023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EAE9DD5-6DFE-427C-B336-EF352A9FDBA4}"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0C4AC90A-71CE-4AC3-987B-0D0DC26FFEEE}" type="datetimeFigureOut">
              <a:rPr lang="ru-RU" smtClean="0"/>
              <a:t>08.12.2023</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CEAE9DD5-6DFE-427C-B336-EF352A9FDBA4}"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uk-UA" sz="5400" dirty="0" smtClean="0"/>
              <a:t>Історичні етапи формування соціальної педагогіки</a:t>
            </a:r>
            <a:endParaRPr lang="ru-RU" sz="5400" dirty="0"/>
          </a:p>
        </p:txBody>
      </p:sp>
      <p:sp>
        <p:nvSpPr>
          <p:cNvPr id="3" name="Подзаголовок 2"/>
          <p:cNvSpPr>
            <a:spLocks noGrp="1"/>
          </p:cNvSpPr>
          <p:nvPr>
            <p:ph type="subTitle" idx="1"/>
          </p:nvPr>
        </p:nvSpPr>
        <p:spPr/>
        <p:txBody>
          <a:bodyPr/>
          <a:lstStyle/>
          <a:p>
            <a:pPr algn="l"/>
            <a:r>
              <a:rPr lang="uk-UA" dirty="0" err="1" smtClean="0"/>
              <a:t>Ст.викл</a:t>
            </a:r>
            <a:r>
              <a:rPr lang="uk-UA" dirty="0" smtClean="0"/>
              <a:t>. кафедри психології, соціальної роботи і гуманітарних дисциплін РІУУ</a:t>
            </a:r>
          </a:p>
          <a:p>
            <a:pPr algn="l"/>
            <a:r>
              <a:rPr lang="uk-UA" dirty="0" err="1" smtClean="0"/>
              <a:t>Вронська</a:t>
            </a:r>
            <a:r>
              <a:rPr lang="uk-UA" dirty="0" smtClean="0"/>
              <a:t> Вікторія Миколаївна</a:t>
            </a:r>
            <a:endParaRPr lang="ru-RU" dirty="0"/>
          </a:p>
        </p:txBody>
      </p:sp>
    </p:spTree>
    <p:extLst>
      <p:ext uri="{BB962C8B-B14F-4D97-AF65-F5344CB8AC3E}">
        <p14:creationId xmlns:p14="http://schemas.microsoft.com/office/powerpoint/2010/main" val="3378135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8328"/>
            <a:ext cx="8363272" cy="1650512"/>
          </a:xfrm>
        </p:spPr>
        <p:txBody>
          <a:bodyPr>
            <a:normAutofit fontScale="90000"/>
          </a:bodyPr>
          <a:lstStyle/>
          <a:p>
            <a:r>
              <a:rPr lang="ru-RU" sz="2000" b="1" dirty="0" err="1"/>
              <a:t>Соціальна</a:t>
            </a:r>
            <a:r>
              <a:rPr lang="ru-RU" sz="2000" b="1" dirty="0"/>
              <a:t> </a:t>
            </a:r>
            <a:r>
              <a:rPr lang="ru-RU" sz="2000" b="1" dirty="0" err="1"/>
              <a:t>педагогіка</a:t>
            </a:r>
            <a:r>
              <a:rPr lang="ru-RU" sz="2000" b="1" dirty="0"/>
              <a:t> як наука. </a:t>
            </a:r>
            <a:r>
              <a:rPr lang="ru-RU" sz="2000" b="1" dirty="0" err="1"/>
              <a:t>Історія</a:t>
            </a:r>
            <a:r>
              <a:rPr lang="ru-RU" sz="2000" b="1" dirty="0"/>
              <a:t> </a:t>
            </a:r>
            <a:r>
              <a:rPr lang="ru-RU" sz="2000" b="1" dirty="0" err="1"/>
              <a:t>виникнення</a:t>
            </a:r>
            <a:r>
              <a:rPr lang="ru-RU" sz="2000" b="1" dirty="0"/>
              <a:t> </a:t>
            </a:r>
            <a:r>
              <a:rPr lang="ru-RU" sz="2000" b="1" dirty="0" err="1"/>
              <a:t>соціальної</a:t>
            </a:r>
            <a:r>
              <a:rPr lang="ru-RU" sz="2000" b="1" dirty="0"/>
              <a:t> </a:t>
            </a:r>
            <a:r>
              <a:rPr lang="ru-RU" sz="2000" b="1" dirty="0" err="1"/>
              <a:t>педагогіки</a:t>
            </a:r>
            <a:r>
              <a:rPr lang="ru-RU" sz="2000" b="1" dirty="0"/>
              <a:t>. </a:t>
            </a:r>
            <a:r>
              <a:rPr lang="ru-RU" sz="1800" dirty="0" err="1"/>
              <a:t>Соціальна</a:t>
            </a:r>
            <a:r>
              <a:rPr lang="ru-RU" sz="1800" dirty="0"/>
              <a:t> </a:t>
            </a:r>
            <a:r>
              <a:rPr lang="ru-RU" sz="1800" dirty="0" err="1"/>
              <a:t>педагогіка</a:t>
            </a:r>
            <a:r>
              <a:rPr lang="ru-RU" sz="1800" dirty="0"/>
              <a:t> як </a:t>
            </a:r>
            <a:r>
              <a:rPr lang="ru-RU" sz="1800" dirty="0" err="1"/>
              <a:t>відносно</a:t>
            </a:r>
            <a:r>
              <a:rPr lang="ru-RU" sz="1800" dirty="0"/>
              <a:t> молода </a:t>
            </a:r>
            <a:r>
              <a:rPr lang="ru-RU" sz="1800" dirty="0" err="1"/>
              <a:t>галузь</a:t>
            </a:r>
            <a:r>
              <a:rPr lang="ru-RU" sz="1800" dirty="0"/>
              <a:t> </a:t>
            </a:r>
            <a:r>
              <a:rPr lang="ru-RU" sz="1800" dirty="0" err="1"/>
              <a:t>гуманітарного</a:t>
            </a:r>
            <a:r>
              <a:rPr lang="ru-RU" sz="1800" dirty="0"/>
              <a:t> </a:t>
            </a:r>
            <a:r>
              <a:rPr lang="ru-RU" sz="1800" dirty="0" err="1"/>
              <a:t>знання</a:t>
            </a:r>
            <a:r>
              <a:rPr lang="ru-RU" sz="1800" dirty="0"/>
              <a:t> </a:t>
            </a:r>
            <a:r>
              <a:rPr lang="ru-RU" sz="1800" dirty="0" err="1"/>
              <a:t>сформувалася</a:t>
            </a:r>
            <a:r>
              <a:rPr lang="ru-RU" sz="1800" dirty="0"/>
              <a:t> на початку ХХ ст. ... </a:t>
            </a:r>
            <a:r>
              <a:rPr lang="ru-RU" sz="1800" dirty="0" err="1"/>
              <a:t>педагогічної</a:t>
            </a:r>
            <a:r>
              <a:rPr lang="ru-RU" sz="1800" dirty="0"/>
              <a:t> науки, яка </a:t>
            </a:r>
            <a:r>
              <a:rPr lang="ru-RU" sz="1800" dirty="0" err="1"/>
              <a:t>вивчає</a:t>
            </a:r>
            <a:r>
              <a:rPr lang="ru-RU" sz="1800" dirty="0"/>
              <a:t> </a:t>
            </a:r>
            <a:r>
              <a:rPr lang="ru-RU" sz="1800" dirty="0" err="1"/>
              <a:t>особливості</a:t>
            </a:r>
            <a:r>
              <a:rPr lang="ru-RU" sz="1800" dirty="0"/>
              <a:t> </a:t>
            </a:r>
            <a:r>
              <a:rPr lang="ru-RU" sz="1800" dirty="0" err="1"/>
              <a:t>соціального</a:t>
            </a:r>
            <a:r>
              <a:rPr lang="ru-RU" sz="1800" dirty="0"/>
              <a:t> ...</a:t>
            </a:r>
            <a:r>
              <a:rPr lang="ru-RU" sz="1800" dirty="0" smtClean="0"/>
              <a:t/>
            </a:r>
            <a:br>
              <a:rPr lang="ru-RU" sz="1800" dirty="0" smtClean="0"/>
            </a:br>
            <a:r>
              <a:rPr lang="ru-RU" sz="1800" dirty="0"/>
              <a:t> </a:t>
            </a:r>
            <a:r>
              <a:rPr lang="ru-RU" sz="1800" dirty="0" err="1"/>
              <a:t>Джерелами</a:t>
            </a:r>
            <a:r>
              <a:rPr lang="ru-RU" sz="1800" dirty="0"/>
              <a:t> </a:t>
            </a:r>
            <a:r>
              <a:rPr lang="ru-RU" sz="1800" dirty="0" err="1"/>
              <a:t>соціальної</a:t>
            </a:r>
            <a:r>
              <a:rPr lang="ru-RU" sz="1800" dirty="0"/>
              <a:t> </a:t>
            </a:r>
            <a:r>
              <a:rPr lang="ru-RU" sz="1800" dirty="0" err="1"/>
              <a:t>педагогіки</a:t>
            </a:r>
            <a:r>
              <a:rPr lang="ru-RU" sz="1800" dirty="0"/>
              <a:t> є </a:t>
            </a:r>
            <a:r>
              <a:rPr lang="ru-RU" sz="1800" dirty="0" err="1"/>
              <a:t>результати</a:t>
            </a:r>
            <a:r>
              <a:rPr lang="ru-RU" sz="1800" dirty="0"/>
              <a:t> </a:t>
            </a:r>
            <a:r>
              <a:rPr lang="ru-RU" sz="1800" dirty="0" err="1"/>
              <a:t>досліджень</a:t>
            </a:r>
            <a:r>
              <a:rPr lang="ru-RU" sz="1800" dirty="0"/>
              <a:t> </a:t>
            </a:r>
            <a:r>
              <a:rPr lang="ru-RU" sz="1800" dirty="0" err="1"/>
              <a:t>багатьох</a:t>
            </a:r>
            <a:r>
              <a:rPr lang="ru-RU" sz="1800" dirty="0"/>
              <a:t> наук, </a:t>
            </a:r>
            <a:r>
              <a:rPr lang="ru-RU" sz="1800" dirty="0" err="1"/>
              <a:t>які</a:t>
            </a:r>
            <a:r>
              <a:rPr lang="ru-RU" sz="1800" dirty="0"/>
              <a:t> </a:t>
            </a:r>
            <a:r>
              <a:rPr lang="ru-RU" sz="1800" dirty="0" err="1"/>
              <a:t>вивчають</a:t>
            </a:r>
            <a:r>
              <a:rPr lang="ru-RU" sz="1800" dirty="0"/>
              <a:t> </a:t>
            </a:r>
            <a:r>
              <a:rPr lang="ru-RU" sz="1800" dirty="0" err="1"/>
              <a:t>розвиток</a:t>
            </a:r>
            <a:r>
              <a:rPr lang="ru-RU" sz="1800" dirty="0"/>
              <a:t> </a:t>
            </a:r>
            <a:r>
              <a:rPr lang="ru-RU" sz="1800" dirty="0" err="1"/>
              <a:t>особистості</a:t>
            </a:r>
            <a:r>
              <a:rPr lang="ru-RU" sz="1800" dirty="0"/>
              <a:t>: </a:t>
            </a:r>
            <a:r>
              <a:rPr lang="ru-RU" sz="1800" dirty="0" err="1"/>
              <a:t>філософія</a:t>
            </a:r>
            <a:r>
              <a:rPr lang="ru-RU" sz="1800" dirty="0"/>
              <a:t>, </a:t>
            </a:r>
            <a:r>
              <a:rPr lang="ru-RU" sz="1800" dirty="0" err="1"/>
              <a:t>психологія</a:t>
            </a:r>
            <a:r>
              <a:rPr lang="ru-RU" sz="1800" dirty="0"/>
              <a:t>, </a:t>
            </a:r>
            <a:r>
              <a:rPr lang="ru-RU" sz="1800" dirty="0" err="1"/>
              <a:t>соціологія</a:t>
            </a:r>
            <a:r>
              <a:rPr lang="ru-RU" sz="1800" dirty="0"/>
              <a:t>, </a:t>
            </a:r>
            <a:r>
              <a:rPr lang="ru-RU" sz="1800" dirty="0" err="1"/>
              <a:t>етика</a:t>
            </a:r>
            <a:r>
              <a:rPr lang="ru-RU" sz="1800" dirty="0"/>
              <a:t>, </a:t>
            </a:r>
            <a:r>
              <a:rPr lang="ru-RU" sz="1800" dirty="0" err="1"/>
              <a:t>етнографія</a:t>
            </a:r>
            <a:r>
              <a:rPr lang="ru-RU" sz="1800" dirty="0"/>
              <a:t>, </a:t>
            </a:r>
            <a:r>
              <a:rPr lang="ru-RU" sz="1800" dirty="0" err="1"/>
              <a:t>історія</a:t>
            </a:r>
            <a:r>
              <a:rPr lang="ru-RU" sz="1800" dirty="0"/>
              <a:t> і </a:t>
            </a:r>
            <a:r>
              <a:rPr lang="ru-RU" sz="1800" dirty="0" err="1"/>
              <a:t>інші</a:t>
            </a:r>
            <a:r>
              <a:rPr lang="ru-RU" sz="1800" dirty="0"/>
              <a:t>. </a:t>
            </a:r>
            <a:endParaRPr lang="ru-RU" sz="1800" dirty="0"/>
          </a:p>
        </p:txBody>
      </p:sp>
    </p:spTree>
    <p:extLst>
      <p:ext uri="{BB962C8B-B14F-4D97-AF65-F5344CB8AC3E}">
        <p14:creationId xmlns:p14="http://schemas.microsoft.com/office/powerpoint/2010/main" val="1457724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2463560"/>
            <a:ext cx="7850872" cy="1685520"/>
          </a:xfrm>
        </p:spPr>
        <p:txBody>
          <a:bodyPr>
            <a:normAutofit fontScale="90000"/>
          </a:bodyPr>
          <a:lstStyle/>
          <a:p>
            <a:r>
              <a:rPr lang="ru-RU" sz="2400" dirty="0" err="1"/>
              <a:t>Соціальна</a:t>
            </a:r>
            <a:r>
              <a:rPr lang="ru-RU" sz="2400" dirty="0"/>
              <a:t> </a:t>
            </a:r>
            <a:r>
              <a:rPr lang="ru-RU" sz="2400" dirty="0" err="1"/>
              <a:t>педагогіка</a:t>
            </a:r>
            <a:r>
              <a:rPr lang="ru-RU" sz="2400" dirty="0"/>
              <a:t> є </a:t>
            </a:r>
            <a:r>
              <a:rPr lang="ru-RU" sz="2400" dirty="0" err="1"/>
              <a:t>галуззю</a:t>
            </a:r>
            <a:r>
              <a:rPr lang="ru-RU" sz="2400" dirty="0"/>
              <a:t> </a:t>
            </a:r>
            <a:r>
              <a:rPr lang="ru-RU" sz="2400" dirty="0" err="1"/>
              <a:t>педагогіки</a:t>
            </a:r>
            <a:r>
              <a:rPr lang="ru-RU" sz="2400" dirty="0"/>
              <a:t>. </a:t>
            </a:r>
            <a:r>
              <a:rPr lang="ru-RU" sz="2400" dirty="0" err="1"/>
              <a:t>Основна</a:t>
            </a:r>
            <a:r>
              <a:rPr lang="ru-RU" sz="2400" dirty="0"/>
              <a:t> </a:t>
            </a:r>
            <a:r>
              <a:rPr lang="ru-RU" sz="2400" dirty="0" err="1"/>
              <a:t>категорія</a:t>
            </a:r>
            <a:r>
              <a:rPr lang="ru-RU" sz="2400" dirty="0"/>
              <a:t> яку вона </a:t>
            </a:r>
            <a:r>
              <a:rPr lang="ru-RU" sz="2400" dirty="0" err="1"/>
              <a:t>розглядає</a:t>
            </a:r>
            <a:r>
              <a:rPr lang="ru-RU" sz="2400" dirty="0"/>
              <a:t> — </a:t>
            </a:r>
            <a:r>
              <a:rPr lang="ru-RU" sz="2400" dirty="0" err="1"/>
              <a:t>соціалізація</a:t>
            </a:r>
            <a:r>
              <a:rPr lang="ru-RU" sz="2400" dirty="0"/>
              <a:t> </a:t>
            </a:r>
            <a:r>
              <a:rPr lang="ru-RU" sz="2400" dirty="0" err="1"/>
              <a:t>особистості</a:t>
            </a:r>
            <a:r>
              <a:rPr lang="ru-RU" sz="2400" dirty="0"/>
              <a:t> (</a:t>
            </a:r>
            <a:r>
              <a:rPr lang="ru-RU" sz="2400" dirty="0" err="1"/>
              <a:t>входження</a:t>
            </a:r>
            <a:r>
              <a:rPr lang="ru-RU" sz="2400" dirty="0"/>
              <a:t> </a:t>
            </a:r>
            <a:r>
              <a:rPr lang="ru-RU" sz="2400" dirty="0" err="1"/>
              <a:t>особистості</a:t>
            </a:r>
            <a:r>
              <a:rPr lang="ru-RU" sz="2400" dirty="0"/>
              <a:t> в </a:t>
            </a:r>
            <a:r>
              <a:rPr lang="ru-RU" sz="2400" dirty="0" err="1"/>
              <a:t>соціальне</a:t>
            </a:r>
            <a:r>
              <a:rPr lang="ru-RU" sz="2400" dirty="0"/>
              <a:t> </a:t>
            </a:r>
            <a:r>
              <a:rPr lang="ru-RU" sz="2400" dirty="0" err="1"/>
              <a:t>середовище</a:t>
            </a:r>
            <a:r>
              <a:rPr lang="ru-RU" sz="2400" dirty="0"/>
              <a:t>, </a:t>
            </a:r>
            <a:r>
              <a:rPr lang="ru-RU" sz="2400" dirty="0" err="1"/>
              <a:t>прийняття</a:t>
            </a:r>
            <a:r>
              <a:rPr lang="ru-RU" sz="2400" dirty="0"/>
              <a:t> норм, </a:t>
            </a:r>
            <a:r>
              <a:rPr lang="ru-RU" sz="2400" dirty="0" err="1"/>
              <a:t>цінностей</a:t>
            </a:r>
            <a:r>
              <a:rPr lang="ru-RU" sz="2400" dirty="0"/>
              <a:t> та правил </a:t>
            </a:r>
            <a:r>
              <a:rPr lang="ru-RU" sz="2400" dirty="0" err="1"/>
              <a:t>цього</a:t>
            </a:r>
            <a:r>
              <a:rPr lang="ru-RU" sz="2400" dirty="0"/>
              <a:t> </a:t>
            </a:r>
            <a:r>
              <a:rPr lang="ru-RU" sz="2400" dirty="0" err="1"/>
              <a:t>середовища</a:t>
            </a:r>
            <a:r>
              <a:rPr lang="ru-RU" sz="2400" dirty="0"/>
              <a:t>, </a:t>
            </a:r>
            <a:r>
              <a:rPr lang="ru-RU" sz="2400" dirty="0" err="1"/>
              <a:t>професійне</a:t>
            </a:r>
            <a:r>
              <a:rPr lang="ru-RU" sz="2400" dirty="0"/>
              <a:t> </a:t>
            </a:r>
            <a:r>
              <a:rPr lang="ru-RU" sz="2400" dirty="0" err="1"/>
              <a:t>самовизначення</a:t>
            </a:r>
            <a:r>
              <a:rPr lang="ru-RU" sz="2400" dirty="0"/>
              <a:t>).</a:t>
            </a:r>
          </a:p>
        </p:txBody>
      </p:sp>
      <p:sp>
        <p:nvSpPr>
          <p:cNvPr id="3" name="Текст 2"/>
          <p:cNvSpPr>
            <a:spLocks noGrp="1"/>
          </p:cNvSpPr>
          <p:nvPr>
            <p:ph type="body" idx="1"/>
          </p:nvPr>
        </p:nvSpPr>
        <p:spPr>
          <a:xfrm>
            <a:off x="323528" y="908720"/>
            <a:ext cx="8640960" cy="1468529"/>
          </a:xfrm>
        </p:spPr>
        <p:txBody>
          <a:bodyPr>
            <a:noAutofit/>
          </a:bodyPr>
          <a:lstStyle/>
          <a:p>
            <a:r>
              <a:rPr lang="vi-VN" sz="1800" dirty="0"/>
              <a:t>Соціа́льна педаго́гіка — галузь педагогіки, що вивчає закономірності соціально-культурної адаптації людини, групи, суспільства з метою гармонізації, гуманізації їх взаємовідносин на внутрішньо-, між- та надособовому рівні. </a:t>
            </a:r>
            <a:r>
              <a:rPr lang="ru-RU" sz="1800" dirty="0"/>
              <a:t>З </a:t>
            </a:r>
            <a:r>
              <a:rPr lang="ru-RU" sz="1800" dirty="0" err="1"/>
              <a:t>наукової</a:t>
            </a:r>
            <a:r>
              <a:rPr lang="ru-RU" sz="1800" dirty="0"/>
              <a:t> точки </a:t>
            </a:r>
            <a:r>
              <a:rPr lang="ru-RU" sz="1800" dirty="0" err="1"/>
              <a:t>зору</a:t>
            </a:r>
            <a:r>
              <a:rPr lang="ru-RU" sz="1800" dirty="0"/>
              <a:t> </a:t>
            </a:r>
            <a:r>
              <a:rPr lang="ru-RU" sz="1800" dirty="0" err="1"/>
              <a:t>соціальна</a:t>
            </a:r>
            <a:r>
              <a:rPr lang="ru-RU" sz="1800" dirty="0"/>
              <a:t> </a:t>
            </a:r>
            <a:r>
              <a:rPr lang="ru-RU" sz="1800" dirty="0" err="1"/>
              <a:t>педагогіка</a:t>
            </a:r>
            <a:r>
              <a:rPr lang="ru-RU" sz="1800" dirty="0"/>
              <a:t> – </a:t>
            </a:r>
            <a:r>
              <a:rPr lang="ru-RU" sz="1800" dirty="0" err="1"/>
              <a:t>це</a:t>
            </a:r>
            <a:r>
              <a:rPr lang="ru-RU" sz="1800" dirty="0"/>
              <a:t> наука яка </a:t>
            </a:r>
            <a:r>
              <a:rPr lang="ru-RU" sz="1800" dirty="0" err="1"/>
              <a:t>вивчає</a:t>
            </a:r>
            <a:r>
              <a:rPr lang="ru-RU" sz="1800" dirty="0"/>
              <a:t> </a:t>
            </a:r>
            <a:r>
              <a:rPr lang="ru-RU" sz="1800" dirty="0" err="1"/>
              <a:t>процес</a:t>
            </a:r>
            <a:r>
              <a:rPr lang="ru-RU" sz="1800" dirty="0"/>
              <a:t> </a:t>
            </a:r>
            <a:r>
              <a:rPr lang="ru-RU" sz="1800" dirty="0" err="1"/>
              <a:t>соціального</a:t>
            </a:r>
            <a:r>
              <a:rPr lang="ru-RU" sz="1800" dirty="0"/>
              <a:t> </a:t>
            </a:r>
            <a:r>
              <a:rPr lang="ru-RU" sz="1800" dirty="0" err="1"/>
              <a:t>виховання</a:t>
            </a:r>
            <a:r>
              <a:rPr lang="ru-RU" sz="1800" dirty="0"/>
              <a:t> </a:t>
            </a:r>
            <a:r>
              <a:rPr lang="ru-RU" sz="1800" dirty="0" err="1"/>
              <a:t>усіх</a:t>
            </a:r>
            <a:r>
              <a:rPr lang="ru-RU" sz="1800" dirty="0"/>
              <a:t> </a:t>
            </a:r>
            <a:r>
              <a:rPr lang="ru-RU" sz="1800" dirty="0" err="1"/>
              <a:t>вікових</a:t>
            </a:r>
            <a:r>
              <a:rPr lang="ru-RU" sz="1800" dirty="0"/>
              <a:t> та </a:t>
            </a:r>
            <a:r>
              <a:rPr lang="ru-RU" sz="1800" dirty="0" err="1"/>
              <a:t>соціальних</a:t>
            </a:r>
            <a:r>
              <a:rPr lang="ru-RU" sz="1800" dirty="0"/>
              <a:t> </a:t>
            </a:r>
            <a:r>
              <a:rPr lang="ru-RU" sz="1800" dirty="0" err="1"/>
              <a:t>груп</a:t>
            </a:r>
            <a:r>
              <a:rPr lang="ru-RU" sz="1800" dirty="0"/>
              <a:t> </a:t>
            </a:r>
            <a:r>
              <a:rPr lang="ru-RU" sz="1800" dirty="0" err="1"/>
              <a:t>населення</a:t>
            </a:r>
            <a:r>
              <a:rPr lang="ru-RU" sz="1800" dirty="0"/>
              <a:t>, </a:t>
            </a:r>
            <a:r>
              <a:rPr lang="ru-RU" sz="1800" dirty="0" err="1"/>
              <a:t>інтегрує</a:t>
            </a:r>
            <a:r>
              <a:rPr lang="ru-RU" sz="1800" dirty="0"/>
              <a:t> </a:t>
            </a:r>
            <a:r>
              <a:rPr lang="ru-RU" sz="1800" dirty="0" err="1"/>
              <a:t>наукові</a:t>
            </a:r>
            <a:r>
              <a:rPr lang="ru-RU" sz="1800" dirty="0"/>
              <a:t> </a:t>
            </a:r>
            <a:r>
              <a:rPr lang="ru-RU" sz="1800" dirty="0" err="1"/>
              <a:t>досягнення</a:t>
            </a:r>
            <a:r>
              <a:rPr lang="ru-RU" sz="1800" dirty="0"/>
              <a:t> </a:t>
            </a:r>
            <a:r>
              <a:rPr lang="ru-RU" sz="1800" dirty="0" err="1"/>
              <a:t>суміжних</a:t>
            </a:r>
            <a:r>
              <a:rPr lang="ru-RU" sz="1800" dirty="0"/>
              <a:t> наук і </a:t>
            </a:r>
            <a:r>
              <a:rPr lang="ru-RU" sz="1800" dirty="0" err="1"/>
              <a:t>реалізує</a:t>
            </a:r>
            <a:r>
              <a:rPr lang="ru-RU" sz="1800" dirty="0"/>
              <a:t> </a:t>
            </a:r>
            <a:r>
              <a:rPr lang="ru-RU" sz="1800" dirty="0" err="1"/>
              <a:t>їх</a:t>
            </a:r>
            <a:r>
              <a:rPr lang="ru-RU" sz="1800" dirty="0"/>
              <a:t> в практику </a:t>
            </a:r>
            <a:r>
              <a:rPr lang="ru-RU" sz="1800" dirty="0" err="1"/>
              <a:t>соціального</a:t>
            </a:r>
            <a:r>
              <a:rPr lang="ru-RU" sz="1800" dirty="0"/>
              <a:t> </a:t>
            </a:r>
            <a:r>
              <a:rPr lang="ru-RU" sz="1800" dirty="0" err="1"/>
              <a:t>виховання</a:t>
            </a:r>
            <a:r>
              <a:rPr lang="ru-RU" sz="1800" dirty="0"/>
              <a:t>.</a:t>
            </a:r>
            <a:endParaRPr lang="ru-RU" sz="1800" dirty="0"/>
          </a:p>
        </p:txBody>
      </p:sp>
    </p:spTree>
    <p:extLst>
      <p:ext uri="{BB962C8B-B14F-4D97-AF65-F5344CB8AC3E}">
        <p14:creationId xmlns:p14="http://schemas.microsoft.com/office/powerpoint/2010/main" val="2984000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395536" y="332656"/>
            <a:ext cx="8229600" cy="2082560"/>
          </a:xfrm>
        </p:spPr>
        <p:txBody>
          <a:bodyPr>
            <a:normAutofit/>
          </a:bodyPr>
          <a:lstStyle/>
          <a:p>
            <a:r>
              <a:rPr lang="ru-RU" sz="2000" dirty="0" err="1" smtClean="0"/>
              <a:t>Вперше</a:t>
            </a:r>
            <a:r>
              <a:rPr lang="ru-RU" sz="2000" dirty="0" smtClean="0"/>
              <a:t> </a:t>
            </a:r>
            <a:r>
              <a:rPr lang="ru-RU" sz="2000" dirty="0" err="1"/>
              <a:t>термін</a:t>
            </a:r>
            <a:r>
              <a:rPr lang="ru-RU" sz="2000" dirty="0"/>
              <a:t> "</a:t>
            </a:r>
            <a:r>
              <a:rPr lang="ru-RU" sz="2000" dirty="0" err="1"/>
              <a:t>соціальна</a:t>
            </a:r>
            <a:r>
              <a:rPr lang="ru-RU" sz="2000" dirty="0"/>
              <a:t> </a:t>
            </a:r>
            <a:r>
              <a:rPr lang="ru-RU" sz="2000" dirty="0" err="1"/>
              <a:t>педагогіка</a:t>
            </a:r>
            <a:r>
              <a:rPr lang="ru-RU" sz="2000" dirty="0"/>
              <a:t>" </a:t>
            </a:r>
            <a:r>
              <a:rPr lang="ru-RU" sz="2000" dirty="0" err="1"/>
              <a:t>ввів</a:t>
            </a:r>
            <a:r>
              <a:rPr lang="ru-RU" sz="2000" dirty="0"/>
              <a:t> в </a:t>
            </a:r>
            <a:r>
              <a:rPr lang="ru-RU" sz="2000" dirty="0" err="1"/>
              <a:t>дискусію</a:t>
            </a:r>
            <a:r>
              <a:rPr lang="ru-RU" sz="2000" dirty="0"/>
              <a:t> про </a:t>
            </a:r>
            <a:r>
              <a:rPr lang="ru-RU" sz="2000" dirty="0" err="1"/>
              <a:t>виховання</a:t>
            </a:r>
            <a:r>
              <a:rPr lang="ru-RU" sz="2000" dirty="0"/>
              <a:t> </a:t>
            </a:r>
            <a:r>
              <a:rPr lang="ru-RU" sz="2000" dirty="0" err="1"/>
              <a:t>німецький</a:t>
            </a:r>
            <a:r>
              <a:rPr lang="ru-RU" sz="2000" dirty="0"/>
              <a:t> </a:t>
            </a:r>
            <a:r>
              <a:rPr lang="ru-RU" sz="2000" dirty="0" err="1"/>
              <a:t>філософ</a:t>
            </a:r>
            <a:r>
              <a:rPr lang="ru-RU" sz="2000" dirty="0"/>
              <a:t> і педагог Карл </a:t>
            </a:r>
            <a:r>
              <a:rPr lang="ru-RU" sz="2000" dirty="0" err="1"/>
              <a:t>Магер</a:t>
            </a:r>
            <a:r>
              <a:rPr lang="ru-RU" sz="2000" dirty="0"/>
              <a:t> (1810-1855).</a:t>
            </a:r>
            <a:r>
              <a:rPr lang="ru-RU" sz="2000" dirty="0" err="1"/>
              <a:t>Соціальна</a:t>
            </a:r>
            <a:r>
              <a:rPr lang="ru-RU" sz="2000" dirty="0"/>
              <a:t> </a:t>
            </a:r>
            <a:r>
              <a:rPr lang="ru-RU" sz="2000" dirty="0" err="1"/>
              <a:t>педагогіка</a:t>
            </a:r>
            <a:r>
              <a:rPr lang="ru-RU" sz="2000" dirty="0"/>
              <a:t> в </a:t>
            </a:r>
            <a:r>
              <a:rPr lang="ru-RU" sz="2000" dirty="0" err="1"/>
              <a:t>Україні</a:t>
            </a:r>
            <a:r>
              <a:rPr lang="ru-RU" sz="2000" dirty="0"/>
              <a:t> </a:t>
            </a:r>
            <a:r>
              <a:rPr lang="ru-RU" sz="2000" dirty="0" err="1"/>
              <a:t>це</a:t>
            </a:r>
            <a:r>
              <a:rPr lang="ru-RU" sz="2000" dirty="0"/>
              <a:t> — </a:t>
            </a:r>
            <a:r>
              <a:rPr lang="ru-RU" sz="2000" dirty="0" err="1"/>
              <a:t>досить</a:t>
            </a:r>
            <a:r>
              <a:rPr lang="ru-RU" sz="2000" dirty="0"/>
              <a:t> молода </a:t>
            </a:r>
            <a:r>
              <a:rPr lang="ru-RU" sz="2000" dirty="0" err="1"/>
              <a:t>спеціальність</a:t>
            </a:r>
            <a:r>
              <a:rPr lang="ru-RU" sz="2000" dirty="0"/>
              <a:t>, яка зараз </a:t>
            </a:r>
            <a:r>
              <a:rPr lang="ru-RU" sz="2000" dirty="0" err="1"/>
              <a:t>знаходиться</a:t>
            </a:r>
            <a:r>
              <a:rPr lang="ru-RU" sz="2000" dirty="0"/>
              <a:t> на </a:t>
            </a:r>
            <a:r>
              <a:rPr lang="ru-RU" sz="2000" dirty="0" err="1"/>
              <a:t>етапі</a:t>
            </a:r>
            <a:r>
              <a:rPr lang="ru-RU" sz="2000" dirty="0"/>
              <a:t> </a:t>
            </a:r>
            <a:r>
              <a:rPr lang="ru-RU" sz="2000" dirty="0" err="1"/>
              <a:t>розвитку</a:t>
            </a:r>
            <a:r>
              <a:rPr lang="ru-RU" sz="2000" dirty="0"/>
              <a:t>. Як </a:t>
            </a:r>
            <a:r>
              <a:rPr lang="ru-RU" sz="2000" dirty="0" err="1"/>
              <a:t>спеціальність</a:t>
            </a:r>
            <a:r>
              <a:rPr lang="ru-RU" sz="2000" dirty="0"/>
              <a:t> та </a:t>
            </a:r>
            <a:r>
              <a:rPr lang="ru-RU" sz="2000" dirty="0" err="1"/>
              <a:t>навчальна</a:t>
            </a:r>
            <a:r>
              <a:rPr lang="ru-RU" sz="2000" dirty="0"/>
              <a:t> </a:t>
            </a:r>
            <a:r>
              <a:rPr lang="ru-RU" sz="2000" dirty="0" err="1"/>
              <a:t>дисципліна</a:t>
            </a:r>
            <a:r>
              <a:rPr lang="ru-RU" sz="2000" dirty="0"/>
              <a:t> вона </a:t>
            </a:r>
            <a:r>
              <a:rPr lang="ru-RU" sz="2000" dirty="0" err="1"/>
              <a:t>була</a:t>
            </a:r>
            <a:r>
              <a:rPr lang="ru-RU" sz="2000" dirty="0"/>
              <a:t> введена в </a:t>
            </a:r>
            <a:r>
              <a:rPr lang="ru-RU" sz="2000" dirty="0" err="1"/>
              <a:t>університетські</a:t>
            </a:r>
            <a:r>
              <a:rPr lang="ru-RU" sz="2000" dirty="0"/>
              <a:t> кола в 90-х роках 20 ст.</a:t>
            </a:r>
          </a:p>
        </p:txBody>
      </p:sp>
    </p:spTree>
    <p:extLst>
      <p:ext uri="{BB962C8B-B14F-4D97-AF65-F5344CB8AC3E}">
        <p14:creationId xmlns:p14="http://schemas.microsoft.com/office/powerpoint/2010/main" val="1070413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sz="half" idx="2"/>
          </p:nvPr>
        </p:nvSpPr>
        <p:spPr/>
        <p:txBody>
          <a:bodyPr>
            <a:normAutofit fontScale="85000" lnSpcReduction="10000"/>
          </a:bodyPr>
          <a:lstStyle/>
          <a:p>
            <a:r>
              <a:rPr lang="ru-RU" b="1" dirty="0" err="1"/>
              <a:t>Другий</a:t>
            </a:r>
            <a:r>
              <a:rPr lang="ru-RU" dirty="0"/>
              <a:t>, </a:t>
            </a:r>
            <a:r>
              <a:rPr lang="ru-RU" dirty="0" err="1"/>
              <a:t>ранній</a:t>
            </a:r>
            <a:r>
              <a:rPr lang="ru-RU" dirty="0"/>
              <a:t> </a:t>
            </a:r>
            <a:r>
              <a:rPr lang="ru-RU" dirty="0" err="1"/>
              <a:t>період</a:t>
            </a:r>
            <a:r>
              <a:rPr lang="ru-RU" dirty="0"/>
              <a:t> </a:t>
            </a:r>
            <a:r>
              <a:rPr lang="ru-RU" dirty="0" err="1"/>
              <a:t>становлення</a:t>
            </a:r>
            <a:r>
              <a:rPr lang="ru-RU" dirty="0"/>
              <a:t> </a:t>
            </a:r>
            <a:r>
              <a:rPr lang="ru-RU" dirty="0" err="1"/>
              <a:t>соціальної</a:t>
            </a:r>
            <a:r>
              <a:rPr lang="ru-RU" dirty="0"/>
              <a:t> </a:t>
            </a:r>
            <a:r>
              <a:rPr lang="ru-RU" dirty="0" err="1"/>
              <a:t>педагогіки</a:t>
            </a:r>
            <a:r>
              <a:rPr lang="ru-RU" dirty="0"/>
              <a:t> (</a:t>
            </a:r>
            <a:r>
              <a:rPr lang="en-US" dirty="0"/>
              <a:t>XVII- XVIII </a:t>
            </a:r>
            <a:r>
              <a:rPr lang="ru-RU" dirty="0"/>
              <a:t>ст.) </a:t>
            </a:r>
            <a:r>
              <a:rPr lang="ru-RU" dirty="0" err="1"/>
              <a:t>Характеризується</a:t>
            </a:r>
            <a:r>
              <a:rPr lang="ru-RU" dirty="0"/>
              <a:t> </a:t>
            </a:r>
            <a:r>
              <a:rPr lang="ru-RU" dirty="0" err="1"/>
              <a:t>розвитком</a:t>
            </a:r>
            <a:r>
              <a:rPr lang="ru-RU" dirty="0"/>
              <a:t> </a:t>
            </a:r>
            <a:r>
              <a:rPr lang="ru-RU" dirty="0" err="1"/>
              <a:t>провідних</a:t>
            </a:r>
            <a:r>
              <a:rPr lang="ru-RU" dirty="0"/>
              <a:t> </a:t>
            </a:r>
            <a:r>
              <a:rPr lang="ru-RU" dirty="0" err="1"/>
              <a:t>ідей</a:t>
            </a:r>
            <a:r>
              <a:rPr lang="ru-RU" dirty="0"/>
              <a:t> і </a:t>
            </a:r>
            <a:r>
              <a:rPr lang="ru-RU" dirty="0" err="1"/>
              <a:t>наукових</a:t>
            </a:r>
            <a:r>
              <a:rPr lang="ru-RU" dirty="0"/>
              <a:t> </a:t>
            </a:r>
            <a:r>
              <a:rPr lang="ru-RU" dirty="0" err="1"/>
              <a:t>концепцій</a:t>
            </a:r>
            <a:r>
              <a:rPr lang="ru-RU" dirty="0"/>
              <a:t> </a:t>
            </a:r>
            <a:r>
              <a:rPr lang="ru-RU" dirty="0" err="1"/>
              <a:t>соціальної</a:t>
            </a:r>
            <a:r>
              <a:rPr lang="ru-RU" dirty="0"/>
              <a:t> </a:t>
            </a:r>
            <a:r>
              <a:rPr lang="ru-RU" dirty="0" err="1"/>
              <a:t>педагогіки</a:t>
            </a:r>
            <a:r>
              <a:rPr lang="ru-RU" dirty="0"/>
              <a:t>, </a:t>
            </a:r>
            <a:r>
              <a:rPr lang="ru-RU" dirty="0" err="1"/>
              <a:t>становленням</a:t>
            </a:r>
            <a:r>
              <a:rPr lang="ru-RU" dirty="0"/>
              <a:t> се як значимого аспекту (</a:t>
            </a:r>
            <a:r>
              <a:rPr lang="ru-RU" dirty="0" err="1"/>
              <a:t>області</a:t>
            </a:r>
            <a:r>
              <a:rPr lang="ru-RU" dirty="0"/>
              <a:t>) </a:t>
            </a:r>
            <a:r>
              <a:rPr lang="ru-RU" dirty="0" err="1"/>
              <a:t>педагогічного</a:t>
            </a:r>
            <a:r>
              <a:rPr lang="ru-RU" dirty="0"/>
              <a:t> </a:t>
            </a:r>
            <a:r>
              <a:rPr lang="ru-RU" dirty="0" err="1"/>
              <a:t>знання</a:t>
            </a:r>
            <a:r>
              <a:rPr lang="ru-RU" dirty="0"/>
              <a:t>.</a:t>
            </a:r>
          </a:p>
        </p:txBody>
      </p:sp>
      <p:sp>
        <p:nvSpPr>
          <p:cNvPr id="3" name="Заголовок 2"/>
          <p:cNvSpPr>
            <a:spLocks noGrp="1"/>
          </p:cNvSpPr>
          <p:nvPr>
            <p:ph type="title"/>
          </p:nvPr>
        </p:nvSpPr>
        <p:spPr>
          <a:xfrm>
            <a:off x="899592" y="1700808"/>
            <a:ext cx="3367608" cy="1837920"/>
          </a:xfrm>
        </p:spPr>
        <p:txBody>
          <a:bodyPr/>
          <a:lstStyle/>
          <a:p>
            <a:r>
              <a:rPr lang="ru-RU" sz="1600" b="1" dirty="0"/>
              <a:t>Перший</a:t>
            </a:r>
            <a:r>
              <a:rPr lang="ru-RU" sz="1600" dirty="0"/>
              <a:t>, </a:t>
            </a:r>
            <a:r>
              <a:rPr lang="ru-RU" sz="1600" dirty="0" err="1"/>
              <a:t>початковий</a:t>
            </a:r>
            <a:r>
              <a:rPr lang="ru-RU" sz="1600" dirty="0"/>
              <a:t> </a:t>
            </a:r>
            <a:r>
              <a:rPr lang="ru-RU" sz="1600" dirty="0" err="1"/>
              <a:t>період</a:t>
            </a:r>
            <a:r>
              <a:rPr lang="ru-RU" sz="1600" dirty="0"/>
              <a:t>, </a:t>
            </a:r>
            <a:r>
              <a:rPr lang="ru-RU" sz="1600" dirty="0" err="1"/>
              <a:t>який</a:t>
            </a:r>
            <a:r>
              <a:rPr lang="ru-RU" sz="1600" dirty="0"/>
              <a:t> </a:t>
            </a:r>
            <a:r>
              <a:rPr lang="ru-RU" sz="1600" dirty="0" err="1"/>
              <a:t>тривав</a:t>
            </a:r>
            <a:r>
              <a:rPr lang="ru-RU" sz="1600" dirty="0"/>
              <a:t> з </a:t>
            </a:r>
            <a:r>
              <a:rPr lang="ru-RU" sz="1600" dirty="0" err="1"/>
              <a:t>найдавніших</a:t>
            </a:r>
            <a:r>
              <a:rPr lang="ru-RU" sz="1600" dirty="0"/>
              <a:t> </a:t>
            </a:r>
            <a:r>
              <a:rPr lang="ru-RU" sz="1600" dirty="0" err="1"/>
              <a:t>часів</a:t>
            </a:r>
            <a:r>
              <a:rPr lang="ru-RU" sz="1600" dirty="0"/>
              <a:t> аж до </a:t>
            </a:r>
            <a:r>
              <a:rPr lang="en-US" sz="1600" dirty="0"/>
              <a:t>XVII </a:t>
            </a:r>
            <a:r>
              <a:rPr lang="ru-RU" sz="1600" dirty="0"/>
              <a:t>ст., </a:t>
            </a:r>
            <a:r>
              <a:rPr lang="ru-RU" sz="1600" dirty="0" err="1"/>
              <a:t>Пов'язаний</a:t>
            </a:r>
            <a:r>
              <a:rPr lang="ru-RU" sz="1600" dirty="0"/>
              <a:t> з </a:t>
            </a:r>
            <a:r>
              <a:rPr lang="ru-RU" sz="1600" dirty="0" err="1"/>
              <a:t>осмисленням</a:t>
            </a:r>
            <a:r>
              <a:rPr lang="ru-RU" sz="1600" dirty="0"/>
              <a:t> практики </a:t>
            </a:r>
            <a:r>
              <a:rPr lang="ru-RU" sz="1600" dirty="0" err="1"/>
              <a:t>виховання</a:t>
            </a:r>
            <a:r>
              <a:rPr lang="ru-RU" sz="1600" dirty="0"/>
              <a:t> і </a:t>
            </a:r>
            <a:r>
              <a:rPr lang="ru-RU" sz="1600" dirty="0" err="1"/>
              <a:t>формуванням</a:t>
            </a:r>
            <a:r>
              <a:rPr lang="ru-RU" sz="1600" dirty="0"/>
              <a:t> </a:t>
            </a:r>
            <a:r>
              <a:rPr lang="ru-RU" sz="1600" dirty="0" err="1"/>
              <a:t>педагогічної</a:t>
            </a:r>
            <a:r>
              <a:rPr lang="ru-RU" sz="1600" dirty="0"/>
              <a:t> та </a:t>
            </a:r>
            <a:r>
              <a:rPr lang="ru-RU" sz="1600" dirty="0" err="1"/>
              <a:t>соціально-педагогічної</a:t>
            </a:r>
            <a:r>
              <a:rPr lang="ru-RU" sz="1600" dirty="0"/>
              <a:t> думки.</a:t>
            </a:r>
          </a:p>
        </p:txBody>
      </p:sp>
      <p:sp>
        <p:nvSpPr>
          <p:cNvPr id="4" name="Объект 3"/>
          <p:cNvSpPr>
            <a:spLocks noGrp="1"/>
          </p:cNvSpPr>
          <p:nvPr>
            <p:ph idx="1"/>
          </p:nvPr>
        </p:nvSpPr>
        <p:spPr/>
        <p:txBody>
          <a:bodyPr>
            <a:normAutofit fontScale="77500" lnSpcReduction="20000"/>
          </a:bodyPr>
          <a:lstStyle/>
          <a:p>
            <a:r>
              <a:rPr lang="ru-RU" b="1" dirty="0" err="1"/>
              <a:t>Третій</a:t>
            </a:r>
            <a:r>
              <a:rPr lang="ru-RU" dirty="0"/>
              <a:t>, </a:t>
            </a:r>
            <a:r>
              <a:rPr lang="ru-RU" dirty="0" err="1"/>
              <a:t>вихідний</a:t>
            </a:r>
            <a:r>
              <a:rPr lang="ru-RU" dirty="0"/>
              <a:t> </a:t>
            </a:r>
            <a:r>
              <a:rPr lang="ru-RU" dirty="0" err="1"/>
              <a:t>період</a:t>
            </a:r>
            <a:r>
              <a:rPr lang="ru-RU" dirty="0"/>
              <a:t> </a:t>
            </a:r>
            <a:r>
              <a:rPr lang="ru-RU" dirty="0" err="1"/>
              <a:t>розвитку</a:t>
            </a:r>
            <a:r>
              <a:rPr lang="ru-RU" dirty="0"/>
              <a:t> </a:t>
            </a:r>
            <a:r>
              <a:rPr lang="ru-RU" dirty="0" err="1"/>
              <a:t>соціальної</a:t>
            </a:r>
            <a:r>
              <a:rPr lang="ru-RU" dirty="0"/>
              <a:t> </a:t>
            </a:r>
            <a:r>
              <a:rPr lang="ru-RU" dirty="0" err="1"/>
              <a:t>педагогіки</a:t>
            </a:r>
            <a:r>
              <a:rPr lang="ru-RU" dirty="0"/>
              <a:t> як науки (середина </a:t>
            </a:r>
            <a:r>
              <a:rPr lang="en-US" dirty="0"/>
              <a:t>XIX - </a:t>
            </a:r>
            <a:r>
              <a:rPr lang="ru-RU" dirty="0"/>
              <a:t>середина </a:t>
            </a:r>
            <a:r>
              <a:rPr lang="en-US" dirty="0"/>
              <a:t>XX </a:t>
            </a:r>
            <a:r>
              <a:rPr lang="ru-RU" dirty="0"/>
              <a:t>ст.). </a:t>
            </a:r>
            <a:r>
              <a:rPr lang="ru-RU" dirty="0" err="1"/>
              <a:t>Цей</a:t>
            </a:r>
            <a:r>
              <a:rPr lang="ru-RU" dirty="0"/>
              <a:t> </a:t>
            </a:r>
            <a:r>
              <a:rPr lang="ru-RU" dirty="0" err="1"/>
              <a:t>період</a:t>
            </a:r>
            <a:r>
              <a:rPr lang="ru-RU" dirty="0"/>
              <a:t> </a:t>
            </a:r>
            <a:r>
              <a:rPr lang="ru-RU" dirty="0" err="1"/>
              <a:t>пов'язаний</a:t>
            </a:r>
            <a:r>
              <a:rPr lang="ru-RU" dirty="0"/>
              <a:t> з </a:t>
            </a:r>
            <a:r>
              <a:rPr lang="ru-RU" dirty="0" err="1"/>
              <a:t>епохою</a:t>
            </a:r>
            <a:r>
              <a:rPr lang="ru-RU" dirty="0"/>
              <a:t> </a:t>
            </a:r>
            <a:r>
              <a:rPr lang="ru-RU" dirty="0" err="1"/>
              <a:t>Просвітництва</a:t>
            </a:r>
            <a:r>
              <a:rPr lang="ru-RU" dirty="0"/>
              <a:t>. У </a:t>
            </a:r>
            <a:r>
              <a:rPr lang="ru-RU" dirty="0" err="1"/>
              <a:t>цей</a:t>
            </a:r>
            <a:r>
              <a:rPr lang="ru-RU" dirty="0"/>
              <a:t> час у </a:t>
            </a:r>
            <a:r>
              <a:rPr lang="ru-RU" dirty="0" err="1"/>
              <a:t>свідомості</a:t>
            </a:r>
            <a:r>
              <a:rPr lang="ru-RU" dirty="0"/>
              <a:t> </a:t>
            </a:r>
            <a:r>
              <a:rPr lang="ru-RU" dirty="0" err="1"/>
              <a:t>суспільства</a:t>
            </a:r>
            <a:r>
              <a:rPr lang="ru-RU" dirty="0"/>
              <a:t> </a:t>
            </a:r>
            <a:r>
              <a:rPr lang="ru-RU" dirty="0" err="1"/>
              <a:t>стверджується</a:t>
            </a:r>
            <a:r>
              <a:rPr lang="ru-RU" dirty="0"/>
              <a:t> думка про те, </a:t>
            </a:r>
            <a:r>
              <a:rPr lang="ru-RU" dirty="0" err="1"/>
              <a:t>що</a:t>
            </a:r>
            <a:r>
              <a:rPr lang="ru-RU" dirty="0"/>
              <a:t> </a:t>
            </a:r>
            <a:r>
              <a:rPr lang="ru-RU" dirty="0" err="1"/>
              <a:t>навчання</a:t>
            </a:r>
            <a:r>
              <a:rPr lang="ru-RU" dirty="0"/>
              <a:t> і </a:t>
            </a:r>
            <a:r>
              <a:rPr lang="ru-RU" dirty="0" err="1"/>
              <a:t>виховання</a:t>
            </a:r>
            <a:r>
              <a:rPr lang="ru-RU" dirty="0"/>
              <a:t> є </a:t>
            </a:r>
            <a:r>
              <a:rPr lang="ru-RU" dirty="0" err="1"/>
              <a:t>творчо-утворюючим</a:t>
            </a:r>
            <a:r>
              <a:rPr lang="ru-RU" dirty="0"/>
              <a:t> </a:t>
            </a:r>
            <a:r>
              <a:rPr lang="ru-RU" dirty="0" err="1"/>
              <a:t>чинником</a:t>
            </a:r>
            <a:r>
              <a:rPr lang="ru-RU" dirty="0"/>
              <a:t> </a:t>
            </a:r>
            <a:r>
              <a:rPr lang="ru-RU" dirty="0" err="1"/>
              <a:t>суспільства</a:t>
            </a:r>
            <a:r>
              <a:rPr lang="ru-RU" dirty="0"/>
              <a:t>, а </a:t>
            </a:r>
            <a:r>
              <a:rPr lang="ru-RU" dirty="0" err="1"/>
              <a:t>людина</a:t>
            </a:r>
            <a:r>
              <a:rPr lang="ru-RU" dirty="0"/>
              <a:t> повинна бути метою, а не </a:t>
            </a:r>
            <a:r>
              <a:rPr lang="ru-RU" dirty="0" err="1"/>
              <a:t>засобом</a:t>
            </a:r>
            <a:r>
              <a:rPr lang="ru-RU" dirty="0"/>
              <a:t> </a:t>
            </a:r>
            <a:r>
              <a:rPr lang="ru-RU" dirty="0" err="1"/>
              <a:t>розвитку</a:t>
            </a:r>
            <a:r>
              <a:rPr lang="ru-RU" dirty="0"/>
              <a:t> </a:t>
            </a:r>
            <a:r>
              <a:rPr lang="ru-RU" dirty="0" err="1"/>
              <a:t>суспільства</a:t>
            </a:r>
            <a:r>
              <a:rPr lang="ru-RU" dirty="0"/>
              <a:t>. </a:t>
            </a:r>
            <a:r>
              <a:rPr lang="ru-RU" dirty="0" err="1"/>
              <a:t>Відправним</a:t>
            </a:r>
            <a:r>
              <a:rPr lang="ru-RU" dirty="0"/>
              <a:t> пунктом </a:t>
            </a:r>
            <a:r>
              <a:rPr lang="ru-RU" dirty="0" err="1"/>
              <a:t>концентрації</a:t>
            </a:r>
            <a:r>
              <a:rPr lang="ru-RU" dirty="0"/>
              <a:t> </a:t>
            </a:r>
            <a:r>
              <a:rPr lang="ru-RU" dirty="0" err="1"/>
              <a:t>ідей</a:t>
            </a:r>
            <a:r>
              <a:rPr lang="ru-RU" dirty="0"/>
              <a:t> </a:t>
            </a:r>
            <a:r>
              <a:rPr lang="ru-RU" dirty="0" err="1"/>
              <a:t>соціальної</a:t>
            </a:r>
            <a:r>
              <a:rPr lang="ru-RU" dirty="0"/>
              <a:t> </a:t>
            </a:r>
            <a:r>
              <a:rPr lang="ru-RU" dirty="0" err="1"/>
              <a:t>педагогіки</a:t>
            </a:r>
            <a:r>
              <a:rPr lang="ru-RU" dirty="0"/>
              <a:t> як науки </a:t>
            </a:r>
            <a:r>
              <a:rPr lang="ru-RU" dirty="0" err="1"/>
              <a:t>з'явилася</a:t>
            </a:r>
            <a:r>
              <a:rPr lang="ru-RU" dirty="0"/>
              <a:t> </a:t>
            </a:r>
            <a:r>
              <a:rPr lang="ru-RU" dirty="0" err="1"/>
              <a:t>Німеччина</a:t>
            </a:r>
            <a:r>
              <a:rPr lang="ru-RU" dirty="0"/>
              <a:t>.</a:t>
            </a:r>
          </a:p>
        </p:txBody>
      </p:sp>
    </p:spTree>
    <p:extLst>
      <p:ext uri="{BB962C8B-B14F-4D97-AF65-F5344CB8AC3E}">
        <p14:creationId xmlns:p14="http://schemas.microsoft.com/office/powerpoint/2010/main" val="557090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800" dirty="0" smtClean="0"/>
              <a:t>На </a:t>
            </a:r>
            <a:r>
              <a:rPr lang="ru-RU" sz="1800" dirty="0"/>
              <a:t>думку </a:t>
            </a:r>
            <a:r>
              <a:rPr lang="ru-RU" sz="1800" dirty="0" err="1"/>
              <a:t>німецького</a:t>
            </a:r>
            <a:r>
              <a:rPr lang="ru-RU" sz="1800" dirty="0"/>
              <a:t> </a:t>
            </a:r>
            <a:r>
              <a:rPr lang="ru-RU" sz="1800" dirty="0" err="1"/>
              <a:t>дослідника</a:t>
            </a:r>
            <a:r>
              <a:rPr lang="ru-RU" sz="1800" dirty="0"/>
              <a:t> П. </a:t>
            </a:r>
            <a:r>
              <a:rPr lang="ru-RU" sz="1800" dirty="0" err="1"/>
              <a:t>Наторпа</a:t>
            </a:r>
            <a:r>
              <a:rPr lang="ru-RU" sz="1800" dirty="0"/>
              <a:t> </a:t>
            </a:r>
            <a:r>
              <a:rPr lang="ru-RU" sz="1800" dirty="0" err="1"/>
              <a:t>соціальна</a:t>
            </a:r>
            <a:r>
              <a:rPr lang="ru-RU" sz="1800" dirty="0"/>
              <a:t> </a:t>
            </a:r>
            <a:r>
              <a:rPr lang="ru-RU" sz="1800" dirty="0" err="1"/>
              <a:t>педагогіка</a:t>
            </a:r>
            <a:r>
              <a:rPr lang="ru-RU" sz="1800" dirty="0"/>
              <a:t> </a:t>
            </a:r>
            <a:r>
              <a:rPr lang="ru-RU" sz="1800" dirty="0" err="1"/>
              <a:t>вирішує</a:t>
            </a:r>
            <a:r>
              <a:rPr lang="ru-RU" sz="1800" dirty="0"/>
              <a:t> </a:t>
            </a:r>
            <a:r>
              <a:rPr lang="ru-RU" sz="1800" dirty="0" err="1"/>
              <a:t>проблеми</a:t>
            </a:r>
            <a:r>
              <a:rPr lang="ru-RU" sz="1800" dirty="0"/>
              <a:t> </a:t>
            </a:r>
            <a:r>
              <a:rPr lang="ru-RU" sz="1800" dirty="0" err="1"/>
              <a:t>інтеграції</a:t>
            </a:r>
            <a:r>
              <a:rPr lang="ru-RU" sz="1800" dirty="0"/>
              <a:t> </a:t>
            </a:r>
            <a:r>
              <a:rPr lang="ru-RU" sz="1800" dirty="0" err="1"/>
              <a:t>усіх</a:t>
            </a:r>
            <a:r>
              <a:rPr lang="ru-RU" sz="1800" dirty="0"/>
              <a:t> </a:t>
            </a:r>
            <a:r>
              <a:rPr lang="ru-RU" sz="1800" dirty="0" err="1"/>
              <a:t>виховних</a:t>
            </a:r>
            <a:r>
              <a:rPr lang="ru-RU" sz="1800" dirty="0"/>
              <a:t> сил </a:t>
            </a:r>
            <a:r>
              <a:rPr lang="ru-RU" sz="1800" dirty="0" err="1"/>
              <a:t>суспільства</a:t>
            </a:r>
            <a:r>
              <a:rPr lang="ru-RU" sz="1800" dirty="0"/>
              <a:t> з метою </a:t>
            </a:r>
            <a:r>
              <a:rPr lang="ru-RU" sz="1800" dirty="0" err="1"/>
              <a:t>підвищення</a:t>
            </a:r>
            <a:r>
              <a:rPr lang="ru-RU" sz="1800" dirty="0"/>
              <a:t> культурного </a:t>
            </a:r>
            <a:r>
              <a:rPr lang="ru-RU" sz="1800" dirty="0" err="1"/>
              <a:t>рівня</a:t>
            </a:r>
            <a:r>
              <a:rPr lang="ru-RU" sz="1800" dirty="0"/>
              <a:t> </a:t>
            </a:r>
            <a:r>
              <a:rPr lang="ru-RU" sz="1800" dirty="0" err="1"/>
              <a:t>населення</a:t>
            </a:r>
            <a:r>
              <a:rPr lang="ru-RU" sz="1800" dirty="0"/>
              <a:t> В </a:t>
            </a:r>
            <a:r>
              <a:rPr lang="ru-RU" sz="1800" dirty="0" err="1"/>
              <a:t>Україні</a:t>
            </a:r>
            <a:r>
              <a:rPr lang="ru-RU" sz="1800" dirty="0"/>
              <a:t> </a:t>
            </a:r>
            <a:r>
              <a:rPr lang="ru-RU" sz="1800" dirty="0" err="1"/>
              <a:t>провідними</a:t>
            </a:r>
            <a:r>
              <a:rPr lang="ru-RU" sz="1800" dirty="0"/>
              <a:t> теоретиками і практиками </a:t>
            </a:r>
            <a:r>
              <a:rPr lang="ru-RU" sz="1800" dirty="0" err="1"/>
              <a:t>соціальної</a:t>
            </a:r>
            <a:r>
              <a:rPr lang="ru-RU" sz="1800" dirty="0"/>
              <a:t> </a:t>
            </a:r>
            <a:r>
              <a:rPr lang="ru-RU" sz="1800" dirty="0" err="1"/>
              <a:t>педагогіки</a:t>
            </a:r>
            <a:r>
              <a:rPr lang="ru-RU" sz="1800" dirty="0"/>
              <a:t> </a:t>
            </a:r>
            <a:r>
              <a:rPr lang="ru-RU" sz="1800" dirty="0" err="1"/>
              <a:t>традиційно</a:t>
            </a:r>
            <a:r>
              <a:rPr lang="ru-RU" sz="1800" dirty="0"/>
              <a:t> </a:t>
            </a:r>
            <a:r>
              <a:rPr lang="ru-RU" sz="1800" dirty="0" err="1"/>
              <a:t>вважалися</a:t>
            </a:r>
            <a:r>
              <a:rPr lang="ru-RU" sz="1800" dirty="0"/>
              <a:t> А. С. Макаренко та В. О. </a:t>
            </a:r>
            <a:r>
              <a:rPr lang="ru-RU" sz="1800" dirty="0" err="1"/>
              <a:t>Сухомлинський</a:t>
            </a:r>
            <a:r>
              <a:rPr lang="ru-RU" sz="1800" dirty="0"/>
              <a:t>.</a:t>
            </a:r>
          </a:p>
        </p:txBody>
      </p:sp>
      <p:sp>
        <p:nvSpPr>
          <p:cNvPr id="3" name="Текст 2"/>
          <p:cNvSpPr>
            <a:spLocks noGrp="1"/>
          </p:cNvSpPr>
          <p:nvPr>
            <p:ph type="body" idx="1"/>
          </p:nvPr>
        </p:nvSpPr>
        <p:spPr/>
        <p:txBody>
          <a:bodyPr>
            <a:noAutofit/>
          </a:bodyPr>
          <a:lstStyle/>
          <a:p>
            <a:r>
              <a:rPr lang="ru-RU" dirty="0" err="1"/>
              <a:t>Соціальна</a:t>
            </a:r>
            <a:r>
              <a:rPr lang="ru-RU" dirty="0"/>
              <a:t> </a:t>
            </a:r>
            <a:r>
              <a:rPr lang="ru-RU" dirty="0" err="1"/>
              <a:t>педагогіка</a:t>
            </a:r>
            <a:r>
              <a:rPr lang="ru-RU" dirty="0"/>
              <a:t> як </a:t>
            </a:r>
            <a:r>
              <a:rPr lang="ru-RU" dirty="0" err="1"/>
              <a:t>термін</a:t>
            </a:r>
            <a:r>
              <a:rPr lang="ru-RU" dirty="0"/>
              <a:t> введена в </a:t>
            </a:r>
            <a:r>
              <a:rPr lang="ru-RU" dirty="0" err="1"/>
              <a:t>обіг</a:t>
            </a:r>
            <a:r>
              <a:rPr lang="ru-RU" dirty="0"/>
              <a:t> </a:t>
            </a:r>
            <a:r>
              <a:rPr lang="ru-RU" dirty="0" err="1"/>
              <a:t>німецьким</a:t>
            </a:r>
            <a:r>
              <a:rPr lang="ru-RU" dirty="0"/>
              <a:t> педагогом </a:t>
            </a:r>
            <a:r>
              <a:rPr lang="ru-RU" dirty="0" err="1"/>
              <a:t>Дістервергом</a:t>
            </a:r>
            <a:r>
              <a:rPr lang="ru-RU" dirty="0"/>
              <a:t> в </a:t>
            </a:r>
            <a:r>
              <a:rPr lang="ru-RU" dirty="0" err="1"/>
              <a:t>середині</a:t>
            </a:r>
            <a:r>
              <a:rPr lang="ru-RU" dirty="0"/>
              <a:t> 19 </a:t>
            </a:r>
            <a:r>
              <a:rPr lang="ru-RU" dirty="0" err="1"/>
              <a:t>століття</a:t>
            </a:r>
            <a:r>
              <a:rPr lang="ru-RU" dirty="0"/>
              <a:t>. Основоположники </a:t>
            </a:r>
            <a:r>
              <a:rPr lang="ru-RU" dirty="0" err="1"/>
              <a:t>соціальної</a:t>
            </a:r>
            <a:r>
              <a:rPr lang="ru-RU" dirty="0"/>
              <a:t> </a:t>
            </a:r>
            <a:r>
              <a:rPr lang="ru-RU" dirty="0" err="1"/>
              <a:t>педагогіки</a:t>
            </a:r>
            <a:r>
              <a:rPr lang="ru-RU" dirty="0"/>
              <a:t> Ноль і </a:t>
            </a:r>
            <a:r>
              <a:rPr lang="ru-RU" dirty="0" err="1"/>
              <a:t>Боймер</a:t>
            </a:r>
            <a:r>
              <a:rPr lang="ru-RU" dirty="0"/>
              <a:t> </a:t>
            </a:r>
            <a:r>
              <a:rPr lang="ru-RU" dirty="0" err="1"/>
              <a:t>вважали</a:t>
            </a:r>
            <a:r>
              <a:rPr lang="ru-RU" dirty="0"/>
              <a:t>, </a:t>
            </a:r>
            <a:r>
              <a:rPr lang="ru-RU" dirty="0" err="1"/>
              <a:t>що</a:t>
            </a:r>
            <a:r>
              <a:rPr lang="ru-RU" dirty="0"/>
              <a:t> </a:t>
            </a:r>
            <a:r>
              <a:rPr lang="ru-RU" dirty="0" err="1"/>
              <a:t>соціальна</a:t>
            </a:r>
            <a:r>
              <a:rPr lang="ru-RU" dirty="0"/>
              <a:t> </a:t>
            </a:r>
            <a:r>
              <a:rPr lang="ru-RU" dirty="0" err="1"/>
              <a:t>педагогіка</a:t>
            </a:r>
            <a:r>
              <a:rPr lang="ru-RU" dirty="0"/>
              <a:t> </a:t>
            </a:r>
            <a:r>
              <a:rPr lang="ru-RU" dirty="0" smtClean="0"/>
              <a:t> </a:t>
            </a:r>
            <a:r>
              <a:rPr lang="ru-RU" dirty="0" err="1" smtClean="0"/>
              <a:t>навчає</a:t>
            </a:r>
            <a:r>
              <a:rPr lang="ru-RU" dirty="0" smtClean="0"/>
              <a:t> </a:t>
            </a:r>
            <a:r>
              <a:rPr lang="ru-RU" dirty="0" err="1" smtClean="0"/>
              <a:t>надавати</a:t>
            </a:r>
            <a:r>
              <a:rPr lang="ru-RU" dirty="0" smtClean="0"/>
              <a:t>  </a:t>
            </a:r>
            <a:r>
              <a:rPr lang="ru-RU" dirty="0" err="1" smtClean="0"/>
              <a:t>соціальну</a:t>
            </a:r>
            <a:r>
              <a:rPr lang="ru-RU" dirty="0" smtClean="0"/>
              <a:t> </a:t>
            </a:r>
            <a:r>
              <a:rPr lang="ru-RU" dirty="0" err="1"/>
              <a:t>допомогу</a:t>
            </a:r>
            <a:r>
              <a:rPr lang="ru-RU" dirty="0"/>
              <a:t> </a:t>
            </a:r>
            <a:r>
              <a:rPr lang="ru-RU" dirty="0" err="1"/>
              <a:t>знедоленим</a:t>
            </a:r>
            <a:r>
              <a:rPr lang="ru-RU" dirty="0"/>
              <a:t> </a:t>
            </a:r>
            <a:r>
              <a:rPr lang="ru-RU" dirty="0" err="1"/>
              <a:t>дітям</a:t>
            </a:r>
            <a:r>
              <a:rPr lang="ru-RU" dirty="0"/>
              <a:t> і </a:t>
            </a:r>
            <a:r>
              <a:rPr lang="ru-RU" dirty="0" err="1"/>
              <a:t>профілактику</a:t>
            </a:r>
            <a:r>
              <a:rPr lang="ru-RU" dirty="0"/>
              <a:t> </a:t>
            </a:r>
            <a:r>
              <a:rPr lang="ru-RU" dirty="0" err="1"/>
              <a:t>правопорушень</a:t>
            </a:r>
            <a:r>
              <a:rPr lang="ru-RU" dirty="0"/>
              <a:t> </a:t>
            </a:r>
            <a:r>
              <a:rPr lang="ru-RU" dirty="0" err="1"/>
              <a:t>серед</a:t>
            </a:r>
            <a:r>
              <a:rPr lang="ru-RU" dirty="0"/>
              <a:t> </a:t>
            </a:r>
            <a:r>
              <a:rPr lang="ru-RU" dirty="0" err="1"/>
              <a:t>неповнолітніх</a:t>
            </a:r>
            <a:r>
              <a:rPr lang="ru-RU" dirty="0"/>
              <a:t>. </a:t>
            </a:r>
          </a:p>
        </p:txBody>
      </p:sp>
    </p:spTree>
    <p:extLst>
      <p:ext uri="{BB962C8B-B14F-4D97-AF65-F5344CB8AC3E}">
        <p14:creationId xmlns:p14="http://schemas.microsoft.com/office/powerpoint/2010/main" val="2444814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dirty="0"/>
              <a:t>Предметом </a:t>
            </a:r>
            <a:r>
              <a:rPr lang="ru-RU" sz="2000" dirty="0" err="1"/>
              <a:t>соціальної</a:t>
            </a:r>
            <a:r>
              <a:rPr lang="ru-RU" sz="2000" dirty="0"/>
              <a:t> </a:t>
            </a:r>
            <a:r>
              <a:rPr lang="ru-RU" sz="2000" dirty="0" err="1"/>
              <a:t>педагогіки</a:t>
            </a:r>
            <a:r>
              <a:rPr lang="ru-RU" sz="2000" dirty="0"/>
              <a:t> є </a:t>
            </a:r>
            <a:r>
              <a:rPr lang="ru-RU" sz="2000" dirty="0" err="1"/>
              <a:t>дослідження</a:t>
            </a:r>
            <a:r>
              <a:rPr lang="ru-RU" sz="2000" dirty="0"/>
              <a:t>, </a:t>
            </a:r>
            <a:r>
              <a:rPr lang="ru-RU" sz="2000" dirty="0" err="1"/>
              <a:t>організація</a:t>
            </a:r>
            <a:r>
              <a:rPr lang="ru-RU" sz="2000" dirty="0"/>
              <a:t> та </a:t>
            </a:r>
            <a:r>
              <a:rPr lang="ru-RU" sz="2000" dirty="0" err="1"/>
              <a:t>керівництво</a:t>
            </a:r>
            <a:r>
              <a:rPr lang="ru-RU" sz="2000" dirty="0"/>
              <a:t> </a:t>
            </a:r>
            <a:r>
              <a:rPr lang="ru-RU" sz="2000" dirty="0" err="1"/>
              <a:t>впливами</a:t>
            </a:r>
            <a:r>
              <a:rPr lang="ru-RU" sz="2000" dirty="0"/>
              <a:t> </a:t>
            </a:r>
            <a:r>
              <a:rPr lang="ru-RU" sz="2000" dirty="0" err="1"/>
              <a:t>соціального</a:t>
            </a:r>
            <a:r>
              <a:rPr lang="ru-RU" sz="2000" dirty="0"/>
              <a:t> </a:t>
            </a:r>
            <a:r>
              <a:rPr lang="ru-RU" sz="2000" dirty="0" err="1"/>
              <a:t>середовища</a:t>
            </a:r>
            <a:r>
              <a:rPr lang="ru-RU" sz="2000" dirty="0"/>
              <a:t> на </a:t>
            </a:r>
            <a:r>
              <a:rPr lang="ru-RU" sz="2000" dirty="0" err="1"/>
              <a:t>формування</a:t>
            </a:r>
            <a:r>
              <a:rPr lang="ru-RU" sz="2000" dirty="0"/>
              <a:t> </a:t>
            </a:r>
            <a:r>
              <a:rPr lang="ru-RU" sz="2000" dirty="0" err="1"/>
              <a:t>духовності</a:t>
            </a:r>
            <a:r>
              <a:rPr lang="ru-RU" sz="2000" dirty="0"/>
              <a:t> </a:t>
            </a:r>
            <a:r>
              <a:rPr lang="ru-RU" sz="2000" dirty="0" err="1"/>
              <a:t>людини</a:t>
            </a:r>
            <a:r>
              <a:rPr lang="ru-RU" sz="2000" dirty="0"/>
              <a:t>, </a:t>
            </a:r>
            <a:r>
              <a:rPr lang="ru-RU" sz="2000" dirty="0" err="1"/>
              <a:t>групи</a:t>
            </a:r>
            <a:r>
              <a:rPr lang="ru-RU" sz="2000" dirty="0"/>
              <a:t>, </a:t>
            </a:r>
            <a:r>
              <a:rPr lang="ru-RU" sz="2000" dirty="0" err="1"/>
              <a:t>суспільства</a:t>
            </a:r>
            <a:r>
              <a:rPr lang="ru-RU" sz="2000" dirty="0"/>
              <a:t> в </a:t>
            </a:r>
            <a:r>
              <a:rPr lang="ru-RU" sz="2000" dirty="0" err="1"/>
              <a:t>цілому</a:t>
            </a:r>
            <a:r>
              <a:rPr lang="ru-RU" sz="2000" dirty="0"/>
              <a:t> предметом </a:t>
            </a:r>
            <a:r>
              <a:rPr lang="ru-RU" sz="2000" dirty="0" err="1"/>
              <a:t>соціальної</a:t>
            </a:r>
            <a:r>
              <a:rPr lang="ru-RU" sz="2000" dirty="0"/>
              <a:t> </a:t>
            </a:r>
            <a:r>
              <a:rPr lang="ru-RU" sz="2000" dirty="0" err="1"/>
              <a:t>педагогіки</a:t>
            </a:r>
            <a:r>
              <a:rPr lang="ru-RU" sz="2000" dirty="0"/>
              <a:t> є </a:t>
            </a:r>
            <a:r>
              <a:rPr lang="ru-RU" sz="2000" dirty="0" err="1"/>
              <a:t>формування</a:t>
            </a:r>
            <a:r>
              <a:rPr lang="ru-RU" sz="2000" dirty="0"/>
              <a:t> </a:t>
            </a:r>
            <a:r>
              <a:rPr lang="ru-RU" sz="2000" dirty="0" err="1"/>
              <a:t>людини</a:t>
            </a:r>
            <a:r>
              <a:rPr lang="ru-RU" sz="2000" dirty="0"/>
              <a:t> в </a:t>
            </a:r>
            <a:r>
              <a:rPr lang="ru-RU" sz="2000" dirty="0" err="1"/>
              <a:t>соціумі</a:t>
            </a:r>
            <a:r>
              <a:rPr lang="ru-RU" sz="2000" dirty="0"/>
              <a:t>:</a:t>
            </a:r>
          </a:p>
        </p:txBody>
      </p:sp>
      <p:sp>
        <p:nvSpPr>
          <p:cNvPr id="3" name="Объект 2"/>
          <p:cNvSpPr>
            <a:spLocks noGrp="1"/>
          </p:cNvSpPr>
          <p:nvPr>
            <p:ph sz="quarter" idx="13"/>
          </p:nvPr>
        </p:nvSpPr>
        <p:spPr/>
        <p:txBody>
          <a:bodyPr>
            <a:normAutofit/>
          </a:bodyPr>
          <a:lstStyle/>
          <a:p>
            <a:r>
              <a:rPr lang="ru-RU" sz="1600" dirty="0" err="1"/>
              <a:t>формування</a:t>
            </a:r>
            <a:r>
              <a:rPr lang="ru-RU" sz="1600" dirty="0"/>
              <a:t> </a:t>
            </a:r>
            <a:r>
              <a:rPr lang="ru-RU" sz="1600" dirty="0" err="1"/>
              <a:t>самостійно</a:t>
            </a:r>
            <a:r>
              <a:rPr lang="ru-RU" sz="1600" dirty="0"/>
              <a:t> </a:t>
            </a:r>
            <a:r>
              <a:rPr lang="ru-RU" sz="1600" dirty="0" err="1"/>
              <a:t>діючої</a:t>
            </a:r>
            <a:r>
              <a:rPr lang="ru-RU" sz="1600" dirty="0"/>
              <a:t>, </a:t>
            </a:r>
            <a:r>
              <a:rPr lang="ru-RU" sz="1600" dirty="0" err="1"/>
              <a:t>моральної</a:t>
            </a:r>
            <a:r>
              <a:rPr lang="ru-RU" sz="1600" dirty="0"/>
              <a:t>, </a:t>
            </a:r>
            <a:r>
              <a:rPr lang="ru-RU" sz="1600" dirty="0" err="1"/>
              <a:t>гармонійної</a:t>
            </a:r>
            <a:r>
              <a:rPr lang="ru-RU" sz="1600" dirty="0"/>
              <a:t> </a:t>
            </a:r>
            <a:r>
              <a:rPr lang="ru-RU" sz="1600" dirty="0" err="1"/>
              <a:t>особистості</a:t>
            </a:r>
            <a:r>
              <a:rPr lang="ru-RU" sz="1600" dirty="0"/>
              <a:t>, яка </a:t>
            </a:r>
            <a:r>
              <a:rPr lang="ru-RU" sz="1600" dirty="0" err="1"/>
              <a:t>відповідає</a:t>
            </a:r>
            <a:r>
              <a:rPr lang="ru-RU" sz="1600" dirty="0"/>
              <a:t> за </a:t>
            </a:r>
            <a:r>
              <a:rPr lang="ru-RU" sz="1600" dirty="0" err="1"/>
              <a:t>вибір</a:t>
            </a:r>
            <a:r>
              <a:rPr lang="ru-RU" sz="1600" dirty="0"/>
              <a:t> </a:t>
            </a:r>
            <a:r>
              <a:rPr lang="ru-RU" sz="1600" dirty="0" err="1"/>
              <a:t>життєвого</a:t>
            </a:r>
            <a:r>
              <a:rPr lang="ru-RU" sz="1600" dirty="0"/>
              <a:t> шляху, </a:t>
            </a:r>
            <a:r>
              <a:rPr lang="ru-RU" sz="1600" dirty="0" err="1"/>
              <a:t>творчу</a:t>
            </a:r>
            <a:r>
              <a:rPr lang="ru-RU" sz="1600" dirty="0"/>
              <a:t> </a:t>
            </a:r>
            <a:r>
              <a:rPr lang="ru-RU" sz="1600" dirty="0" err="1"/>
              <a:t>реалізацію</a:t>
            </a:r>
            <a:r>
              <a:rPr lang="ru-RU" sz="1600" dirty="0"/>
              <a:t> </a:t>
            </a:r>
            <a:r>
              <a:rPr lang="ru-RU" sz="1600" dirty="0" err="1"/>
              <a:t>своїх</a:t>
            </a:r>
            <a:r>
              <a:rPr lang="ru-RU" sz="1600" dirty="0"/>
              <a:t> </a:t>
            </a:r>
            <a:r>
              <a:rPr lang="ru-RU" sz="1600" dirty="0" err="1"/>
              <a:t>здібностей</a:t>
            </a:r>
            <a:r>
              <a:rPr lang="ru-RU" sz="1600" dirty="0"/>
              <a:t> у </a:t>
            </a:r>
            <a:r>
              <a:rPr lang="ru-RU" sz="1600" dirty="0" err="1"/>
              <a:t>найрізноманітніших</a:t>
            </a:r>
            <a:r>
              <a:rPr lang="ru-RU" sz="1600" dirty="0"/>
              <a:t> сферах (</a:t>
            </a:r>
            <a:r>
              <a:rPr lang="ru-RU" sz="1600" dirty="0" err="1"/>
              <a:t>людина-людина</a:t>
            </a:r>
            <a:r>
              <a:rPr lang="ru-RU" sz="1600" dirty="0"/>
              <a:t>, </a:t>
            </a:r>
            <a:r>
              <a:rPr lang="ru-RU" sz="1600" dirty="0" err="1"/>
              <a:t>людина-праця</a:t>
            </a:r>
            <a:r>
              <a:rPr lang="ru-RU" sz="1600" dirty="0"/>
              <a:t>, </a:t>
            </a:r>
            <a:r>
              <a:rPr lang="ru-RU" sz="1600" dirty="0" err="1"/>
              <a:t>людина</a:t>
            </a:r>
            <a:r>
              <a:rPr lang="ru-RU" sz="1600" dirty="0"/>
              <a:t>-природа, </a:t>
            </a:r>
            <a:r>
              <a:rPr lang="ru-RU" sz="1600" dirty="0" err="1"/>
              <a:t>людина-суспільство</a:t>
            </a:r>
            <a:r>
              <a:rPr lang="ru-RU" sz="1600" dirty="0"/>
              <a:t>, </a:t>
            </a:r>
            <a:r>
              <a:rPr lang="ru-RU" sz="1600" dirty="0" err="1"/>
              <a:t>людина-сім’я</a:t>
            </a:r>
            <a:r>
              <a:rPr lang="ru-RU" sz="1600" dirty="0"/>
              <a:t>, </a:t>
            </a:r>
            <a:r>
              <a:rPr lang="ru-RU" sz="1600" dirty="0" err="1"/>
              <a:t>людина-здоров’я</a:t>
            </a:r>
            <a:r>
              <a:rPr lang="ru-RU" sz="1600" dirty="0"/>
              <a:t>, </a:t>
            </a:r>
            <a:r>
              <a:rPr lang="ru-RU" sz="1600" dirty="0" err="1"/>
              <a:t>людина</a:t>
            </a:r>
            <a:r>
              <a:rPr lang="ru-RU" sz="1600" dirty="0"/>
              <a:t>-час, </a:t>
            </a:r>
            <a:r>
              <a:rPr lang="ru-RU" sz="1600" dirty="0" err="1"/>
              <a:t>людина-моральність</a:t>
            </a:r>
            <a:r>
              <a:rPr lang="ru-RU" sz="1600" dirty="0"/>
              <a:t>);</a:t>
            </a:r>
          </a:p>
          <a:p>
            <a:r>
              <a:rPr lang="ru-RU" sz="1600" dirty="0" err="1"/>
              <a:t>адаптація</a:t>
            </a:r>
            <a:r>
              <a:rPr lang="ru-RU" sz="1600" dirty="0"/>
              <a:t> </a:t>
            </a:r>
            <a:r>
              <a:rPr lang="ru-RU" sz="1600" dirty="0" err="1"/>
              <a:t>людини</a:t>
            </a:r>
            <a:r>
              <a:rPr lang="ru-RU" sz="1600" dirty="0"/>
              <a:t> до </a:t>
            </a:r>
            <a:r>
              <a:rPr lang="ru-RU" sz="1600" dirty="0" err="1"/>
              <a:t>соціокультурного</a:t>
            </a:r>
            <a:r>
              <a:rPr lang="ru-RU" sz="1600" dirty="0"/>
              <a:t> </a:t>
            </a:r>
            <a:r>
              <a:rPr lang="ru-RU" sz="1600" dirty="0" err="1"/>
              <a:t>середовища</a:t>
            </a:r>
            <a:r>
              <a:rPr lang="ru-RU" sz="1600" dirty="0"/>
              <a:t> і </a:t>
            </a:r>
            <a:r>
              <a:rPr lang="ru-RU" sz="1600" dirty="0" err="1"/>
              <a:t>середовища</a:t>
            </a:r>
            <a:r>
              <a:rPr lang="ru-RU" sz="1600" dirty="0"/>
              <a:t> до </a:t>
            </a:r>
            <a:r>
              <a:rPr lang="ru-RU" sz="1600" dirty="0" err="1"/>
              <a:t>людини</a:t>
            </a:r>
            <a:r>
              <a:rPr lang="ru-RU" sz="1600" dirty="0"/>
              <a:t>;</a:t>
            </a:r>
          </a:p>
        </p:txBody>
      </p:sp>
      <p:sp>
        <p:nvSpPr>
          <p:cNvPr id="4" name="Объект 3"/>
          <p:cNvSpPr>
            <a:spLocks noGrp="1"/>
          </p:cNvSpPr>
          <p:nvPr>
            <p:ph sz="quarter" idx="14"/>
          </p:nvPr>
        </p:nvSpPr>
        <p:spPr/>
        <p:txBody>
          <a:bodyPr>
            <a:normAutofit fontScale="92500" lnSpcReduction="10000"/>
          </a:bodyPr>
          <a:lstStyle/>
          <a:p>
            <a:r>
              <a:rPr lang="ru-RU" dirty="0" err="1" smtClean="0"/>
              <a:t>освітньо-виховна</a:t>
            </a:r>
            <a:r>
              <a:rPr lang="ru-RU" dirty="0" smtClean="0"/>
              <a:t> </a:t>
            </a:r>
            <a:r>
              <a:rPr lang="ru-RU" dirty="0" err="1"/>
              <a:t>допомога</a:t>
            </a:r>
            <a:r>
              <a:rPr lang="ru-RU" dirty="0"/>
              <a:t> </a:t>
            </a:r>
            <a:r>
              <a:rPr lang="ru-RU" dirty="0" err="1"/>
              <a:t>соціальному</a:t>
            </a:r>
            <a:r>
              <a:rPr lang="ru-RU" dirty="0"/>
              <a:t> </a:t>
            </a:r>
            <a:r>
              <a:rPr lang="ru-RU" dirty="0" err="1"/>
              <a:t>становленню</a:t>
            </a:r>
            <a:r>
              <a:rPr lang="ru-RU" dirty="0"/>
              <a:t> </a:t>
            </a:r>
            <a:r>
              <a:rPr lang="ru-RU" dirty="0" err="1"/>
              <a:t>особистості</a:t>
            </a:r>
            <a:r>
              <a:rPr lang="ru-RU" dirty="0"/>
              <a:t>, </a:t>
            </a:r>
            <a:r>
              <a:rPr lang="ru-RU" dirty="0" err="1"/>
              <a:t>підтримка</a:t>
            </a:r>
            <a:r>
              <a:rPr lang="ru-RU" dirty="0"/>
              <a:t> </a:t>
            </a:r>
            <a:r>
              <a:rPr lang="ru-RU" dirty="0" err="1"/>
              <a:t>незахищеної</a:t>
            </a:r>
            <a:r>
              <a:rPr lang="ru-RU" dirty="0"/>
              <a:t> </a:t>
            </a:r>
            <a:r>
              <a:rPr lang="ru-RU" dirty="0" err="1"/>
              <a:t>особистості</a:t>
            </a:r>
            <a:r>
              <a:rPr lang="ru-RU" dirty="0"/>
              <a:t>;</a:t>
            </a:r>
          </a:p>
          <a:p>
            <a:r>
              <a:rPr lang="ru-RU" dirty="0" err="1"/>
              <a:t>сприяння</a:t>
            </a:r>
            <a:r>
              <a:rPr lang="ru-RU" dirty="0"/>
              <a:t> в </a:t>
            </a:r>
            <a:r>
              <a:rPr lang="ru-RU" dirty="0" err="1"/>
              <a:t>критичних</a:t>
            </a:r>
            <a:r>
              <a:rPr lang="ru-RU" dirty="0"/>
              <a:t> і </a:t>
            </a:r>
            <a:r>
              <a:rPr lang="ru-RU" dirty="0" err="1"/>
              <a:t>екстремальних</a:t>
            </a:r>
            <a:r>
              <a:rPr lang="ru-RU" dirty="0"/>
              <a:t> </a:t>
            </a:r>
            <a:r>
              <a:rPr lang="ru-RU" dirty="0" err="1"/>
              <a:t>ситуаціях</a:t>
            </a:r>
            <a:r>
              <a:rPr lang="ru-RU" dirty="0"/>
              <a:t> </a:t>
            </a:r>
            <a:r>
              <a:rPr lang="ru-RU" dirty="0" err="1"/>
              <a:t>розвитку</a:t>
            </a:r>
            <a:r>
              <a:rPr lang="ru-RU" dirty="0"/>
              <a:t> </a:t>
            </a:r>
            <a:r>
              <a:rPr lang="ru-RU" dirty="0" err="1"/>
              <a:t>життєвих</a:t>
            </a:r>
            <a:r>
              <a:rPr lang="ru-RU" dirty="0"/>
              <a:t> </a:t>
            </a:r>
            <a:r>
              <a:rPr lang="ru-RU" dirty="0" err="1"/>
              <a:t>цінностей</a:t>
            </a:r>
            <a:r>
              <a:rPr lang="ru-RU" dirty="0"/>
              <a:t> і </a:t>
            </a:r>
            <a:r>
              <a:rPr lang="ru-RU" dirty="0" err="1"/>
              <a:t>відносин</a:t>
            </a:r>
            <a:r>
              <a:rPr lang="ru-RU" dirty="0"/>
              <a:t> </a:t>
            </a:r>
            <a:r>
              <a:rPr lang="ru-RU" dirty="0" err="1"/>
              <a:t>особистості</a:t>
            </a:r>
            <a:r>
              <a:rPr lang="ru-RU" dirty="0"/>
              <a:t>.</a:t>
            </a:r>
          </a:p>
        </p:txBody>
      </p:sp>
    </p:spTree>
    <p:extLst>
      <p:ext uri="{BB962C8B-B14F-4D97-AF65-F5344CB8AC3E}">
        <p14:creationId xmlns:p14="http://schemas.microsoft.com/office/powerpoint/2010/main" val="2425382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Метою </a:t>
            </a:r>
            <a:r>
              <a:rPr lang="ru-RU" dirty="0" err="1"/>
              <a:t>соціальної</a:t>
            </a:r>
            <a:r>
              <a:rPr lang="ru-RU" dirty="0"/>
              <a:t> </a:t>
            </a:r>
            <a:r>
              <a:rPr lang="ru-RU" dirty="0" err="1"/>
              <a:t>педагогіки</a:t>
            </a:r>
            <a:r>
              <a:rPr lang="ru-RU" dirty="0"/>
              <a:t> є </a:t>
            </a:r>
          </a:p>
        </p:txBody>
      </p:sp>
      <p:sp>
        <p:nvSpPr>
          <p:cNvPr id="3" name="Объект 2"/>
          <p:cNvSpPr>
            <a:spLocks noGrp="1"/>
          </p:cNvSpPr>
          <p:nvPr>
            <p:ph sz="quarter" idx="13"/>
          </p:nvPr>
        </p:nvSpPr>
        <p:spPr/>
        <p:txBody>
          <a:bodyPr/>
          <a:lstStyle/>
          <a:p>
            <a:r>
              <a:rPr lang="ru-RU" dirty="0" err="1"/>
              <a:t>створення</a:t>
            </a:r>
            <a:r>
              <a:rPr lang="ru-RU" dirty="0"/>
              <a:t> у </a:t>
            </a:r>
            <a:r>
              <a:rPr lang="ru-RU" dirty="0" err="1"/>
              <a:t>соціумі</a:t>
            </a:r>
            <a:r>
              <a:rPr lang="ru-RU" dirty="0"/>
              <a:t> умов для позитивного </a:t>
            </a:r>
            <a:r>
              <a:rPr lang="ru-RU" dirty="0" err="1"/>
              <a:t>розвитку</a:t>
            </a:r>
            <a:r>
              <a:rPr lang="ru-RU" dirty="0"/>
              <a:t> </a:t>
            </a:r>
            <a:r>
              <a:rPr lang="ru-RU" dirty="0" err="1"/>
              <a:t>особистості</a:t>
            </a:r>
            <a:r>
              <a:rPr lang="ru-RU" dirty="0"/>
              <a:t>, </a:t>
            </a:r>
            <a:r>
              <a:rPr lang="ru-RU" dirty="0" err="1"/>
              <a:t>цілеспрямована</a:t>
            </a:r>
            <a:r>
              <a:rPr lang="ru-RU" dirty="0"/>
              <a:t> </a:t>
            </a:r>
            <a:r>
              <a:rPr lang="ru-RU" dirty="0" err="1"/>
              <a:t>гуманізація</a:t>
            </a:r>
            <a:r>
              <a:rPr lang="ru-RU" dirty="0"/>
              <a:t> </a:t>
            </a:r>
            <a:r>
              <a:rPr lang="ru-RU" dirty="0" err="1"/>
              <a:t>між</a:t>
            </a:r>
            <a:r>
              <a:rPr lang="ru-RU" dirty="0"/>
              <a:t>- та </a:t>
            </a:r>
            <a:r>
              <a:rPr lang="ru-RU" dirty="0" err="1"/>
              <a:t>надособових</a:t>
            </a:r>
            <a:r>
              <a:rPr lang="ru-RU" dirty="0"/>
              <a:t> </a:t>
            </a:r>
            <a:r>
              <a:rPr lang="ru-RU" dirty="0" err="1"/>
              <a:t>стосунків</a:t>
            </a:r>
            <a:r>
              <a:rPr lang="ru-RU" dirty="0"/>
              <a:t> у </a:t>
            </a:r>
            <a:r>
              <a:rPr lang="ru-RU" dirty="0" err="1" smtClean="0"/>
              <a:t>суспільстві</a:t>
            </a:r>
            <a:r>
              <a:rPr lang="ru-RU" dirty="0" smtClean="0"/>
              <a:t>.</a:t>
            </a:r>
            <a:endParaRPr lang="ru-RU" dirty="0"/>
          </a:p>
        </p:txBody>
      </p:sp>
      <p:sp>
        <p:nvSpPr>
          <p:cNvPr id="4" name="Объект 3"/>
          <p:cNvSpPr>
            <a:spLocks noGrp="1"/>
          </p:cNvSpPr>
          <p:nvPr>
            <p:ph sz="quarter" idx="14"/>
          </p:nvPr>
        </p:nvSpPr>
        <p:spPr/>
        <p:txBody>
          <a:bodyPr/>
          <a:lstStyle/>
          <a:p>
            <a:r>
              <a:rPr lang="ru-RU" dirty="0" err="1"/>
              <a:t>гармонізація</a:t>
            </a:r>
            <a:r>
              <a:rPr lang="ru-RU" dirty="0"/>
              <a:t> </a:t>
            </a:r>
            <a:r>
              <a:rPr lang="ru-RU" dirty="0" err="1"/>
              <a:t>духовної</a:t>
            </a:r>
            <a:r>
              <a:rPr lang="ru-RU" dirty="0"/>
              <a:t> та </a:t>
            </a:r>
            <a:r>
              <a:rPr lang="ru-RU" dirty="0" err="1"/>
              <a:t>матеріальної</a:t>
            </a:r>
            <a:r>
              <a:rPr lang="ru-RU" dirty="0"/>
              <a:t> структур в </a:t>
            </a:r>
            <a:r>
              <a:rPr lang="ru-RU" dirty="0" err="1"/>
              <a:t>соціумі</a:t>
            </a:r>
            <a:r>
              <a:rPr lang="ru-RU" dirty="0" smtClean="0"/>
              <a:t>.</a:t>
            </a:r>
          </a:p>
          <a:p>
            <a:r>
              <a:rPr lang="ru-RU" dirty="0" err="1"/>
              <a:t>продуктивне</a:t>
            </a:r>
            <a:r>
              <a:rPr lang="ru-RU" dirty="0"/>
              <a:t> </a:t>
            </a:r>
            <a:r>
              <a:rPr lang="ru-RU" dirty="0" err="1"/>
              <a:t>сприяння</a:t>
            </a:r>
            <a:r>
              <a:rPr lang="ru-RU" dirty="0"/>
              <a:t> </a:t>
            </a:r>
            <a:r>
              <a:rPr lang="ru-RU" dirty="0" err="1"/>
              <a:t>людині</a:t>
            </a:r>
            <a:r>
              <a:rPr lang="ru-RU" dirty="0"/>
              <a:t> в </a:t>
            </a:r>
            <a:r>
              <a:rPr lang="ru-RU" dirty="0" err="1"/>
              <a:t>її</a:t>
            </a:r>
            <a:r>
              <a:rPr lang="ru-RU" dirty="0"/>
              <a:t> </a:t>
            </a:r>
            <a:r>
              <a:rPr lang="ru-RU" dirty="0" err="1"/>
              <a:t>адекватній</a:t>
            </a:r>
            <a:r>
              <a:rPr lang="ru-RU" dirty="0"/>
              <a:t> </a:t>
            </a:r>
            <a:r>
              <a:rPr lang="ru-RU" dirty="0" err="1" smtClean="0"/>
              <a:t>соціалізації</a:t>
            </a:r>
            <a:r>
              <a:rPr lang="ru-RU" dirty="0" smtClean="0"/>
              <a:t>.</a:t>
            </a:r>
            <a:endParaRPr lang="ru-RU" dirty="0"/>
          </a:p>
        </p:txBody>
      </p:sp>
    </p:spTree>
    <p:extLst>
      <p:ext uri="{BB962C8B-B14F-4D97-AF65-F5344CB8AC3E}">
        <p14:creationId xmlns:p14="http://schemas.microsoft.com/office/powerpoint/2010/main" val="2322009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Bez imeni 2.jpg"/>
          <p:cNvPicPr/>
          <p:nvPr/>
        </p:nvPicPr>
        <p:blipFill>
          <a:blip r:embed="rId2">
            <a:extLst>
              <a:ext uri="{28A0092B-C50C-407E-A947-70E740481C1C}">
                <a14:useLocalDpi xmlns:a14="http://schemas.microsoft.com/office/drawing/2010/main" val="0"/>
              </a:ext>
            </a:extLst>
          </a:blip>
          <a:srcRect/>
          <a:stretch>
            <a:fillRect/>
          </a:stretch>
        </p:blipFill>
        <p:spPr bwMode="auto">
          <a:xfrm>
            <a:off x="1601787" y="1684020"/>
            <a:ext cx="6498605" cy="3761204"/>
          </a:xfrm>
          <a:prstGeom prst="rect">
            <a:avLst/>
          </a:prstGeom>
          <a:noFill/>
          <a:ln>
            <a:noFill/>
          </a:ln>
        </p:spPr>
      </p:pic>
    </p:spTree>
    <p:extLst>
      <p:ext uri="{BB962C8B-B14F-4D97-AF65-F5344CB8AC3E}">
        <p14:creationId xmlns:p14="http://schemas.microsoft.com/office/powerpoint/2010/main" val="546537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45</TotalTime>
  <Words>555</Words>
  <Application>Microsoft Office PowerPoint</Application>
  <PresentationFormat>Экран (4:3)</PresentationFormat>
  <Paragraphs>21</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Волна</vt:lpstr>
      <vt:lpstr>Історичні етапи формування соціальної педагогіки</vt:lpstr>
      <vt:lpstr>Соціальна педагогіка як наука. Історія виникнення соціальної педагогіки. Соціальна педагогіка як відносно молода галузь гуманітарного знання сформувалася на початку ХХ ст. ... педагогічної науки, яка вивчає особливості соціального ...  Джерелами соціальної педагогіки є результати досліджень багатьох наук, які вивчають розвиток особистості: філософія, психологія, соціологія, етика, етнографія, історія і інші. </vt:lpstr>
      <vt:lpstr>Соціальна педагогіка є галуззю педагогіки. Основна категорія яку вона розглядає — соціалізація особистості (входження особистості в соціальне середовище, прийняття норм, цінностей та правил цього середовища, професійне самовизначення).</vt:lpstr>
      <vt:lpstr>Вперше термін "соціальна педагогіка" ввів в дискусію про виховання німецький філософ і педагог Карл Магер (1810-1855).Соціальна педагогіка в Україні це — досить молода спеціальність, яка зараз знаходиться на етапі розвитку. Як спеціальність та навчальна дисципліна вона була введена в університетські кола в 90-х роках 20 ст.</vt:lpstr>
      <vt:lpstr>Перший, початковий період, який тривав з найдавніших часів аж до XVII ст., Пов'язаний з осмисленням практики виховання і формуванням педагогічної та соціально-педагогічної думки.</vt:lpstr>
      <vt:lpstr>На думку німецького дослідника П. Наторпа соціальна педагогіка вирішує проблеми інтеграції усіх виховних сил суспільства з метою підвищення культурного рівня населення В Україні провідними теоретиками і практиками соціальної педагогіки традиційно вважалися А. С. Макаренко та В. О. Сухомлинський.</vt:lpstr>
      <vt:lpstr>Предметом соціальної педагогіки є дослідження, організація та керівництво впливами соціального середовища на формування духовності людини, групи, суспільства в цілому предметом соціальної педагогіки є формування людини в соціумі:</vt:lpstr>
      <vt:lpstr>Метою соціальної педагогіки є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Соціальна педагогіка</dc:title>
  <dc:creator>Пользователь</dc:creator>
  <cp:lastModifiedBy>Пользователь</cp:lastModifiedBy>
  <cp:revision>7</cp:revision>
  <dcterms:created xsi:type="dcterms:W3CDTF">2023-09-03T18:38:46Z</dcterms:created>
  <dcterms:modified xsi:type="dcterms:W3CDTF">2023-12-08T19:31:28Z</dcterms:modified>
</cp:coreProperties>
</file>