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7B371D-53EA-4FD9-A478-BC4D95E6AB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F018BFB-548A-4871-9B9C-6871F141EF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75CAD2-F952-47AF-803A-A330FA21A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00BA-3313-411A-8CE6-9BD50676B6DB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45C804-DE03-45B2-8BAB-B15AEB6F6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9AF91E-4F74-4730-9D05-F49E34CE6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C779-4FFD-4725-BF13-1986E8B55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52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BE5402-97B7-433B-ABF1-1C4245FAE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BF39567-BD53-432E-B4F4-00BF87C51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6927CC-5455-4EDF-AAD5-8D8BE80D9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00BA-3313-411A-8CE6-9BD50676B6DB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63E71E-2819-4079-B1AF-AB56E0DF3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68C1B8-FD89-45A6-A0FB-7EC876F13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C779-4FFD-4725-BF13-1986E8B55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ABECE72-31D6-4E19-AB24-8B3F99EC0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53F9683-6AE3-4D89-8F04-E82B68AFFC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CF4E34-6EFE-4616-9E15-0246F785F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00BA-3313-411A-8CE6-9BD50676B6DB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ADCAD9-26E3-4D49-89C3-71E9B3119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166E63-F221-47DC-A246-199276F3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C779-4FFD-4725-BF13-1986E8B55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8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70EBC2-3392-412C-9E14-8549471CE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B5AD65-306F-430D-93E5-26E442D92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4195B9-F0E2-4BAD-99AD-A78BF05C8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00BA-3313-411A-8CE6-9BD50676B6DB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4E00DF-F9D1-449C-A04E-573D5401B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F8C60A-60FC-494C-BFC1-2E773BB45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C779-4FFD-4725-BF13-1986E8B55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598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167782-3BBE-4222-A6CD-183C719E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6F6C952-BB93-492A-926D-AE38E07C1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E54F2F-B359-421A-9292-A9604680A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00BA-3313-411A-8CE6-9BD50676B6DB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3B29EA-A498-4211-AA09-2F6CBEC24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4BF9CC-E4B9-471C-A47A-2A6BA4027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C779-4FFD-4725-BF13-1986E8B55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12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859D88-16CD-4F7E-B31F-DBA88C427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F97798-18AE-41F9-A10D-8B06819577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48D6C09-9AE6-48C1-A7EA-780E84907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AF90EE-1BB0-48CC-BC7B-589373CB7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00BA-3313-411A-8CE6-9BD50676B6DB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D2AFC6-878A-4AD8-9C26-6B2B08978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55981D-B157-4F48-81E1-C59ED86E6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C779-4FFD-4725-BF13-1986E8B55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43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59689F-F996-4A6F-B108-52BED6980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69B0D6-8E9F-4FC7-912A-8ABCD6798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230484F-54F9-446D-9A9C-E5911B238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46E7A51-2C6E-4799-9A60-B422315629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22F00C9-97A9-4D2B-B5CA-0CF934EB6F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BAD5D1C-70F4-4AE7-ADB7-D99DC3868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00BA-3313-411A-8CE6-9BD50676B6DB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9EFF3A5-B875-4077-85A0-717DE1CFD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13D3EF9-AB72-4804-8ED3-922814DBC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C779-4FFD-4725-BF13-1986E8B55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07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7A1230-6222-4D20-9560-1743ED69C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766438D-607B-4E2B-AFA4-4FF35A8E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00BA-3313-411A-8CE6-9BD50676B6DB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1A2E29C-22D0-4176-80CB-E190734FF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D4C3FE9-88AD-497E-A8B8-69A8CFD88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C779-4FFD-4725-BF13-1986E8B55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453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7F82B7F-620E-438B-83BE-FB07C7063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00BA-3313-411A-8CE6-9BD50676B6DB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1B29FEA-3F2E-4828-BD00-1BACCC7F6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1A82A1-4F0D-4EB0-9C91-C0ADA65EA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C779-4FFD-4725-BF13-1986E8B55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86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86BB8A-401E-48B2-B0EA-7FBB5A2BB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62EA3B-A924-498A-9A77-C717CE959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BC45B8B-1B58-4C0C-9133-BCA7A8079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173A00-B7C0-4DB7-B314-3031A6473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00BA-3313-411A-8CE6-9BD50676B6DB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6388AD1-77E3-4DA4-BB2A-324FB778E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2E6CD0D-C958-4701-AB50-43B4DF67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C779-4FFD-4725-BF13-1986E8B55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801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C76DF6-68C5-4651-91BD-E956E7B54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F97AF81-3C78-49B1-B850-84D6C516C8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5448717-BB48-43B6-BCDA-0222B1D665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09A34DA-0AC6-4BF9-AEA9-B173FB337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00BA-3313-411A-8CE6-9BD50676B6DB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ED5BC41-5521-4289-90F2-7114DF705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1FC961-CC4E-4C88-8E58-5C19C4852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C779-4FFD-4725-BF13-1986E8B55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23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2332F4-EDC6-480B-AD77-7052AC06A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AED06D-FB9C-4476-9CD3-016BC9810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6E0F42-1A0E-4119-8867-06B33677C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500BA-3313-411A-8CE6-9BD50676B6DB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E26EC8-C87D-4888-86A7-4B452CCD03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288889-A5F9-4108-A6D0-2D1B0F3F1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BC779-4FFD-4725-BF13-1986E8B55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02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E7B93B-0D5B-40BB-80CF-A4EBE3A4EFC3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sz="2700" b="1" i="1" dirty="0"/>
              <a:t>Тема 1. Господарське процесуальне право України як галузь права. Господарське процесуальне законодавство України. Призначення Господарського процесуального кодексу України.</a:t>
            </a:r>
            <a:br>
              <a:rPr lang="ru-RU" sz="2700" b="1" i="1" dirty="0"/>
            </a:br>
            <a:endParaRPr lang="ru-RU" sz="27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2EA90B-3F73-41F6-B26E-DB7223E7A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План:</a:t>
            </a:r>
          </a:p>
          <a:p>
            <a:r>
              <a:rPr lang="ru-RU" i="1" dirty="0"/>
              <a:t>Поняття </a:t>
            </a:r>
            <a:r>
              <a:rPr lang="ru-RU" i="1" dirty="0" err="1"/>
              <a:t>господарського</a:t>
            </a:r>
            <a:r>
              <a:rPr lang="ru-RU" i="1" dirty="0"/>
              <a:t> </a:t>
            </a:r>
            <a:r>
              <a:rPr lang="ru-RU" i="1" dirty="0" err="1"/>
              <a:t>процесу</a:t>
            </a:r>
            <a:r>
              <a:rPr lang="ru-RU" i="1" dirty="0"/>
              <a:t>. </a:t>
            </a:r>
            <a:r>
              <a:rPr lang="ru-RU" i="1" dirty="0" err="1"/>
              <a:t>Господарське</a:t>
            </a:r>
            <a:r>
              <a:rPr lang="ru-RU" i="1" dirty="0"/>
              <a:t> </a:t>
            </a:r>
            <a:r>
              <a:rPr lang="ru-RU" i="1" dirty="0" err="1"/>
              <a:t>процесуальне</a:t>
            </a:r>
            <a:r>
              <a:rPr lang="ru-RU" i="1" dirty="0"/>
              <a:t> право (пред­мет, метод, система, </a:t>
            </a:r>
            <a:r>
              <a:rPr lang="ru-RU" i="1" dirty="0" err="1"/>
              <a:t>джерела</a:t>
            </a:r>
            <a:r>
              <a:rPr lang="ru-RU" i="1" dirty="0"/>
              <a:t>, </a:t>
            </a:r>
            <a:r>
              <a:rPr lang="ru-RU" i="1" dirty="0" err="1"/>
              <a:t>правовідносини</a:t>
            </a:r>
            <a:r>
              <a:rPr lang="ru-RU" i="1" dirty="0"/>
              <a:t>). </a:t>
            </a:r>
            <a:r>
              <a:rPr lang="ru-RU" i="1" dirty="0" err="1"/>
              <a:t>Господарське</a:t>
            </a:r>
            <a:r>
              <a:rPr lang="ru-RU" i="1" dirty="0"/>
              <a:t> </a:t>
            </a:r>
            <a:r>
              <a:rPr lang="ru-RU" i="1" dirty="0" err="1"/>
              <a:t>процесуальне</a:t>
            </a:r>
            <a:r>
              <a:rPr lang="ru-RU" i="1" dirty="0"/>
              <a:t> право як </a:t>
            </a:r>
            <a:r>
              <a:rPr lang="ru-RU" i="1" dirty="0" err="1"/>
              <a:t>юридична</a:t>
            </a:r>
            <a:r>
              <a:rPr lang="ru-RU" i="1" dirty="0"/>
              <a:t> наука і </a:t>
            </a:r>
            <a:r>
              <a:rPr lang="ru-RU" i="1" dirty="0" err="1"/>
              <a:t>навчаль­на</a:t>
            </a:r>
            <a:r>
              <a:rPr lang="ru-RU" i="1" dirty="0"/>
              <a:t> </a:t>
            </a:r>
            <a:r>
              <a:rPr lang="ru-RU" i="1" dirty="0" err="1"/>
              <a:t>дисципліна</a:t>
            </a:r>
            <a:r>
              <a:rPr lang="ru-RU" i="1" dirty="0"/>
              <a:t>. </a:t>
            </a:r>
            <a:r>
              <a:rPr lang="ru-RU" i="1" dirty="0" err="1"/>
              <a:t>Принципи</a:t>
            </a:r>
            <a:r>
              <a:rPr lang="ru-RU" i="1" dirty="0"/>
              <a:t> </a:t>
            </a:r>
            <a:r>
              <a:rPr lang="ru-RU" i="1" dirty="0" err="1"/>
              <a:t>господарського</a:t>
            </a:r>
            <a:r>
              <a:rPr lang="ru-RU" i="1" dirty="0"/>
              <a:t> </a:t>
            </a:r>
            <a:r>
              <a:rPr lang="ru-RU" i="1" dirty="0" err="1"/>
              <a:t>процесуального</a:t>
            </a:r>
            <a:r>
              <a:rPr lang="ru-RU" i="1" dirty="0"/>
              <a:t> права.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801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7739F0-1120-4404-A252-3C0D6866F65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b="1" i="1" dirty="0"/>
              <a:t>Предмет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9F15D7-0433-4179-9191-A1EB020A24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є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регулюють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7FA3FF-AD7D-4E8A-B5AB-00AB93B0EF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/>
              <a:t>Предметом господарського процесуального права є юридичні процесуальні дії суду і зацікавлених осіб при здійсненні правосуддя по справах, підвідомчих господарським судам.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302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3AC005-06A8-46D4-94BC-93C849E87263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b="1" i="1" dirty="0"/>
              <a:t>Методом правового </a:t>
            </a:r>
            <a:r>
              <a:rPr lang="ru-RU" sz="3200" b="1" i="1" dirty="0" err="1"/>
              <a:t>регулювання</a:t>
            </a:r>
            <a:r>
              <a:rPr lang="ru-RU" sz="3200" b="1" i="1" dirty="0"/>
              <a:t> </a:t>
            </a:r>
            <a:r>
              <a:rPr lang="ru-RU" sz="3200" b="1" i="1" dirty="0" err="1"/>
              <a:t>визначають</a:t>
            </a:r>
            <a:r>
              <a:rPr lang="ru-RU" sz="3200" b="1" i="1" dirty="0"/>
              <a:t> </a:t>
            </a:r>
            <a:r>
              <a:rPr lang="ru-RU" sz="3200" b="1" i="1" dirty="0" err="1"/>
              <a:t>сукупність</a:t>
            </a:r>
            <a:r>
              <a:rPr lang="ru-RU" sz="3200" b="1" i="1" dirty="0"/>
              <a:t> </a:t>
            </a:r>
            <a:r>
              <a:rPr lang="ru-RU" sz="3200" b="1" i="1" dirty="0" err="1"/>
              <a:t>юридичних</a:t>
            </a:r>
            <a:r>
              <a:rPr lang="ru-RU" sz="3200" b="1" i="1" dirty="0"/>
              <a:t> </a:t>
            </a:r>
            <a:r>
              <a:rPr lang="ru-RU" sz="3200" b="1" i="1" dirty="0" err="1"/>
              <a:t>способів</a:t>
            </a:r>
            <a:r>
              <a:rPr lang="ru-RU" sz="3200" b="1" i="1" dirty="0"/>
              <a:t> і </a:t>
            </a:r>
            <a:r>
              <a:rPr lang="ru-RU" sz="3200" b="1" i="1" dirty="0" err="1"/>
              <a:t>прийомів</a:t>
            </a:r>
            <a:r>
              <a:rPr lang="ru-RU" sz="3200" b="1" i="1" dirty="0"/>
              <a:t> </a:t>
            </a:r>
            <a:r>
              <a:rPr lang="ru-RU" sz="3200" b="1" i="1" dirty="0" err="1"/>
              <a:t>впливу</a:t>
            </a:r>
            <a:r>
              <a:rPr lang="ru-RU" sz="3200" b="1" i="1" dirty="0"/>
              <a:t> на </a:t>
            </a:r>
            <a:r>
              <a:rPr lang="ru-RU" sz="3200" b="1" i="1" dirty="0" err="1"/>
              <a:t>відносини</a:t>
            </a:r>
            <a:r>
              <a:rPr lang="ru-RU" sz="3200" b="1" i="1" dirty="0"/>
              <a:t>, </a:t>
            </a:r>
            <a:r>
              <a:rPr lang="ru-RU" sz="3200" b="1" i="1" dirty="0" err="1"/>
              <a:t>які</a:t>
            </a:r>
            <a:r>
              <a:rPr lang="ru-RU" sz="3200" b="1" i="1" dirty="0"/>
              <a:t> є предметом </a:t>
            </a:r>
            <a:r>
              <a:rPr lang="ru-RU" sz="3200" b="1" i="1" dirty="0" err="1"/>
              <a:t>даної</a:t>
            </a:r>
            <a:r>
              <a:rPr lang="ru-RU" sz="3200" b="1" i="1" dirty="0"/>
              <a:t> </a:t>
            </a:r>
            <a:r>
              <a:rPr lang="ru-RU" sz="3200" b="1" i="1" dirty="0" err="1"/>
              <a:t>галузі</a:t>
            </a:r>
            <a:r>
              <a:rPr lang="ru-RU" sz="3200" b="1" i="1" dirty="0"/>
              <a:t> права.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409786-5121-4C89-9878-26E823DD7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Основним методом господарського процесуаль­ного права є імперативний (владних приписів) за наявності диспозитивних (дозволу) елементів. Такі сполучення пояснюються тим, що, з одного боку, господарський процес є владною </a:t>
            </a:r>
            <a:r>
              <a:rPr lang="uk-UA" dirty="0" err="1"/>
              <a:t>діяль</a:t>
            </a:r>
            <a:r>
              <a:rPr lang="ru-RU" dirty="0"/>
              <a:t>­</a:t>
            </a:r>
            <a:r>
              <a:rPr lang="uk-UA" dirty="0" err="1"/>
              <a:t>ністю</a:t>
            </a:r>
            <a:r>
              <a:rPr lang="uk-UA" dirty="0"/>
              <a:t> господарського суду по застосуванню норм матеріального і процесуального права, що припускає владний початок у механізмі господарського регулювання, з іншого — формою примусового здійснення суб’єктивних прав в основному в тих галузях права, які будуються на рівності, </a:t>
            </a:r>
            <a:r>
              <a:rPr lang="uk-UA" dirty="0" err="1"/>
              <a:t>диспозитивності</a:t>
            </a:r>
            <a:r>
              <a:rPr lang="uk-UA" dirty="0"/>
              <a:t> їх суб’єктів.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6890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0073EE2-A05E-4CC7-B712-CD38C403E2B6}"/>
              </a:ext>
            </a:extLst>
          </p:cNvPr>
          <p:cNvSpPr/>
          <p:nvPr/>
        </p:nvSpPr>
        <p:spPr>
          <a:xfrm>
            <a:off x="528320" y="2828836"/>
            <a:ext cx="110439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spc="1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Норми</a:t>
            </a:r>
            <a:r>
              <a:rPr lang="ru-RU" sz="3200" spc="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1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господарського</a:t>
            </a:r>
            <a:r>
              <a:rPr lang="ru-RU" sz="3200" spc="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1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процесуального</a:t>
            </a:r>
            <a:r>
              <a:rPr lang="ru-RU" sz="3200" spc="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</a:t>
            </a:r>
            <a:r>
              <a:rPr lang="ru-RU" sz="3200" spc="1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знаходяться</a:t>
            </a:r>
            <a:r>
              <a:rPr lang="ru-RU" sz="3200" spc="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взаємодії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взаємозв’язку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 нормами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галузей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</a:t>
            </a:r>
            <a:r>
              <a:rPr lang="ru-RU" sz="3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сукупність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норм і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поділ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структурні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частини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38138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CB447C-8AFE-4ED0-AC7F-30AC7D4B590F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i="1" dirty="0"/>
              <a:t>Систему </a:t>
            </a:r>
            <a:r>
              <a:rPr lang="ru-RU" sz="3200" b="1" i="1" dirty="0" err="1"/>
              <a:t>господарського</a:t>
            </a:r>
            <a:r>
              <a:rPr lang="ru-RU" sz="3200" b="1" i="1" dirty="0"/>
              <a:t> </a:t>
            </a:r>
            <a:r>
              <a:rPr lang="ru-RU" sz="3200" b="1" i="1" dirty="0" err="1"/>
              <a:t>процесуального</a:t>
            </a:r>
            <a:r>
              <a:rPr lang="ru-RU" sz="3200" b="1" i="1" dirty="0"/>
              <a:t> права </a:t>
            </a:r>
            <a:r>
              <a:rPr lang="ru-RU" sz="3200" b="1" i="1" dirty="0" err="1"/>
              <a:t>умовно</a:t>
            </a:r>
            <a:r>
              <a:rPr lang="ru-RU" sz="3200" b="1" i="1" dirty="0"/>
              <a:t> </a:t>
            </a:r>
            <a:r>
              <a:rPr lang="ru-RU" sz="3200" b="1" i="1" dirty="0" err="1"/>
              <a:t>можна</a:t>
            </a:r>
            <a:r>
              <a:rPr lang="ru-RU" sz="3200" b="1" i="1" dirty="0"/>
              <a:t> </a:t>
            </a:r>
            <a:r>
              <a:rPr lang="ru-RU" sz="3200" b="1" i="1" dirty="0" err="1"/>
              <a:t>поділити</a:t>
            </a:r>
            <a:r>
              <a:rPr lang="ru-RU" sz="3200" b="1" i="1" dirty="0"/>
              <a:t> на </a:t>
            </a:r>
            <a:r>
              <a:rPr lang="ru-RU" sz="3200" b="1" i="1" dirty="0" err="1"/>
              <a:t>дві</a:t>
            </a:r>
            <a:r>
              <a:rPr lang="ru-RU" sz="3200" b="1" i="1" dirty="0"/>
              <a:t> </a:t>
            </a:r>
            <a:r>
              <a:rPr lang="ru-RU" sz="3200" b="1" i="1" dirty="0" err="1"/>
              <a:t>частини</a:t>
            </a:r>
            <a:endParaRPr lang="ru-RU" sz="3200" b="1" i="1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388E65-D4AA-415D-BF61-4C385A5358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err="1"/>
              <a:t>загальну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A614039-26E8-40E4-841E-722BAF571A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До загальної частини мають бути віднесені норми та інститути, які мають значення для всього господарського процесу на всіх його стадіях і закріплюють право на звернення до господарського суду, принципи господарського процесуального права, склад суду та осіб, які беруть участь у справі, підвідомчість і підсудність, докази в господарському процесі, судові витрати, процесуальні строки та ін.</a:t>
            </a:r>
            <a:endParaRPr lang="ru-RU" dirty="0"/>
          </a:p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8F8410A-971C-4091-8260-D8F9BFE380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err="1"/>
              <a:t>особливу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C7FC076-BC9F-4CEB-ABCE-8EC08171873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Особлива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</a:t>
            </a:r>
            <a:r>
              <a:rPr lang="ru-RU" dirty="0" err="1"/>
              <a:t>процесуального</a:t>
            </a:r>
            <a:r>
              <a:rPr lang="ru-RU" dirty="0"/>
              <a:t> права </a:t>
            </a:r>
            <a:r>
              <a:rPr lang="ru-RU" dirty="0" err="1"/>
              <a:t>об’єд­нує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й </a:t>
            </a:r>
            <a:r>
              <a:rPr lang="ru-RU" dirty="0" err="1"/>
              <a:t>інститути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регулюють</a:t>
            </a:r>
            <a:r>
              <a:rPr lang="ru-RU" dirty="0"/>
              <a:t>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процесуальних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а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постадійні</a:t>
            </a:r>
            <a:r>
              <a:rPr lang="ru-RU" dirty="0"/>
              <a:t> </a:t>
            </a:r>
            <a:r>
              <a:rPr lang="ru-RU" dirty="0" err="1"/>
              <a:t>процесуальні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: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підготовку</a:t>
            </a:r>
            <a:r>
              <a:rPr lang="ru-RU" dirty="0"/>
              <a:t> справ до судового </a:t>
            </a:r>
            <a:r>
              <a:rPr lang="ru-RU" dirty="0" err="1"/>
              <a:t>розгляду</a:t>
            </a:r>
            <a:r>
              <a:rPr lang="ru-RU" dirty="0"/>
              <a:t>, порядок </a:t>
            </a:r>
            <a:r>
              <a:rPr lang="ru-RU" dirty="0" err="1"/>
              <a:t>розгляду</a:t>
            </a:r>
            <a:r>
              <a:rPr lang="ru-RU" dirty="0"/>
              <a:t> і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спорів</a:t>
            </a:r>
            <a:r>
              <a:rPr lang="ru-RU" dirty="0"/>
              <a:t>, </a:t>
            </a:r>
            <a:r>
              <a:rPr lang="ru-RU" dirty="0" err="1"/>
              <a:t>оскарження</a:t>
            </a:r>
            <a:r>
              <a:rPr lang="ru-RU" dirty="0"/>
              <a:t> і перегляд </a:t>
            </a:r>
            <a:r>
              <a:rPr lang="ru-RU" dirty="0" err="1"/>
              <a:t>рішень</a:t>
            </a:r>
            <a:r>
              <a:rPr lang="ru-RU" dirty="0"/>
              <a:t>,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2781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8844A7-357B-4F84-8946-5A28A6D78CC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b="1" i="1" dirty="0" err="1"/>
              <a:t>Джерела</a:t>
            </a:r>
            <a:r>
              <a:rPr lang="ru-RU" sz="3200" b="1" i="1" dirty="0"/>
              <a:t> </a:t>
            </a:r>
            <a:r>
              <a:rPr lang="ru-RU" sz="3200" b="1" i="1" dirty="0" err="1"/>
              <a:t>господарського</a:t>
            </a:r>
            <a:r>
              <a:rPr lang="ru-RU" sz="3200" b="1" i="1" dirty="0"/>
              <a:t> </a:t>
            </a:r>
            <a:r>
              <a:rPr lang="ru-RU" sz="3200" b="1" i="1" dirty="0" err="1"/>
              <a:t>процесуального</a:t>
            </a:r>
            <a:r>
              <a:rPr lang="ru-RU" sz="3200" b="1" i="1" dirty="0"/>
              <a:t> права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40D583-877B-49BE-80FF-CA4AF5285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нормативно-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акти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вміщують</a:t>
            </a:r>
            <a:r>
              <a:rPr lang="ru-RU" dirty="0"/>
              <a:t>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регулюють</a:t>
            </a:r>
            <a:r>
              <a:rPr lang="ru-RU" dirty="0"/>
              <a:t> </a:t>
            </a:r>
            <a:r>
              <a:rPr lang="ru-RU" dirty="0" err="1"/>
              <a:t>господарське</a:t>
            </a:r>
            <a:r>
              <a:rPr lang="ru-RU" dirty="0"/>
              <a:t> </a:t>
            </a:r>
            <a:r>
              <a:rPr lang="ru-RU" dirty="0" err="1"/>
              <a:t>судочинство</a:t>
            </a:r>
            <a:r>
              <a:rPr lang="ru-RU" dirty="0"/>
              <a:t>. </a:t>
            </a:r>
            <a:r>
              <a:rPr lang="ru-RU" b="1" dirty="0" err="1"/>
              <a:t>Первісним</a:t>
            </a:r>
            <a:r>
              <a:rPr lang="ru-RU" b="1" dirty="0"/>
              <a:t> </a:t>
            </a:r>
            <a:r>
              <a:rPr lang="ru-RU" b="1" dirty="0" err="1"/>
              <a:t>джерелом</a:t>
            </a:r>
            <a:r>
              <a:rPr lang="ru-RU" b="1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</a:t>
            </a:r>
            <a:r>
              <a:rPr lang="ru-RU" dirty="0" err="1"/>
              <a:t>процесуального</a:t>
            </a:r>
            <a:r>
              <a:rPr lang="ru-RU" dirty="0"/>
              <a:t> права як і </a:t>
            </a:r>
            <a:r>
              <a:rPr lang="ru-RU" dirty="0" err="1"/>
              <a:t>системи</a:t>
            </a:r>
            <a:r>
              <a:rPr lang="ru-RU" dirty="0"/>
              <a:t> права, </a:t>
            </a:r>
            <a:r>
              <a:rPr lang="ru-RU" dirty="0" err="1"/>
              <a:t>взагалі</a:t>
            </a:r>
            <a:r>
              <a:rPr lang="ru-RU" dirty="0"/>
              <a:t>, є </a:t>
            </a:r>
            <a:r>
              <a:rPr lang="ru-RU" dirty="0" err="1"/>
              <a:t>Конституція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r>
              <a:rPr lang="uk-UA" b="1" dirty="0"/>
              <a:t>Господарський процесуальний кодекс України</a:t>
            </a:r>
            <a:r>
              <a:rPr lang="uk-UA" dirty="0"/>
              <a:t>: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юрисдикцію</a:t>
            </a:r>
            <a:r>
              <a:rPr lang="ru-RU" dirty="0"/>
              <a:t> та </a:t>
            </a:r>
            <a:r>
              <a:rPr lang="ru-RU" dirty="0" err="1"/>
              <a:t>повноваження</a:t>
            </a:r>
            <a:r>
              <a:rPr lang="ru-RU" dirty="0"/>
              <a:t>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судів</a:t>
            </a:r>
            <a:r>
              <a:rPr lang="ru-RU" dirty="0"/>
              <a:t>, </a:t>
            </a:r>
            <a:r>
              <a:rPr lang="ru-RU" dirty="0" err="1"/>
              <a:t>встановлює</a:t>
            </a:r>
            <a:r>
              <a:rPr lang="ru-RU" dirty="0"/>
              <a:t> порядок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судочинства</a:t>
            </a:r>
            <a:r>
              <a:rPr lang="ru-RU" dirty="0"/>
              <a:t> у </a:t>
            </a:r>
            <a:r>
              <a:rPr lang="ru-RU" dirty="0" err="1"/>
              <a:t>господарських</a:t>
            </a:r>
            <a:r>
              <a:rPr lang="ru-RU" dirty="0"/>
              <a:t> судах.</a:t>
            </a:r>
          </a:p>
          <a:p>
            <a:r>
              <a:rPr lang="ru-RU" dirty="0" err="1"/>
              <a:t>Джерелами</a:t>
            </a:r>
            <a:r>
              <a:rPr lang="ru-RU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</a:t>
            </a:r>
            <a:r>
              <a:rPr lang="ru-RU" dirty="0" err="1"/>
              <a:t>процесуального</a:t>
            </a:r>
            <a:r>
              <a:rPr lang="ru-RU" dirty="0"/>
              <a:t> права є і </a:t>
            </a:r>
            <a:r>
              <a:rPr lang="ru-RU" b="1" dirty="0" err="1"/>
              <a:t>підзаконні</a:t>
            </a:r>
            <a:r>
              <a:rPr lang="ru-RU" b="1" dirty="0"/>
              <a:t> </a:t>
            </a:r>
            <a:r>
              <a:rPr lang="ru-RU" b="1" dirty="0" err="1"/>
              <a:t>акти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містять</a:t>
            </a:r>
            <a:r>
              <a:rPr lang="ru-RU" b="1" dirty="0"/>
              <a:t> </a:t>
            </a:r>
            <a:r>
              <a:rPr lang="ru-RU" b="1" dirty="0" err="1"/>
              <a:t>норми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регулюють</a:t>
            </a:r>
            <a:r>
              <a:rPr lang="ru-RU" b="1" dirty="0"/>
              <a:t> </a:t>
            </a:r>
            <a:r>
              <a:rPr lang="ru-RU" b="1" dirty="0" err="1"/>
              <a:t>різні</a:t>
            </a:r>
            <a:r>
              <a:rPr lang="ru-RU" b="1" dirty="0"/>
              <a:t> </a:t>
            </a:r>
            <a:r>
              <a:rPr lang="ru-RU" b="1" dirty="0" err="1"/>
              <a:t>аспекти</a:t>
            </a:r>
            <a:r>
              <a:rPr lang="ru-RU" b="1" dirty="0"/>
              <a:t> </a:t>
            </a:r>
            <a:r>
              <a:rPr lang="ru-RU" b="1" dirty="0" err="1"/>
              <a:t>господарського</a:t>
            </a:r>
            <a:r>
              <a:rPr lang="ru-RU" b="1" dirty="0"/>
              <a:t> </a:t>
            </a:r>
            <a:r>
              <a:rPr lang="ru-RU" b="1" dirty="0" err="1"/>
              <a:t>судочинства</a:t>
            </a:r>
            <a:r>
              <a:rPr lang="ru-RU" dirty="0"/>
              <a:t>. У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ст. 4 ГПК, </a:t>
            </a:r>
            <a:r>
              <a:rPr lang="ru-RU" dirty="0" err="1"/>
              <a:t>господарський</a:t>
            </a:r>
            <a:r>
              <a:rPr lang="ru-RU" dirty="0"/>
              <a:t> суд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законом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міжнародним</a:t>
            </a:r>
            <a:r>
              <a:rPr lang="ru-RU" dirty="0"/>
              <a:t> договором, </a:t>
            </a:r>
            <a:r>
              <a:rPr lang="ru-RU" dirty="0" err="1"/>
              <a:t>застосовує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права </a:t>
            </a:r>
            <a:r>
              <a:rPr lang="ru-RU" dirty="0" err="1"/>
              <a:t>інших</a:t>
            </a:r>
            <a:r>
              <a:rPr lang="ru-RU" dirty="0"/>
              <a:t> держав.</a:t>
            </a:r>
          </a:p>
        </p:txBody>
      </p:sp>
    </p:spTree>
    <p:extLst>
      <p:ext uri="{BB962C8B-B14F-4D97-AF65-F5344CB8AC3E}">
        <p14:creationId xmlns:p14="http://schemas.microsoft.com/office/powerpoint/2010/main" val="1217928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6479D40-07FF-43AF-84B9-278D2F5C8A11}"/>
              </a:ext>
            </a:extLst>
          </p:cNvPr>
          <p:cNvSpPr/>
          <p:nvPr/>
        </p:nvSpPr>
        <p:spPr>
          <a:xfrm>
            <a:off x="955040" y="2003197"/>
            <a:ext cx="101396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Господарський</a:t>
            </a:r>
            <a:r>
              <a:rPr lang="ru-RU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різновидом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юридичної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яку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регулюють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норми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господарського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процесуального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права,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тобто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-1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встановлена</a:t>
            </a:r>
            <a:r>
              <a:rPr lang="ru-RU" sz="3200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нормами </a:t>
            </a:r>
            <a:r>
              <a:rPr lang="ru-RU" sz="3200" spc="-1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процесуального</a:t>
            </a:r>
            <a:r>
              <a:rPr lang="ru-RU" sz="3200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форма </a:t>
            </a:r>
            <a:r>
              <a:rPr lang="ru-RU" sz="3200" spc="-1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3200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-1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сподарських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судів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спрямована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захист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порушених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оспорюваних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прав і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охоронюваних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законом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інтересів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суб’єктів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господарювання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03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D543D0-9734-4A4C-9108-6AC5DC4DE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186A2E-2C22-4412-8CEE-34B5DF2336A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Предметом</a:t>
            </a:r>
            <a:r>
              <a:rPr lang="ru-RU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як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суду є </a:t>
            </a:r>
            <a:r>
              <a:rPr lang="ru-RU" dirty="0" err="1"/>
              <a:t>господарські</a:t>
            </a:r>
            <a:r>
              <a:rPr lang="ru-RU" dirty="0"/>
              <a:t> спори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</a:t>
            </a:r>
            <a:r>
              <a:rPr lang="ru-RU" dirty="0" err="1"/>
              <a:t>віднесені</a:t>
            </a:r>
            <a:r>
              <a:rPr lang="ru-RU" dirty="0"/>
              <a:t> до </a:t>
            </a:r>
            <a:r>
              <a:rPr lang="ru-RU" dirty="0" err="1"/>
              <a:t>компетенції</a:t>
            </a:r>
            <a:r>
              <a:rPr lang="ru-RU" dirty="0"/>
              <a:t>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судів</a:t>
            </a:r>
            <a:r>
              <a:rPr lang="ru-RU" dirty="0"/>
              <a:t> </a:t>
            </a:r>
            <a:r>
              <a:rPr lang="ru-RU" dirty="0" err="1"/>
              <a:t>Господарським</a:t>
            </a:r>
            <a:r>
              <a:rPr lang="ru-RU" dirty="0"/>
              <a:t> </a:t>
            </a:r>
            <a:r>
              <a:rPr lang="ru-RU" dirty="0" err="1"/>
              <a:t>процесуальним</a:t>
            </a:r>
            <a:r>
              <a:rPr lang="ru-RU" dirty="0"/>
              <a:t> кодексом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іншими</a:t>
            </a:r>
            <a:r>
              <a:rPr lang="ru-RU" dirty="0"/>
              <a:t> законами.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6A9E11-49D6-4314-9C20-0C4B659CFD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Установлений нормами </a:t>
            </a:r>
            <a:r>
              <a:rPr lang="ru-RU" dirty="0" err="1"/>
              <a:t>господарського</a:t>
            </a:r>
            <a:r>
              <a:rPr lang="ru-RU" dirty="0"/>
              <a:t> </a:t>
            </a:r>
            <a:r>
              <a:rPr lang="ru-RU" dirty="0" err="1"/>
              <a:t>процесуального</a:t>
            </a:r>
            <a:r>
              <a:rPr lang="ru-RU" dirty="0"/>
              <a:t> права порядок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,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до </a:t>
            </a:r>
            <a:r>
              <a:rPr lang="ru-RU" dirty="0" err="1"/>
              <a:t>розгляду</a:t>
            </a:r>
            <a:r>
              <a:rPr lang="ru-RU" dirty="0"/>
              <a:t>, </a:t>
            </a:r>
            <a:r>
              <a:rPr lang="ru-RU" dirty="0" err="1"/>
              <a:t>розгляду</a:t>
            </a:r>
            <a:r>
              <a:rPr lang="ru-RU" dirty="0"/>
              <a:t> й </a:t>
            </a:r>
            <a:r>
              <a:rPr lang="ru-RU" dirty="0" err="1"/>
              <a:t>вирішення</a:t>
            </a:r>
            <a:r>
              <a:rPr lang="ru-RU" dirty="0"/>
              <a:t> справ, </a:t>
            </a:r>
            <a:r>
              <a:rPr lang="ru-RU" dirty="0" err="1"/>
              <a:t>оскарження</a:t>
            </a:r>
            <a:r>
              <a:rPr lang="ru-RU" dirty="0"/>
              <a:t> і перегляду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суду,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суду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b="1" dirty="0" err="1"/>
              <a:t>процесуальною</a:t>
            </a:r>
            <a:r>
              <a:rPr lang="ru-RU" b="1" dirty="0"/>
              <a:t> формою.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4096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37B2A4F-2ACF-4473-91DF-868012E0466D}"/>
              </a:ext>
            </a:extLst>
          </p:cNvPr>
          <p:cNvSpPr/>
          <p:nvPr/>
        </p:nvSpPr>
        <p:spPr>
          <a:xfrm>
            <a:off x="487680" y="1305342"/>
            <a:ext cx="114604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В </a:t>
            </a:r>
            <a:r>
              <a:rPr lang="ru-RU" sz="2400" dirty="0" err="1"/>
              <a:t>господарському</a:t>
            </a:r>
            <a:r>
              <a:rPr lang="ru-RU" sz="2400" dirty="0"/>
              <a:t> </a:t>
            </a:r>
            <a:r>
              <a:rPr lang="ru-RU" sz="2400" dirty="0" err="1"/>
              <a:t>процесі</a:t>
            </a:r>
            <a:r>
              <a:rPr lang="ru-RU" sz="2400" dirty="0"/>
              <a:t> суд, </a:t>
            </a:r>
            <a:r>
              <a:rPr lang="ru-RU" sz="2400" dirty="0" err="1"/>
              <a:t>сторони</a:t>
            </a:r>
            <a:r>
              <a:rPr lang="ru-RU" sz="2400" dirty="0"/>
              <a:t>, </a:t>
            </a:r>
            <a:r>
              <a:rPr lang="ru-RU" sz="2400" dirty="0" err="1"/>
              <a:t>інші</a:t>
            </a:r>
            <a:r>
              <a:rPr lang="ru-RU" sz="2400" dirty="0"/>
              <a:t> </a:t>
            </a:r>
            <a:r>
              <a:rPr lang="ru-RU" sz="2400" dirty="0" err="1"/>
              <a:t>учасники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/>
              <a:t>здійснювати</a:t>
            </a:r>
            <a:r>
              <a:rPr lang="ru-RU" sz="2400" dirty="0"/>
              <a:t> </a:t>
            </a:r>
            <a:r>
              <a:rPr lang="ru-RU" sz="2400" dirty="0" err="1"/>
              <a:t>ті</a:t>
            </a:r>
            <a:r>
              <a:rPr lang="ru-RU" sz="2400" dirty="0"/>
              <a:t> </a:t>
            </a:r>
            <a:r>
              <a:rPr lang="ru-RU" sz="2400" dirty="0" err="1"/>
              <a:t>дії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передбачені</a:t>
            </a:r>
            <a:r>
              <a:rPr lang="ru-RU" sz="2400" dirty="0"/>
              <a:t> </a:t>
            </a:r>
            <a:r>
              <a:rPr lang="ru-RU" sz="2400" dirty="0" err="1"/>
              <a:t>господарськими</a:t>
            </a:r>
            <a:r>
              <a:rPr lang="ru-RU" sz="2400" dirty="0"/>
              <a:t> </a:t>
            </a:r>
            <a:r>
              <a:rPr lang="ru-RU" sz="2400" dirty="0" err="1"/>
              <a:t>процесуальними</a:t>
            </a:r>
            <a:r>
              <a:rPr lang="ru-RU" sz="2400" dirty="0"/>
              <a:t> нормами. </a:t>
            </a:r>
            <a:r>
              <a:rPr lang="ru-RU" sz="2400" dirty="0" err="1"/>
              <a:t>Формалізація</a:t>
            </a:r>
            <a:r>
              <a:rPr lang="ru-RU" sz="2400" dirty="0"/>
              <a:t> </a:t>
            </a:r>
            <a:r>
              <a:rPr lang="ru-RU" sz="2400" dirty="0" err="1"/>
              <a:t>господарського</a:t>
            </a:r>
            <a:r>
              <a:rPr lang="ru-RU" sz="2400" dirty="0"/>
              <a:t> </a:t>
            </a:r>
            <a:r>
              <a:rPr lang="ru-RU" sz="2400" dirty="0" err="1"/>
              <a:t>процесу</a:t>
            </a:r>
            <a:r>
              <a:rPr lang="ru-RU" sz="2400" dirty="0"/>
              <a:t> не є </a:t>
            </a:r>
            <a:r>
              <a:rPr lang="ru-RU" sz="2400" dirty="0" err="1"/>
              <a:t>випадковою</a:t>
            </a:r>
            <a:r>
              <a:rPr lang="ru-RU" sz="2400" dirty="0"/>
              <a:t>. Роль і </a:t>
            </a:r>
            <a:r>
              <a:rPr lang="ru-RU" sz="2400" dirty="0" err="1"/>
              <a:t>значення</a:t>
            </a:r>
            <a:r>
              <a:rPr lang="ru-RU" sz="2400" dirty="0"/>
              <a:t> </a:t>
            </a:r>
            <a:r>
              <a:rPr lang="ru-RU" sz="2400" dirty="0" err="1"/>
              <a:t>процесуальній</a:t>
            </a:r>
            <a:r>
              <a:rPr lang="ru-RU" sz="2400" dirty="0"/>
              <a:t> </a:t>
            </a:r>
            <a:r>
              <a:rPr lang="ru-RU" sz="2400" dirty="0" err="1"/>
              <a:t>форми</a:t>
            </a:r>
            <a:r>
              <a:rPr lang="ru-RU" sz="2400" dirty="0"/>
              <a:t> </a:t>
            </a:r>
            <a:r>
              <a:rPr lang="ru-RU" sz="2400" dirty="0" err="1"/>
              <a:t>полягає</a:t>
            </a:r>
            <a:r>
              <a:rPr lang="ru-RU" sz="2400" dirty="0"/>
              <a:t> в тому, </a:t>
            </a:r>
            <a:r>
              <a:rPr lang="ru-RU" sz="2400" dirty="0" err="1"/>
              <a:t>щоби</a:t>
            </a:r>
            <a:r>
              <a:rPr lang="ru-RU" sz="2400" dirty="0"/>
              <a:t> </a:t>
            </a:r>
            <a:r>
              <a:rPr lang="ru-RU" sz="2400" dirty="0" err="1"/>
              <a:t>забезпечити</a:t>
            </a:r>
            <a:r>
              <a:rPr lang="ru-RU" sz="2400" dirty="0"/>
              <a:t> </a:t>
            </a:r>
            <a:r>
              <a:rPr lang="ru-RU" sz="2400" dirty="0" err="1"/>
              <a:t>захист</a:t>
            </a:r>
            <a:r>
              <a:rPr lang="ru-RU" sz="2400" dirty="0"/>
              <a:t> </a:t>
            </a:r>
            <a:r>
              <a:rPr lang="ru-RU" sz="2400" dirty="0" err="1"/>
              <a:t>дійсно</a:t>
            </a:r>
            <a:r>
              <a:rPr lang="ru-RU" sz="2400" dirty="0"/>
              <a:t> </a:t>
            </a:r>
            <a:r>
              <a:rPr lang="ru-RU" sz="2400" dirty="0" err="1"/>
              <a:t>існуючих</a:t>
            </a:r>
            <a:r>
              <a:rPr lang="ru-RU" sz="2400" dirty="0"/>
              <a:t> прав </a:t>
            </a:r>
            <a:r>
              <a:rPr lang="ru-RU" sz="2400" dirty="0" err="1"/>
              <a:t>суб’єктів</a:t>
            </a:r>
            <a:r>
              <a:rPr lang="ru-RU" sz="2400" dirty="0"/>
              <a:t> </a:t>
            </a:r>
            <a:r>
              <a:rPr lang="ru-RU" sz="2400" dirty="0" err="1"/>
              <a:t>господарювання</a:t>
            </a:r>
            <a:r>
              <a:rPr lang="ru-RU" sz="2400" dirty="0"/>
              <a:t> та </a:t>
            </a:r>
            <a:r>
              <a:rPr lang="ru-RU" sz="2400" dirty="0" err="1"/>
              <a:t>гарантувати</a:t>
            </a:r>
            <a:r>
              <a:rPr lang="ru-RU" sz="2400" dirty="0"/>
              <a:t> </a:t>
            </a:r>
            <a:r>
              <a:rPr lang="ru-RU" sz="2400" dirty="0" err="1"/>
              <a:t>винесення</a:t>
            </a:r>
            <a:r>
              <a:rPr lang="ru-RU" sz="2400" dirty="0"/>
              <a:t> </a:t>
            </a:r>
            <a:r>
              <a:rPr lang="ru-RU" sz="2400" dirty="0" err="1"/>
              <a:t>законних</a:t>
            </a:r>
            <a:r>
              <a:rPr lang="ru-RU" sz="2400" dirty="0"/>
              <a:t> і </a:t>
            </a:r>
            <a:r>
              <a:rPr lang="ru-RU" sz="2400" dirty="0" err="1"/>
              <a:t>обґрунтованих</a:t>
            </a:r>
            <a:r>
              <a:rPr lang="ru-RU" sz="2400" dirty="0"/>
              <a:t> </a:t>
            </a:r>
            <a:r>
              <a:rPr lang="ru-RU" sz="2400" dirty="0" err="1"/>
              <a:t>рішень</a:t>
            </a:r>
            <a:r>
              <a:rPr lang="ru-RU" sz="2400" dirty="0"/>
              <a:t>. </a:t>
            </a:r>
            <a:r>
              <a:rPr lang="ru-RU" sz="2400" dirty="0" err="1"/>
              <a:t>Господарський</a:t>
            </a:r>
            <a:r>
              <a:rPr lang="ru-RU" sz="2400" dirty="0"/>
              <a:t> </a:t>
            </a:r>
            <a:r>
              <a:rPr lang="ru-RU" sz="2400" dirty="0" err="1"/>
              <a:t>процес</a:t>
            </a:r>
            <a:r>
              <a:rPr lang="ru-RU" sz="2400" dirty="0"/>
              <a:t> </a:t>
            </a:r>
            <a:r>
              <a:rPr lang="ru-RU" sz="2400" dirty="0" err="1"/>
              <a:t>являє</a:t>
            </a:r>
            <a:r>
              <a:rPr lang="ru-RU" sz="2400" dirty="0"/>
              <a:t> собою </a:t>
            </a:r>
            <a:r>
              <a:rPr lang="ru-RU" sz="2400" dirty="0" err="1"/>
              <a:t>єдність</a:t>
            </a:r>
            <a:r>
              <a:rPr lang="ru-RU" sz="2400" dirty="0"/>
              <a:t> </a:t>
            </a:r>
            <a:r>
              <a:rPr lang="ru-RU" sz="2400" dirty="0" err="1"/>
              <a:t>процесуальних</a:t>
            </a:r>
            <a:r>
              <a:rPr lang="ru-RU" sz="2400" dirty="0"/>
              <a:t> прав і </a:t>
            </a:r>
            <a:r>
              <a:rPr lang="ru-RU" sz="2400" dirty="0" err="1"/>
              <a:t>обов’язків</a:t>
            </a:r>
            <a:r>
              <a:rPr lang="ru-RU" sz="2400" dirty="0"/>
              <a:t> </a:t>
            </a:r>
            <a:r>
              <a:rPr lang="ru-RU" sz="2400" dirty="0" err="1"/>
              <a:t>господарського</a:t>
            </a:r>
            <a:r>
              <a:rPr lang="ru-RU" sz="2400" dirty="0"/>
              <a:t> суду, </a:t>
            </a:r>
            <a:r>
              <a:rPr lang="ru-RU" sz="2400" dirty="0" err="1"/>
              <a:t>сторін</a:t>
            </a:r>
            <a:r>
              <a:rPr lang="ru-RU" sz="2400" dirty="0"/>
              <a:t> та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учасників</a:t>
            </a:r>
            <a:r>
              <a:rPr lang="ru-RU" sz="2400" dirty="0"/>
              <a:t> </a:t>
            </a:r>
            <a:r>
              <a:rPr lang="ru-RU" sz="2400" dirty="0" err="1"/>
              <a:t>процесу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/>
              <a:t>Тому, </a:t>
            </a:r>
            <a:r>
              <a:rPr lang="ru-RU" sz="2400" b="1" dirty="0" err="1"/>
              <a:t>господарський</a:t>
            </a:r>
            <a:r>
              <a:rPr lang="ru-RU" sz="2400" b="1" dirty="0"/>
              <a:t> </a:t>
            </a:r>
            <a:r>
              <a:rPr lang="ru-RU" sz="2400" b="1" dirty="0" err="1"/>
              <a:t>процес</a:t>
            </a:r>
            <a:r>
              <a:rPr lang="ru-RU" sz="2400" b="1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визначити</a:t>
            </a:r>
            <a:r>
              <a:rPr lang="ru-RU" sz="2400" dirty="0"/>
              <a:t> як систему </a:t>
            </a:r>
            <a:r>
              <a:rPr lang="ru-RU" sz="2400" dirty="0" err="1"/>
              <a:t>послідовно</a:t>
            </a:r>
            <a:r>
              <a:rPr lang="ru-RU" sz="2400" dirty="0"/>
              <a:t> </a:t>
            </a:r>
            <a:r>
              <a:rPr lang="ru-RU" sz="2400" dirty="0" err="1"/>
              <a:t>здійснюваних</a:t>
            </a:r>
            <a:r>
              <a:rPr lang="ru-RU" sz="2400" dirty="0"/>
              <a:t> </a:t>
            </a:r>
            <a:r>
              <a:rPr lang="ru-RU" sz="2400" dirty="0" err="1"/>
              <a:t>процесуальних</a:t>
            </a:r>
            <a:r>
              <a:rPr lang="ru-RU" sz="2400" dirty="0"/>
              <a:t> </a:t>
            </a:r>
            <a:r>
              <a:rPr lang="ru-RU" sz="2400" dirty="0" err="1"/>
              <a:t>дій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здійснюють</a:t>
            </a:r>
            <a:r>
              <a:rPr lang="ru-RU" sz="2400" dirty="0"/>
              <a:t> </a:t>
            </a:r>
            <a:r>
              <a:rPr lang="ru-RU" sz="2400" dirty="0" err="1"/>
              <a:t>господарський</a:t>
            </a:r>
            <a:r>
              <a:rPr lang="ru-RU" sz="2400" dirty="0"/>
              <a:t> суд та </a:t>
            </a:r>
            <a:r>
              <a:rPr lang="ru-RU" sz="2400" dirty="0" err="1"/>
              <a:t>інші</a:t>
            </a:r>
            <a:r>
              <a:rPr lang="ru-RU" sz="2400" dirty="0"/>
              <a:t> </a:t>
            </a:r>
            <a:r>
              <a:rPr lang="ru-RU" sz="2400" dirty="0" err="1"/>
              <a:t>учасники</a:t>
            </a:r>
            <a:r>
              <a:rPr lang="ru-RU" sz="2400" dirty="0"/>
              <a:t> </a:t>
            </a:r>
            <a:r>
              <a:rPr lang="ru-RU" sz="2400" dirty="0" err="1"/>
              <a:t>судочинства</a:t>
            </a:r>
            <a:r>
              <a:rPr lang="ru-RU" sz="2400" dirty="0"/>
              <a:t> у </a:t>
            </a:r>
            <a:r>
              <a:rPr lang="ru-RU" sz="2400" dirty="0" err="1"/>
              <a:t>зв’язку</a:t>
            </a:r>
            <a:r>
              <a:rPr lang="ru-RU" sz="2400" dirty="0"/>
              <a:t> з </a:t>
            </a:r>
            <a:r>
              <a:rPr lang="ru-RU" sz="2400" dirty="0" err="1"/>
              <a:t>розглядом</a:t>
            </a:r>
            <a:r>
              <a:rPr lang="ru-RU" sz="2400" dirty="0"/>
              <a:t> і </a:t>
            </a:r>
            <a:r>
              <a:rPr lang="ru-RU" sz="2400" dirty="0" err="1"/>
              <a:t>вирішенням</a:t>
            </a:r>
            <a:r>
              <a:rPr lang="ru-RU" sz="2400" dirty="0"/>
              <a:t> </a:t>
            </a:r>
            <a:r>
              <a:rPr lang="ru-RU" sz="2400" dirty="0" err="1"/>
              <a:t>конкретної</a:t>
            </a:r>
            <a:r>
              <a:rPr lang="ru-RU" sz="2400" dirty="0"/>
              <a:t> </a:t>
            </a:r>
            <a:r>
              <a:rPr lang="ru-RU" sz="2400" dirty="0" err="1"/>
              <a:t>справи</a:t>
            </a:r>
            <a:r>
              <a:rPr lang="ru-RU" sz="2400" b="1" dirty="0"/>
              <a:t>. </a:t>
            </a:r>
            <a:r>
              <a:rPr lang="ru-RU" sz="2400" b="1" dirty="0" err="1"/>
              <a:t>Кінцева</a:t>
            </a:r>
            <a:r>
              <a:rPr lang="ru-RU" sz="2400" b="1" dirty="0"/>
              <a:t> мета </a:t>
            </a:r>
            <a:r>
              <a:rPr lang="ru-RU" sz="2400" b="1" dirty="0" err="1"/>
              <a:t>процесу</a:t>
            </a:r>
            <a:r>
              <a:rPr lang="ru-RU" sz="2400" b="1" dirty="0"/>
              <a:t> — </a:t>
            </a:r>
            <a:r>
              <a:rPr lang="ru-RU" sz="2400" b="1" dirty="0" err="1"/>
              <a:t>відновлення</a:t>
            </a:r>
            <a:r>
              <a:rPr lang="ru-RU" sz="2400" b="1" dirty="0"/>
              <a:t> </a:t>
            </a:r>
            <a:r>
              <a:rPr lang="ru-RU" sz="2400" b="1" dirty="0" err="1"/>
              <a:t>порушеного</a:t>
            </a:r>
            <a:r>
              <a:rPr lang="ru-RU" sz="2400" b="1" dirty="0"/>
              <a:t> права.</a:t>
            </a:r>
          </a:p>
        </p:txBody>
      </p:sp>
    </p:spTree>
    <p:extLst>
      <p:ext uri="{BB962C8B-B14F-4D97-AF65-F5344CB8AC3E}">
        <p14:creationId xmlns:p14="http://schemas.microsoft.com/office/powerpoint/2010/main" val="1740879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8706A5E9-E356-40A5-B4A9-7A36029CA75E}"/>
              </a:ext>
            </a:extLst>
          </p:cNvPr>
          <p:cNvSpPr/>
          <p:nvPr/>
        </p:nvSpPr>
        <p:spPr>
          <a:xfrm>
            <a:off x="3190240" y="375920"/>
            <a:ext cx="6695440" cy="2225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err="1"/>
              <a:t>Процесуальна</a:t>
            </a:r>
            <a:r>
              <a:rPr lang="ru-RU" sz="2400" b="1" dirty="0"/>
              <a:t> форма</a:t>
            </a:r>
            <a:r>
              <a:rPr lang="ru-RU" sz="2400" dirty="0"/>
              <a:t> є нормативно </a:t>
            </a:r>
            <a:r>
              <a:rPr lang="ru-RU" sz="2400" dirty="0" err="1"/>
              <a:t>встановленим</a:t>
            </a:r>
            <a:r>
              <a:rPr lang="ru-RU" sz="2400" dirty="0"/>
              <a:t> порядком </a:t>
            </a:r>
            <a:r>
              <a:rPr lang="ru-RU" sz="2400" dirty="0" err="1"/>
              <a:t>здійснення</a:t>
            </a:r>
            <a:r>
              <a:rPr lang="ru-RU" sz="2400" dirty="0"/>
              <a:t> </a:t>
            </a:r>
            <a:r>
              <a:rPr lang="ru-RU" sz="2400" dirty="0" err="1"/>
              <a:t>правосуддя</a:t>
            </a:r>
            <a:r>
              <a:rPr lang="ru-RU" sz="2400" dirty="0"/>
              <a:t>, </a:t>
            </a:r>
            <a:r>
              <a:rPr lang="ru-RU" sz="2400" dirty="0" err="1"/>
              <a:t>відпрацьованим</a:t>
            </a:r>
            <a:r>
              <a:rPr lang="ru-RU" sz="2400" dirty="0"/>
              <a:t> на </a:t>
            </a:r>
            <a:r>
              <a:rPr lang="ru-RU" sz="2400" dirty="0" err="1"/>
              <a:t>підставі</a:t>
            </a:r>
            <a:r>
              <a:rPr lang="ru-RU" sz="2400" dirty="0"/>
              <a:t> </a:t>
            </a:r>
            <a:r>
              <a:rPr lang="ru-RU" sz="2400" dirty="0" err="1"/>
              <a:t>узагальнення</a:t>
            </a:r>
            <a:r>
              <a:rPr lang="ru-RU" sz="2400" dirty="0"/>
              <a:t> великого </a:t>
            </a:r>
            <a:r>
              <a:rPr lang="ru-RU" sz="2400" dirty="0" err="1"/>
              <a:t>досвіду</a:t>
            </a:r>
            <a:r>
              <a:rPr lang="ru-RU" sz="2400" dirty="0"/>
              <a:t> </a:t>
            </a:r>
            <a:r>
              <a:rPr lang="ru-RU" sz="2400" dirty="0" err="1"/>
              <a:t>правозастосування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 err="1"/>
              <a:t>Процесуальній</a:t>
            </a:r>
            <a:r>
              <a:rPr lang="ru-RU" sz="2400" dirty="0"/>
              <a:t> </a:t>
            </a:r>
            <a:r>
              <a:rPr lang="ru-RU" sz="2400" dirty="0" err="1"/>
              <a:t>формі</a:t>
            </a:r>
            <a:r>
              <a:rPr lang="ru-RU" sz="2400" dirty="0"/>
              <a:t> </a:t>
            </a:r>
            <a:r>
              <a:rPr lang="ru-RU" sz="2400" dirty="0" err="1"/>
              <a:t>притаманні</a:t>
            </a:r>
            <a:r>
              <a:rPr lang="ru-RU" sz="2400" dirty="0"/>
              <a:t> таки </a:t>
            </a:r>
            <a:r>
              <a:rPr lang="ru-RU" sz="2400" dirty="0" err="1"/>
              <a:t>ознаки</a:t>
            </a:r>
            <a:endParaRPr lang="ru-RU" sz="2400" dirty="0"/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9A5433A5-64A6-4659-9402-83CBAAA5496F}"/>
              </a:ext>
            </a:extLst>
          </p:cNvPr>
          <p:cNvSpPr/>
          <p:nvPr/>
        </p:nvSpPr>
        <p:spPr>
          <a:xfrm>
            <a:off x="208280" y="3357880"/>
            <a:ext cx="3281680" cy="7569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нормативність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82205AD0-BB50-46B3-9C0E-0E35C3B6137C}"/>
              </a:ext>
            </a:extLst>
          </p:cNvPr>
          <p:cNvSpPr/>
          <p:nvPr/>
        </p:nvSpPr>
        <p:spPr>
          <a:xfrm>
            <a:off x="4643120" y="3230880"/>
            <a:ext cx="2733040" cy="83312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безперечність</a:t>
            </a:r>
            <a:endParaRPr lang="ru-RU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19F0345E-3EC1-408A-94A0-99471B641DBE}"/>
              </a:ext>
            </a:extLst>
          </p:cNvPr>
          <p:cNvSpPr/>
          <p:nvPr/>
        </p:nvSpPr>
        <p:spPr>
          <a:xfrm>
            <a:off x="8849360" y="3200400"/>
            <a:ext cx="25400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системність</a:t>
            </a:r>
            <a:endParaRPr lang="ru-RU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572F208A-6489-48BA-981E-9A21C94DB309}"/>
              </a:ext>
            </a:extLst>
          </p:cNvPr>
          <p:cNvSpPr/>
          <p:nvPr/>
        </p:nvSpPr>
        <p:spPr>
          <a:xfrm>
            <a:off x="396240" y="5140960"/>
            <a:ext cx="2794000" cy="802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універсальність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EB5BEF92-738E-417A-A912-2F334F58FB98}"/>
              </a:ext>
            </a:extLst>
          </p:cNvPr>
          <p:cNvCxnSpPr>
            <a:cxnSpLocks/>
          </p:cNvCxnSpPr>
          <p:nvPr/>
        </p:nvCxnSpPr>
        <p:spPr>
          <a:xfrm flipH="1">
            <a:off x="2367280" y="2814320"/>
            <a:ext cx="1209040" cy="497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8CD6FBF6-7BA0-4A58-8DE5-B90B8572B825}"/>
              </a:ext>
            </a:extLst>
          </p:cNvPr>
          <p:cNvCxnSpPr>
            <a:cxnSpLocks/>
          </p:cNvCxnSpPr>
          <p:nvPr/>
        </p:nvCxnSpPr>
        <p:spPr>
          <a:xfrm>
            <a:off x="6024880" y="2814320"/>
            <a:ext cx="0" cy="497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0EEB5A3C-A52A-43EF-909E-B0393B6A30AB}"/>
              </a:ext>
            </a:extLst>
          </p:cNvPr>
          <p:cNvCxnSpPr>
            <a:cxnSpLocks/>
          </p:cNvCxnSpPr>
          <p:nvPr/>
        </p:nvCxnSpPr>
        <p:spPr>
          <a:xfrm>
            <a:off x="9641840" y="2814320"/>
            <a:ext cx="914399" cy="416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6B3B1337-D359-4D08-B937-C0D3721D4972}"/>
              </a:ext>
            </a:extLst>
          </p:cNvPr>
          <p:cNvCxnSpPr>
            <a:cxnSpLocks/>
          </p:cNvCxnSpPr>
          <p:nvPr/>
        </p:nvCxnSpPr>
        <p:spPr>
          <a:xfrm flipH="1">
            <a:off x="3169920" y="2814320"/>
            <a:ext cx="1473200" cy="2519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>
            <a:extLst>
              <a:ext uri="{FF2B5EF4-FFF2-40B4-BE49-F238E27FC236}">
                <a16:creationId xmlns:a16="http://schemas.microsoft.com/office/drawing/2014/main" id="{0538C725-5F1A-46E4-8D91-7EC07AA2878B}"/>
              </a:ext>
            </a:extLst>
          </p:cNvPr>
          <p:cNvSpPr/>
          <p:nvPr/>
        </p:nvSpPr>
        <p:spPr>
          <a:xfrm>
            <a:off x="5963920" y="4704080"/>
            <a:ext cx="5212080" cy="10058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які виступають в єдності при правовому регулюванні</a:t>
            </a:r>
            <a:endParaRPr lang="ru-RU" dirty="0"/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039CBC2B-56A9-4D51-B4AE-A72BC26CF163}"/>
              </a:ext>
            </a:extLst>
          </p:cNvPr>
          <p:cNvCxnSpPr>
            <a:cxnSpLocks/>
          </p:cNvCxnSpPr>
          <p:nvPr/>
        </p:nvCxnSpPr>
        <p:spPr>
          <a:xfrm>
            <a:off x="5953760" y="4091940"/>
            <a:ext cx="995680" cy="736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15E4CAEF-E3B0-4CF1-96CD-7FFDE3CCFEE9}"/>
              </a:ext>
            </a:extLst>
          </p:cNvPr>
          <p:cNvCxnSpPr>
            <a:cxnSpLocks/>
          </p:cNvCxnSpPr>
          <p:nvPr/>
        </p:nvCxnSpPr>
        <p:spPr>
          <a:xfrm flipH="1">
            <a:off x="9357359" y="4114800"/>
            <a:ext cx="1178560" cy="635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706373E9-5E29-4823-9930-FF16962939C2}"/>
              </a:ext>
            </a:extLst>
          </p:cNvPr>
          <p:cNvCxnSpPr>
            <a:cxnSpLocks/>
          </p:cNvCxnSpPr>
          <p:nvPr/>
        </p:nvCxnSpPr>
        <p:spPr>
          <a:xfrm>
            <a:off x="3505200" y="4113530"/>
            <a:ext cx="2794000" cy="1107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A76766AF-9E88-409C-AF67-DDC64CD02F71}"/>
              </a:ext>
            </a:extLst>
          </p:cNvPr>
          <p:cNvCxnSpPr>
            <a:cxnSpLocks/>
          </p:cNvCxnSpPr>
          <p:nvPr/>
        </p:nvCxnSpPr>
        <p:spPr>
          <a:xfrm flipV="1">
            <a:off x="3169920" y="5329555"/>
            <a:ext cx="2926080" cy="139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id="{73944401-3450-4A76-AFA1-B1850CC395B8}"/>
              </a:ext>
            </a:extLst>
          </p:cNvPr>
          <p:cNvSpPr/>
          <p:nvPr/>
        </p:nvSpPr>
        <p:spPr>
          <a:xfrm>
            <a:off x="4196080" y="5996940"/>
            <a:ext cx="2936240" cy="6502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право реалізації</a:t>
            </a:r>
          </a:p>
        </p:txBody>
      </p:sp>
    </p:spTree>
    <p:extLst>
      <p:ext uri="{BB962C8B-B14F-4D97-AF65-F5344CB8AC3E}">
        <p14:creationId xmlns:p14="http://schemas.microsoft.com/office/powerpoint/2010/main" val="3542818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A75244C-E292-4773-A3B1-118DDF6F2709}"/>
              </a:ext>
            </a:extLst>
          </p:cNvPr>
          <p:cNvSpPr/>
          <p:nvPr/>
        </p:nvSpPr>
        <p:spPr>
          <a:xfrm>
            <a:off x="436880" y="711200"/>
            <a:ext cx="1154176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pPr algn="just"/>
            <a:r>
              <a:rPr lang="ru-RU" sz="2000" b="1" i="1" dirty="0" err="1"/>
              <a:t>Нормативність</a:t>
            </a:r>
            <a:r>
              <a:rPr lang="ru-RU" sz="2000" dirty="0"/>
              <a:t> </a:t>
            </a:r>
            <a:r>
              <a:rPr lang="ru-RU" sz="2000" dirty="0" err="1"/>
              <a:t>господарської</a:t>
            </a:r>
            <a:r>
              <a:rPr lang="ru-RU" sz="2000" dirty="0"/>
              <a:t> </a:t>
            </a:r>
            <a:r>
              <a:rPr lang="ru-RU" sz="2000" dirty="0" err="1"/>
              <a:t>процесуальної</a:t>
            </a:r>
            <a:r>
              <a:rPr lang="ru-RU" sz="2000" dirty="0"/>
              <a:t> </a:t>
            </a:r>
            <a:r>
              <a:rPr lang="ru-RU" sz="2000" dirty="0" err="1"/>
              <a:t>форми</a:t>
            </a:r>
            <a:r>
              <a:rPr lang="ru-RU" sz="2000" dirty="0"/>
              <a:t> </a:t>
            </a:r>
            <a:r>
              <a:rPr lang="ru-RU" sz="2000" dirty="0" err="1"/>
              <a:t>полягає</a:t>
            </a:r>
            <a:r>
              <a:rPr lang="ru-RU" sz="2000" dirty="0"/>
              <a:t> в тому, </a:t>
            </a:r>
            <a:r>
              <a:rPr lang="ru-RU" sz="2000" dirty="0" err="1"/>
              <a:t>що</a:t>
            </a:r>
            <a:r>
              <a:rPr lang="ru-RU" sz="2000" dirty="0"/>
              <a:t> вона </a:t>
            </a:r>
            <a:r>
              <a:rPr lang="ru-RU" sz="2000" dirty="0" err="1"/>
              <a:t>встановлюється</a:t>
            </a:r>
            <a:r>
              <a:rPr lang="ru-RU" sz="2000" dirty="0"/>
              <a:t> в </a:t>
            </a:r>
            <a:r>
              <a:rPr lang="ru-RU" sz="2000" dirty="0" err="1"/>
              <a:t>законодавстві</a:t>
            </a:r>
            <a:r>
              <a:rPr lang="ru-RU" sz="2000" dirty="0"/>
              <a:t> </a:t>
            </a:r>
            <a:r>
              <a:rPr lang="ru-RU" sz="2000" dirty="0" err="1"/>
              <a:t>певного</a:t>
            </a:r>
            <a:r>
              <a:rPr lang="ru-RU" sz="2000" dirty="0"/>
              <a:t> </a:t>
            </a:r>
            <a:r>
              <a:rPr lang="ru-RU" sz="2000" dirty="0" err="1"/>
              <a:t>рівня</a:t>
            </a:r>
            <a:r>
              <a:rPr lang="ru-RU" sz="2000" dirty="0"/>
              <a:t>. Таким чином </a:t>
            </a:r>
            <a:r>
              <a:rPr lang="ru-RU" sz="2000" dirty="0" err="1"/>
              <a:t>забезпечується</a:t>
            </a:r>
            <a:r>
              <a:rPr lang="ru-RU" sz="2000" dirty="0"/>
              <a:t> </a:t>
            </a:r>
            <a:r>
              <a:rPr lang="ru-RU" sz="2000" dirty="0" err="1"/>
              <a:t>єдність</a:t>
            </a:r>
            <a:r>
              <a:rPr lang="ru-RU" sz="2000" dirty="0"/>
              <a:t> нормативного регламенту </a:t>
            </a:r>
            <a:r>
              <a:rPr lang="ru-RU" sz="2000" dirty="0" err="1"/>
              <a:t>господарського</a:t>
            </a:r>
            <a:r>
              <a:rPr lang="ru-RU" sz="2000" dirty="0"/>
              <a:t> </a:t>
            </a:r>
            <a:r>
              <a:rPr lang="ru-RU" sz="2000" dirty="0" err="1"/>
              <a:t>процесу</a:t>
            </a:r>
            <a:r>
              <a:rPr lang="ru-RU" sz="2000" dirty="0"/>
              <a:t>, </a:t>
            </a:r>
            <a:r>
              <a:rPr lang="ru-RU" sz="2000" dirty="0" err="1"/>
              <a:t>неможливість</a:t>
            </a:r>
            <a:r>
              <a:rPr lang="ru-RU" sz="2000" dirty="0"/>
              <a:t> </a:t>
            </a:r>
            <a:r>
              <a:rPr lang="ru-RU" sz="2000" dirty="0" err="1"/>
              <a:t>регулювання</a:t>
            </a:r>
            <a:r>
              <a:rPr lang="ru-RU" sz="2000" dirty="0"/>
              <a:t> </a:t>
            </a:r>
            <a:r>
              <a:rPr lang="ru-RU" sz="2000" dirty="0" err="1"/>
              <a:t>даної</a:t>
            </a:r>
            <a:r>
              <a:rPr lang="ru-RU" sz="2000" dirty="0"/>
              <a:t> </a:t>
            </a:r>
            <a:r>
              <a:rPr lang="ru-RU" sz="2000" dirty="0" err="1"/>
              <a:t>сфери</a:t>
            </a:r>
            <a:r>
              <a:rPr lang="ru-RU" sz="2000" dirty="0"/>
              <a:t> шляхом </a:t>
            </a:r>
            <a:r>
              <a:rPr lang="ru-RU" sz="2000" dirty="0" err="1"/>
              <a:t>прийняття</a:t>
            </a:r>
            <a:r>
              <a:rPr lang="ru-RU" sz="2000" dirty="0"/>
              <a:t> </a:t>
            </a:r>
            <a:r>
              <a:rPr lang="ru-RU" sz="2000" dirty="0" err="1"/>
              <a:t>підзаконних</a:t>
            </a:r>
            <a:r>
              <a:rPr lang="ru-RU" sz="2000" dirty="0"/>
              <a:t> </a:t>
            </a:r>
            <a:r>
              <a:rPr lang="ru-RU" sz="2000" dirty="0" err="1"/>
              <a:t>нормативних</a:t>
            </a:r>
            <a:r>
              <a:rPr lang="ru-RU" sz="2000" dirty="0"/>
              <a:t> </a:t>
            </a:r>
            <a:r>
              <a:rPr lang="ru-RU" sz="2000" dirty="0" err="1"/>
              <a:t>актів</a:t>
            </a:r>
            <a:r>
              <a:rPr lang="ru-RU" sz="2000" dirty="0"/>
              <a:t>.</a:t>
            </a:r>
          </a:p>
          <a:p>
            <a:pPr algn="just"/>
            <a:r>
              <a:rPr lang="ru-RU" sz="2000" b="1" i="1" dirty="0" err="1"/>
              <a:t>Безперечність</a:t>
            </a:r>
            <a:r>
              <a:rPr lang="ru-RU" sz="2000" dirty="0"/>
              <a:t> </a:t>
            </a:r>
            <a:r>
              <a:rPr lang="ru-RU" sz="2000" dirty="0" err="1"/>
              <a:t>господарської</a:t>
            </a:r>
            <a:r>
              <a:rPr lang="ru-RU" sz="2000" dirty="0"/>
              <a:t> </a:t>
            </a:r>
            <a:r>
              <a:rPr lang="ru-RU" sz="2000" dirty="0" err="1"/>
              <a:t>процесуальної</a:t>
            </a:r>
            <a:r>
              <a:rPr lang="ru-RU" sz="2000" dirty="0"/>
              <a:t> </a:t>
            </a:r>
            <a:r>
              <a:rPr lang="ru-RU" sz="2000" dirty="0" err="1"/>
              <a:t>форми</a:t>
            </a:r>
            <a:r>
              <a:rPr lang="ru-RU" sz="2000" dirty="0"/>
              <a:t> </a:t>
            </a:r>
            <a:r>
              <a:rPr lang="ru-RU" sz="2000" dirty="0" err="1"/>
              <a:t>відображає</a:t>
            </a:r>
            <a:r>
              <a:rPr lang="ru-RU" sz="2000" dirty="0"/>
              <a:t> </a:t>
            </a:r>
            <a:r>
              <a:rPr lang="ru-RU" sz="2000" dirty="0" err="1"/>
              <a:t>обов’язковість</a:t>
            </a:r>
            <a:r>
              <a:rPr lang="ru-RU" sz="2000" dirty="0"/>
              <a:t> </a:t>
            </a:r>
            <a:r>
              <a:rPr lang="ru-RU" sz="2000" dirty="0" err="1"/>
              <a:t>дотримання</a:t>
            </a:r>
            <a:r>
              <a:rPr lang="ru-RU" sz="2000" dirty="0"/>
              <a:t> форм </a:t>
            </a:r>
            <a:r>
              <a:rPr lang="ru-RU" sz="2000" dirty="0" err="1"/>
              <a:t>реалізації</a:t>
            </a:r>
            <a:r>
              <a:rPr lang="ru-RU" sz="2000" dirty="0"/>
              <a:t> </a:t>
            </a:r>
            <a:r>
              <a:rPr lang="ru-RU" sz="2000" dirty="0" err="1"/>
              <a:t>процесуальних</a:t>
            </a:r>
            <a:r>
              <a:rPr lang="ru-RU" sz="2000" dirty="0"/>
              <a:t> норм у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учасників</a:t>
            </a:r>
            <a:r>
              <a:rPr lang="ru-RU" sz="2000" dirty="0"/>
              <a:t> </a:t>
            </a:r>
            <a:r>
              <a:rPr lang="ru-RU" sz="2000" dirty="0" err="1"/>
              <a:t>господарського</a:t>
            </a:r>
            <a:r>
              <a:rPr lang="ru-RU" sz="2000" dirty="0"/>
              <a:t> </a:t>
            </a:r>
            <a:r>
              <a:rPr lang="ru-RU" sz="2000" dirty="0" err="1"/>
              <a:t>процесу</a:t>
            </a:r>
            <a:r>
              <a:rPr lang="ru-RU" sz="2000" dirty="0"/>
              <a:t>. </a:t>
            </a:r>
            <a:r>
              <a:rPr lang="ru-RU" sz="2000" dirty="0" err="1"/>
              <a:t>Здійснення</a:t>
            </a:r>
            <a:r>
              <a:rPr lang="ru-RU" sz="2000" dirty="0"/>
              <a:t> </a:t>
            </a:r>
            <a:r>
              <a:rPr lang="ru-RU" sz="2000" dirty="0" err="1"/>
              <a:t>процесуальних</a:t>
            </a:r>
            <a:r>
              <a:rPr lang="ru-RU" sz="2000" dirty="0"/>
              <a:t> прав і </a:t>
            </a:r>
            <a:r>
              <a:rPr lang="ru-RU" sz="2000" dirty="0" err="1"/>
              <a:t>виконання</a:t>
            </a:r>
            <a:r>
              <a:rPr lang="ru-RU" sz="2000" dirty="0"/>
              <a:t> </a:t>
            </a:r>
            <a:r>
              <a:rPr lang="ru-RU" sz="2000" dirty="0" err="1"/>
              <a:t>процесуальних</a:t>
            </a:r>
            <a:r>
              <a:rPr lang="ru-RU" sz="2000" dirty="0"/>
              <a:t> </a:t>
            </a:r>
            <a:r>
              <a:rPr lang="ru-RU" sz="2000" dirty="0" err="1"/>
              <a:t>обов’язків</a:t>
            </a:r>
            <a:r>
              <a:rPr lang="ru-RU" sz="2000" dirty="0"/>
              <a:t> повинно </a:t>
            </a:r>
            <a:r>
              <a:rPr lang="ru-RU" sz="2000" dirty="0" err="1"/>
              <a:t>відбуватися</a:t>
            </a:r>
            <a:r>
              <a:rPr lang="ru-RU" sz="2000" dirty="0"/>
              <a:t> </a:t>
            </a:r>
            <a:r>
              <a:rPr lang="ru-RU" sz="2000" dirty="0" err="1"/>
              <a:t>згідно</a:t>
            </a:r>
            <a:r>
              <a:rPr lang="ru-RU" sz="2000" dirty="0"/>
              <a:t> з порядком, </a:t>
            </a:r>
            <a:r>
              <a:rPr lang="ru-RU" sz="2000" dirty="0" err="1"/>
              <a:t>встановленим</a:t>
            </a:r>
            <a:r>
              <a:rPr lang="ru-RU" sz="2000" dirty="0"/>
              <a:t> </a:t>
            </a:r>
            <a:r>
              <a:rPr lang="ru-RU" sz="2000" dirty="0" err="1"/>
              <a:t>господарським</a:t>
            </a:r>
            <a:r>
              <a:rPr lang="ru-RU" sz="2000" dirty="0"/>
              <a:t> </a:t>
            </a:r>
            <a:r>
              <a:rPr lang="ru-RU" sz="2000" dirty="0" err="1"/>
              <a:t>про¬цесуальним</a:t>
            </a:r>
            <a:r>
              <a:rPr lang="ru-RU" sz="2000" dirty="0"/>
              <a:t> </a:t>
            </a:r>
            <a:r>
              <a:rPr lang="ru-RU" sz="2000" dirty="0" err="1"/>
              <a:t>законодавством</a:t>
            </a:r>
            <a:r>
              <a:rPr lang="ru-RU" sz="2000" dirty="0"/>
              <a:t>. У </a:t>
            </a:r>
            <a:r>
              <a:rPr lang="ru-RU" sz="2000" dirty="0" err="1"/>
              <a:t>протилежному</a:t>
            </a:r>
            <a:r>
              <a:rPr lang="ru-RU" sz="2000" dirty="0"/>
              <a:t> </a:t>
            </a:r>
            <a:r>
              <a:rPr lang="ru-RU" sz="2000" dirty="0" err="1"/>
              <a:t>випадку</a:t>
            </a:r>
            <a:r>
              <a:rPr lang="ru-RU" sz="2000" dirty="0"/>
              <a:t> </a:t>
            </a:r>
            <a:r>
              <a:rPr lang="ru-RU" sz="2000" dirty="0" err="1"/>
              <a:t>відповідна</a:t>
            </a:r>
            <a:r>
              <a:rPr lang="ru-RU" sz="2000" dirty="0"/>
              <a:t> </a:t>
            </a:r>
            <a:r>
              <a:rPr lang="ru-RU" sz="2000" dirty="0" err="1"/>
              <a:t>процесуальна</a:t>
            </a:r>
            <a:r>
              <a:rPr lang="ru-RU" sz="2000" dirty="0"/>
              <a:t> </a:t>
            </a:r>
            <a:r>
              <a:rPr lang="ru-RU" sz="2000" dirty="0" err="1"/>
              <a:t>дія</a:t>
            </a:r>
            <a:r>
              <a:rPr lang="ru-RU" sz="2000" dirty="0"/>
              <a:t> </a:t>
            </a:r>
            <a:r>
              <a:rPr lang="ru-RU" sz="2000" dirty="0" err="1"/>
              <a:t>учасника</a:t>
            </a:r>
            <a:r>
              <a:rPr lang="ru-RU" sz="2000" dirty="0"/>
              <a:t> </a:t>
            </a:r>
            <a:r>
              <a:rPr lang="ru-RU" sz="2000" dirty="0" err="1"/>
              <a:t>господарського</a:t>
            </a:r>
            <a:r>
              <a:rPr lang="ru-RU" sz="2000" dirty="0"/>
              <a:t> </a:t>
            </a:r>
            <a:r>
              <a:rPr lang="ru-RU" sz="2000" dirty="0" err="1"/>
              <a:t>процесу</a:t>
            </a:r>
            <a:r>
              <a:rPr lang="ru-RU" sz="2000" dirty="0"/>
              <a:t> не </a:t>
            </a:r>
            <a:r>
              <a:rPr lang="ru-RU" sz="2000" dirty="0" err="1"/>
              <a:t>порушує</a:t>
            </a:r>
            <a:r>
              <a:rPr lang="ru-RU" sz="2000" dirty="0"/>
              <a:t> </a:t>
            </a:r>
            <a:r>
              <a:rPr lang="ru-RU" sz="2000" dirty="0" err="1"/>
              <a:t>ті</a:t>
            </a:r>
            <a:r>
              <a:rPr lang="ru-RU" sz="2000" dirty="0"/>
              <a:t> </a:t>
            </a:r>
            <a:r>
              <a:rPr lang="ru-RU" sz="2000" dirty="0" err="1"/>
              <a:t>правові</a:t>
            </a:r>
            <a:r>
              <a:rPr lang="ru-RU" sz="2000" dirty="0"/>
              <a:t> </a:t>
            </a:r>
            <a:r>
              <a:rPr lang="ru-RU" sz="2000" dirty="0" err="1"/>
              <a:t>наслідки</a:t>
            </a:r>
            <a:r>
              <a:rPr lang="ru-RU" sz="2000" dirty="0"/>
              <a:t>, на </a:t>
            </a:r>
            <a:r>
              <a:rPr lang="ru-RU" sz="2000" dirty="0" err="1"/>
              <a:t>які</a:t>
            </a:r>
            <a:r>
              <a:rPr lang="ru-RU" sz="2000" dirty="0"/>
              <a:t> вона </a:t>
            </a:r>
            <a:r>
              <a:rPr lang="ru-RU" sz="2000" dirty="0" err="1"/>
              <a:t>спрямована</a:t>
            </a:r>
            <a:r>
              <a:rPr lang="ru-RU" sz="2000" dirty="0"/>
              <a:t>. </a:t>
            </a:r>
            <a:r>
              <a:rPr lang="ru-RU" sz="2000" dirty="0" err="1"/>
              <a:t>Порушення</a:t>
            </a:r>
            <a:r>
              <a:rPr lang="ru-RU" sz="2000" dirty="0"/>
              <a:t> </a:t>
            </a:r>
            <a:r>
              <a:rPr lang="ru-RU" sz="2000" dirty="0" err="1"/>
              <a:t>провадження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подання</a:t>
            </a:r>
            <a:r>
              <a:rPr lang="ru-RU" sz="2000" dirty="0"/>
              <a:t> заяви про </a:t>
            </a:r>
            <a:r>
              <a:rPr lang="ru-RU" sz="2000" dirty="0" err="1"/>
              <a:t>перевірку</a:t>
            </a:r>
            <a:r>
              <a:rPr lang="ru-RU" sz="2000" dirty="0"/>
              <a:t> </a:t>
            </a:r>
            <a:r>
              <a:rPr lang="ru-RU" sz="2000" dirty="0" err="1"/>
              <a:t>рішення</a:t>
            </a:r>
            <a:r>
              <a:rPr lang="ru-RU" sz="2000" dirty="0"/>
              <a:t> в </a:t>
            </a:r>
            <a:r>
              <a:rPr lang="ru-RU" sz="2000" dirty="0" err="1"/>
              <a:t>апеляцій¬ному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касаційному</a:t>
            </a:r>
            <a:r>
              <a:rPr lang="ru-RU" sz="2000" dirty="0"/>
              <a:t> порядку </a:t>
            </a:r>
            <a:r>
              <a:rPr lang="ru-RU" sz="2000" dirty="0" err="1"/>
              <a:t>повинні</a:t>
            </a:r>
            <a:r>
              <a:rPr lang="ru-RU" sz="2000" dirty="0"/>
              <a:t> </a:t>
            </a:r>
            <a:r>
              <a:rPr lang="ru-RU" sz="2000" dirty="0" err="1"/>
              <a:t>відбуватися</a:t>
            </a:r>
            <a:r>
              <a:rPr lang="ru-RU" sz="2000" dirty="0"/>
              <a:t> </a:t>
            </a:r>
            <a:r>
              <a:rPr lang="ru-RU" sz="2000" dirty="0" err="1"/>
              <a:t>згідно</a:t>
            </a:r>
            <a:r>
              <a:rPr lang="ru-RU" sz="2000" dirty="0"/>
              <a:t> з порядком і в строки, </a:t>
            </a:r>
            <a:r>
              <a:rPr lang="ru-RU" sz="2000" dirty="0" err="1"/>
              <a:t>встановлені</a:t>
            </a:r>
            <a:r>
              <a:rPr lang="ru-RU" sz="2000" dirty="0"/>
              <a:t> </a:t>
            </a:r>
            <a:r>
              <a:rPr lang="ru-RU" sz="2000" dirty="0" err="1"/>
              <a:t>Господарським</a:t>
            </a:r>
            <a:r>
              <a:rPr lang="ru-RU" sz="2000" dirty="0"/>
              <a:t> </a:t>
            </a:r>
            <a:r>
              <a:rPr lang="ru-RU" sz="2000" dirty="0" err="1"/>
              <a:t>процесуальним</a:t>
            </a:r>
            <a:r>
              <a:rPr lang="ru-RU" sz="2000" dirty="0"/>
              <a:t> кодексом </a:t>
            </a:r>
            <a:r>
              <a:rPr lang="ru-RU" sz="2000" dirty="0" err="1"/>
              <a:t>України</a:t>
            </a:r>
            <a:r>
              <a:rPr lang="ru-RU" sz="2000" dirty="0"/>
              <a:t>. </a:t>
            </a:r>
            <a:r>
              <a:rPr lang="ru-RU" sz="2000" dirty="0" err="1"/>
              <a:t>Господарському</a:t>
            </a:r>
            <a:r>
              <a:rPr lang="ru-RU" sz="2000" dirty="0"/>
              <a:t> суду, </a:t>
            </a:r>
            <a:r>
              <a:rPr lang="ru-RU" sz="2000" dirty="0" err="1"/>
              <a:t>іншим</a:t>
            </a:r>
            <a:r>
              <a:rPr lang="ru-RU" sz="2000" dirty="0"/>
              <a:t> </a:t>
            </a:r>
            <a:r>
              <a:rPr lang="ru-RU" sz="2000" dirty="0" err="1"/>
              <a:t>учасникам</a:t>
            </a:r>
            <a:r>
              <a:rPr lang="ru-RU" sz="2000" dirty="0"/>
              <a:t> </a:t>
            </a:r>
            <a:r>
              <a:rPr lang="ru-RU" sz="2000" dirty="0" err="1"/>
              <a:t>процесу</a:t>
            </a:r>
            <a:r>
              <a:rPr lang="ru-RU" sz="2000" dirty="0"/>
              <a:t> законом </a:t>
            </a:r>
            <a:r>
              <a:rPr lang="ru-RU" sz="2000" dirty="0" err="1"/>
              <a:t>надаються</a:t>
            </a:r>
            <a:r>
              <a:rPr lang="ru-RU" sz="2000" dirty="0"/>
              <a:t> </a:t>
            </a:r>
            <a:r>
              <a:rPr lang="ru-RU" sz="2000" dirty="0" err="1"/>
              <a:t>певні</a:t>
            </a:r>
            <a:r>
              <a:rPr lang="ru-RU" sz="2000" dirty="0"/>
              <a:t>, </a:t>
            </a:r>
            <a:r>
              <a:rPr lang="ru-RU" sz="2000" dirty="0" err="1"/>
              <a:t>відповідні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процесуальному</a:t>
            </a:r>
            <a:r>
              <a:rPr lang="ru-RU" sz="2000" dirty="0"/>
              <a:t> стану, права і </a:t>
            </a:r>
            <a:r>
              <a:rPr lang="ru-RU" sz="2000" dirty="0" err="1"/>
              <a:t>покладаються</a:t>
            </a:r>
            <a:r>
              <a:rPr lang="ru-RU" sz="2000" dirty="0"/>
              <a:t> </a:t>
            </a:r>
            <a:r>
              <a:rPr lang="ru-RU" sz="2000" dirty="0" err="1"/>
              <a:t>обов’язки</a:t>
            </a:r>
            <a:r>
              <a:rPr lang="ru-RU" sz="2000" dirty="0"/>
              <a:t>. </a:t>
            </a:r>
            <a:r>
              <a:rPr lang="ru-RU" sz="2000" dirty="0" err="1"/>
              <a:t>Господарське</a:t>
            </a:r>
            <a:r>
              <a:rPr lang="ru-RU" sz="2000" dirty="0"/>
              <a:t> </a:t>
            </a:r>
            <a:r>
              <a:rPr lang="ru-RU" sz="2000" dirty="0" err="1"/>
              <a:t>процесуальне</a:t>
            </a:r>
            <a:r>
              <a:rPr lang="ru-RU" sz="2000" dirty="0"/>
              <a:t> право як </a:t>
            </a:r>
            <a:r>
              <a:rPr lang="ru-RU" sz="2000" dirty="0" err="1"/>
              <a:t>навчальна</a:t>
            </a:r>
            <a:r>
              <a:rPr lang="ru-RU" sz="2000" dirty="0"/>
              <a:t> </a:t>
            </a:r>
            <a:r>
              <a:rPr lang="ru-RU" sz="2000" dirty="0" err="1"/>
              <a:t>дисципліна</a:t>
            </a:r>
            <a:r>
              <a:rPr lang="ru-RU" sz="2000" dirty="0"/>
              <a:t> </a:t>
            </a:r>
            <a:r>
              <a:rPr lang="ru-RU" sz="2000" dirty="0" err="1"/>
              <a:t>вивчає</a:t>
            </a:r>
            <a:r>
              <a:rPr lang="ru-RU" sz="2000" dirty="0"/>
              <a:t>, перш за все, </a:t>
            </a:r>
            <a:r>
              <a:rPr lang="ru-RU" sz="2000" dirty="0" err="1"/>
              <a:t>чинне</a:t>
            </a:r>
            <a:r>
              <a:rPr lang="ru-RU" sz="2000" dirty="0"/>
              <a:t> </a:t>
            </a:r>
            <a:r>
              <a:rPr lang="ru-RU" sz="2000" dirty="0" err="1"/>
              <a:t>господарське</a:t>
            </a:r>
            <a:r>
              <a:rPr lang="ru-RU" sz="2000" dirty="0"/>
              <a:t> </a:t>
            </a:r>
            <a:r>
              <a:rPr lang="ru-RU" sz="2000" dirty="0" err="1"/>
              <a:t>процесуальне</a:t>
            </a:r>
            <a:r>
              <a:rPr lang="ru-RU" sz="2000" dirty="0"/>
              <a:t> право,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норми</a:t>
            </a:r>
            <a:r>
              <a:rPr lang="ru-RU" sz="2000" dirty="0"/>
              <a:t> та </a:t>
            </a:r>
            <a:r>
              <a:rPr lang="ru-RU" sz="2000" dirty="0" err="1"/>
              <a:t>інститути</a:t>
            </a:r>
            <a:r>
              <a:rPr lang="ru-RU" sz="2000" dirty="0"/>
              <a:t>, </a:t>
            </a:r>
            <a:r>
              <a:rPr lang="ru-RU" sz="2000" dirty="0" err="1"/>
              <a:t>концепції</a:t>
            </a:r>
            <a:r>
              <a:rPr lang="ru-RU" sz="2000" dirty="0"/>
              <a:t>, </a:t>
            </a:r>
            <a:r>
              <a:rPr lang="ru-RU" sz="2000" dirty="0" err="1"/>
              <a:t>правовий</a:t>
            </a:r>
            <a:r>
              <a:rPr lang="ru-RU" sz="2000" dirty="0"/>
              <a:t> </a:t>
            </a:r>
            <a:r>
              <a:rPr lang="ru-RU" sz="2000" dirty="0" err="1"/>
              <a:t>погляд</a:t>
            </a:r>
            <a:r>
              <a:rPr lang="ru-RU" sz="2000" dirty="0"/>
              <a:t>, </a:t>
            </a:r>
            <a:r>
              <a:rPr lang="ru-RU" sz="2000" dirty="0" err="1"/>
              <a:t>історичні</a:t>
            </a:r>
            <a:r>
              <a:rPr lang="ru-RU" sz="2000" dirty="0"/>
              <a:t> </a:t>
            </a:r>
            <a:r>
              <a:rPr lang="ru-RU" sz="2000" dirty="0" err="1"/>
              <a:t>факти</a:t>
            </a:r>
            <a:r>
              <a:rPr lang="ru-RU" sz="2000" dirty="0"/>
              <a:t> по проблемах </a:t>
            </a:r>
            <a:r>
              <a:rPr lang="ru-RU" sz="2000" dirty="0" err="1"/>
              <a:t>господарського</a:t>
            </a:r>
            <a:r>
              <a:rPr lang="ru-RU" sz="2000" dirty="0"/>
              <a:t> </a:t>
            </a:r>
            <a:r>
              <a:rPr lang="ru-RU" sz="2000" dirty="0" err="1"/>
              <a:t>процесу</a:t>
            </a:r>
            <a:r>
              <a:rPr lang="ru-RU" sz="2000" dirty="0"/>
              <a:t>, </a:t>
            </a:r>
            <a:r>
              <a:rPr lang="ru-RU" sz="2000" dirty="0" err="1"/>
              <a:t>накопичених</a:t>
            </a:r>
            <a:r>
              <a:rPr lang="ru-RU" sz="2000" dirty="0"/>
              <a:t> правовою наукою.</a:t>
            </a:r>
          </a:p>
        </p:txBody>
      </p:sp>
    </p:spTree>
    <p:extLst>
      <p:ext uri="{BB962C8B-B14F-4D97-AF65-F5344CB8AC3E}">
        <p14:creationId xmlns:p14="http://schemas.microsoft.com/office/powerpoint/2010/main" val="4255157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E776A67-A1E4-4A40-90A5-6C54DE75736B}"/>
              </a:ext>
            </a:extLst>
          </p:cNvPr>
          <p:cNvSpPr/>
          <p:nvPr/>
        </p:nvSpPr>
        <p:spPr>
          <a:xfrm>
            <a:off x="680720" y="2828836"/>
            <a:ext cx="106273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науки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господарського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процесуального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взагалі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збігається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системою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господарського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процесуального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як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права, та є базою для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навчальної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дисципліни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708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ABEF5A-F2F3-4BEE-B5AB-1DBDB699A56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b="1" i="1" dirty="0" err="1"/>
              <a:t>Принципи</a:t>
            </a:r>
            <a:r>
              <a:rPr lang="ru-RU" sz="3200" b="1" i="1" dirty="0"/>
              <a:t> </a:t>
            </a:r>
            <a:r>
              <a:rPr lang="ru-RU" sz="3200" b="1" i="1" dirty="0" err="1"/>
              <a:t>господарського</a:t>
            </a:r>
            <a:r>
              <a:rPr lang="ru-RU" sz="3200" b="1" i="1" dirty="0"/>
              <a:t> </a:t>
            </a:r>
            <a:r>
              <a:rPr lang="ru-RU" sz="3200" b="1" i="1" dirty="0" err="1"/>
              <a:t>процесуального</a:t>
            </a:r>
            <a:r>
              <a:rPr lang="ru-RU" sz="3200" b="1" i="1" dirty="0"/>
              <a:t> права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883582-62CC-4AA2-9394-ED73A855B62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фундаментальні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, </a:t>
            </a:r>
            <a:r>
              <a:rPr lang="ru-RU" dirty="0" err="1"/>
              <a:t>основоположні</a:t>
            </a:r>
            <a:r>
              <a:rPr lang="ru-RU" dirty="0"/>
              <a:t>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побудову</a:t>
            </a:r>
            <a:r>
              <a:rPr lang="ru-RU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винесення</a:t>
            </a:r>
            <a:r>
              <a:rPr lang="ru-RU" dirty="0"/>
              <a:t> </a:t>
            </a:r>
            <a:r>
              <a:rPr lang="ru-RU" dirty="0" err="1"/>
              <a:t>законних</a:t>
            </a:r>
            <a:r>
              <a:rPr lang="ru-RU" dirty="0"/>
              <a:t> та </a:t>
            </a:r>
            <a:r>
              <a:rPr lang="ru-RU" dirty="0" err="1"/>
              <a:t>обґрунтованих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6856E10-44D5-44AD-87ED-9D3D3DE9A01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</a:t>
            </a:r>
            <a:r>
              <a:rPr lang="ru-RU" dirty="0" err="1"/>
              <a:t>процесуального</a:t>
            </a:r>
            <a:r>
              <a:rPr lang="ru-RU" dirty="0"/>
              <a:t> права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вони є </a:t>
            </a:r>
            <a:r>
              <a:rPr lang="ru-RU" dirty="0" err="1"/>
              <a:t>орієнтиром</a:t>
            </a:r>
            <a:r>
              <a:rPr lang="ru-RU" dirty="0"/>
              <a:t> у </a:t>
            </a:r>
            <a:r>
              <a:rPr lang="ru-RU" dirty="0" err="1"/>
              <a:t>нормотворчої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при </a:t>
            </a:r>
            <a:r>
              <a:rPr lang="ru-RU" dirty="0" err="1"/>
              <a:t>вдосконаленні</a:t>
            </a:r>
            <a:r>
              <a:rPr lang="ru-RU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</a:t>
            </a:r>
            <a:r>
              <a:rPr lang="ru-RU" dirty="0" err="1"/>
              <a:t>процесуального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;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господарському</a:t>
            </a:r>
            <a:r>
              <a:rPr lang="ru-RU" dirty="0"/>
              <a:t> суду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правильне</a:t>
            </a:r>
            <a:r>
              <a:rPr lang="ru-RU" dirty="0"/>
              <a:t> </a:t>
            </a:r>
            <a:r>
              <a:rPr lang="ru-RU" dirty="0" err="1"/>
              <a:t>уяснення</a:t>
            </a:r>
            <a:r>
              <a:rPr lang="ru-RU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</a:t>
            </a:r>
            <a:r>
              <a:rPr lang="ru-RU" dirty="0" err="1"/>
              <a:t>процесуального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та </a:t>
            </a:r>
            <a:r>
              <a:rPr lang="ru-RU" dirty="0" err="1"/>
              <a:t>вірне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дійсним</a:t>
            </a:r>
            <a:r>
              <a:rPr lang="ru-RU" dirty="0"/>
              <a:t> </a:t>
            </a:r>
            <a:r>
              <a:rPr lang="ru-RU" dirty="0" err="1"/>
              <a:t>змістом</a:t>
            </a:r>
            <a:r>
              <a:rPr lang="ru-RU" dirty="0"/>
              <a:t>.</a:t>
            </a:r>
          </a:p>
          <a:p>
            <a:endParaRPr lang="uk-UA" dirty="0"/>
          </a:p>
          <a:p>
            <a:r>
              <a:rPr lang="uk-UA" sz="1400" dirty="0" err="1">
                <a:solidFill>
                  <a:srgbClr val="FF0000"/>
                </a:solidFill>
              </a:rPr>
              <a:t>див.статтю</a:t>
            </a:r>
            <a:endParaRPr lang="ru-RU" sz="14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3651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F00F7-4BB2-45B9-83EF-FA1200E2470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b="1" i="1" dirty="0" err="1"/>
              <a:t>Господарське</a:t>
            </a:r>
            <a:r>
              <a:rPr lang="ru-RU" sz="3200" b="1" i="1" dirty="0"/>
              <a:t> </a:t>
            </a:r>
            <a:r>
              <a:rPr lang="ru-RU" sz="3200" b="1" i="1" dirty="0" err="1"/>
              <a:t>процесуальне</a:t>
            </a:r>
            <a:r>
              <a:rPr lang="ru-RU" sz="3200" b="1" i="1" dirty="0"/>
              <a:t> право</a:t>
            </a:r>
            <a:endParaRPr lang="ru-RU" sz="3200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893CF8-FEA6-46F9-9C3E-A6A64CFD1E2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система правових норм, які регулюють діяльність господарського суду та інших зацікавлених осіб, пов’язану зі здійснення правосуддя по справах компетенції господарського суду.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697788B-CD27-4A7B-ADDE-ACC60A3E5A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належить до системи процесуальних галузей права (поряд із цивільним процесуальним, кримінальним процесуальним та іншими процесуальними галузями) та за своїми змістовними характеристиками відноситься до галузей права публічно-правового характеру. Наявність процесуальних відносин зумовлена необхідністю в упорядкуванні діяльності органів судової влади.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42195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998</Words>
  <Application>Microsoft Office PowerPoint</Application>
  <PresentationFormat>Широкоэкранный</PresentationFormat>
  <Paragraphs>45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Тема 1. Господарське процесуальне право України як галузь права. Господарське процесуальне законодавство України. Призначення Господарського процесуального кодексу України.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Принципи господарського процесуального права</vt:lpstr>
      <vt:lpstr>Господарське процесуальне право</vt:lpstr>
      <vt:lpstr>Предмет</vt:lpstr>
      <vt:lpstr>Методом правового регулювання визначають сукупність юридичних способів і прийомів впливу на відносини, які є предметом даної галузі права.</vt:lpstr>
      <vt:lpstr>Презентация PowerPoint</vt:lpstr>
      <vt:lpstr>Систему господарського процесуального права умовно можна поділити на дві частини</vt:lpstr>
      <vt:lpstr>Джерела господарського процесуального права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Господарське процесуальне право України як галузь права. Господарське процесуальне законодавство України. Призначення Господарського процесуального кодексу України.</dc:title>
  <dc:creator>ЛИЛЯ</dc:creator>
  <cp:lastModifiedBy>ЛИЛЯ</cp:lastModifiedBy>
  <cp:revision>8</cp:revision>
  <dcterms:created xsi:type="dcterms:W3CDTF">2023-02-12T14:59:20Z</dcterms:created>
  <dcterms:modified xsi:type="dcterms:W3CDTF">2023-02-19T15:09:37Z</dcterms:modified>
</cp:coreProperties>
</file>