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55792-A82F-45D5-ADA7-12F9F58762DE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EF0C-E56C-45CD-9BF8-3AA31E59ABE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55792-A82F-45D5-ADA7-12F9F58762DE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EF0C-E56C-45CD-9BF8-3AA31E59AB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55792-A82F-45D5-ADA7-12F9F58762DE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EF0C-E56C-45CD-9BF8-3AA31E59AB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55792-A82F-45D5-ADA7-12F9F58762DE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EF0C-E56C-45CD-9BF8-3AA31E59AB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55792-A82F-45D5-ADA7-12F9F58762DE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EF0C-E56C-45CD-9BF8-3AA31E59ABE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55792-A82F-45D5-ADA7-12F9F58762DE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EF0C-E56C-45CD-9BF8-3AA31E59AB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55792-A82F-45D5-ADA7-12F9F58762DE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EF0C-E56C-45CD-9BF8-3AA31E59ABE4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55792-A82F-45D5-ADA7-12F9F58762DE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EF0C-E56C-45CD-9BF8-3AA31E59AB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55792-A82F-45D5-ADA7-12F9F58762DE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EF0C-E56C-45CD-9BF8-3AA31E59AB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55792-A82F-45D5-ADA7-12F9F58762DE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EF0C-E56C-45CD-9BF8-3AA31E59ABE4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55792-A82F-45D5-ADA7-12F9F58762DE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FEF0C-E56C-45CD-9BF8-3AA31E59ABE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8555792-A82F-45D5-ADA7-12F9F58762DE}" type="datetimeFigureOut">
              <a:rPr lang="ru-RU" smtClean="0"/>
              <a:t>29.10.2023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7BDFEF0C-E56C-45CD-9BF8-3AA31E59ABE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err="1"/>
              <a:t>Психологічна</a:t>
            </a:r>
            <a:r>
              <a:rPr lang="ru-RU" sz="3600" dirty="0"/>
              <a:t> і </a:t>
            </a:r>
            <a:r>
              <a:rPr lang="ru-RU" sz="3600" dirty="0" err="1"/>
              <a:t>патопсихологічна</a:t>
            </a:r>
            <a:r>
              <a:rPr lang="ru-RU" sz="3600" dirty="0"/>
              <a:t> характеристика </a:t>
            </a:r>
            <a:r>
              <a:rPr lang="ru-RU" sz="3600" dirty="0" err="1"/>
              <a:t>пізнавальних</a:t>
            </a:r>
            <a:r>
              <a:rPr lang="ru-RU" sz="3600" dirty="0"/>
              <a:t> </a:t>
            </a:r>
            <a:r>
              <a:rPr lang="ru-RU" sz="3600" dirty="0" err="1"/>
              <a:t>психічних</a:t>
            </a:r>
            <a:r>
              <a:rPr lang="ru-RU" sz="3600" dirty="0"/>
              <a:t> </a:t>
            </a:r>
            <a:r>
              <a:rPr lang="ru-RU" sz="3600" dirty="0" err="1"/>
              <a:t>процесів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000" dirty="0" smtClean="0"/>
              <a:t>                                                                 </a:t>
            </a:r>
            <a:r>
              <a:rPr lang="uk-UA" sz="2000" dirty="0" err="1" smtClean="0"/>
              <a:t>Ст.викл.Вронська</a:t>
            </a:r>
            <a:r>
              <a:rPr lang="uk-UA" sz="2000" dirty="0" smtClean="0"/>
              <a:t> В.М.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169415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формулювання</a:t>
            </a:r>
            <a:r>
              <a:rPr lang="ru-RU" dirty="0"/>
              <a:t> компетентностей,</a:t>
            </a:r>
          </a:p>
          <a:p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засвоєння</a:t>
            </a:r>
            <a:r>
              <a:rPr lang="ru-RU" dirty="0"/>
              <a:t> </a:t>
            </a:r>
            <a:r>
              <a:rPr lang="ru-RU" dirty="0" err="1"/>
              <a:t>теоретичних</a:t>
            </a:r>
            <a:r>
              <a:rPr lang="ru-RU" dirty="0"/>
              <a:t> основ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психіки</a:t>
            </a:r>
            <a:endParaRPr lang="ru-RU" dirty="0"/>
          </a:p>
          <a:p>
            <a:r>
              <a:rPr lang="ru-RU" dirty="0"/>
              <a:t>при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нервово-психічних</a:t>
            </a:r>
            <a:r>
              <a:rPr lang="ru-RU" dirty="0"/>
              <a:t> </a:t>
            </a:r>
            <a:r>
              <a:rPr lang="ru-RU" dirty="0" err="1"/>
              <a:t>захворюваннях</a:t>
            </a:r>
            <a:r>
              <a:rPr lang="ru-RU" dirty="0"/>
              <a:t> та </a:t>
            </a:r>
            <a:r>
              <a:rPr lang="ru-RU" dirty="0" err="1"/>
              <a:t>практичних</a:t>
            </a:r>
            <a:endParaRPr lang="ru-RU" dirty="0"/>
          </a:p>
          <a:p>
            <a:r>
              <a:rPr lang="ru-RU" dirty="0" err="1"/>
              <a:t>навичок</a:t>
            </a:r>
            <a:r>
              <a:rPr lang="ru-RU" dirty="0"/>
              <a:t> в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 smtClean="0"/>
              <a:t>діагностиці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4393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Завдання: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305342"/>
            <a:ext cx="813690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1. </a:t>
            </a:r>
            <a:r>
              <a:rPr lang="ru-RU" sz="2000" dirty="0" err="1" smtClean="0"/>
              <a:t>Сформувати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уявлення</a:t>
            </a:r>
            <a:r>
              <a:rPr lang="ru-RU" sz="2000" dirty="0" smtClean="0"/>
              <a:t> про:</a:t>
            </a:r>
          </a:p>
          <a:p>
            <a:r>
              <a:rPr lang="ru-RU" sz="2000" dirty="0" smtClean="0"/>
              <a:t>- </a:t>
            </a:r>
            <a:r>
              <a:rPr lang="ru-RU" sz="2000" dirty="0" err="1" smtClean="0"/>
              <a:t>типи</a:t>
            </a:r>
            <a:r>
              <a:rPr lang="ru-RU" sz="2000" dirty="0" smtClean="0"/>
              <a:t> та </a:t>
            </a:r>
            <a:r>
              <a:rPr lang="ru-RU" sz="2000" dirty="0" err="1" smtClean="0"/>
              <a:t>види</a:t>
            </a:r>
            <a:r>
              <a:rPr lang="ru-RU" sz="2000" dirty="0" smtClean="0"/>
              <a:t> </a:t>
            </a:r>
            <a:r>
              <a:rPr lang="ru-RU" sz="2000" dirty="0" err="1" smtClean="0"/>
              <a:t>психічних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розладів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- </a:t>
            </a:r>
            <a:r>
              <a:rPr lang="ru-RU" sz="2000" dirty="0" err="1" smtClean="0"/>
              <a:t>симптоми</a:t>
            </a:r>
            <a:r>
              <a:rPr lang="ru-RU" sz="2000" dirty="0" smtClean="0"/>
              <a:t> </a:t>
            </a:r>
            <a:r>
              <a:rPr lang="ru-RU" sz="2000" dirty="0" err="1" smtClean="0"/>
              <a:t>психічних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розладів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- </a:t>
            </a:r>
            <a:r>
              <a:rPr lang="ru-RU" sz="2000" dirty="0" err="1" smtClean="0"/>
              <a:t>ознаки</a:t>
            </a:r>
            <a:r>
              <a:rPr lang="ru-RU" sz="2000" dirty="0" smtClean="0"/>
              <a:t> </a:t>
            </a:r>
            <a:r>
              <a:rPr lang="ru-RU" sz="2000" dirty="0" err="1" smtClean="0"/>
              <a:t>порушень</a:t>
            </a:r>
            <a:r>
              <a:rPr lang="ru-RU" sz="2000" dirty="0" smtClean="0"/>
              <a:t> </a:t>
            </a:r>
            <a:r>
              <a:rPr lang="ru-RU" sz="2000" dirty="0" err="1" smtClean="0"/>
              <a:t>психічного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розвитку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2. </a:t>
            </a:r>
            <a:r>
              <a:rPr lang="ru-RU" sz="2000" dirty="0" err="1" smtClean="0"/>
              <a:t>Навчити</a:t>
            </a:r>
            <a:r>
              <a:rPr lang="ru-RU" sz="2000" dirty="0" smtClean="0"/>
              <a:t> </a:t>
            </a:r>
            <a:r>
              <a:rPr lang="ru-RU" sz="2000" dirty="0" err="1" smtClean="0"/>
              <a:t>навичкам</a:t>
            </a:r>
            <a:r>
              <a:rPr lang="ru-RU" sz="2000" dirty="0" smtClean="0"/>
              <a:t> </a:t>
            </a:r>
            <a:r>
              <a:rPr lang="ru-RU" sz="2000" dirty="0" err="1" smtClean="0"/>
              <a:t>диференціації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симптомів</a:t>
            </a:r>
            <a:r>
              <a:rPr lang="ru-RU" sz="2000" dirty="0" smtClean="0"/>
              <a:t> </a:t>
            </a:r>
            <a:r>
              <a:rPr lang="ru-RU" sz="2000" dirty="0" err="1" smtClean="0"/>
              <a:t>психічних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розладів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endParaRPr lang="ru-RU" sz="2000" dirty="0" smtClean="0"/>
          </a:p>
          <a:p>
            <a:r>
              <a:rPr lang="ru-RU" sz="2000" dirty="0" err="1" smtClean="0"/>
              <a:t>вікової</a:t>
            </a:r>
            <a:r>
              <a:rPr lang="ru-RU" sz="2000" dirty="0" smtClean="0"/>
              <a:t> симптоматики та </a:t>
            </a:r>
            <a:r>
              <a:rPr lang="ru-RU" sz="2000" dirty="0" err="1" smtClean="0"/>
              <a:t>ситуаційних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реакцій</a:t>
            </a:r>
            <a:r>
              <a:rPr lang="ru-RU" sz="2000" dirty="0" smtClean="0"/>
              <a:t> </a:t>
            </a:r>
            <a:r>
              <a:rPr lang="ru-RU" sz="2000" dirty="0" err="1" smtClean="0"/>
              <a:t>дезадаптації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3. </a:t>
            </a:r>
            <a:r>
              <a:rPr lang="ru-RU" sz="2000" dirty="0" err="1" smtClean="0"/>
              <a:t>Навчитися</a:t>
            </a:r>
            <a:r>
              <a:rPr lang="ru-RU" sz="2000" dirty="0" smtClean="0"/>
              <a:t> </a:t>
            </a:r>
            <a:r>
              <a:rPr lang="ru-RU" sz="2000" dirty="0" err="1" smtClean="0"/>
              <a:t>аналізувати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особливості</a:t>
            </a:r>
            <a:r>
              <a:rPr lang="ru-RU" sz="2000" dirty="0" smtClean="0"/>
              <a:t> та </a:t>
            </a:r>
            <a:r>
              <a:rPr lang="ru-RU" sz="2000" dirty="0" err="1" smtClean="0"/>
              <a:t>взаємозв'язку</a:t>
            </a:r>
            <a:r>
              <a:rPr lang="ru-RU" sz="2000" dirty="0" smtClean="0"/>
              <a:t> </a:t>
            </a:r>
            <a:r>
              <a:rPr lang="ru-RU" sz="2000" dirty="0" err="1" smtClean="0"/>
              <a:t>психічних</a:t>
            </a:r>
            <a:endParaRPr lang="ru-RU" sz="2000" dirty="0" smtClean="0"/>
          </a:p>
          <a:p>
            <a:r>
              <a:rPr lang="ru-RU" sz="2000" dirty="0" err="1" smtClean="0"/>
              <a:t>явищ</a:t>
            </a:r>
            <a:r>
              <a:rPr lang="ru-RU" sz="2000" dirty="0" smtClean="0"/>
              <a:t>,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основних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порушень</a:t>
            </a:r>
            <a:r>
              <a:rPr lang="ru-RU" sz="2000" dirty="0" smtClean="0"/>
              <a:t> при </a:t>
            </a:r>
            <a:r>
              <a:rPr lang="ru-RU" sz="2000" dirty="0" err="1" smtClean="0"/>
              <a:t>психічних</a:t>
            </a:r>
            <a:r>
              <a:rPr lang="ru-RU" sz="2000" dirty="0" smtClean="0"/>
              <a:t> і </a:t>
            </a:r>
            <a:r>
              <a:rPr lang="ru-RU" sz="2000" dirty="0" err="1" smtClean="0"/>
              <a:t>соматичних</a:t>
            </a:r>
            <a:endParaRPr lang="ru-RU" sz="2000" dirty="0" smtClean="0"/>
          </a:p>
          <a:p>
            <a:r>
              <a:rPr lang="ru-RU" sz="2000" dirty="0" err="1" smtClean="0"/>
              <a:t>захворюваннях</a:t>
            </a:r>
            <a:r>
              <a:rPr lang="ru-RU" sz="2000" dirty="0" smtClean="0"/>
              <a:t>, </a:t>
            </a:r>
            <a:r>
              <a:rPr lang="ru-RU" sz="2000" dirty="0" err="1" smtClean="0"/>
              <a:t>оволодіти</a:t>
            </a:r>
            <a:r>
              <a:rPr lang="ru-RU" sz="2000" dirty="0" smtClean="0"/>
              <a:t> </a:t>
            </a:r>
            <a:r>
              <a:rPr lang="ru-RU" sz="2000" dirty="0" err="1" smtClean="0"/>
              <a:t>спеціальними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психодіагностичні</a:t>
            </a:r>
            <a:r>
              <a:rPr lang="ru-RU" sz="2000" dirty="0" smtClean="0"/>
              <a:t> методами</a:t>
            </a:r>
          </a:p>
          <a:p>
            <a:r>
              <a:rPr lang="ru-RU" sz="2000" dirty="0" smtClean="0"/>
              <a:t>та способами </a:t>
            </a:r>
            <a:r>
              <a:rPr lang="ru-RU" sz="2000" dirty="0" err="1" smtClean="0"/>
              <a:t>оцінки</a:t>
            </a:r>
            <a:r>
              <a:rPr lang="ru-RU" sz="2000" dirty="0" smtClean="0"/>
              <a:t> </a:t>
            </a:r>
            <a:r>
              <a:rPr lang="ru-RU" sz="2000" dirty="0" err="1" smtClean="0"/>
              <a:t>отриманих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результатів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9299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24744"/>
            <a:ext cx="7272808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9016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Очікувані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навчання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62000" y="609600"/>
            <a:ext cx="3737992" cy="4187551"/>
          </a:xfrm>
        </p:spPr>
        <p:txBody>
          <a:bodyPr>
            <a:noAutofit/>
          </a:bodyPr>
          <a:lstStyle/>
          <a:p>
            <a:r>
              <a:rPr lang="ru-RU" sz="1400" dirty="0" err="1"/>
              <a:t>Володіти</a:t>
            </a:r>
            <a:r>
              <a:rPr lang="ru-RU" sz="1400" dirty="0"/>
              <a:t>:</a:t>
            </a:r>
          </a:p>
          <a:p>
            <a:r>
              <a:rPr lang="ru-RU" sz="1400" dirty="0"/>
              <a:t>- </a:t>
            </a:r>
            <a:r>
              <a:rPr lang="ru-RU" sz="1400" dirty="0" err="1"/>
              <a:t>основними</a:t>
            </a:r>
            <a:r>
              <a:rPr lang="ru-RU" sz="1400" dirty="0"/>
              <a:t> </a:t>
            </a:r>
            <a:r>
              <a:rPr lang="ru-RU" sz="1400" dirty="0" err="1"/>
              <a:t>поняттями</a:t>
            </a:r>
            <a:r>
              <a:rPr lang="ru-RU" sz="1400" dirty="0"/>
              <a:t> </a:t>
            </a:r>
            <a:r>
              <a:rPr lang="ru-RU" sz="1400" dirty="0" err="1"/>
              <a:t>клінічної</a:t>
            </a:r>
            <a:r>
              <a:rPr lang="ru-RU" sz="1400" dirty="0"/>
              <a:t> </a:t>
            </a:r>
            <a:r>
              <a:rPr lang="ru-RU" sz="1400" dirty="0" err="1"/>
              <a:t>психології</a:t>
            </a:r>
            <a:r>
              <a:rPr lang="ru-RU" sz="1400" dirty="0"/>
              <a:t>, </a:t>
            </a:r>
            <a:r>
              <a:rPr lang="ru-RU" sz="1400" dirty="0" err="1"/>
              <a:t>уявленнями</a:t>
            </a:r>
            <a:r>
              <a:rPr lang="ru-RU" sz="1400" dirty="0"/>
              <a:t> про </a:t>
            </a:r>
            <a:r>
              <a:rPr lang="ru-RU" sz="1400" dirty="0" err="1"/>
              <a:t>основні</a:t>
            </a:r>
            <a:r>
              <a:rPr lang="ru-RU" sz="1400" dirty="0"/>
              <a:t> </a:t>
            </a:r>
            <a:r>
              <a:rPr lang="ru-RU" sz="1400" dirty="0" err="1"/>
              <a:t>її</a:t>
            </a:r>
            <a:r>
              <a:rPr lang="ru-RU" sz="1400" dirty="0"/>
              <a:t> </a:t>
            </a:r>
            <a:r>
              <a:rPr lang="ru-RU" sz="1400" dirty="0" err="1"/>
              <a:t>проблеми</a:t>
            </a:r>
            <a:endParaRPr lang="ru-RU" sz="1400" dirty="0"/>
          </a:p>
          <a:p>
            <a:r>
              <a:rPr lang="ru-RU" sz="1400" dirty="0"/>
              <a:t>і </a:t>
            </a:r>
            <a:r>
              <a:rPr lang="ru-RU" sz="1400" dirty="0" err="1"/>
              <a:t>напрями</a:t>
            </a:r>
            <a:r>
              <a:rPr lang="ru-RU" sz="1400" dirty="0"/>
              <a:t> </a:t>
            </a:r>
            <a:r>
              <a:rPr lang="ru-RU" sz="1400" dirty="0" err="1"/>
              <a:t>розвитку</a:t>
            </a:r>
            <a:r>
              <a:rPr lang="ru-RU" sz="1400" dirty="0"/>
              <a:t> (</a:t>
            </a:r>
            <a:r>
              <a:rPr lang="ru-RU" sz="1400" dirty="0" err="1"/>
              <a:t>включаючи</a:t>
            </a:r>
            <a:r>
              <a:rPr lang="ru-RU" sz="1400" dirty="0"/>
              <a:t> </a:t>
            </a:r>
            <a:r>
              <a:rPr lang="ru-RU" sz="1400" dirty="0" err="1"/>
              <a:t>проблеми</a:t>
            </a:r>
            <a:r>
              <a:rPr lang="ru-RU" sz="1400" dirty="0"/>
              <a:t> </a:t>
            </a:r>
            <a:r>
              <a:rPr lang="ru-RU" sz="1400" dirty="0" err="1"/>
              <a:t>адаптації</a:t>
            </a:r>
            <a:r>
              <a:rPr lang="ru-RU" sz="1400" dirty="0"/>
              <a:t> </a:t>
            </a:r>
            <a:r>
              <a:rPr lang="ru-RU" sz="1400" dirty="0" err="1"/>
              <a:t>особистості</a:t>
            </a:r>
            <a:r>
              <a:rPr lang="ru-RU" sz="1400" dirty="0"/>
              <a:t> до </a:t>
            </a:r>
            <a:r>
              <a:rPr lang="ru-RU" sz="1400" dirty="0" err="1"/>
              <a:t>хвороби</a:t>
            </a:r>
            <a:r>
              <a:rPr lang="ru-RU" sz="1400" dirty="0"/>
              <a:t>,</a:t>
            </a:r>
          </a:p>
          <a:p>
            <a:r>
              <a:rPr lang="ru-RU" sz="1400" dirty="0" err="1"/>
              <a:t>якості</a:t>
            </a:r>
            <a:r>
              <a:rPr lang="ru-RU" sz="1400" dirty="0"/>
              <a:t> </a:t>
            </a:r>
            <a:r>
              <a:rPr lang="ru-RU" sz="1400" dirty="0" err="1"/>
              <a:t>життя</a:t>
            </a:r>
            <a:r>
              <a:rPr lang="ru-RU" sz="1400" dirty="0"/>
              <a:t>, </a:t>
            </a:r>
            <a:r>
              <a:rPr lang="ru-RU" sz="1400" dirty="0" err="1"/>
              <a:t>пов'язаного</a:t>
            </a:r>
            <a:r>
              <a:rPr lang="ru-RU" sz="1400" dirty="0"/>
              <a:t> </a:t>
            </a:r>
            <a:r>
              <a:rPr lang="ru-RU" sz="1400" dirty="0" err="1"/>
              <a:t>зі</a:t>
            </a:r>
            <a:r>
              <a:rPr lang="ru-RU" sz="1400" dirty="0"/>
              <a:t> </a:t>
            </a:r>
            <a:r>
              <a:rPr lang="ru-RU" sz="1400" dirty="0" err="1"/>
              <a:t>здоров'ям</a:t>
            </a:r>
            <a:r>
              <a:rPr lang="ru-RU" sz="1400" dirty="0"/>
              <a:t>, </a:t>
            </a:r>
            <a:r>
              <a:rPr lang="ru-RU" sz="1400" dirty="0" err="1"/>
              <a:t>превенції</a:t>
            </a:r>
            <a:r>
              <a:rPr lang="ru-RU" sz="1400" dirty="0"/>
              <a:t> та </a:t>
            </a:r>
            <a:r>
              <a:rPr lang="ru-RU" sz="1400" dirty="0" err="1"/>
              <a:t>корекції</a:t>
            </a:r>
            <a:r>
              <a:rPr lang="ru-RU" sz="1400" dirty="0"/>
              <a:t> </a:t>
            </a:r>
            <a:r>
              <a:rPr lang="ru-RU" sz="1400" dirty="0" err="1"/>
              <a:t>соціально-стресових</a:t>
            </a:r>
            <a:endParaRPr lang="ru-RU" sz="1400" dirty="0"/>
          </a:p>
          <a:p>
            <a:r>
              <a:rPr lang="ru-RU" sz="1400" dirty="0" err="1"/>
              <a:t>розладів</a:t>
            </a:r>
            <a:r>
              <a:rPr lang="ru-RU" sz="1400" dirty="0"/>
              <a:t>);</a:t>
            </a:r>
          </a:p>
          <a:p>
            <a:r>
              <a:rPr lang="ru-RU" sz="1400" dirty="0"/>
              <a:t>- </a:t>
            </a:r>
            <a:r>
              <a:rPr lang="ru-RU" sz="1400" dirty="0" err="1"/>
              <a:t>основними</a:t>
            </a:r>
            <a:r>
              <a:rPr lang="ru-RU" sz="1400" dirty="0"/>
              <a:t> </a:t>
            </a:r>
            <a:r>
              <a:rPr lang="ru-RU" sz="1400" dirty="0" err="1"/>
              <a:t>уявленнями</a:t>
            </a:r>
            <a:r>
              <a:rPr lang="ru-RU" sz="1400" dirty="0"/>
              <a:t> про </a:t>
            </a:r>
            <a:r>
              <a:rPr lang="ru-RU" sz="1400" dirty="0" err="1"/>
              <a:t>методологію</a:t>
            </a:r>
            <a:r>
              <a:rPr lang="ru-RU" sz="1400" dirty="0"/>
              <a:t> </a:t>
            </a:r>
            <a:r>
              <a:rPr lang="ru-RU" sz="1400" dirty="0" err="1"/>
              <a:t>планування</a:t>
            </a:r>
            <a:r>
              <a:rPr lang="ru-RU" sz="1400" dirty="0"/>
              <a:t>, </a:t>
            </a:r>
            <a:r>
              <a:rPr lang="ru-RU" sz="1400" dirty="0" err="1"/>
              <a:t>проведення</a:t>
            </a:r>
            <a:r>
              <a:rPr lang="ru-RU" sz="1400" dirty="0"/>
              <a:t> та </a:t>
            </a:r>
            <a:r>
              <a:rPr lang="ru-RU" sz="1400" dirty="0" err="1"/>
              <a:t>обробки</a:t>
            </a:r>
            <a:endParaRPr lang="ru-RU" sz="1400" dirty="0"/>
          </a:p>
          <a:p>
            <a:r>
              <a:rPr lang="ru-RU" sz="1400" dirty="0" err="1"/>
              <a:t>результатів</a:t>
            </a:r>
            <a:r>
              <a:rPr lang="ru-RU" sz="1400" dirty="0"/>
              <a:t> </a:t>
            </a:r>
            <a:r>
              <a:rPr lang="ru-RU" sz="1400" dirty="0" err="1"/>
              <a:t>психологічного</a:t>
            </a:r>
            <a:r>
              <a:rPr lang="ru-RU" sz="1400" dirty="0"/>
              <a:t> </a:t>
            </a:r>
            <a:r>
              <a:rPr lang="ru-RU" sz="1400" dirty="0" err="1"/>
              <a:t>дослідження</a:t>
            </a:r>
            <a:r>
              <a:rPr lang="ru-RU" sz="1400" dirty="0"/>
              <a:t>;</a:t>
            </a:r>
          </a:p>
          <a:p>
            <a:r>
              <a:rPr lang="ru-RU" sz="1400" dirty="0"/>
              <a:t>- </a:t>
            </a:r>
            <a:r>
              <a:rPr lang="ru-RU" sz="1400" dirty="0" err="1"/>
              <a:t>основними</a:t>
            </a:r>
            <a:r>
              <a:rPr lang="ru-RU" sz="1400" dirty="0"/>
              <a:t> </a:t>
            </a:r>
            <a:r>
              <a:rPr lang="ru-RU" sz="1400" dirty="0" err="1"/>
              <a:t>уявленнями</a:t>
            </a:r>
            <a:r>
              <a:rPr lang="ru-RU" sz="1400" dirty="0"/>
              <a:t> про </a:t>
            </a:r>
            <a:r>
              <a:rPr lang="ru-RU" sz="1400" dirty="0" err="1"/>
              <a:t>методологію</a:t>
            </a:r>
            <a:r>
              <a:rPr lang="ru-RU" sz="1400" dirty="0"/>
              <a:t> і </a:t>
            </a:r>
            <a:r>
              <a:rPr lang="ru-RU" sz="1400" dirty="0" err="1"/>
              <a:t>технології</a:t>
            </a:r>
            <a:r>
              <a:rPr lang="ru-RU" sz="1400" dirty="0"/>
              <a:t> </a:t>
            </a:r>
            <a:r>
              <a:rPr lang="ru-RU" sz="1400" dirty="0" err="1"/>
              <a:t>різних</a:t>
            </a:r>
            <a:r>
              <a:rPr lang="ru-RU" sz="1400" dirty="0"/>
              <a:t> </a:t>
            </a:r>
            <a:r>
              <a:rPr lang="ru-RU" sz="1400" dirty="0" err="1"/>
              <a:t>видів</a:t>
            </a:r>
            <a:endParaRPr lang="ru-RU" sz="1400" dirty="0"/>
          </a:p>
          <a:p>
            <a:r>
              <a:rPr lang="ru-RU" sz="1400" dirty="0" err="1"/>
              <a:t>психологічного</a:t>
            </a:r>
            <a:r>
              <a:rPr lang="ru-RU" sz="1400" dirty="0"/>
              <a:t> </a:t>
            </a:r>
            <a:r>
              <a:rPr lang="ru-RU" sz="1400" dirty="0" err="1"/>
              <a:t>втручання</a:t>
            </a:r>
            <a:r>
              <a:rPr lang="ru-RU" sz="1400" dirty="0"/>
              <a:t> (</a:t>
            </a:r>
            <a:r>
              <a:rPr lang="ru-RU" sz="1400" dirty="0" err="1"/>
              <a:t>психологічне</a:t>
            </a:r>
            <a:r>
              <a:rPr lang="ru-RU" sz="1400" dirty="0"/>
              <a:t> </a:t>
            </a:r>
            <a:r>
              <a:rPr lang="ru-RU" sz="1400" dirty="0" err="1"/>
              <a:t>консультування</a:t>
            </a:r>
            <a:r>
              <a:rPr lang="ru-RU" sz="1400" dirty="0"/>
              <a:t>, </a:t>
            </a:r>
            <a:r>
              <a:rPr lang="ru-RU" sz="1400" dirty="0" err="1"/>
              <a:t>індивідуальна</a:t>
            </a:r>
            <a:r>
              <a:rPr lang="ru-RU" sz="1400" dirty="0"/>
              <a:t> та</a:t>
            </a:r>
          </a:p>
          <a:p>
            <a:r>
              <a:rPr lang="ru-RU" sz="1400" dirty="0" err="1"/>
              <a:t>групова</a:t>
            </a:r>
            <a:r>
              <a:rPr lang="ru-RU" sz="1400" dirty="0"/>
              <a:t>, </a:t>
            </a:r>
            <a:r>
              <a:rPr lang="ru-RU" sz="1400" dirty="0" err="1"/>
              <a:t>сімейна</a:t>
            </a:r>
            <a:r>
              <a:rPr lang="ru-RU" sz="1400" dirty="0"/>
              <a:t> </a:t>
            </a:r>
            <a:r>
              <a:rPr lang="ru-RU" sz="1400" dirty="0" err="1"/>
              <a:t>психотерапія</a:t>
            </a:r>
            <a:r>
              <a:rPr lang="ru-RU" sz="1400" dirty="0"/>
              <a:t>, </a:t>
            </a:r>
            <a:r>
              <a:rPr lang="ru-RU" sz="1400" dirty="0" err="1"/>
              <a:t>психосоціальна</a:t>
            </a:r>
            <a:r>
              <a:rPr lang="ru-RU" sz="1400" dirty="0"/>
              <a:t> і </a:t>
            </a:r>
            <a:r>
              <a:rPr lang="ru-RU" sz="1400" dirty="0" err="1"/>
              <a:t>нейрореабілітація</a:t>
            </a:r>
            <a:r>
              <a:rPr lang="ru-RU" sz="1400" dirty="0"/>
              <a:t>).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88024" y="609600"/>
            <a:ext cx="4176464" cy="4619600"/>
          </a:xfrm>
        </p:spPr>
        <p:txBody>
          <a:bodyPr>
            <a:noAutofit/>
          </a:bodyPr>
          <a:lstStyle/>
          <a:p>
            <a:r>
              <a:rPr lang="ru-RU" sz="1600" dirty="0" err="1"/>
              <a:t>Загальні</a:t>
            </a:r>
            <a:r>
              <a:rPr lang="ru-RU" sz="1600" dirty="0"/>
              <a:t> </a:t>
            </a:r>
            <a:r>
              <a:rPr lang="ru-RU" sz="1600" dirty="0" err="1"/>
              <a:t>компетентності</a:t>
            </a:r>
            <a:r>
              <a:rPr lang="ru-RU" sz="1600" dirty="0"/>
              <a:t>:</a:t>
            </a:r>
          </a:p>
          <a:p>
            <a:r>
              <a:rPr lang="ru-RU" sz="1600" dirty="0"/>
              <a:t>- </a:t>
            </a:r>
            <a:r>
              <a:rPr lang="ru-RU" sz="1600" dirty="0" err="1"/>
              <a:t>здатність</a:t>
            </a:r>
            <a:r>
              <a:rPr lang="ru-RU" sz="1600" dirty="0"/>
              <a:t> і </a:t>
            </a:r>
            <a:r>
              <a:rPr lang="ru-RU" sz="1600" dirty="0" err="1"/>
              <a:t>готовність</a:t>
            </a:r>
            <a:r>
              <a:rPr lang="ru-RU" sz="1600" dirty="0"/>
              <a:t> </a:t>
            </a:r>
            <a:r>
              <a:rPr lang="ru-RU" sz="1600" dirty="0" err="1"/>
              <a:t>мислити</a:t>
            </a:r>
            <a:r>
              <a:rPr lang="ru-RU" sz="1600" dirty="0"/>
              <a:t> критично; </a:t>
            </a:r>
            <a:r>
              <a:rPr lang="ru-RU" sz="1600" dirty="0" err="1"/>
              <a:t>розуміння</a:t>
            </a:r>
            <a:r>
              <a:rPr lang="ru-RU" sz="1600" dirty="0"/>
              <a:t> </a:t>
            </a:r>
            <a:r>
              <a:rPr lang="ru-RU" sz="1600" dirty="0" err="1"/>
              <a:t>основних</a:t>
            </a:r>
            <a:r>
              <a:rPr lang="ru-RU" sz="1600" dirty="0"/>
              <a:t> </a:t>
            </a:r>
            <a:r>
              <a:rPr lang="ru-RU" sz="1600" dirty="0" err="1"/>
              <a:t>теоретичних</a:t>
            </a:r>
            <a:endParaRPr lang="ru-RU" sz="1600" dirty="0"/>
          </a:p>
          <a:p>
            <a:r>
              <a:rPr lang="ru-RU" sz="1600" dirty="0"/>
              <a:t>понять, </a:t>
            </a:r>
            <a:r>
              <a:rPr lang="ru-RU" sz="1600" dirty="0" err="1"/>
              <a:t>термінів</a:t>
            </a:r>
            <a:r>
              <a:rPr lang="ru-RU" sz="1600" dirty="0"/>
              <a:t>, </a:t>
            </a:r>
            <a:r>
              <a:rPr lang="ru-RU" sz="1600" dirty="0" err="1"/>
              <a:t>законів</a:t>
            </a:r>
            <a:r>
              <a:rPr lang="ru-RU" sz="1600" dirty="0"/>
              <a:t> та </a:t>
            </a:r>
            <a:r>
              <a:rPr lang="ru-RU" sz="1600" dirty="0" err="1"/>
              <a:t>закономірностей</a:t>
            </a:r>
            <a:r>
              <a:rPr lang="ru-RU" sz="1600" dirty="0"/>
              <a:t> </a:t>
            </a:r>
            <a:r>
              <a:rPr lang="ru-RU" sz="1600" dirty="0" err="1"/>
              <a:t>психологічної</a:t>
            </a:r>
            <a:r>
              <a:rPr lang="ru-RU" sz="1600" dirty="0"/>
              <a:t> науки;</a:t>
            </a:r>
          </a:p>
          <a:p>
            <a:r>
              <a:rPr lang="ru-RU" sz="1600" dirty="0"/>
              <a:t>- </a:t>
            </a:r>
            <a:r>
              <a:rPr lang="ru-RU" sz="1600" dirty="0" err="1"/>
              <a:t>здатність</a:t>
            </a:r>
            <a:r>
              <a:rPr lang="ru-RU" sz="1600" dirty="0"/>
              <a:t> і </a:t>
            </a:r>
            <a:r>
              <a:rPr lang="ru-RU" sz="1600" dirty="0" err="1"/>
              <a:t>готовність</a:t>
            </a:r>
            <a:r>
              <a:rPr lang="ru-RU" sz="1600" dirty="0"/>
              <a:t> </a:t>
            </a:r>
            <a:r>
              <a:rPr lang="ru-RU" sz="1600" dirty="0" err="1"/>
              <a:t>розуміти</a:t>
            </a:r>
            <a:r>
              <a:rPr lang="ru-RU" sz="1600" dirty="0"/>
              <a:t> </a:t>
            </a:r>
            <a:r>
              <a:rPr lang="ru-RU" sz="1600" dirty="0" err="1"/>
              <a:t>психологічний</a:t>
            </a:r>
            <a:r>
              <a:rPr lang="ru-RU" sz="1600" dirty="0"/>
              <a:t> </a:t>
            </a:r>
            <a:r>
              <a:rPr lang="ru-RU" sz="1600" dirty="0" err="1"/>
              <a:t>зміст</a:t>
            </a:r>
            <a:r>
              <a:rPr lang="ru-RU" sz="1600" dirty="0"/>
              <a:t> </a:t>
            </a:r>
            <a:r>
              <a:rPr lang="ru-RU" sz="1600" dirty="0" err="1"/>
              <a:t>суспільних</a:t>
            </a:r>
            <a:r>
              <a:rPr lang="ru-RU" sz="1600" dirty="0"/>
              <a:t> </a:t>
            </a:r>
            <a:r>
              <a:rPr lang="ru-RU" sz="1600" dirty="0" err="1"/>
              <a:t>процесів</a:t>
            </a:r>
            <a:r>
              <a:rPr lang="ru-RU" sz="1600" dirty="0"/>
              <a:t> і</a:t>
            </a:r>
          </a:p>
          <a:p>
            <a:r>
              <a:rPr lang="ru-RU" sz="1600" dirty="0" err="1"/>
              <a:t>впливати</a:t>
            </a:r>
            <a:r>
              <a:rPr lang="ru-RU" sz="1600" dirty="0"/>
              <a:t> на них;</a:t>
            </a:r>
          </a:p>
          <a:p>
            <a:r>
              <a:rPr lang="ru-RU" sz="1600" dirty="0"/>
              <a:t>- </a:t>
            </a:r>
            <a:r>
              <a:rPr lang="ru-RU" sz="1600" dirty="0" err="1"/>
              <a:t>здатність</a:t>
            </a:r>
            <a:r>
              <a:rPr lang="ru-RU" sz="1600" dirty="0"/>
              <a:t> </a:t>
            </a:r>
            <a:r>
              <a:rPr lang="ru-RU" sz="1600" dirty="0" err="1"/>
              <a:t>діяти</a:t>
            </a:r>
            <a:r>
              <a:rPr lang="ru-RU" sz="1600" dirty="0"/>
              <a:t> на </a:t>
            </a:r>
            <a:r>
              <a:rPr lang="ru-RU" sz="1600" dirty="0" err="1"/>
              <a:t>основі</a:t>
            </a:r>
            <a:r>
              <a:rPr lang="ru-RU" sz="1600" dirty="0"/>
              <a:t> </a:t>
            </a:r>
            <a:r>
              <a:rPr lang="ru-RU" sz="1600" dirty="0" err="1"/>
              <a:t>етичних</a:t>
            </a:r>
            <a:r>
              <a:rPr lang="ru-RU" sz="1600" dirty="0"/>
              <a:t> </a:t>
            </a:r>
            <a:r>
              <a:rPr lang="ru-RU" sz="1600" dirty="0" err="1"/>
              <a:t>міркувань</a:t>
            </a:r>
            <a:r>
              <a:rPr lang="ru-RU" sz="1600" dirty="0"/>
              <a:t>, </a:t>
            </a:r>
            <a:r>
              <a:rPr lang="ru-RU" sz="1600" dirty="0" err="1"/>
              <a:t>емпатії</a:t>
            </a:r>
            <a:r>
              <a:rPr lang="ru-RU" sz="1600" dirty="0"/>
              <a:t>, </a:t>
            </a:r>
            <a:r>
              <a:rPr lang="ru-RU" sz="1600" dirty="0" err="1"/>
              <a:t>толерантності</a:t>
            </a:r>
            <a:r>
              <a:rPr lang="ru-RU" sz="1600" dirty="0"/>
              <a:t>;</a:t>
            </a:r>
          </a:p>
          <a:p>
            <a:r>
              <a:rPr lang="ru-RU" sz="1600" dirty="0"/>
              <a:t>- </a:t>
            </a:r>
            <a:r>
              <a:rPr lang="ru-RU" sz="1600" dirty="0" err="1"/>
              <a:t>здатність</a:t>
            </a:r>
            <a:r>
              <a:rPr lang="ru-RU" sz="1600" dirty="0"/>
              <a:t> і </a:t>
            </a:r>
            <a:r>
              <a:rPr lang="ru-RU" sz="1600" dirty="0" err="1"/>
              <a:t>готовність</a:t>
            </a:r>
            <a:r>
              <a:rPr lang="ru-RU" sz="1600" dirty="0"/>
              <a:t> </a:t>
            </a:r>
            <a:r>
              <a:rPr lang="ru-RU" sz="1600" dirty="0" err="1"/>
              <a:t>добирати</a:t>
            </a:r>
            <a:r>
              <a:rPr lang="ru-RU" sz="1600" dirty="0"/>
              <a:t> й </a:t>
            </a:r>
            <a:r>
              <a:rPr lang="ru-RU" sz="1600" dirty="0" err="1"/>
              <a:t>застосовувати</a:t>
            </a:r>
            <a:r>
              <a:rPr lang="ru-RU" sz="1600" dirty="0"/>
              <a:t> </a:t>
            </a:r>
            <a:r>
              <a:rPr lang="ru-RU" sz="1600" dirty="0" err="1"/>
              <a:t>валідний</a:t>
            </a:r>
            <a:r>
              <a:rPr lang="ru-RU" sz="1600" dirty="0"/>
              <a:t> та </a:t>
            </a:r>
            <a:r>
              <a:rPr lang="ru-RU" sz="1600" dirty="0" err="1"/>
              <a:t>надійний</a:t>
            </a:r>
            <a:endParaRPr lang="ru-RU" sz="1600" dirty="0"/>
          </a:p>
          <a:p>
            <a:r>
              <a:rPr lang="ru-RU" sz="1600" dirty="0" err="1"/>
              <a:t>психодіагностичний</a:t>
            </a:r>
            <a:r>
              <a:rPr lang="ru-RU" sz="1600" dirty="0"/>
              <a:t> </a:t>
            </a:r>
            <a:r>
              <a:rPr lang="ru-RU" sz="1600" dirty="0" err="1"/>
              <a:t>інструментарій</a:t>
            </a:r>
            <a:r>
              <a:rPr lang="ru-RU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0612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9897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87624" y="1720840"/>
            <a:ext cx="62646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Клініко-психологічні</a:t>
            </a:r>
            <a:r>
              <a:rPr lang="ru-RU" sz="2400" dirty="0" smtClean="0"/>
              <a:t> </a:t>
            </a:r>
            <a:r>
              <a:rPr lang="ru-RU" sz="2400" dirty="0" err="1" smtClean="0"/>
              <a:t>аспекти</a:t>
            </a:r>
            <a:r>
              <a:rPr lang="ru-RU" sz="2400" dirty="0" smtClean="0"/>
              <a:t> </a:t>
            </a:r>
            <a:r>
              <a:rPr lang="ru-RU" sz="2400" dirty="0" err="1" smtClean="0"/>
              <a:t>пізнавальної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діяльності</a:t>
            </a:r>
            <a:r>
              <a:rPr lang="ru-RU" sz="2400" dirty="0" smtClean="0"/>
              <a:t> та </a:t>
            </a:r>
            <a:r>
              <a:rPr lang="ru-RU" sz="2400" dirty="0" err="1" smtClean="0"/>
              <a:t>емоційно-вольової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сфери</a:t>
            </a:r>
            <a:r>
              <a:rPr lang="ru-RU" sz="2400" dirty="0" smtClean="0"/>
              <a:t>. </a:t>
            </a:r>
            <a:r>
              <a:rPr lang="ru-RU" sz="2400" dirty="0" err="1" smtClean="0"/>
              <a:t>Основні</a:t>
            </a:r>
            <a:r>
              <a:rPr lang="ru-RU" sz="2400" dirty="0" smtClean="0"/>
              <a:t> </a:t>
            </a:r>
            <a:r>
              <a:rPr lang="ru-RU" sz="2400" dirty="0" err="1" smtClean="0"/>
              <a:t>симптоми</a:t>
            </a:r>
            <a:endParaRPr lang="ru-RU" sz="2400" dirty="0" smtClean="0"/>
          </a:p>
          <a:p>
            <a:r>
              <a:rPr lang="ru-RU" sz="2400" dirty="0" smtClean="0"/>
              <a:t>та </a:t>
            </a:r>
            <a:r>
              <a:rPr lang="ru-RU" sz="2400" dirty="0" err="1" smtClean="0"/>
              <a:t>синдроми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розладів</a:t>
            </a:r>
            <a:r>
              <a:rPr lang="ru-RU" sz="2400" dirty="0" smtClean="0"/>
              <a:t> </a:t>
            </a:r>
            <a:r>
              <a:rPr lang="ru-RU" sz="2400" dirty="0" err="1" smtClean="0"/>
              <a:t>психіки</a:t>
            </a:r>
            <a:r>
              <a:rPr lang="ru-RU" sz="2400" dirty="0" smtClean="0"/>
              <a:t>: </a:t>
            </a:r>
            <a:r>
              <a:rPr lang="ru-RU" sz="2400" dirty="0" err="1" smtClean="0"/>
              <a:t>порушення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сприйняття</a:t>
            </a:r>
            <a:r>
              <a:rPr lang="ru-RU" sz="2400" dirty="0" smtClean="0"/>
              <a:t> та </a:t>
            </a:r>
            <a:r>
              <a:rPr lang="ru-RU" sz="2400" dirty="0" err="1" smtClean="0"/>
              <a:t>мислення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емоцій</a:t>
            </a:r>
            <a:r>
              <a:rPr lang="ru-RU" sz="2400" dirty="0" smtClean="0"/>
              <a:t>, </a:t>
            </a:r>
            <a:r>
              <a:rPr lang="ru-RU" sz="2400" dirty="0" err="1" smtClean="0"/>
              <a:t>волі</a:t>
            </a:r>
            <a:r>
              <a:rPr lang="ru-RU" sz="2400" dirty="0" smtClean="0"/>
              <a:t>. </a:t>
            </a:r>
            <a:r>
              <a:rPr lang="ru-RU" sz="2400" dirty="0" err="1" smtClean="0"/>
              <a:t>Основні</a:t>
            </a:r>
            <a:r>
              <a:rPr lang="ru-RU" sz="2400" dirty="0" smtClean="0"/>
              <a:t> </a:t>
            </a:r>
            <a:r>
              <a:rPr lang="ru-RU" sz="2400" dirty="0" err="1" smtClean="0"/>
              <a:t>симптоми</a:t>
            </a:r>
            <a:r>
              <a:rPr lang="ru-RU" sz="2400" dirty="0" smtClean="0"/>
              <a:t> та</a:t>
            </a:r>
          </a:p>
          <a:p>
            <a:r>
              <a:rPr lang="ru-RU" sz="2400" dirty="0" err="1" smtClean="0"/>
              <a:t>синдроми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розладів</a:t>
            </a:r>
            <a:r>
              <a:rPr lang="ru-RU" sz="2400" dirty="0" smtClean="0"/>
              <a:t> </a:t>
            </a:r>
            <a:r>
              <a:rPr lang="ru-RU" sz="2400" dirty="0" err="1" smtClean="0"/>
              <a:t>психіки</a:t>
            </a:r>
            <a:r>
              <a:rPr lang="ru-RU" sz="2400" dirty="0" smtClean="0"/>
              <a:t>: </a:t>
            </a:r>
            <a:r>
              <a:rPr lang="ru-RU" sz="2400" dirty="0" err="1" smtClean="0"/>
              <a:t>порушення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пам’яті</a:t>
            </a:r>
            <a:r>
              <a:rPr lang="ru-RU" sz="2400" dirty="0" smtClean="0"/>
              <a:t>, </a:t>
            </a:r>
            <a:r>
              <a:rPr lang="ru-RU" sz="2400" dirty="0" err="1" smtClean="0"/>
              <a:t>інтелекту</a:t>
            </a:r>
            <a:r>
              <a:rPr lang="ru-RU" sz="2400" dirty="0" smtClean="0"/>
              <a:t>, </a:t>
            </a:r>
            <a:r>
              <a:rPr lang="ru-RU" sz="2400" dirty="0" err="1" smtClean="0"/>
              <a:t>свідомості</a:t>
            </a:r>
            <a:r>
              <a:rPr lang="ru-RU" sz="2400" dirty="0" smtClean="0"/>
              <a:t>, </a:t>
            </a:r>
            <a:r>
              <a:rPr lang="ru-RU" sz="2400" dirty="0" err="1" smtClean="0"/>
              <a:t>ознаки</a:t>
            </a:r>
            <a:r>
              <a:rPr lang="ru-RU" sz="2400" dirty="0" smtClean="0"/>
              <a:t> </a:t>
            </a:r>
            <a:r>
              <a:rPr lang="ru-RU" sz="2400" dirty="0" err="1" smtClean="0"/>
              <a:t>дефіцитарності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психічних</a:t>
            </a:r>
            <a:endParaRPr lang="ru-RU" sz="2400" dirty="0" smtClean="0"/>
          </a:p>
          <a:p>
            <a:r>
              <a:rPr lang="ru-RU" sz="2400" dirty="0" err="1" smtClean="0"/>
              <a:t>функцій</a:t>
            </a:r>
            <a:r>
              <a:rPr lang="ru-RU" sz="2400" dirty="0" smtClean="0"/>
              <a:t>. </a:t>
            </a:r>
            <a:r>
              <a:rPr lang="ru-RU" sz="2400" dirty="0" err="1" smtClean="0"/>
              <a:t>Основні</a:t>
            </a:r>
            <a:r>
              <a:rPr lang="ru-RU" sz="2400" dirty="0" smtClean="0"/>
              <a:t> </a:t>
            </a:r>
            <a:r>
              <a:rPr lang="ru-RU" sz="2400" dirty="0" err="1" smtClean="0"/>
              <a:t>симптоми</a:t>
            </a:r>
            <a:r>
              <a:rPr lang="ru-RU" sz="2400" dirty="0" smtClean="0"/>
              <a:t> та </a:t>
            </a:r>
            <a:r>
              <a:rPr lang="ru-RU" sz="2400" dirty="0" err="1" smtClean="0"/>
              <a:t>синдроми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розладів</a:t>
            </a:r>
            <a:r>
              <a:rPr lang="ru-RU" sz="2400" dirty="0" smtClean="0"/>
              <a:t> </a:t>
            </a:r>
            <a:r>
              <a:rPr lang="ru-RU" sz="2400" dirty="0" err="1" smtClean="0"/>
              <a:t>психіки</a:t>
            </a:r>
            <a:r>
              <a:rPr lang="ru-RU" sz="2400" dirty="0" smtClean="0"/>
              <a:t>: </a:t>
            </a:r>
            <a:r>
              <a:rPr lang="ru-RU" sz="2400" dirty="0" err="1" smtClean="0"/>
              <a:t>особистість</a:t>
            </a:r>
            <a:r>
              <a:rPr lang="ru-RU" sz="2400" dirty="0" smtClean="0"/>
              <a:t>, </a:t>
            </a:r>
            <a:r>
              <a:rPr lang="ru-RU" sz="2400" dirty="0" err="1" smtClean="0"/>
              <a:t>розлади</a:t>
            </a:r>
            <a:r>
              <a:rPr lang="ru-RU" sz="2400" dirty="0" smtClean="0"/>
              <a:t> </a:t>
            </a:r>
            <a:r>
              <a:rPr lang="ru-RU" sz="2400" dirty="0" err="1" smtClean="0"/>
              <a:t>особистості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73393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Література: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1196753"/>
            <a:ext cx="52383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.1.Клініко-психологічне </a:t>
            </a:r>
            <a:r>
              <a:rPr lang="ru-RU" dirty="0" err="1" smtClean="0"/>
              <a:t>дослідження</a:t>
            </a:r>
            <a:r>
              <a:rPr lang="ru-RU" dirty="0" smtClean="0"/>
              <a:t> : </a:t>
            </a:r>
            <a:r>
              <a:rPr lang="ru-RU" dirty="0" err="1" smtClean="0"/>
              <a:t>навч</a:t>
            </a:r>
            <a:r>
              <a:rPr lang="ru-RU" dirty="0" smtClean="0"/>
              <a:t>. </a:t>
            </a:r>
            <a:r>
              <a:rPr lang="ru-RU" dirty="0" err="1" smtClean="0"/>
              <a:t>посібник</a:t>
            </a:r>
            <a:r>
              <a:rPr lang="ru-RU" dirty="0" smtClean="0"/>
              <a:t> / </a:t>
            </a:r>
            <a:r>
              <a:rPr lang="ru-RU" dirty="0" err="1" smtClean="0"/>
              <a:t>І.Галецька</a:t>
            </a:r>
            <a:r>
              <a:rPr lang="ru-RU" dirty="0" smtClean="0"/>
              <a:t>. – </a:t>
            </a:r>
            <a:r>
              <a:rPr lang="ru-RU" dirty="0" err="1" smtClean="0"/>
              <a:t>Львів</a:t>
            </a:r>
            <a:r>
              <a:rPr lang="ru-RU" dirty="0" smtClean="0"/>
              <a:t> : ЛНУ </a:t>
            </a:r>
            <a:r>
              <a:rPr lang="ru-RU" dirty="0" err="1" smtClean="0"/>
              <a:t>імені</a:t>
            </a:r>
            <a:r>
              <a:rPr lang="ru-RU" dirty="0" smtClean="0"/>
              <a:t> </a:t>
            </a:r>
            <a:r>
              <a:rPr lang="ru-RU" dirty="0" err="1" smtClean="0"/>
              <a:t>Івана</a:t>
            </a:r>
            <a:r>
              <a:rPr lang="ru-RU" dirty="0" smtClean="0"/>
              <a:t> Франка, 2012.</a:t>
            </a:r>
          </a:p>
          <a:p>
            <a:r>
              <a:rPr lang="ru-RU" dirty="0" smtClean="0"/>
              <a:t>2.Максименко С.Д., Коваль І.А., Максименко К.С., </a:t>
            </a:r>
            <a:r>
              <a:rPr lang="ru-RU" dirty="0" err="1" smtClean="0"/>
              <a:t>Папуча</a:t>
            </a:r>
            <a:r>
              <a:rPr lang="ru-RU" dirty="0" smtClean="0"/>
              <a:t> М.В. </a:t>
            </a:r>
            <a:r>
              <a:rPr lang="ru-RU" dirty="0" err="1" smtClean="0"/>
              <a:t>Медична</a:t>
            </a:r>
            <a:r>
              <a:rPr lang="ru-RU" dirty="0" smtClean="0"/>
              <a:t> </a:t>
            </a:r>
            <a:r>
              <a:rPr lang="ru-RU" dirty="0" err="1" smtClean="0"/>
              <a:t>психологія</a:t>
            </a:r>
            <a:r>
              <a:rPr lang="ru-RU" dirty="0" smtClean="0"/>
              <a:t>. – </a:t>
            </a:r>
            <a:r>
              <a:rPr lang="ru-RU" dirty="0" err="1" smtClean="0"/>
              <a:t>Вінниця</a:t>
            </a:r>
            <a:r>
              <a:rPr lang="ru-RU" dirty="0" smtClean="0"/>
              <a:t>: Нова Книга, 2008.</a:t>
            </a:r>
          </a:p>
          <a:p>
            <a:r>
              <a:rPr lang="ru-RU" dirty="0" smtClean="0"/>
              <a:t>3.Психологія </a:t>
            </a:r>
            <a:r>
              <a:rPr lang="ru-RU" dirty="0" err="1" smtClean="0"/>
              <a:t>здоров’я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/ За ред. І. Я. </a:t>
            </a:r>
            <a:r>
              <a:rPr lang="ru-RU" dirty="0" err="1" smtClean="0"/>
              <a:t>Коцана</a:t>
            </a:r>
            <a:r>
              <a:rPr lang="ru-RU" dirty="0" smtClean="0"/>
              <a:t>.– </a:t>
            </a:r>
            <a:r>
              <a:rPr lang="ru-RU" dirty="0" err="1" smtClean="0"/>
              <a:t>Луцьк</a:t>
            </a:r>
            <a:r>
              <a:rPr lang="ru-RU" dirty="0" smtClean="0"/>
              <a:t>: РВВ «Вежа», 2011.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05356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21</TotalTime>
  <Words>367</Words>
  <Application>Microsoft Office PowerPoint</Application>
  <PresentationFormat>Экран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NewsPrint</vt:lpstr>
      <vt:lpstr>Психологічна і патопсихологічна характеристика пізнавальних психічних процесів</vt:lpstr>
      <vt:lpstr>Мета</vt:lpstr>
      <vt:lpstr>Завдання:</vt:lpstr>
      <vt:lpstr>Презентация PowerPoint</vt:lpstr>
      <vt:lpstr>Очікувані результати навчання:</vt:lpstr>
      <vt:lpstr>Презентация PowerPoint</vt:lpstr>
      <vt:lpstr>Презентация PowerPoint</vt:lpstr>
      <vt:lpstr>Література: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Психологічна і патопсихологічна характеристика пізнавальних психічних процесів</dc:title>
  <dc:creator>Пользователь</dc:creator>
  <cp:lastModifiedBy>Пользователь</cp:lastModifiedBy>
  <cp:revision>3</cp:revision>
  <dcterms:created xsi:type="dcterms:W3CDTF">2023-10-29T15:14:57Z</dcterms:created>
  <dcterms:modified xsi:type="dcterms:W3CDTF">2023-10-29T15:36:39Z</dcterms:modified>
</cp:coreProperties>
</file>