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0" r:id="rId8"/>
    <p:sldId id="269" r:id="rId9"/>
    <p:sldId id="270" r:id="rId10"/>
    <p:sldId id="265" r:id="rId11"/>
    <p:sldId id="261" r:id="rId12"/>
    <p:sldId id="264" r:id="rId13"/>
    <p:sldId id="262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8FCC74-2149-4343-8351-0BABA707D6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6B2936-6600-43B7-8784-F45B5D4A75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93096"/>
            <a:ext cx="7772400" cy="139801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800" b="1" dirty="0" smtClean="0"/>
              <a:t>Політичні партії та громадські організації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у розвитку демократії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35189" cy="623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1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/>
          <a:stretch/>
        </p:blipFill>
        <p:spPr bwMode="auto">
          <a:xfrm>
            <a:off x="335063" y="2852936"/>
            <a:ext cx="8499002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9764" y="476672"/>
            <a:ext cx="8229600" cy="160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Партії за політичним спектром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5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28663"/>
            <a:ext cx="5715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Партії</a:t>
            </a:r>
            <a:r>
              <a:rPr lang="ru-RU" dirty="0" smtClean="0">
                <a:solidFill>
                  <a:srgbClr val="2F5897"/>
                </a:solidFill>
              </a:rPr>
              <a:t> </a:t>
            </a:r>
            <a:r>
              <a:rPr lang="ru-RU" dirty="0" smtClean="0"/>
              <a:t>за </a:t>
            </a:r>
            <a:r>
              <a:rPr lang="ru-RU" dirty="0" err="1"/>
              <a:t>світоглядними</a:t>
            </a:r>
            <a:r>
              <a:rPr lang="ru-RU" dirty="0"/>
              <a:t> </a:t>
            </a:r>
            <a:r>
              <a:rPr lang="ru-RU" dirty="0" err="1" smtClean="0"/>
              <a:t>позиціями</a:t>
            </a:r>
            <a:endParaRPr lang="ru-RU" dirty="0"/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691680" y="191683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459194" y="1901711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4892" y="3132984"/>
            <a:ext cx="29530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Прагматичні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48448" y="3132984"/>
            <a:ext cx="29530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Ідейно</a:t>
            </a:r>
            <a:r>
              <a:rPr lang="ru-RU" sz="3200" dirty="0" smtClean="0"/>
              <a:t>-</a:t>
            </a:r>
          </a:p>
          <a:p>
            <a:pPr algn="ctr"/>
            <a:r>
              <a:rPr lang="ru-RU" sz="3200" dirty="0" err="1" smtClean="0"/>
              <a:t>політичні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933056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керуються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ідейними</a:t>
            </a:r>
            <a:r>
              <a:rPr lang="ru-RU" sz="2400" dirty="0" smtClean="0"/>
              <a:t> принципами (</a:t>
            </a:r>
            <a:r>
              <a:rPr lang="ru-RU" sz="2400" dirty="0" err="1" smtClean="0"/>
              <a:t>консервативні</a:t>
            </a:r>
            <a:r>
              <a:rPr lang="ru-RU" sz="2400" dirty="0" smtClean="0"/>
              <a:t>, </a:t>
            </a:r>
            <a:r>
              <a:rPr lang="ru-RU" sz="2400" dirty="0" err="1" smtClean="0"/>
              <a:t>ліберальні</a:t>
            </a:r>
            <a:r>
              <a:rPr lang="ru-RU" sz="2400" dirty="0" smtClean="0"/>
              <a:t>, </a:t>
            </a:r>
            <a:r>
              <a:rPr lang="ru-RU" sz="2400" dirty="0" err="1" smtClean="0"/>
              <a:t>реформістські,революційні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4321" y="4048979"/>
            <a:ext cx="3654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ідеологічних</a:t>
            </a:r>
            <a:r>
              <a:rPr lang="ru-RU" sz="2400" dirty="0"/>
              <a:t> </a:t>
            </a:r>
            <a:r>
              <a:rPr lang="ru-RU" sz="2400" dirty="0" err="1" smtClean="0"/>
              <a:t>програм</a:t>
            </a:r>
            <a:r>
              <a:rPr lang="ru-RU" sz="2400" dirty="0" smtClean="0"/>
              <a:t> і </a:t>
            </a:r>
            <a:r>
              <a:rPr lang="ru-RU" sz="2400" dirty="0" err="1" smtClean="0"/>
              <a:t>прагнуть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залучити</a:t>
            </a:r>
            <a:r>
              <a:rPr lang="ru-RU" sz="2400" dirty="0"/>
              <a:t> </a:t>
            </a:r>
            <a:r>
              <a:rPr lang="ru-RU" sz="2400" dirty="0" err="1" smtClean="0"/>
              <a:t>якомога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прихильників</a:t>
            </a:r>
            <a:r>
              <a:rPr lang="ru-RU" sz="2400" dirty="0" smtClean="0"/>
              <a:t> для перемоги на </a:t>
            </a:r>
            <a:r>
              <a:rPr lang="ru-RU" sz="2400" dirty="0" err="1" smtClean="0"/>
              <a:t>виборах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16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8" y="1052735"/>
            <a:ext cx="9047312" cy="50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4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творчих</a:t>
            </a:r>
            <a:r>
              <a:rPr lang="ru-RU" dirty="0"/>
              <a:t>, </a:t>
            </a:r>
            <a:r>
              <a:rPr lang="ru-RU" dirty="0" err="1" smtClean="0"/>
              <a:t>вікових</a:t>
            </a:r>
            <a:r>
              <a:rPr lang="ru-RU" dirty="0" smtClean="0"/>
              <a:t>, </a:t>
            </a:r>
            <a:r>
              <a:rPr lang="ru-RU" dirty="0" err="1" smtClean="0"/>
              <a:t>національно-культурних</a:t>
            </a:r>
            <a:r>
              <a:rPr lang="ru-RU" dirty="0" smtClean="0"/>
              <a:t>, </a:t>
            </a:r>
            <a:r>
              <a:rPr lang="ru-RU" dirty="0" err="1" smtClean="0"/>
              <a:t>спортивних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70066"/>
            <a:ext cx="3000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2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Громадські</a:t>
            </a:r>
            <a:r>
              <a:rPr lang="ru-RU" sz="3200" dirty="0"/>
              <a:t> </a:t>
            </a:r>
            <a:r>
              <a:rPr lang="ru-RU" sz="3200" dirty="0" err="1"/>
              <a:t>організації</a:t>
            </a:r>
            <a:r>
              <a:rPr lang="ru-RU" sz="3200" dirty="0"/>
              <a:t> </a:t>
            </a:r>
            <a:r>
              <a:rPr lang="ru-RU" sz="3200" dirty="0" err="1"/>
              <a:t>характеризуються</a:t>
            </a:r>
            <a:r>
              <a:rPr lang="ru-RU" sz="3200" dirty="0"/>
              <a:t> низкою </a:t>
            </a:r>
            <a:r>
              <a:rPr lang="ru-RU" sz="3200" dirty="0" err="1"/>
              <a:t>спільних</a:t>
            </a:r>
            <a:r>
              <a:rPr lang="ru-RU" sz="3200" dirty="0"/>
              <a:t> </a:t>
            </a:r>
            <a:r>
              <a:rPr lang="ru-RU" sz="3200" dirty="0" err="1"/>
              <a:t>ознак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1) </a:t>
            </a:r>
            <a:r>
              <a:rPr lang="ru-RU" b="1" i="1" dirty="0" err="1"/>
              <a:t>суспільний</a:t>
            </a:r>
            <a:r>
              <a:rPr lang="ru-RU" b="1" i="1" dirty="0"/>
              <a:t> характер </a:t>
            </a:r>
            <a:r>
              <a:rPr lang="ru-RU" dirty="0"/>
              <a:t>—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 smtClean="0"/>
              <a:t>значущі</a:t>
            </a:r>
            <a:r>
              <a:rPr lang="ru-RU" dirty="0" smtClean="0"/>
              <a:t> </a:t>
            </a:r>
            <a:r>
              <a:rPr lang="ru-RU" dirty="0" err="1"/>
              <a:t>проблеми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b="1" i="1" dirty="0"/>
              <a:t>) </a:t>
            </a:r>
            <a:r>
              <a:rPr lang="ru-RU" b="1" i="1" dirty="0" err="1"/>
              <a:t>добровільність</a:t>
            </a:r>
            <a:r>
              <a:rPr lang="ru-RU" b="1" i="1" dirty="0"/>
              <a:t> </a:t>
            </a:r>
            <a:r>
              <a:rPr lang="ru-RU" dirty="0"/>
              <a:t>—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й </a:t>
            </a:r>
            <a:r>
              <a:rPr lang="ru-RU" dirty="0" err="1"/>
              <a:t>діяльності</a:t>
            </a:r>
            <a:r>
              <a:rPr lang="ru-RU" dirty="0"/>
              <a:t> служить </a:t>
            </a:r>
            <a:r>
              <a:rPr lang="ru-RU" dirty="0" err="1"/>
              <a:t>вільна</a:t>
            </a:r>
            <a:r>
              <a:rPr lang="ru-RU" dirty="0"/>
              <a:t> воля </a:t>
            </a:r>
            <a:r>
              <a:rPr lang="ru-RU" dirty="0" smtClean="0"/>
              <a:t>самих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учасників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b="1" i="1" dirty="0" err="1"/>
              <a:t>спільність</a:t>
            </a:r>
            <a:r>
              <a:rPr lang="ru-RU" b="1" i="1" dirty="0"/>
              <a:t> </a:t>
            </a:r>
            <a:r>
              <a:rPr lang="ru-RU" b="1" i="1" dirty="0" err="1"/>
              <a:t>інтересів</a:t>
            </a:r>
            <a:r>
              <a:rPr lang="ru-RU" b="1" i="1" dirty="0"/>
              <a:t> </a:t>
            </a:r>
            <a:r>
              <a:rPr lang="ru-RU" b="1" i="1" dirty="0" err="1"/>
              <a:t>учасників</a:t>
            </a:r>
            <a:r>
              <a:rPr lang="ru-RU" b="1" i="1" dirty="0"/>
              <a:t> </a:t>
            </a:r>
            <a:r>
              <a:rPr lang="ru-RU" dirty="0"/>
              <a:t>— як </a:t>
            </a:r>
            <a:r>
              <a:rPr lang="ru-RU" dirty="0" err="1"/>
              <a:t>інтелектуально-світоглядна</a:t>
            </a:r>
            <a:r>
              <a:rPr lang="ru-RU" dirty="0"/>
              <a:t> основа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формувань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4) метою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формувань</a:t>
            </a:r>
            <a:r>
              <a:rPr lang="ru-RU" dirty="0"/>
              <a:t> є </a:t>
            </a:r>
            <a:r>
              <a:rPr lang="ru-RU" b="1" i="1" dirty="0" err="1"/>
              <a:t>реалізація</a:t>
            </a:r>
            <a:r>
              <a:rPr lang="ru-RU" b="1" i="1" dirty="0"/>
              <a:t> прав і свобод </a:t>
            </a:r>
            <a:r>
              <a:rPr lang="ru-RU" b="1" i="1" dirty="0" err="1"/>
              <a:t>громадян</a:t>
            </a:r>
            <a:r>
              <a:rPr lang="ru-RU" b="1" i="1" dirty="0"/>
              <a:t>;</a:t>
            </a:r>
          </a:p>
          <a:p>
            <a:pPr marL="0" indent="0">
              <a:buNone/>
            </a:pPr>
            <a:r>
              <a:rPr lang="ru-RU" dirty="0"/>
              <a:t>5) </a:t>
            </a:r>
            <a:r>
              <a:rPr lang="ru-RU" b="1" i="1" dirty="0" err="1"/>
              <a:t>легальність</a:t>
            </a:r>
            <a:r>
              <a:rPr lang="ru-RU" b="1" i="1" dirty="0"/>
              <a:t> </a:t>
            </a:r>
            <a:r>
              <a:rPr lang="ru-RU" dirty="0"/>
              <a:t>— мета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формувань</a:t>
            </a:r>
            <a:r>
              <a:rPr lang="ru-RU" dirty="0"/>
              <a:t> і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 smtClean="0"/>
              <a:t>формувань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законними</a:t>
            </a:r>
            <a:r>
              <a:rPr lang="ru-RU" dirty="0"/>
              <a:t>;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легалізація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6) </a:t>
            </a:r>
            <a:r>
              <a:rPr lang="ru-RU" b="1" i="1" dirty="0" err="1"/>
              <a:t>некомерційний</a:t>
            </a:r>
            <a:r>
              <a:rPr lang="ru-RU" b="1" i="1" dirty="0"/>
              <a:t> характер </a:t>
            </a:r>
            <a:r>
              <a:rPr lang="ru-RU" dirty="0"/>
              <a:t>—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може</a:t>
            </a:r>
            <a:r>
              <a:rPr lang="ru-RU" dirty="0"/>
              <a:t> бути основною метою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формувань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7) способом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перед </a:t>
            </a:r>
            <a:r>
              <a:rPr lang="ru-RU" dirty="0" err="1"/>
              <a:t>громадським</a:t>
            </a:r>
            <a:r>
              <a:rPr lang="ru-RU" dirty="0"/>
              <a:t>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smtClean="0"/>
              <a:t>мети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законні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самих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26013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>? </a:t>
            </a:r>
            <a:r>
              <a:rPr lang="ru-RU" sz="2400" dirty="0" err="1">
                <a:solidFill>
                  <a:prstClr val="black"/>
                </a:solidFill>
              </a:rPr>
              <a:t>Зіставте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поняття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політична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партія</a:t>
            </a:r>
            <a:r>
              <a:rPr lang="ru-RU" sz="2400" dirty="0">
                <a:solidFill>
                  <a:prstClr val="black"/>
                </a:solidFill>
              </a:rPr>
              <a:t> та </a:t>
            </a:r>
            <a:r>
              <a:rPr lang="ru-RU" sz="2400" dirty="0" err="1" smtClean="0">
                <a:solidFill>
                  <a:prstClr val="black"/>
                </a:solidFill>
              </a:rPr>
              <a:t>громадська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організація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порівнюючи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їх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значення</a:t>
            </a:r>
            <a:r>
              <a:rPr lang="ru-RU" sz="2400" dirty="0">
                <a:solidFill>
                  <a:prstClr val="black"/>
                </a:solidFill>
              </a:rPr>
              <a:t> для </a:t>
            </a:r>
            <a:r>
              <a:rPr lang="ru-RU" sz="2400" dirty="0" err="1">
                <a:solidFill>
                  <a:prstClr val="black"/>
                </a:solidFill>
              </a:rPr>
              <a:t>демократії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2" y="1348319"/>
            <a:ext cx="8260131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C00000"/>
                </a:solidFill>
              </a:rPr>
              <a:t>! </a:t>
            </a:r>
            <a:r>
              <a:rPr lang="ru-RU" sz="2800" dirty="0">
                <a:solidFill>
                  <a:prstClr val="black"/>
                </a:solidFill>
              </a:rPr>
              <a:t>На </a:t>
            </a:r>
            <a:r>
              <a:rPr lang="ru-RU" sz="2800" dirty="0" err="1">
                <a:solidFill>
                  <a:prstClr val="black"/>
                </a:solidFill>
              </a:rPr>
              <a:t>відміну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від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політичних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партій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які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змагаються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за </a:t>
            </a:r>
            <a:r>
              <a:rPr lang="ru-RU" sz="2800" b="1" i="1" dirty="0" err="1">
                <a:solidFill>
                  <a:srgbClr val="C00000"/>
                </a:solidFill>
              </a:rPr>
              <a:t>державну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владу</a:t>
            </a:r>
            <a:r>
              <a:rPr lang="ru-RU" sz="2800" dirty="0">
                <a:solidFill>
                  <a:prstClr val="black"/>
                </a:solidFill>
              </a:rPr>
              <a:t>, за право </a:t>
            </a:r>
            <a:r>
              <a:rPr lang="ru-RU" sz="2800" dirty="0" err="1">
                <a:solidFill>
                  <a:prstClr val="black"/>
                </a:solidFill>
              </a:rPr>
              <a:t>формувати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державну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політику</a:t>
            </a:r>
            <a:r>
              <a:rPr lang="ru-RU" sz="2800" dirty="0">
                <a:solidFill>
                  <a:prstClr val="black"/>
                </a:solidFill>
              </a:rPr>
              <a:t> і </a:t>
            </a:r>
            <a:r>
              <a:rPr lang="ru-RU" sz="2800" dirty="0" err="1">
                <a:solidFill>
                  <a:prstClr val="black"/>
                </a:solidFill>
              </a:rPr>
              <a:t>здійснювати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державну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владу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громадські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організації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більш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наближені</a:t>
            </a:r>
            <a:r>
              <a:rPr lang="ru-RU" sz="2800" dirty="0">
                <a:solidFill>
                  <a:prstClr val="black"/>
                </a:solidFill>
              </a:rPr>
              <a:t> до </a:t>
            </a:r>
            <a:r>
              <a:rPr lang="ru-RU" sz="2800" dirty="0" err="1">
                <a:solidFill>
                  <a:prstClr val="black"/>
                </a:solidFill>
              </a:rPr>
              <a:t>базових</a:t>
            </a:r>
            <a:r>
              <a:rPr lang="ru-RU" sz="2800" dirty="0">
                <a:solidFill>
                  <a:prstClr val="black"/>
                </a:solidFill>
              </a:rPr>
              <a:t> потреб </a:t>
            </a:r>
            <a:r>
              <a:rPr lang="ru-RU" sz="2800" dirty="0" err="1">
                <a:solidFill>
                  <a:prstClr val="black"/>
                </a:solidFill>
              </a:rPr>
              <a:t>населення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адже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громадяни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об’єднуються</a:t>
            </a:r>
            <a:r>
              <a:rPr lang="ru-RU" sz="2800" dirty="0">
                <a:solidFill>
                  <a:prstClr val="black"/>
                </a:solidFill>
              </a:rPr>
              <a:t> в </a:t>
            </a:r>
            <a:r>
              <a:rPr lang="ru-RU" sz="2800" dirty="0" err="1">
                <a:solidFill>
                  <a:prstClr val="black"/>
                </a:solidFill>
              </a:rPr>
              <a:t>їхніх</a:t>
            </a:r>
            <a:r>
              <a:rPr lang="ru-RU" sz="2800" dirty="0">
                <a:solidFill>
                  <a:prstClr val="black"/>
                </a:solidFill>
              </a:rPr>
              <a:t> лавах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7030A0"/>
                </a:solidFill>
              </a:rPr>
              <a:t>для </a:t>
            </a:r>
            <a:r>
              <a:rPr lang="ru-RU" sz="2800" b="1" i="1" dirty="0" err="1">
                <a:solidFill>
                  <a:srgbClr val="7030A0"/>
                </a:solidFill>
              </a:rPr>
              <a:t>реалізації</a:t>
            </a:r>
            <a:r>
              <a:rPr lang="ru-RU" sz="2800" b="1" i="1" dirty="0">
                <a:solidFill>
                  <a:srgbClr val="7030A0"/>
                </a:solidFill>
              </a:rPr>
              <a:t> і </a:t>
            </a:r>
            <a:r>
              <a:rPr lang="ru-RU" sz="2800" b="1" i="1" dirty="0" err="1">
                <a:solidFill>
                  <a:srgbClr val="7030A0"/>
                </a:solidFill>
              </a:rPr>
              <a:t>захисту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</a:rPr>
              <a:t>своїх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</a:rPr>
              <a:t>законних</a:t>
            </a:r>
            <a:r>
              <a:rPr lang="ru-RU" sz="2800" i="1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соціальних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економічних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професійних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творчих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вікових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національно-культурних</a:t>
            </a:r>
            <a:r>
              <a:rPr lang="ru-RU" sz="2800" dirty="0">
                <a:solidFill>
                  <a:prstClr val="black"/>
                </a:solidFill>
              </a:rPr>
              <a:t> та </a:t>
            </a:r>
            <a:r>
              <a:rPr lang="ru-RU" sz="2800" dirty="0" err="1">
                <a:solidFill>
                  <a:prstClr val="black"/>
                </a:solidFill>
              </a:rPr>
              <a:t>інших</a:t>
            </a:r>
            <a:endParaRPr lang="ru-RU" sz="2800" dirty="0">
              <a:solidFill>
                <a:prstClr val="black"/>
              </a:solidFill>
            </a:endParaRPr>
          </a:p>
          <a:p>
            <a:pPr lvl="0" algn="ctr"/>
            <a:r>
              <a:rPr lang="ru-RU" sz="2800" dirty="0" err="1">
                <a:solidFill>
                  <a:prstClr val="black"/>
                </a:solidFill>
              </a:rPr>
              <a:t>спільних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</a:rPr>
              <a:t>інтересів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8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301208"/>
            <a:ext cx="4968552" cy="1431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b="1" dirty="0" err="1" smtClean="0"/>
              <a:t>Політична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партія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507288" cy="26642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-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добровільне</a:t>
            </a:r>
            <a:r>
              <a:rPr lang="ru-RU" sz="2800" b="1" dirty="0"/>
              <a:t> й </a:t>
            </a:r>
            <a:r>
              <a:rPr lang="ru-RU" sz="2800" b="1" dirty="0" err="1"/>
              <a:t>організаційне</a:t>
            </a:r>
            <a:r>
              <a:rPr lang="ru-RU" sz="2800" b="1" dirty="0"/>
              <a:t> </a:t>
            </a:r>
            <a:r>
              <a:rPr lang="ru-RU" sz="2800" b="1" dirty="0" err="1"/>
              <a:t>оформлене</a:t>
            </a:r>
            <a:r>
              <a:rPr lang="ru-RU" sz="2800" b="1" dirty="0"/>
              <a:t> </a:t>
            </a:r>
            <a:r>
              <a:rPr lang="ru-RU" sz="2800" b="1" dirty="0" err="1"/>
              <a:t>об'єднання</a:t>
            </a:r>
            <a:r>
              <a:rPr lang="ru-RU" sz="2800" b="1" dirty="0"/>
              <a:t> </a:t>
            </a:r>
            <a:r>
              <a:rPr lang="ru-RU" sz="2800" b="1" dirty="0" err="1"/>
              <a:t>громадян</a:t>
            </a:r>
            <a:r>
              <a:rPr lang="ru-RU" sz="2800" b="1" dirty="0"/>
              <a:t>, яке </a:t>
            </a:r>
            <a:r>
              <a:rPr lang="ru-RU" sz="2800" b="1" dirty="0" err="1"/>
              <a:t>виражає</a:t>
            </a:r>
            <a:r>
              <a:rPr lang="ru-RU" sz="2800" b="1" dirty="0"/>
              <a:t> </a:t>
            </a:r>
            <a:r>
              <a:rPr lang="ru-RU" sz="2800" b="1" dirty="0" err="1"/>
              <a:t>спільні</a:t>
            </a:r>
            <a:r>
              <a:rPr lang="ru-RU" sz="2800" b="1" dirty="0"/>
              <a:t> </a:t>
            </a:r>
            <a:r>
              <a:rPr lang="ru-RU" sz="2800" b="1" dirty="0" err="1"/>
              <a:t>інтереси</a:t>
            </a:r>
            <a:r>
              <a:rPr lang="ru-RU" sz="2800" b="1" dirty="0"/>
              <a:t>, потреби і </a:t>
            </a:r>
            <a:r>
              <a:rPr lang="ru-RU" sz="2800" b="1" dirty="0" err="1"/>
              <a:t>цілі</a:t>
            </a:r>
            <a:r>
              <a:rPr lang="ru-RU" sz="2800" b="1" dirty="0"/>
              <a:t> </a:t>
            </a:r>
            <a:r>
              <a:rPr lang="ru-RU" sz="2800" b="1" dirty="0" err="1"/>
              <a:t>певної</a:t>
            </a:r>
            <a:r>
              <a:rPr lang="ru-RU" sz="2800" b="1" dirty="0"/>
              <a:t> </a:t>
            </a:r>
            <a:r>
              <a:rPr lang="ru-RU" sz="2800" b="1" dirty="0" err="1"/>
              <a:t>соціальної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sz="2800" b="1" dirty="0"/>
              <a:t> і </a:t>
            </a:r>
            <a:r>
              <a:rPr lang="ru-RU" sz="2800" b="1" dirty="0" err="1"/>
              <a:t>прагне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задовольнити</a:t>
            </a:r>
            <a:r>
              <a:rPr lang="ru-RU" sz="2800" b="1" dirty="0"/>
              <a:t> шляхом </a:t>
            </a:r>
            <a:r>
              <a:rPr lang="ru-RU" sz="2800" b="1" dirty="0" err="1"/>
              <a:t>здобуття</a:t>
            </a:r>
            <a:r>
              <a:rPr lang="ru-RU" sz="2800" b="1" dirty="0"/>
              <a:t>, </a:t>
            </a:r>
            <a:r>
              <a:rPr lang="ru-RU" sz="2800" b="1" dirty="0" err="1"/>
              <a:t>утримання</a:t>
            </a:r>
            <a:r>
              <a:rPr lang="ru-RU" sz="2800" b="1" dirty="0"/>
              <a:t> й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</a:t>
            </a:r>
            <a:r>
              <a:rPr lang="ru-RU" sz="2800" b="1" dirty="0" err="1"/>
              <a:t>державної</a:t>
            </a:r>
            <a:r>
              <a:rPr lang="ru-RU" sz="2800" b="1" dirty="0"/>
              <a:t> </a:t>
            </a:r>
            <a:r>
              <a:rPr lang="ru-RU" sz="2800" b="1" dirty="0" err="1"/>
              <a:t>влади</a:t>
            </a:r>
            <a:r>
              <a:rPr lang="ru-RU" sz="2800" b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37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5985" y="172616"/>
            <a:ext cx="8229600" cy="14561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Ознаки політичних партій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5850"/>
            <a:ext cx="5381690" cy="45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25" y="188640"/>
            <a:ext cx="8229600" cy="151216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Функції політичних партій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531" y="1812974"/>
            <a:ext cx="8208912" cy="4525963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державі</a:t>
            </a:r>
            <a:r>
              <a:rPr lang="ru-RU" dirty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правлячої</a:t>
            </a:r>
            <a:r>
              <a:rPr lang="ru-RU" dirty="0" smtClean="0"/>
              <a:t> </a:t>
            </a:r>
            <a:r>
              <a:rPr lang="ru-RU" dirty="0" err="1"/>
              <a:t>еліти</a:t>
            </a:r>
            <a:r>
              <a:rPr lang="ru-RU" dirty="0"/>
              <a:t> та складу уряду;</a:t>
            </a:r>
          </a:p>
          <a:p>
            <a:pPr algn="ctr"/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 smtClean="0"/>
              <a:t>суспільством</a:t>
            </a:r>
            <a:r>
              <a:rPr lang="ru-RU" dirty="0" smtClean="0"/>
              <a:t> і державою;</a:t>
            </a:r>
          </a:p>
          <a:p>
            <a:pPr algn="ctr"/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 smtClean="0"/>
              <a:t>ідеології</a:t>
            </a:r>
            <a:r>
              <a:rPr lang="ru-RU" dirty="0" smtClean="0"/>
              <a:t>, </a:t>
            </a:r>
            <a:r>
              <a:rPr lang="ru-RU" dirty="0" err="1" smtClean="0"/>
              <a:t>програм</a:t>
            </a:r>
            <a:r>
              <a:rPr lang="ru-RU" dirty="0"/>
              <a:t>,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/>
              <a:t>суспільства</a:t>
            </a:r>
            <a:r>
              <a:rPr lang="ru-RU" dirty="0"/>
              <a:t> й </a:t>
            </a:r>
            <a:r>
              <a:rPr lang="ru-RU" dirty="0" err="1" smtClean="0"/>
              <a:t>переконати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доцільності</a:t>
            </a:r>
            <a:r>
              <a:rPr lang="ru-RU" dirty="0"/>
              <a:t>;</a:t>
            </a:r>
          </a:p>
          <a:p>
            <a:pPr algn="ctr"/>
            <a:r>
              <a:rPr lang="ru-RU" dirty="0" err="1" smtClean="0"/>
              <a:t>відбір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еліти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лідерів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/>
              <a:t>;</a:t>
            </a:r>
          </a:p>
          <a:p>
            <a:pPr algn="ctr"/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/>
              <a:t>соціалізація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877272"/>
            <a:ext cx="81369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Жодна</a:t>
            </a:r>
            <a:r>
              <a:rPr lang="ru-RU" dirty="0" smtClean="0"/>
              <a:t> </a:t>
            </a: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демократія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обійтися</a:t>
            </a:r>
            <a:r>
              <a:rPr lang="ru-RU" dirty="0" smtClean="0"/>
              <a:t> без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конкуруючи,гарантують</a:t>
            </a:r>
            <a:r>
              <a:rPr lang="ru-RU" dirty="0" smtClean="0"/>
              <a:t> </a:t>
            </a:r>
            <a:r>
              <a:rPr lang="ru-RU" dirty="0" err="1" smtClean="0"/>
              <a:t>представництво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 err="1" smtClean="0"/>
              <a:t>нтересів</a:t>
            </a:r>
            <a:r>
              <a:rPr lang="ru-RU" dirty="0" smtClean="0"/>
              <a:t> практично </a:t>
            </a:r>
            <a:r>
              <a:rPr lang="ru-RU" dirty="0" err="1" smtClean="0"/>
              <a:t>всіх</a:t>
            </a:r>
            <a:r>
              <a:rPr lang="ru-RU" dirty="0"/>
              <a:t> </a:t>
            </a:r>
            <a:r>
              <a:rPr lang="ru-RU" dirty="0" err="1" smtClean="0"/>
              <a:t>верств</a:t>
            </a:r>
            <a:endParaRPr lang="ru-RU" dirty="0" smtClean="0"/>
          </a:p>
          <a:p>
            <a:pPr algn="ctr"/>
            <a:r>
              <a:rPr lang="ru-RU" dirty="0" err="1" smtClean="0"/>
              <a:t>суспільства</a:t>
            </a:r>
            <a:r>
              <a:rPr lang="ru-RU" dirty="0" smtClean="0"/>
              <a:t> у </a:t>
            </a:r>
            <a:r>
              <a:rPr lang="ru-RU" dirty="0" err="1" smtClean="0"/>
              <a:t>політичному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err="1"/>
              <a:t>Правовий</a:t>
            </a:r>
            <a:r>
              <a:rPr lang="ru-RU" sz="3600" dirty="0"/>
              <a:t> статус </a:t>
            </a:r>
            <a:r>
              <a:rPr lang="ru-RU" sz="3600" dirty="0" err="1"/>
              <a:t>політичних</a:t>
            </a:r>
            <a:r>
              <a:rPr lang="ru-RU" sz="3600" dirty="0"/>
              <a:t> </a:t>
            </a:r>
            <a:r>
              <a:rPr lang="ru-RU" sz="3600" dirty="0" err="1"/>
              <a:t>партій</a:t>
            </a:r>
            <a:r>
              <a:rPr lang="ru-RU" sz="3600" dirty="0"/>
              <a:t> в </a:t>
            </a:r>
            <a:r>
              <a:rPr lang="ru-RU" sz="3600" dirty="0" err="1"/>
              <a:t>Україні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 smtClean="0"/>
              <a:t>Конституцією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України</a:t>
            </a:r>
            <a:r>
              <a:rPr lang="ru-RU" sz="2400" b="1" i="1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закріплює</a:t>
            </a:r>
            <a:r>
              <a:rPr lang="ru-RU" sz="2400" dirty="0" smtClean="0"/>
              <a:t> право </a:t>
            </a:r>
            <a:r>
              <a:rPr lang="ru-RU" sz="2400" dirty="0" err="1" smtClean="0"/>
              <a:t>гро-мадян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на свободу </a:t>
            </a:r>
            <a:r>
              <a:rPr lang="ru-RU" sz="2400" dirty="0" err="1" smtClean="0"/>
              <a:t>об'єднання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політичні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 й </a:t>
            </a:r>
            <a:r>
              <a:rPr lang="ru-RU" sz="2400" dirty="0" err="1" smtClean="0"/>
              <a:t>відповідні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права (</a:t>
            </a:r>
            <a:r>
              <a:rPr lang="ru-RU" sz="2400" dirty="0" err="1" smtClean="0"/>
              <a:t>статті</a:t>
            </a:r>
            <a:r>
              <a:rPr lang="ru-RU" sz="2400" dirty="0" smtClean="0"/>
              <a:t> 36-37);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Законами </a:t>
            </a:r>
            <a:r>
              <a:rPr lang="ru-RU" sz="2400" b="1" i="1" dirty="0" err="1" smtClean="0"/>
              <a:t>України</a:t>
            </a:r>
            <a:r>
              <a:rPr lang="ru-RU" sz="2400" b="1" i="1" dirty="0" smtClean="0"/>
              <a:t>: </a:t>
            </a:r>
            <a:r>
              <a:rPr lang="ru-RU" sz="2400" dirty="0" smtClean="0"/>
              <a:t>«Про </a:t>
            </a:r>
            <a:r>
              <a:rPr lang="ru-RU" sz="2400" dirty="0" err="1" smtClean="0"/>
              <a:t>політичні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», «Про </a:t>
            </a:r>
            <a:r>
              <a:rPr lang="ru-RU" sz="2400" dirty="0" err="1" smtClean="0"/>
              <a:t>вибори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народних</a:t>
            </a:r>
            <a:r>
              <a:rPr lang="ru-RU" sz="2400" dirty="0"/>
              <a:t> </a:t>
            </a:r>
            <a:r>
              <a:rPr lang="ru-RU" sz="2400" dirty="0" err="1" smtClean="0"/>
              <a:t>депутатів</a:t>
            </a:r>
            <a:r>
              <a:rPr lang="ru-RU" sz="2400" dirty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», «Про </a:t>
            </a:r>
            <a:r>
              <a:rPr lang="ru-RU" sz="2400" dirty="0" err="1" smtClean="0"/>
              <a:t>вибори</a:t>
            </a:r>
            <a:r>
              <a:rPr lang="ru-RU" sz="2400" dirty="0"/>
              <a:t> </a:t>
            </a:r>
            <a:r>
              <a:rPr lang="ru-RU" sz="2400" dirty="0" smtClean="0"/>
              <a:t>Президента</a:t>
            </a:r>
            <a:r>
              <a:rPr lang="ru-RU" sz="2400" dirty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», «Про </a:t>
            </a:r>
            <a:r>
              <a:rPr lang="ru-RU" sz="2400" dirty="0" err="1" smtClean="0"/>
              <a:t>місцеві</a:t>
            </a:r>
            <a:r>
              <a:rPr lang="ru-RU" sz="2400" dirty="0"/>
              <a:t> </a:t>
            </a:r>
            <a:r>
              <a:rPr lang="ru-RU" sz="2400" dirty="0" err="1" smtClean="0"/>
              <a:t>вибори</a:t>
            </a:r>
            <a:r>
              <a:rPr lang="ru-RU" sz="2400" dirty="0" smtClean="0"/>
              <a:t>»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статутом,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ухвалюється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Установчому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з’їзді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закріплює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, </a:t>
            </a:r>
            <a:r>
              <a:rPr lang="ru-RU" sz="2400" dirty="0" err="1" smtClean="0"/>
              <a:t>внутрішню</a:t>
            </a:r>
            <a:r>
              <a:rPr lang="ru-RU" sz="2400" dirty="0" smtClean="0"/>
              <a:t> структуру і </a:t>
            </a:r>
            <a:r>
              <a:rPr lang="ru-RU" sz="2400" dirty="0" err="1" smtClean="0"/>
              <a:t>повноваження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місцевих</a:t>
            </a:r>
            <a:r>
              <a:rPr lang="ru-RU" sz="2400" dirty="0"/>
              <a:t> </a:t>
            </a:r>
            <a:r>
              <a:rPr lang="ru-RU" sz="2400" dirty="0" err="1" smtClean="0"/>
              <a:t>орга-нізацій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осередків</a:t>
            </a:r>
            <a:r>
              <a:rPr lang="ru-RU" sz="2400" dirty="0" smtClean="0"/>
              <a:t>, порядок </a:t>
            </a:r>
            <a:r>
              <a:rPr lang="ru-RU" sz="2400" dirty="0" err="1" smtClean="0"/>
              <a:t>вступу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політичної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зупинення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припинення</a:t>
            </a:r>
            <a:r>
              <a:rPr lang="ru-RU" sz="2400" dirty="0" smtClean="0"/>
              <a:t> членства в </a:t>
            </a:r>
            <a:r>
              <a:rPr lang="ru-RU" sz="2400" dirty="0" err="1" smtClean="0"/>
              <a:t>ній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2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457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784976" cy="4669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1) </a:t>
            </a:r>
            <a:r>
              <a:rPr lang="ru-RU" sz="2000" dirty="0" err="1"/>
              <a:t>вільно</a:t>
            </a:r>
            <a:r>
              <a:rPr lang="ru-RU" sz="2000" dirty="0"/>
              <a:t> </a:t>
            </a:r>
            <a:r>
              <a:rPr lang="ru-RU" sz="2000" dirty="0" err="1"/>
              <a:t>провадити</a:t>
            </a:r>
            <a:r>
              <a:rPr lang="ru-RU" sz="2000" dirty="0"/>
              <a:t> свою </a:t>
            </a:r>
            <a:r>
              <a:rPr lang="ru-RU" sz="2000" dirty="0" err="1"/>
              <a:t>діяльність</a:t>
            </a:r>
            <a:r>
              <a:rPr lang="ru-RU" sz="2000" dirty="0"/>
              <a:t> у межах, </a:t>
            </a:r>
            <a:r>
              <a:rPr lang="ru-RU" sz="2000" dirty="0" err="1" smtClean="0"/>
              <a:t>передбачених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Конституцією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цим</a:t>
            </a:r>
            <a:r>
              <a:rPr lang="ru-RU" sz="2000" dirty="0"/>
              <a:t> Законом та </a:t>
            </a:r>
            <a:r>
              <a:rPr lang="ru-RU" sz="2000" dirty="0" err="1"/>
              <a:t>іншими</a:t>
            </a:r>
            <a:r>
              <a:rPr lang="ru-RU" sz="2000" dirty="0"/>
              <a:t> законами </a:t>
            </a:r>
            <a:r>
              <a:rPr lang="ru-RU" sz="2000" dirty="0" err="1"/>
              <a:t>України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2) </a:t>
            </a:r>
            <a:r>
              <a:rPr lang="ru-RU" sz="2000" dirty="0" err="1" smtClean="0"/>
              <a:t>Брати</a:t>
            </a:r>
            <a:r>
              <a:rPr lang="ru-RU" sz="2000" dirty="0" smtClean="0"/>
              <a:t> участь у </a:t>
            </a:r>
            <a:r>
              <a:rPr lang="ru-RU" sz="2000" dirty="0" err="1" smtClean="0"/>
              <a:t>виборах</a:t>
            </a:r>
            <a:r>
              <a:rPr lang="ru-RU" sz="2000" dirty="0" smtClean="0"/>
              <a:t> Президента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до </a:t>
            </a:r>
            <a:r>
              <a:rPr lang="ru-RU" sz="2000" dirty="0" err="1" smtClean="0"/>
              <a:t>Верховної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України</a:t>
            </a:r>
            <a:r>
              <a:rPr lang="ru-RU" sz="2000" dirty="0"/>
              <a:t>, до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,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/>
              <a:t>посадових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у порядку, </a:t>
            </a:r>
            <a:r>
              <a:rPr lang="ru-RU" sz="2000" dirty="0" err="1"/>
              <a:t>встановленому</a:t>
            </a:r>
            <a:r>
              <a:rPr lang="ru-RU" sz="2000" dirty="0"/>
              <a:t> </a:t>
            </a:r>
            <a:r>
              <a:rPr lang="ru-RU" sz="2000" dirty="0" err="1" smtClean="0"/>
              <a:t>відповідними</a:t>
            </a:r>
            <a:r>
              <a:rPr lang="ru-RU" sz="2000" dirty="0" smtClean="0"/>
              <a:t> </a:t>
            </a:r>
            <a:r>
              <a:rPr lang="ru-RU" sz="2000" dirty="0"/>
              <a:t>законами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/>
              <a:t>3)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засновувати</a:t>
            </a:r>
            <a:r>
              <a:rPr lang="ru-RU" sz="2000" dirty="0"/>
              <a:t> </a:t>
            </a:r>
            <a:r>
              <a:rPr lang="ru-RU" sz="2000" dirty="0" err="1"/>
              <a:t>власні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 smtClean="0"/>
              <a:t>масової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передбачено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відповідними</a:t>
            </a:r>
            <a:r>
              <a:rPr lang="ru-RU" sz="2000" dirty="0" smtClean="0"/>
              <a:t> законами </a:t>
            </a:r>
            <a:r>
              <a:rPr lang="ru-RU" sz="2000" dirty="0" err="1" smtClean="0"/>
              <a:t>України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4) </a:t>
            </a:r>
            <a:r>
              <a:rPr lang="ru-RU" sz="2000" dirty="0" err="1"/>
              <a:t>підтримувати</a:t>
            </a:r>
            <a:r>
              <a:rPr lang="ru-RU" sz="2000" dirty="0"/>
              <a:t> </a:t>
            </a:r>
            <a:r>
              <a:rPr lang="ru-RU" sz="2000" dirty="0" err="1"/>
              <a:t>міжнародні</a:t>
            </a:r>
            <a:r>
              <a:rPr lang="ru-RU" sz="2000" dirty="0"/>
              <a:t> </a:t>
            </a:r>
            <a:r>
              <a:rPr lang="ru-RU" sz="2000" dirty="0" err="1"/>
              <a:t>зв'язки</a:t>
            </a:r>
            <a:r>
              <a:rPr lang="ru-RU" sz="2000" dirty="0"/>
              <a:t> з </a:t>
            </a:r>
            <a:r>
              <a:rPr lang="ru-RU" sz="2000" dirty="0" err="1" smtClean="0"/>
              <a:t>політичними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партіями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гро-мадськими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держав, </a:t>
            </a:r>
            <a:r>
              <a:rPr lang="ru-RU" sz="2000" dirty="0" err="1" smtClean="0"/>
              <a:t>міжнародними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 smtClean="0"/>
              <a:t>між-урядовими</a:t>
            </a:r>
            <a:r>
              <a:rPr lang="ru-RU" sz="2000" dirty="0" smtClean="0"/>
              <a:t> </a:t>
            </a:r>
            <a:r>
              <a:rPr lang="ru-RU" sz="2000" dirty="0" err="1"/>
              <a:t>організаціями</a:t>
            </a:r>
            <a:r>
              <a:rPr lang="ru-RU" sz="2000" dirty="0"/>
              <a:t>, </a:t>
            </a:r>
            <a:r>
              <a:rPr lang="ru-RU" sz="2000" dirty="0" err="1" smtClean="0"/>
              <a:t>засновувати</a:t>
            </a:r>
            <a:r>
              <a:rPr lang="ru-RU" sz="2000" dirty="0" smtClean="0"/>
              <a:t> (</a:t>
            </a:r>
            <a:r>
              <a:rPr lang="ru-RU" sz="2000" dirty="0" err="1" smtClean="0"/>
              <a:t>вступати</a:t>
            </a:r>
            <a:r>
              <a:rPr lang="ru-RU" sz="2000" dirty="0" smtClean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собою у) </a:t>
            </a:r>
            <a:r>
              <a:rPr lang="ru-RU" sz="2000" dirty="0" err="1"/>
              <a:t>міжнародні</a:t>
            </a:r>
            <a:r>
              <a:rPr lang="ru-RU" sz="2000" dirty="0"/>
              <a:t> </a:t>
            </a:r>
            <a:r>
              <a:rPr lang="ru-RU" sz="2000" dirty="0" err="1"/>
              <a:t>спілки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5) </a:t>
            </a:r>
            <a:r>
              <a:rPr lang="ru-RU" sz="2000" dirty="0" err="1"/>
              <a:t>ідейно</a:t>
            </a:r>
            <a:r>
              <a:rPr lang="ru-RU" sz="2000" dirty="0"/>
              <a:t>, </a:t>
            </a:r>
            <a:r>
              <a:rPr lang="ru-RU" sz="2000" dirty="0" err="1"/>
              <a:t>організаційно</a:t>
            </a:r>
            <a:r>
              <a:rPr lang="ru-RU" sz="2000" dirty="0"/>
              <a:t> та </a:t>
            </a:r>
            <a:r>
              <a:rPr lang="ru-RU" sz="2000" dirty="0" err="1"/>
              <a:t>матеріально</a:t>
            </a:r>
            <a:r>
              <a:rPr lang="ru-RU" sz="2000" dirty="0"/>
              <a:t> </a:t>
            </a:r>
            <a:r>
              <a:rPr lang="ru-RU" sz="2000" dirty="0" err="1"/>
              <a:t>підтримувати</a:t>
            </a:r>
            <a:r>
              <a:rPr lang="ru-RU" sz="2000" dirty="0"/>
              <a:t> </a:t>
            </a:r>
            <a:r>
              <a:rPr lang="ru-RU" sz="2000" dirty="0" err="1"/>
              <a:t>молодіжні</a:t>
            </a:r>
            <a:r>
              <a:rPr lang="ru-RU" sz="2000" dirty="0"/>
              <a:t>, </a:t>
            </a:r>
            <a:r>
              <a:rPr lang="ru-RU" sz="2000" dirty="0" err="1"/>
              <a:t>жіночі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/>
              <a:t>об’єднання</a:t>
            </a:r>
            <a:r>
              <a:rPr lang="ru-RU" sz="2000" dirty="0"/>
              <a:t> </a:t>
            </a:r>
            <a:r>
              <a:rPr lang="ru-RU" sz="2000" dirty="0" err="1"/>
              <a:t>громадян</a:t>
            </a:r>
            <a:r>
              <a:rPr lang="ru-RU" sz="2000" dirty="0"/>
              <a:t>, </a:t>
            </a:r>
            <a:r>
              <a:rPr lang="ru-RU" sz="2000" dirty="0" err="1"/>
              <a:t>надавати</a:t>
            </a:r>
            <a:r>
              <a:rPr lang="ru-RU" sz="2000" dirty="0"/>
              <a:t> </a:t>
            </a:r>
            <a:r>
              <a:rPr lang="ru-RU" sz="2000" dirty="0" err="1"/>
              <a:t>допомогу</a:t>
            </a:r>
            <a:r>
              <a:rPr lang="ru-RU" sz="2000" dirty="0"/>
              <a:t> у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створенні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0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244662"/>
            <a:ext cx="8229600" cy="13681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400" dirty="0" smtClean="0"/>
              <a:t>Партії </a:t>
            </a:r>
            <a:r>
              <a:rPr lang="ru-RU" sz="4400" dirty="0" smtClean="0"/>
              <a:t>за </a:t>
            </a:r>
            <a:r>
              <a:rPr lang="ru-RU" sz="4400" dirty="0" err="1"/>
              <a:t>місцем</a:t>
            </a:r>
            <a:r>
              <a:rPr lang="ru-RU" sz="4400" dirty="0"/>
              <a:t> у </a:t>
            </a:r>
            <a:r>
              <a:rPr lang="ru-RU" sz="4400" dirty="0" err="1"/>
              <a:t>системі</a:t>
            </a:r>
            <a:r>
              <a:rPr lang="ru-RU" sz="4400" dirty="0"/>
              <a:t> </a:t>
            </a:r>
            <a:r>
              <a:rPr lang="ru-RU" sz="4400" dirty="0" err="1"/>
              <a:t>державної</a:t>
            </a:r>
            <a:r>
              <a:rPr lang="ru-RU" sz="4400" dirty="0"/>
              <a:t> </a:t>
            </a:r>
            <a:r>
              <a:rPr lang="ru-RU" sz="4400" dirty="0" err="1"/>
              <a:t>влади</a:t>
            </a:r>
            <a:endParaRPr lang="ru-RU" sz="4400" dirty="0"/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614896" y="163678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620878" y="162902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2229" y="2852936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Правлячі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4490" y="2852936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Опозиційні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656237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протидіють</a:t>
            </a:r>
            <a:r>
              <a:rPr lang="ru-RU" sz="2400" dirty="0" smtClean="0"/>
              <a:t> будь-</a:t>
            </a:r>
            <a:r>
              <a:rPr lang="ru-RU" sz="2400" dirty="0" err="1" smtClean="0"/>
              <a:t>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владі</a:t>
            </a:r>
            <a:endParaRPr lang="ru-RU" sz="2400" dirty="0" smtClean="0"/>
          </a:p>
          <a:p>
            <a:pPr algn="ctr"/>
            <a:r>
              <a:rPr lang="ru-RU" sz="2400" dirty="0" smtClean="0"/>
              <a:t>( </a:t>
            </a:r>
            <a:r>
              <a:rPr lang="ru-RU" sz="2400" dirty="0" err="1" smtClean="0"/>
              <a:t>від</a:t>
            </a:r>
            <a:r>
              <a:rPr lang="ru-RU" sz="2400" dirty="0"/>
              <a:t> </a:t>
            </a:r>
            <a:r>
              <a:rPr lang="ru-RU" sz="2400" dirty="0" smtClean="0"/>
              <a:t>лат. </a:t>
            </a:r>
            <a:r>
              <a:rPr lang="en-US" sz="2400" dirty="0" err="1" smtClean="0"/>
              <a:t>oppositio</a:t>
            </a:r>
            <a:r>
              <a:rPr lang="ru-RU" sz="2400" dirty="0" smtClean="0"/>
              <a:t> </a:t>
            </a:r>
            <a:r>
              <a:rPr lang="en-US" sz="2400" dirty="0" smtClean="0"/>
              <a:t>«</a:t>
            </a:r>
            <a:r>
              <a:rPr lang="ru-RU" sz="2400" dirty="0" err="1" smtClean="0"/>
              <a:t>протиставлення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err="1" smtClean="0"/>
              <a:t>заперечення</a:t>
            </a:r>
            <a:r>
              <a:rPr lang="ru-RU" sz="2400" dirty="0" smtClean="0"/>
              <a:t>» - </a:t>
            </a:r>
            <a:r>
              <a:rPr lang="ru-RU" sz="2400" dirty="0" err="1" smtClean="0"/>
              <a:t>протидія</a:t>
            </a:r>
            <a:r>
              <a:rPr lang="ru-RU" sz="2400" dirty="0" smtClean="0"/>
              <a:t>, </a:t>
            </a:r>
            <a:r>
              <a:rPr lang="ru-RU" sz="2400" dirty="0" err="1" smtClean="0"/>
              <a:t>опір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політиці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протистояння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силі</a:t>
            </a:r>
            <a:r>
              <a:rPr lang="ru-RU" sz="2400" dirty="0" smtClean="0"/>
              <a:t>,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, </a:t>
            </a:r>
            <a:r>
              <a:rPr lang="ru-RU" sz="2400" dirty="0" err="1" smtClean="0"/>
              <a:t>рішенню</a:t>
            </a:r>
            <a:r>
              <a:rPr lang="ru-RU" sz="2400" dirty="0" smtClean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882190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(</a:t>
            </a:r>
            <a:r>
              <a:rPr lang="ru-RU" sz="2400" dirty="0" err="1" smtClean="0"/>
              <a:t>поділяються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правлячі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одноосібно</a:t>
            </a:r>
            <a:r>
              <a:rPr lang="ru-RU" sz="2400" dirty="0" smtClean="0"/>
              <a:t> та у </a:t>
            </a:r>
            <a:r>
              <a:rPr lang="ru-RU" sz="2400" dirty="0" err="1" smtClean="0"/>
              <a:t>складі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коаліцій</a:t>
            </a:r>
            <a:r>
              <a:rPr lang="ru-RU" sz="2400" dirty="0" smtClean="0"/>
              <a:t>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03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Прокоментуйте</a:t>
            </a:r>
            <a:r>
              <a:rPr lang="ru-RU" dirty="0"/>
              <a:t> </a:t>
            </a:r>
            <a:r>
              <a:rPr lang="ru-RU" dirty="0" err="1"/>
              <a:t>філософські</a:t>
            </a:r>
            <a:r>
              <a:rPr lang="ru-RU" dirty="0"/>
              <a:t> думки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Американський</a:t>
            </a:r>
            <a:r>
              <a:rPr lang="ru-RU" dirty="0"/>
              <a:t> президент Томас </a:t>
            </a:r>
            <a:r>
              <a:rPr lang="ru-RU" dirty="0" err="1"/>
              <a:t>Джефферсон</a:t>
            </a:r>
            <a:r>
              <a:rPr lang="ru-RU" dirty="0"/>
              <a:t> </a:t>
            </a:r>
            <a:r>
              <a:rPr lang="ru-RU" dirty="0" err="1"/>
              <a:t>зазначав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i="1" dirty="0"/>
              <a:t>«воля </a:t>
            </a:r>
            <a:r>
              <a:rPr lang="ru-RU" b="1" i="1" dirty="0" err="1"/>
              <a:t>більшості</a:t>
            </a:r>
            <a:r>
              <a:rPr lang="ru-RU" b="1" i="1" dirty="0"/>
              <a:t> </a:t>
            </a:r>
            <a:r>
              <a:rPr lang="ru-RU" b="1" i="1" dirty="0" smtClean="0"/>
              <a:t>повинна </a:t>
            </a:r>
            <a:r>
              <a:rPr lang="ru-RU" b="1" i="1" dirty="0"/>
              <a:t>в </a:t>
            </a:r>
            <a:r>
              <a:rPr lang="ru-RU" b="1" i="1" dirty="0" err="1"/>
              <a:t>усіх</a:t>
            </a:r>
            <a:r>
              <a:rPr lang="ru-RU" b="1" i="1" dirty="0"/>
              <a:t> </a:t>
            </a:r>
            <a:r>
              <a:rPr lang="ru-RU" b="1" i="1" dirty="0" err="1"/>
              <a:t>випадках</a:t>
            </a:r>
            <a:r>
              <a:rPr lang="ru-RU" b="1" i="1" dirty="0"/>
              <a:t> </a:t>
            </a:r>
            <a:r>
              <a:rPr lang="ru-RU" b="1" i="1" dirty="0" err="1"/>
              <a:t>домінувати</a:t>
            </a:r>
            <a:r>
              <a:rPr lang="ru-RU" b="1" i="1" dirty="0"/>
              <a:t>, але, </a:t>
            </a:r>
            <a:r>
              <a:rPr lang="ru-RU" b="1" i="1" dirty="0" err="1"/>
              <a:t>щоб</a:t>
            </a:r>
            <a:r>
              <a:rPr lang="ru-RU" b="1" i="1" dirty="0"/>
              <a:t> </a:t>
            </a:r>
            <a:r>
              <a:rPr lang="ru-RU" b="1" i="1" dirty="0" err="1"/>
              <a:t>ця</a:t>
            </a:r>
            <a:r>
              <a:rPr lang="ru-RU" b="1" i="1" dirty="0"/>
              <a:t> воля </a:t>
            </a:r>
            <a:r>
              <a:rPr lang="ru-RU" b="1" i="1" dirty="0" err="1"/>
              <a:t>була</a:t>
            </a:r>
            <a:r>
              <a:rPr lang="ru-RU" b="1" i="1" dirty="0"/>
              <a:t> </a:t>
            </a:r>
            <a:r>
              <a:rPr lang="ru-RU" b="1" i="1" dirty="0" err="1"/>
              <a:t>правомірною</a:t>
            </a:r>
            <a:r>
              <a:rPr lang="ru-RU" b="1" i="1" dirty="0"/>
              <a:t>, вона </a:t>
            </a:r>
            <a:r>
              <a:rPr lang="ru-RU" b="1" i="1" dirty="0" err="1"/>
              <a:t>має</a:t>
            </a:r>
            <a:r>
              <a:rPr lang="ru-RU" b="1" i="1" dirty="0"/>
              <a:t> </a:t>
            </a:r>
            <a:r>
              <a:rPr lang="ru-RU" b="1" i="1" dirty="0" smtClean="0"/>
              <a:t>бути </a:t>
            </a:r>
            <a:r>
              <a:rPr lang="ru-RU" b="1" i="1" dirty="0" err="1" smtClean="0"/>
              <a:t>розумною</a:t>
            </a:r>
            <a:r>
              <a:rPr lang="ru-RU" b="1" i="1" dirty="0"/>
              <a:t>, </a:t>
            </a:r>
            <a:r>
              <a:rPr lang="ru-RU" b="1" i="1" dirty="0" err="1"/>
              <a:t>аби</a:t>
            </a:r>
            <a:r>
              <a:rPr lang="ru-RU" b="1" i="1" dirty="0"/>
              <a:t> </a:t>
            </a:r>
            <a:r>
              <a:rPr lang="ru-RU" b="1" i="1" dirty="0" err="1"/>
              <a:t>меншість</a:t>
            </a:r>
            <a:r>
              <a:rPr lang="ru-RU" b="1" i="1" dirty="0"/>
              <a:t> мала </a:t>
            </a:r>
            <a:r>
              <a:rPr lang="ru-RU" b="1" i="1" dirty="0" err="1"/>
              <a:t>рівні</a:t>
            </a:r>
            <a:r>
              <a:rPr lang="ru-RU" b="1" i="1" dirty="0"/>
              <a:t> права, </a:t>
            </a:r>
            <a:r>
              <a:rPr lang="ru-RU" b="1" i="1" dirty="0" err="1"/>
              <a:t>порушувати</a:t>
            </a:r>
            <a:r>
              <a:rPr lang="ru-RU" b="1" i="1" dirty="0"/>
              <a:t>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було</a:t>
            </a:r>
            <a:r>
              <a:rPr lang="ru-RU" b="1" i="1" dirty="0"/>
              <a:t> б </a:t>
            </a:r>
            <a:r>
              <a:rPr lang="ru-RU" b="1" i="1" dirty="0" err="1"/>
              <a:t>гнобленням</a:t>
            </a:r>
            <a:r>
              <a:rPr lang="ru-RU" b="1" i="1" dirty="0"/>
              <a:t>». </a:t>
            </a: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/>
              <a:t>США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парламентської</a:t>
            </a:r>
            <a:r>
              <a:rPr lang="ru-RU" dirty="0"/>
              <a:t> </a:t>
            </a:r>
            <a:r>
              <a:rPr lang="ru-RU" dirty="0" err="1"/>
              <a:t>меншості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надане</a:t>
            </a:r>
            <a:r>
              <a:rPr lang="ru-RU" dirty="0"/>
              <a:t> </a:t>
            </a:r>
            <a:r>
              <a:rPr lang="ru-RU" dirty="0" smtClean="0"/>
              <a:t>право протесту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проектованих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Основного Закону. </a:t>
            </a:r>
            <a:r>
              <a:rPr lang="ru-RU" dirty="0" err="1"/>
              <a:t>Ці</a:t>
            </a:r>
            <a:r>
              <a:rPr lang="ru-RU" dirty="0"/>
              <a:t> права </a:t>
            </a:r>
            <a:r>
              <a:rPr lang="ru-RU" dirty="0" err="1"/>
              <a:t>меншості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200-річного </a:t>
            </a:r>
            <a:r>
              <a:rPr lang="ru-RU" dirty="0" err="1"/>
              <a:t>існування</a:t>
            </a:r>
            <a:r>
              <a:rPr lang="ru-RU" dirty="0"/>
              <a:t> США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ратифіковано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26 </a:t>
            </a:r>
            <a:r>
              <a:rPr lang="ru-RU" dirty="0" smtClean="0"/>
              <a:t>поправок </a:t>
            </a:r>
            <a:r>
              <a:rPr lang="ru-RU" dirty="0"/>
              <a:t>до </a:t>
            </a:r>
            <a:r>
              <a:rPr lang="ru-RU" dirty="0" err="1"/>
              <a:t>Конституції</a:t>
            </a:r>
            <a:r>
              <a:rPr lang="ru-RU" dirty="0"/>
              <a:t>, а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Конституція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стійкою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Поміркуйте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відображено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українсь</a:t>
            </a:r>
            <a:r>
              <a:rPr lang="ru-RU" dirty="0" smtClean="0"/>
              <a:t>-кому </a:t>
            </a:r>
            <a:r>
              <a:rPr lang="ru-RU" dirty="0" err="1"/>
              <a:t>законодавстві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95" y="184482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/>
              <a:t>викладати</a:t>
            </a:r>
            <a:r>
              <a:rPr lang="ru-RU" sz="2400" dirty="0"/>
              <a:t> </a:t>
            </a:r>
            <a:r>
              <a:rPr lang="ru-RU" sz="2400" dirty="0" err="1"/>
              <a:t>публічно</a:t>
            </a:r>
            <a:r>
              <a:rPr lang="ru-RU" sz="2400" dirty="0"/>
              <a:t> і </a:t>
            </a:r>
            <a:r>
              <a:rPr lang="ru-RU" sz="2400" dirty="0" err="1"/>
              <a:t>обстоювати</a:t>
            </a:r>
            <a:r>
              <a:rPr lang="ru-RU" sz="2400" dirty="0"/>
              <a:t> свою </a:t>
            </a:r>
            <a:r>
              <a:rPr lang="ru-RU" sz="2400" dirty="0" err="1"/>
              <a:t>позицію</a:t>
            </a:r>
            <a:r>
              <a:rPr lang="ru-RU" sz="2400" dirty="0"/>
              <a:t> з </a:t>
            </a:r>
            <a:r>
              <a:rPr lang="ru-RU" sz="2400" dirty="0" err="1"/>
              <a:t>питань</a:t>
            </a:r>
            <a:r>
              <a:rPr lang="ru-RU" sz="2400" dirty="0"/>
              <a:t> державного і </a:t>
            </a:r>
            <a:r>
              <a:rPr lang="ru-RU" sz="2400" dirty="0" err="1"/>
              <a:t>суспільного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брати</a:t>
            </a:r>
            <a:r>
              <a:rPr lang="ru-RU" sz="2400" dirty="0"/>
              <a:t> участь в </a:t>
            </a:r>
            <a:r>
              <a:rPr lang="ru-RU" sz="2400" dirty="0" err="1"/>
              <a:t>обговоренні</a:t>
            </a:r>
            <a:r>
              <a:rPr lang="ru-RU" sz="2400" dirty="0"/>
              <a:t> та </a:t>
            </a:r>
            <a:r>
              <a:rPr lang="ru-RU" sz="2400" dirty="0" err="1"/>
              <a:t>оприлюднювати</a:t>
            </a:r>
            <a:r>
              <a:rPr lang="ru-RU" sz="2400" dirty="0"/>
              <a:t> і </a:t>
            </a:r>
            <a:r>
              <a:rPr lang="ru-RU" sz="2400" dirty="0" err="1"/>
              <a:t>обґрунтовувати</a:t>
            </a:r>
            <a:r>
              <a:rPr lang="ru-RU" sz="2400" dirty="0"/>
              <a:t> </a:t>
            </a:r>
            <a:r>
              <a:rPr lang="ru-RU" sz="2400" dirty="0" err="1"/>
              <a:t>критичну</a:t>
            </a:r>
            <a:r>
              <a:rPr lang="ru-RU" sz="2400" dirty="0"/>
              <a:t> </a:t>
            </a:r>
            <a:r>
              <a:rPr lang="ru-RU" sz="2400" dirty="0" err="1"/>
              <a:t>оцінку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і </a:t>
            </a:r>
            <a:r>
              <a:rPr lang="ru-RU" sz="2400" dirty="0" err="1"/>
              <a:t>рішень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, </a:t>
            </a:r>
            <a:r>
              <a:rPr lang="ru-RU" sz="2400" dirty="0" err="1"/>
              <a:t>використовуючи</a:t>
            </a:r>
            <a:r>
              <a:rPr lang="ru-RU" sz="2400" dirty="0"/>
              <a:t> для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держав-</a:t>
            </a:r>
            <a:r>
              <a:rPr lang="ru-RU" sz="2400" dirty="0" err="1" smtClean="0"/>
              <a:t>ні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недержавні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в порядку, </a:t>
            </a:r>
            <a:r>
              <a:rPr lang="ru-RU" sz="2400" dirty="0" err="1"/>
              <a:t>установленому</a:t>
            </a:r>
            <a:r>
              <a:rPr lang="ru-RU" sz="2400" dirty="0"/>
              <a:t> законом.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вносити</a:t>
            </a:r>
            <a:r>
              <a:rPr lang="ru-RU" sz="2400" dirty="0"/>
              <a:t> до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та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</a:t>
            </a:r>
            <a:r>
              <a:rPr lang="ru-RU" sz="2400" dirty="0" err="1"/>
              <a:t>пропозиції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обов'язкові</a:t>
            </a:r>
            <a:r>
              <a:rPr lang="ru-RU" sz="2400" dirty="0"/>
              <a:t> для </a:t>
            </a:r>
            <a:r>
              <a:rPr lang="ru-RU" sz="2400" dirty="0" err="1"/>
              <a:t>розгляду</a:t>
            </a:r>
            <a:r>
              <a:rPr lang="ru-RU" sz="2400" dirty="0"/>
              <a:t> </a:t>
            </a:r>
            <a:r>
              <a:rPr lang="ru-RU" sz="2400" dirty="0" err="1"/>
              <a:t>відповідними</a:t>
            </a:r>
            <a:r>
              <a:rPr lang="ru-RU" sz="2400" dirty="0"/>
              <a:t> органами в </a:t>
            </a:r>
            <a:r>
              <a:rPr lang="ru-RU" sz="2400" dirty="0" err="1"/>
              <a:t>установленому</a:t>
            </a:r>
            <a:r>
              <a:rPr lang="ru-RU" sz="2400" dirty="0"/>
              <a:t> порядку.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60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err="1"/>
              <a:t>Політичним</a:t>
            </a:r>
            <a:r>
              <a:rPr lang="ru-RU" sz="3200" dirty="0"/>
              <a:t> </a:t>
            </a:r>
            <a:r>
              <a:rPr lang="ru-RU" sz="3200" dirty="0" err="1" smtClean="0"/>
              <a:t>партіям</a:t>
            </a:r>
            <a:r>
              <a:rPr lang="ru-RU" sz="3200" dirty="0" smtClean="0"/>
              <a:t> </a:t>
            </a:r>
            <a:r>
              <a:rPr lang="ru-RU" sz="3200" dirty="0" err="1" smtClean="0"/>
              <a:t>гарантується</a:t>
            </a:r>
            <a:r>
              <a:rPr lang="ru-RU" sz="3200" dirty="0" smtClean="0"/>
              <a:t> </a:t>
            </a:r>
            <a:r>
              <a:rPr lang="ru-RU" sz="3200" dirty="0"/>
              <a:t>свобода </a:t>
            </a:r>
            <a:r>
              <a:rPr lang="ru-RU" sz="3200" dirty="0" err="1"/>
              <a:t>опозиційної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, а </a:t>
            </a:r>
            <a:r>
              <a:rPr lang="ru-RU" sz="3200" dirty="0" err="1"/>
              <a:t>зокрема</a:t>
            </a:r>
            <a:r>
              <a:rPr lang="ru-RU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17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139</TotalTime>
  <Words>855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Courier New</vt:lpstr>
      <vt:lpstr>Palatino Linotype</vt:lpstr>
      <vt:lpstr>Исполнительная</vt:lpstr>
      <vt:lpstr>Політичні партії та громадські організації</vt:lpstr>
      <vt:lpstr>Політична партія</vt:lpstr>
      <vt:lpstr>Ознаки політичних партій</vt:lpstr>
      <vt:lpstr>Функції політичних партій</vt:lpstr>
      <vt:lpstr>Правовий статус політичних партій в Україні</vt:lpstr>
      <vt:lpstr>Політичні партії мають право:</vt:lpstr>
      <vt:lpstr>Партії за місцем у системі державної влади</vt:lpstr>
      <vt:lpstr>Прокоментуйте філософські думки</vt:lpstr>
      <vt:lpstr>Політичним партіям гарантується свобода опозиційної діяльності, а зокрема:</vt:lpstr>
      <vt:lpstr>Презентация PowerPoint</vt:lpstr>
      <vt:lpstr>Партії за політичним спектром</vt:lpstr>
      <vt:lpstr>Презентация PowerPoint</vt:lpstr>
      <vt:lpstr>Партії за світоглядними позиціями</vt:lpstr>
      <vt:lpstr>Презентация PowerPoint</vt:lpstr>
      <vt:lpstr>Громадська організація</vt:lpstr>
      <vt:lpstr>Громадські організації характеризуються низкою спільних ознак: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Політичні партії та громадські організації</dc:title>
  <dc:creator>Ярослава Щербина</dc:creator>
  <cp:lastModifiedBy>Olena Bundak</cp:lastModifiedBy>
  <cp:revision>20</cp:revision>
  <dcterms:created xsi:type="dcterms:W3CDTF">2019-01-20T16:30:13Z</dcterms:created>
  <dcterms:modified xsi:type="dcterms:W3CDTF">2024-03-11T15:12:17Z</dcterms:modified>
</cp:coreProperties>
</file>