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2" r:id="rId7"/>
    <p:sldId id="263" r:id="rId8"/>
    <p:sldId id="264" r:id="rId9"/>
    <p:sldId id="266" r:id="rId10"/>
    <p:sldId id="277" r:id="rId11"/>
    <p:sldId id="279" r:id="rId12"/>
    <p:sldId id="268" r:id="rId13"/>
    <p:sldId id="269" r:id="rId14"/>
    <p:sldId id="270" r:id="rId15"/>
    <p:sldId id="271" r:id="rId16"/>
    <p:sldId id="272" r:id="rId17"/>
    <p:sldId id="284" r:id="rId18"/>
    <p:sldId id="280" r:id="rId19"/>
    <p:sldId id="281" r:id="rId20"/>
    <p:sldId id="283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26" autoAdjust="0"/>
  </p:normalViewPr>
  <p:slideViewPr>
    <p:cSldViewPr showGuide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D8D2-77A6-416A-B1DE-5D12F8F0C60E}" type="slidenum">
              <a:rPr lang="ru-RU" smtClean="0"/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21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8E75AA43-ACC7-4726-AC1A-07A8A53C10A6}" type="datetimeFigureOut">
              <a:rPr lang="ru-RU" smtClean="0"/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260BD8D2-77A6-416A-B1DE-5D12F8F0C60E}" type="slidenum">
              <a:rPr lang="ru-RU" smtClean="0"/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210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 panose="05020102010507070707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490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 panose="020B0604030504040204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095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 panose="05020102010507070707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990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575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124744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 1 </a:t>
            </a:r>
            <a:r>
              <a:rPr lang="ru-RU" dirty="0" err="1" smtClean="0"/>
              <a:t>Бізнес-комунікації</a:t>
            </a:r>
            <a:r>
              <a:rPr lang="ru-RU" dirty="0" smtClean="0"/>
              <a:t> як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112568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/>
              <a:t> </a:t>
            </a:r>
            <a:endParaRPr lang="en-US" sz="2000" dirty="0" smtClean="0"/>
          </a:p>
        </p:txBody>
      </p:sp>
      <p:pic>
        <p:nvPicPr>
          <p:cNvPr id="4" name="Picture 2" descr="https://library.if.ua/media/content/5331b151cbb25.gi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7510422" cy="403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692696"/>
            <a:ext cx="7406640" cy="561662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 err="1" smtClean="0"/>
              <a:t>Етапи</a:t>
            </a:r>
            <a:r>
              <a:rPr lang="ru-RU" b="1" dirty="0" smtClean="0"/>
              <a:t> </a:t>
            </a:r>
            <a:r>
              <a:rPr lang="ru-RU" b="1" dirty="0" err="1" smtClean="0"/>
              <a:t>сп</a:t>
            </a:r>
            <a:r>
              <a:rPr lang="uk-UA" b="1" dirty="0" smtClean="0"/>
              <a:t>і</a:t>
            </a:r>
            <a:r>
              <a:rPr lang="ru-RU" b="1" dirty="0" err="1" smtClean="0"/>
              <a:t>лкування</a:t>
            </a:r>
            <a:r>
              <a:rPr lang="ru-RU" dirty="0" smtClean="0"/>
              <a:t>: </a:t>
            </a:r>
            <a:endParaRPr lang="ru-RU" dirty="0" smtClean="0"/>
          </a:p>
          <a:p>
            <a:pPr marL="541655" indent="-514350" algn="just">
              <a:buAutoNum type="arabicPeriod"/>
            </a:pPr>
            <a:r>
              <a:rPr lang="ru-RU" b="1" dirty="0" err="1" smtClean="0"/>
              <a:t>Підготовка</a:t>
            </a:r>
            <a:r>
              <a:rPr lang="ru-RU" b="1" dirty="0" smtClean="0"/>
              <a:t> до </a:t>
            </a:r>
            <a:r>
              <a:rPr lang="ru-RU" b="1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: – </a:t>
            </a:r>
            <a:r>
              <a:rPr lang="ru-RU" dirty="0" err="1" smtClean="0"/>
              <a:t>складання</a:t>
            </a:r>
            <a:r>
              <a:rPr lang="ru-RU" dirty="0" smtClean="0"/>
              <a:t> плану </a:t>
            </a:r>
            <a:r>
              <a:rPr lang="ru-RU" dirty="0" err="1" smtClean="0"/>
              <a:t>майбутнього</a:t>
            </a:r>
            <a:r>
              <a:rPr lang="ru-RU" dirty="0" smtClean="0"/>
              <a:t> акту </a:t>
            </a:r>
            <a:r>
              <a:rPr lang="ru-RU" dirty="0" err="1" smtClean="0"/>
              <a:t>спілкування</a:t>
            </a:r>
            <a:r>
              <a:rPr lang="ru-RU" dirty="0" smtClean="0"/>
              <a:t>; – </a:t>
            </a:r>
            <a:r>
              <a:rPr lang="ru-RU" dirty="0" err="1" smtClean="0"/>
              <a:t>збирання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предмета </a:t>
            </a:r>
            <a:r>
              <a:rPr lang="ru-RU" dirty="0" err="1" smtClean="0"/>
              <a:t>спілкування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систематизація</a:t>
            </a:r>
            <a:r>
              <a:rPr lang="ru-RU" dirty="0" smtClean="0"/>
              <a:t>; – </a:t>
            </a:r>
            <a:r>
              <a:rPr lang="ru-RU" dirty="0" err="1" smtClean="0"/>
              <a:t>умотивування</a:t>
            </a:r>
            <a:r>
              <a:rPr lang="ru-RU" dirty="0" smtClean="0"/>
              <a:t> </a:t>
            </a:r>
            <a:r>
              <a:rPr lang="ru-RU" dirty="0" err="1" smtClean="0"/>
              <a:t>аргументів</a:t>
            </a:r>
            <a:r>
              <a:rPr lang="ru-RU" dirty="0" smtClean="0"/>
              <a:t>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та </a:t>
            </a:r>
            <a:r>
              <a:rPr lang="ru-RU" dirty="0" err="1" smtClean="0"/>
              <a:t>контраргументів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; – </a:t>
            </a:r>
            <a:r>
              <a:rPr lang="ru-RU" dirty="0" err="1" smtClean="0"/>
              <a:t>обґрунтування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варіанта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передбачення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. </a:t>
            </a:r>
            <a:endParaRPr lang="ru-RU" dirty="0" smtClean="0"/>
          </a:p>
          <a:p>
            <a:pPr marL="541655" indent="-514350" algn="just">
              <a:buAutoNum type="arabicPeriod"/>
            </a:pPr>
            <a:r>
              <a:rPr lang="ru-RU" b="1" dirty="0" smtClean="0"/>
              <a:t>Початок </a:t>
            </a:r>
            <a:r>
              <a:rPr lang="ru-RU" b="1" dirty="0" err="1" smtClean="0"/>
              <a:t>спілкування</a:t>
            </a:r>
            <a:r>
              <a:rPr lang="ru-RU" dirty="0" smtClean="0"/>
              <a:t>.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: – </a:t>
            </a:r>
            <a:r>
              <a:rPr lang="ru-RU" dirty="0" err="1" smtClean="0"/>
              <a:t>дбати</a:t>
            </a:r>
            <a:r>
              <a:rPr lang="ru-RU" dirty="0" smtClean="0"/>
              <a:t> про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доброзичливої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(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поговорити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,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приємне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співрозмовникові</a:t>
            </a:r>
            <a:r>
              <a:rPr lang="ru-RU" dirty="0" smtClean="0"/>
              <a:t>); – не </a:t>
            </a:r>
            <a:r>
              <a:rPr lang="ru-RU" dirty="0" err="1" smtClean="0"/>
              <a:t>протиставляти</a:t>
            </a:r>
            <a:r>
              <a:rPr lang="ru-RU" dirty="0" smtClean="0"/>
              <a:t> себе </a:t>
            </a:r>
            <a:r>
              <a:rPr lang="ru-RU" dirty="0" err="1" smtClean="0"/>
              <a:t>співрозмовникові</a:t>
            </a:r>
            <a:r>
              <a:rPr lang="ru-RU" dirty="0" smtClean="0"/>
              <a:t>; – </a:t>
            </a:r>
            <a:r>
              <a:rPr lang="ru-RU" dirty="0" err="1" smtClean="0"/>
              <a:t>демонструвати</a:t>
            </a:r>
            <a:r>
              <a:rPr lang="ru-RU" dirty="0" smtClean="0"/>
              <a:t> </a:t>
            </a:r>
            <a:r>
              <a:rPr lang="ru-RU" dirty="0" err="1" smtClean="0"/>
              <a:t>повагу</a:t>
            </a:r>
            <a:r>
              <a:rPr lang="ru-RU" dirty="0" smtClean="0"/>
              <a:t> та </a:t>
            </a:r>
            <a:r>
              <a:rPr lang="ru-RU" dirty="0" err="1" smtClean="0"/>
              <a:t>увагу</a:t>
            </a:r>
            <a:r>
              <a:rPr lang="ru-RU" dirty="0" smtClean="0"/>
              <a:t> до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(</a:t>
            </a:r>
            <a:r>
              <a:rPr lang="ru-RU" dirty="0" err="1" smtClean="0"/>
              <a:t>доброзичливий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 та </a:t>
            </a:r>
            <a:r>
              <a:rPr lang="ru-RU" dirty="0" err="1" smtClean="0"/>
              <a:t>усмішка</a:t>
            </a:r>
            <a:r>
              <a:rPr lang="ru-RU" dirty="0" smtClean="0"/>
              <a:t> </a:t>
            </a:r>
            <a:r>
              <a:rPr lang="ru-RU" dirty="0" err="1" smtClean="0"/>
              <a:t>допоможуть</a:t>
            </a:r>
            <a:r>
              <a:rPr lang="ru-RU" dirty="0" smtClean="0"/>
              <a:t> </a:t>
            </a:r>
            <a:r>
              <a:rPr lang="ru-RU" dirty="0" err="1" smtClean="0"/>
              <a:t>установити</a:t>
            </a:r>
            <a:r>
              <a:rPr lang="ru-RU" dirty="0" smtClean="0"/>
              <a:t> контакт); – </a:t>
            </a:r>
            <a:r>
              <a:rPr lang="ru-RU" dirty="0" err="1" smtClean="0"/>
              <a:t>уникати</a:t>
            </a:r>
            <a:r>
              <a:rPr lang="ru-RU" dirty="0" smtClean="0"/>
              <a:t> критики, </a:t>
            </a:r>
            <a:r>
              <a:rPr lang="ru-RU" dirty="0" err="1" smtClean="0"/>
              <a:t>зверхності</a:t>
            </a:r>
            <a:r>
              <a:rPr lang="ru-RU" dirty="0" smtClean="0"/>
              <a:t> та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оцінювань</a:t>
            </a:r>
            <a:r>
              <a:rPr lang="ru-RU" dirty="0" smtClean="0"/>
              <a:t>. </a:t>
            </a:r>
            <a:endParaRPr lang="ru-RU" dirty="0" smtClean="0"/>
          </a:p>
          <a:p>
            <a:pPr marL="541655" indent="-514350" algn="just">
              <a:buAutoNum type="arabicPeriod"/>
            </a:pPr>
            <a:r>
              <a:rPr lang="ru-RU" b="1" dirty="0" err="1" smtClean="0"/>
              <a:t>Обговорення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питання</a:t>
            </a:r>
            <a:r>
              <a:rPr lang="ru-RU" b="1" dirty="0" smtClean="0"/>
              <a:t> (</a:t>
            </a:r>
            <a:r>
              <a:rPr lang="ru-RU" b="1" dirty="0" err="1" smtClean="0"/>
              <a:t>проблеми</a:t>
            </a:r>
            <a:r>
              <a:rPr lang="ru-RU" dirty="0" smtClean="0"/>
              <a:t>).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додержуватися</a:t>
            </a:r>
            <a:r>
              <a:rPr lang="ru-RU" dirty="0" smtClean="0"/>
              <a:t> таких правил: – </a:t>
            </a:r>
            <a:r>
              <a:rPr lang="ru-RU" dirty="0" err="1" smtClean="0"/>
              <a:t>лаконічно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дохідливо</a:t>
            </a:r>
            <a:r>
              <a:rPr lang="ru-RU" dirty="0" smtClean="0"/>
              <a:t> </a:t>
            </a:r>
            <a:r>
              <a:rPr lang="ru-RU" dirty="0" err="1" smtClean="0"/>
              <a:t>викладати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; – </a:t>
            </a:r>
            <a:r>
              <a:rPr lang="ru-RU" dirty="0" err="1" smtClean="0"/>
              <a:t>уважно</a:t>
            </a:r>
            <a:r>
              <a:rPr lang="ru-RU" dirty="0" smtClean="0"/>
              <a:t> </a:t>
            </a:r>
            <a:r>
              <a:rPr lang="ru-RU" dirty="0" err="1" smtClean="0"/>
              <a:t>вислуховувати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намагатися</a:t>
            </a:r>
            <a:r>
              <a:rPr lang="ru-RU" dirty="0" smtClean="0"/>
              <a:t> адекватно </a:t>
            </a:r>
            <a:r>
              <a:rPr lang="ru-RU" dirty="0" err="1" smtClean="0"/>
              <a:t>сприймати</a:t>
            </a:r>
            <a:r>
              <a:rPr lang="ru-RU" dirty="0" smtClean="0"/>
              <a:t> те, про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говорить; – </a:t>
            </a:r>
            <a:r>
              <a:rPr lang="ru-RU" dirty="0" err="1" smtClean="0"/>
              <a:t>пам’ятати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спілкуванню</a:t>
            </a:r>
            <a:r>
              <a:rPr lang="ru-RU" dirty="0" smtClean="0"/>
              <a:t> </a:t>
            </a:r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діалоговий</a:t>
            </a:r>
            <a:r>
              <a:rPr lang="ru-RU" dirty="0" smtClean="0"/>
              <a:t> характер; – </a:t>
            </a:r>
            <a:r>
              <a:rPr lang="ru-RU" dirty="0" err="1" smtClean="0"/>
              <a:t>аргументувати</a:t>
            </a:r>
            <a:r>
              <a:rPr lang="ru-RU" dirty="0" smtClean="0"/>
              <a:t> свою </a:t>
            </a:r>
            <a:r>
              <a:rPr lang="ru-RU" dirty="0" err="1" smtClean="0"/>
              <a:t>позицію</a:t>
            </a:r>
            <a:r>
              <a:rPr lang="ru-RU" dirty="0" smtClean="0"/>
              <a:t> – </a:t>
            </a:r>
            <a:r>
              <a:rPr lang="ru-RU" dirty="0" err="1" smtClean="0"/>
              <a:t>наводити</a:t>
            </a:r>
            <a:r>
              <a:rPr lang="ru-RU" dirty="0" smtClean="0"/>
              <a:t> </a:t>
            </a:r>
            <a:r>
              <a:rPr lang="ru-RU" dirty="0" err="1" smtClean="0"/>
              <a:t>переконливі</a:t>
            </a:r>
            <a:r>
              <a:rPr lang="ru-RU" dirty="0" smtClean="0"/>
              <a:t> </a:t>
            </a:r>
            <a:r>
              <a:rPr lang="ru-RU" dirty="0" err="1" smtClean="0"/>
              <a:t>докази</a:t>
            </a:r>
            <a:r>
              <a:rPr lang="ru-RU" dirty="0" smtClean="0"/>
              <a:t>. </a:t>
            </a:r>
            <a:r>
              <a:rPr lang="ru-RU" dirty="0" err="1" smtClean="0"/>
              <a:t>Аргументування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переконання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вмотивованих</a:t>
            </a:r>
            <a:r>
              <a:rPr lang="ru-RU" dirty="0" smtClean="0"/>
              <a:t>, </a:t>
            </a:r>
            <a:r>
              <a:rPr lang="ru-RU" dirty="0" err="1" smtClean="0"/>
              <a:t>обґрунтованих</a:t>
            </a:r>
            <a:r>
              <a:rPr lang="ru-RU" dirty="0" smtClean="0"/>
              <a:t> </a:t>
            </a:r>
            <a:r>
              <a:rPr lang="ru-RU" dirty="0" err="1" smtClean="0"/>
              <a:t>логічних</a:t>
            </a:r>
            <a:r>
              <a:rPr lang="ru-RU" dirty="0" smtClean="0"/>
              <a:t> </a:t>
            </a:r>
            <a:r>
              <a:rPr lang="ru-RU" dirty="0" err="1" smtClean="0"/>
              <a:t>доказів</a:t>
            </a:r>
            <a:r>
              <a:rPr lang="ru-RU" dirty="0" smtClean="0"/>
              <a:t>. </a:t>
            </a:r>
            <a:endParaRPr lang="ru-RU" dirty="0" smtClean="0"/>
          </a:p>
          <a:p>
            <a:pPr marL="541655" indent="-514350" algn="just">
              <a:buAutoNum type="arabicPeriod"/>
            </a:pPr>
            <a:r>
              <a:rPr lang="ru-RU" b="1" dirty="0" err="1" smtClean="0"/>
              <a:t>Ухвалення</a:t>
            </a:r>
            <a:r>
              <a:rPr lang="ru-RU" b="1" dirty="0" smtClean="0"/>
              <a:t> </a:t>
            </a:r>
            <a:r>
              <a:rPr lang="ru-RU" b="1" dirty="0" err="1" smtClean="0"/>
              <a:t>рішення</a:t>
            </a:r>
            <a:r>
              <a:rPr lang="ru-RU" b="1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ухвалити</a:t>
            </a:r>
            <a:r>
              <a:rPr lang="ru-RU" dirty="0" smtClean="0"/>
              <a:t> </a:t>
            </a:r>
            <a:r>
              <a:rPr lang="ru-RU" dirty="0" err="1" smtClean="0"/>
              <a:t>правильне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</a:t>
            </a:r>
            <a:r>
              <a:rPr lang="ru-RU" dirty="0" err="1" smtClean="0"/>
              <a:t>варто</a:t>
            </a:r>
            <a:r>
              <a:rPr lang="ru-RU" dirty="0" smtClean="0"/>
              <a:t>: – </a:t>
            </a:r>
            <a:r>
              <a:rPr lang="ru-RU" dirty="0" err="1" smtClean="0"/>
              <a:t>запропонувати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; – </a:t>
            </a:r>
            <a:r>
              <a:rPr lang="ru-RU" dirty="0" err="1" smtClean="0"/>
              <a:t>уважно</a:t>
            </a:r>
            <a:r>
              <a:rPr lang="ru-RU" dirty="0" smtClean="0"/>
              <a:t> </a:t>
            </a:r>
            <a:r>
              <a:rPr lang="ru-RU" dirty="0" err="1" smtClean="0"/>
              <a:t>вислухати</a:t>
            </a:r>
            <a:r>
              <a:rPr lang="ru-RU" dirty="0" smtClean="0"/>
              <a:t> </a:t>
            </a:r>
            <a:r>
              <a:rPr lang="ru-RU" dirty="0" err="1" smtClean="0"/>
              <a:t>аргументи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можливого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 – </a:t>
            </a:r>
            <a:r>
              <a:rPr lang="ru-RU" dirty="0" err="1" smtClean="0"/>
              <a:t>визначити</a:t>
            </a:r>
            <a:r>
              <a:rPr lang="ru-RU" dirty="0" smtClean="0"/>
              <a:t> за </a:t>
            </a:r>
            <a:r>
              <a:rPr lang="ru-RU" dirty="0" err="1" smtClean="0"/>
              <a:t>настроєм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момент для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запропонувати</a:t>
            </a:r>
            <a:r>
              <a:rPr lang="ru-RU" dirty="0" smtClean="0"/>
              <a:t> </a:t>
            </a:r>
            <a:r>
              <a:rPr lang="ru-RU" dirty="0" err="1" smtClean="0"/>
              <a:t>кращий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ухвалення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 – не </a:t>
            </a:r>
            <a:r>
              <a:rPr lang="ru-RU" dirty="0" err="1" smtClean="0"/>
              <a:t>виказувати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найменшої</a:t>
            </a:r>
            <a:r>
              <a:rPr lang="ru-RU" dirty="0" smtClean="0"/>
              <a:t> </a:t>
            </a:r>
            <a:r>
              <a:rPr lang="ru-RU" dirty="0" err="1" smtClean="0"/>
              <a:t>роздратованості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мети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досягнуто</a:t>
            </a:r>
            <a:r>
              <a:rPr lang="ru-RU" dirty="0" smtClean="0"/>
              <a:t>, </a:t>
            </a:r>
            <a:r>
              <a:rPr lang="ru-RU" dirty="0" err="1" smtClean="0"/>
              <a:t>триматися</a:t>
            </a:r>
            <a:r>
              <a:rPr lang="ru-RU" dirty="0" smtClean="0"/>
              <a:t> </a:t>
            </a:r>
            <a:r>
              <a:rPr lang="ru-RU" dirty="0" err="1" smtClean="0"/>
              <a:t>впевнено</a:t>
            </a:r>
            <a:r>
              <a:rPr lang="ru-RU" dirty="0" smtClean="0"/>
              <a:t>. </a:t>
            </a:r>
            <a:endParaRPr lang="ru-RU" dirty="0" smtClean="0"/>
          </a:p>
          <a:p>
            <a:pPr marL="541655" indent="-514350" algn="just">
              <a:buAutoNum type="arabicPeriod"/>
            </a:pPr>
            <a:r>
              <a:rPr lang="ru-RU" b="1" dirty="0" err="1" smtClean="0"/>
              <a:t>Вихід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контакту. </a:t>
            </a:r>
            <a:r>
              <a:rPr lang="ru-RU" dirty="0" err="1" smtClean="0"/>
              <a:t>Ініціатива</a:t>
            </a:r>
            <a:r>
              <a:rPr lang="ru-RU" dirty="0" smtClean="0"/>
              <a:t>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 err="1" smtClean="0"/>
              <a:t>розмови</a:t>
            </a:r>
            <a:r>
              <a:rPr lang="ru-RU" dirty="0" smtClean="0"/>
              <a:t> за </a:t>
            </a:r>
            <a:r>
              <a:rPr lang="ru-RU" dirty="0" err="1" smtClean="0"/>
              <a:t>статусної</a:t>
            </a:r>
            <a:r>
              <a:rPr lang="ru-RU" dirty="0" smtClean="0"/>
              <a:t> </a:t>
            </a:r>
            <a:r>
              <a:rPr lang="ru-RU" dirty="0" err="1" smtClean="0"/>
              <a:t>несиметричності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повинна </a:t>
            </a:r>
            <a:r>
              <a:rPr lang="ru-RU" dirty="0" err="1" smtClean="0"/>
              <a:t>належати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 </a:t>
            </a:r>
            <a:r>
              <a:rPr lang="ru-RU" dirty="0" err="1" smtClean="0"/>
              <a:t>жіночої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</a:t>
            </a:r>
            <a:r>
              <a:rPr lang="ru-RU" dirty="0" err="1" smtClean="0"/>
              <a:t>людині</a:t>
            </a:r>
            <a:r>
              <a:rPr lang="ru-RU" dirty="0" smtClean="0"/>
              <a:t>, </a:t>
            </a:r>
            <a:r>
              <a:rPr lang="ru-RU" dirty="0" err="1" smtClean="0"/>
              <a:t>старшій</a:t>
            </a:r>
            <a:r>
              <a:rPr lang="ru-RU" dirty="0" smtClean="0"/>
              <a:t> за </a:t>
            </a:r>
            <a:r>
              <a:rPr lang="ru-RU" dirty="0" err="1" smtClean="0"/>
              <a:t>віком</a:t>
            </a:r>
            <a:r>
              <a:rPr lang="ru-RU" dirty="0" smtClean="0"/>
              <a:t>, </a:t>
            </a:r>
            <a:r>
              <a:rPr lang="ru-RU" dirty="0" err="1" smtClean="0"/>
              <a:t>вищій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соціальним</a:t>
            </a:r>
            <a:r>
              <a:rPr lang="ru-RU" dirty="0" smtClean="0"/>
              <a:t> становищем.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треба </a:t>
            </a:r>
            <a:r>
              <a:rPr lang="ru-RU" dirty="0" err="1" smtClean="0"/>
              <a:t>підсумувати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, </a:t>
            </a:r>
            <a:r>
              <a:rPr lang="ru-RU" dirty="0" err="1" smtClean="0"/>
              <a:t>попрощатися</a:t>
            </a:r>
            <a:r>
              <a:rPr lang="ru-RU" dirty="0" smtClean="0"/>
              <a:t> та </a:t>
            </a:r>
            <a:r>
              <a:rPr lang="ru-RU" dirty="0" err="1" smtClean="0"/>
              <a:t>висловити</a:t>
            </a:r>
            <a:r>
              <a:rPr lang="ru-RU" dirty="0" smtClean="0"/>
              <a:t> </a:t>
            </a:r>
            <a:r>
              <a:rPr lang="ru-RU" dirty="0" err="1" smtClean="0"/>
              <a:t>надію</a:t>
            </a:r>
            <a:r>
              <a:rPr lang="ru-RU" dirty="0" smtClean="0"/>
              <a:t> на </a:t>
            </a:r>
            <a:r>
              <a:rPr lang="ru-RU" dirty="0" err="1" smtClean="0"/>
              <a:t>подальші</a:t>
            </a:r>
            <a:r>
              <a:rPr lang="ru-RU" dirty="0" smtClean="0"/>
              <a:t> </a:t>
            </a:r>
            <a:r>
              <a:rPr lang="ru-RU" dirty="0" err="1" smtClean="0"/>
              <a:t>взаємини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спільну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Мета </a:t>
            </a:r>
            <a:r>
              <a:rPr lang="ru-RU" b="1" dirty="0" err="1" smtClean="0"/>
              <a:t>професійного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стосунків</a:t>
            </a:r>
            <a:r>
              <a:rPr lang="ru-RU" dirty="0" smtClean="0"/>
              <a:t> у </a:t>
            </a:r>
            <a:r>
              <a:rPr lang="ru-RU" dirty="0" err="1" smtClean="0"/>
              <a:t>виробничо-професійній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через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.</a:t>
            </a:r>
            <a:endParaRPr lang="ru-RU" dirty="0" smtClean="0"/>
          </a:p>
          <a:p>
            <a:pPr algn="just"/>
            <a:r>
              <a:rPr lang="ru-RU" dirty="0" err="1" smtClean="0"/>
              <a:t>Комунікант</a:t>
            </a:r>
            <a:r>
              <a:rPr lang="ru-RU" dirty="0" smtClean="0"/>
              <a:t> повинен </a:t>
            </a:r>
            <a:r>
              <a:rPr lang="ru-RU" dirty="0" err="1" smtClean="0"/>
              <a:t>володіти</a:t>
            </a:r>
            <a:r>
              <a:rPr lang="ru-RU" dirty="0" smtClean="0"/>
              <a:t> </a:t>
            </a:r>
            <a:r>
              <a:rPr lang="ru-RU" dirty="0" err="1" smtClean="0"/>
              <a:t>комунікативною</a:t>
            </a:r>
            <a:r>
              <a:rPr lang="ru-RU" dirty="0" smtClean="0"/>
              <a:t> </a:t>
            </a:r>
            <a:r>
              <a:rPr lang="ru-RU" dirty="0" err="1" smtClean="0"/>
              <a:t>професійно</a:t>
            </a:r>
            <a:r>
              <a:rPr lang="ru-RU" dirty="0" smtClean="0"/>
              <a:t> </a:t>
            </a:r>
            <a:r>
              <a:rPr lang="ru-RU" dirty="0" err="1" smtClean="0"/>
              <a:t>орієнтованою</a:t>
            </a:r>
            <a:r>
              <a:rPr lang="ru-RU" dirty="0" smtClean="0"/>
              <a:t> </a:t>
            </a:r>
            <a:r>
              <a:rPr lang="ru-RU" dirty="0" err="1" smtClean="0"/>
              <a:t>компетенцією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dirty="0" err="1" smtClean="0"/>
              <a:t>Складові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комунікативної</a:t>
            </a:r>
            <a:r>
              <a:rPr lang="ru-RU" b="1" dirty="0" smtClean="0"/>
              <a:t> </a:t>
            </a:r>
            <a:r>
              <a:rPr lang="ru-RU" b="1" dirty="0" err="1" smtClean="0"/>
              <a:t>компетентності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dirty="0" smtClean="0"/>
              <a:t>: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знання</a:t>
            </a:r>
            <a:r>
              <a:rPr lang="ru-RU" dirty="0" smtClean="0"/>
              <a:t> норм </a:t>
            </a:r>
            <a:r>
              <a:rPr lang="ru-RU" dirty="0" err="1" smtClean="0"/>
              <a:t>і</a:t>
            </a:r>
            <a:r>
              <a:rPr lang="ru-RU" dirty="0" smtClean="0"/>
              <a:t> правил </a:t>
            </a:r>
            <a:r>
              <a:rPr lang="ru-RU" dirty="0" err="1" smtClean="0"/>
              <a:t>спілкування</a:t>
            </a:r>
            <a:r>
              <a:rPr lang="ru-RU" dirty="0" smtClean="0"/>
              <a:t> (</a:t>
            </a:r>
            <a:r>
              <a:rPr lang="ru-RU" dirty="0" err="1" smtClean="0"/>
              <a:t>ділового</a:t>
            </a:r>
            <a:r>
              <a:rPr lang="ru-RU" dirty="0" smtClean="0"/>
              <a:t>, </a:t>
            </a:r>
            <a:r>
              <a:rPr lang="ru-RU" dirty="0" err="1" smtClean="0"/>
              <a:t>повсякденного</a:t>
            </a:r>
            <a:r>
              <a:rPr lang="ru-RU" dirty="0" smtClean="0"/>
              <a:t>, </a:t>
            </a:r>
            <a:r>
              <a:rPr lang="ru-RU" dirty="0" err="1" smtClean="0"/>
              <a:t>святкового</a:t>
            </a:r>
            <a:r>
              <a:rPr lang="ru-RU" dirty="0" smtClean="0"/>
              <a:t>);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мовленнєвого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передавати</a:t>
            </a:r>
            <a:r>
              <a:rPr lang="ru-RU" dirty="0" smtClean="0"/>
              <a:t> та </a:t>
            </a:r>
            <a:r>
              <a:rPr lang="ru-RU" dirty="0" err="1" smtClean="0"/>
              <a:t>сприймати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невербальної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вступати</a:t>
            </a:r>
            <a:r>
              <a:rPr lang="ru-RU" dirty="0" smtClean="0"/>
              <a:t> в контакт </a:t>
            </a:r>
            <a:r>
              <a:rPr lang="ru-RU" dirty="0" err="1" smtClean="0"/>
              <a:t>із</a:t>
            </a:r>
            <a:r>
              <a:rPr lang="ru-RU" dirty="0" smtClean="0"/>
              <a:t> людьми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статево-вікових</a:t>
            </a:r>
            <a:r>
              <a:rPr lang="ru-RU" dirty="0" smtClean="0"/>
              <a:t>, </a:t>
            </a:r>
            <a:r>
              <a:rPr lang="ru-RU" dirty="0" err="1" smtClean="0"/>
              <a:t>соціально-культурних</a:t>
            </a:r>
            <a:r>
              <a:rPr lang="ru-RU" dirty="0" smtClean="0"/>
              <a:t>, </a:t>
            </a:r>
            <a:r>
              <a:rPr lang="ru-RU" dirty="0" err="1" smtClean="0"/>
              <a:t>статусних</a:t>
            </a:r>
            <a:r>
              <a:rPr lang="ru-RU" dirty="0" smtClean="0"/>
              <a:t> характеристик;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поводити</a:t>
            </a:r>
            <a:r>
              <a:rPr lang="ru-RU" dirty="0" smtClean="0"/>
              <a:t> себе адекватно до </a:t>
            </a:r>
            <a:r>
              <a:rPr lang="ru-RU" dirty="0" err="1" smtClean="0"/>
              <a:t>ситуації</a:t>
            </a:r>
            <a:r>
              <a:rPr lang="ru-RU" dirty="0" smtClean="0"/>
              <a:t> та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 err="1" smtClean="0"/>
              <a:t>емоціями</a:t>
            </a:r>
            <a:r>
              <a:rPr lang="ru-RU" dirty="0" smtClean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(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аргументації</a:t>
            </a:r>
            <a:r>
              <a:rPr lang="ru-RU" dirty="0" smtClean="0"/>
              <a:t> та </a:t>
            </a:r>
            <a:r>
              <a:rPr lang="ru-RU" dirty="0" err="1" smtClean="0"/>
              <a:t>переконання</a:t>
            </a:r>
            <a:r>
              <a:rPr lang="ru-RU" dirty="0" smtClean="0"/>
              <a:t>);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здатність</a:t>
            </a:r>
            <a:r>
              <a:rPr lang="ru-RU" dirty="0" smtClean="0"/>
              <a:t> правильно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як </a:t>
            </a:r>
            <a:r>
              <a:rPr lang="ru-RU" dirty="0" err="1" smtClean="0"/>
              <a:t>особистість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потенційного</a:t>
            </a:r>
            <a:r>
              <a:rPr lang="ru-RU" dirty="0" smtClean="0"/>
              <a:t> конкурента </a:t>
            </a:r>
            <a:r>
              <a:rPr lang="ru-RU" dirty="0" err="1" smtClean="0"/>
              <a:t>або</a:t>
            </a:r>
            <a:r>
              <a:rPr lang="ru-RU" dirty="0" smtClean="0"/>
              <a:t> партнера, а </a:t>
            </a:r>
            <a:r>
              <a:rPr lang="ru-RU" dirty="0" err="1" smtClean="0"/>
              <a:t>потім</a:t>
            </a:r>
            <a:r>
              <a:rPr lang="ru-RU" dirty="0" smtClean="0"/>
              <a:t>,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вибирати</a:t>
            </a:r>
            <a:r>
              <a:rPr lang="ru-RU" dirty="0" smtClean="0"/>
              <a:t> </a:t>
            </a:r>
            <a:r>
              <a:rPr lang="ru-RU" dirty="0" err="1" smtClean="0"/>
              <a:t>подальшу</a:t>
            </a:r>
            <a:r>
              <a:rPr lang="ru-RU" dirty="0" smtClean="0"/>
              <a:t> </a:t>
            </a:r>
            <a:r>
              <a:rPr lang="ru-RU" dirty="0" err="1" smtClean="0"/>
              <a:t>комунікативну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в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</a:t>
            </a:r>
            <a:r>
              <a:rPr lang="ru-RU" dirty="0" err="1" smtClean="0"/>
              <a:t>позитивне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  <a:endParaRPr lang="uk-UA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3.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92696"/>
            <a:ext cx="7406640" cy="5688632"/>
          </a:xfrm>
        </p:spPr>
        <p:txBody>
          <a:bodyPr>
            <a:noAutofit/>
          </a:bodyPr>
          <a:lstStyle/>
          <a:p>
            <a:pPr algn="just"/>
            <a:r>
              <a:rPr lang="ru-RU" sz="1800" b="1" i="1" dirty="0" smtClean="0"/>
              <a:t>За </a:t>
            </a:r>
            <a:r>
              <a:rPr lang="ru-RU" sz="1800" b="1" i="1" dirty="0" err="1" smtClean="0"/>
              <a:t>місцем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здійснення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бізнес-комунікації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поділяють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внутрішні</a:t>
            </a:r>
            <a:r>
              <a:rPr lang="ru-RU" sz="1800" dirty="0" smtClean="0"/>
              <a:t> (коли </a:t>
            </a:r>
            <a:r>
              <a:rPr lang="ru-RU" sz="1800" dirty="0" err="1" smtClean="0"/>
              <a:t>сторони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перебувають</a:t>
            </a:r>
            <a:r>
              <a:rPr lang="ru-RU" sz="1800" dirty="0" smtClean="0"/>
              <a:t> у межах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)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зовнішні</a:t>
            </a:r>
            <a:r>
              <a:rPr lang="ru-RU" sz="1800" dirty="0" smtClean="0"/>
              <a:t> (коли одна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сторін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відноситься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суб’єктів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середовища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). </a:t>
            </a:r>
            <a:endParaRPr lang="ru-RU" sz="1800" dirty="0" smtClean="0"/>
          </a:p>
          <a:p>
            <a:pPr algn="just"/>
            <a:r>
              <a:rPr lang="ru-RU" sz="1800" b="1" i="1" dirty="0" smtClean="0"/>
              <a:t>За </a:t>
            </a:r>
            <a:r>
              <a:rPr lang="ru-RU" sz="1800" b="1" i="1" dirty="0" err="1" smtClean="0"/>
              <a:t>ознаками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суб’єктів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комунікації</a:t>
            </a:r>
            <a:r>
              <a:rPr lang="ru-RU" sz="1800" b="1" i="1" dirty="0" smtClean="0"/>
              <a:t> </a:t>
            </a:r>
            <a:r>
              <a:rPr lang="ru-RU" sz="1800" dirty="0" err="1" smtClean="0"/>
              <a:t>види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пов’язати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різноманітними</a:t>
            </a:r>
            <a:r>
              <a:rPr lang="ru-RU" sz="1800" dirty="0" smtClean="0"/>
              <a:t> параметрами. Тут </a:t>
            </a:r>
            <a:r>
              <a:rPr lang="ru-RU" sz="1800" dirty="0" err="1" smtClean="0"/>
              <a:t>доречні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типології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підставах</a:t>
            </a:r>
            <a:r>
              <a:rPr lang="ru-RU" sz="1800" dirty="0" smtClean="0"/>
              <a:t>, </a:t>
            </a:r>
            <a:r>
              <a:rPr lang="ru-RU" sz="1800" dirty="0" err="1" smtClean="0"/>
              <a:t>пов’язаних</a:t>
            </a:r>
            <a:r>
              <a:rPr lang="ru-RU" sz="1800" dirty="0" smtClean="0"/>
              <a:t>: </a:t>
            </a:r>
            <a:endParaRPr lang="ru-RU" sz="1800" dirty="0" smtClean="0"/>
          </a:p>
          <a:p>
            <a:pPr algn="just"/>
            <a:r>
              <a:rPr lang="ru-RU" sz="1800" dirty="0" smtClean="0"/>
              <a:t>– </a:t>
            </a:r>
            <a:r>
              <a:rPr lang="ru-RU" sz="1800" dirty="0" err="1" smtClean="0"/>
              <a:t>усередині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 –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особистісними</a:t>
            </a:r>
            <a:r>
              <a:rPr lang="ru-RU" sz="1800" dirty="0" smtClean="0"/>
              <a:t>, </a:t>
            </a:r>
            <a:r>
              <a:rPr lang="ru-RU" sz="1800" dirty="0" err="1" smtClean="0"/>
              <a:t>груповими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професійно-кваліфікаційними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організаційними</a:t>
            </a:r>
            <a:r>
              <a:rPr lang="ru-RU" sz="1800" dirty="0" smtClean="0"/>
              <a:t> характеристиками,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відносинами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ієрархії</a:t>
            </a:r>
            <a:r>
              <a:rPr lang="ru-RU" sz="1800" dirty="0" smtClean="0"/>
              <a:t>, </a:t>
            </a:r>
            <a:r>
              <a:rPr lang="ru-RU" sz="1800" dirty="0" err="1" smtClean="0"/>
              <a:t>зі</a:t>
            </a:r>
            <a:r>
              <a:rPr lang="ru-RU" sz="1800" dirty="0" smtClean="0"/>
              <a:t> статусами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соціальними</a:t>
            </a:r>
            <a:r>
              <a:rPr lang="ru-RU" sz="1800" dirty="0" smtClean="0"/>
              <a:t> ролями; </a:t>
            </a:r>
            <a:endParaRPr lang="ru-RU" sz="1800" dirty="0" smtClean="0"/>
          </a:p>
          <a:p>
            <a:pPr algn="just"/>
            <a:r>
              <a:rPr lang="ru-RU" sz="1800" dirty="0" smtClean="0"/>
              <a:t>– </a:t>
            </a:r>
            <a:r>
              <a:rPr lang="ru-RU" sz="1800" dirty="0" smtClean="0"/>
              <a:t>поза </a:t>
            </a:r>
            <a:r>
              <a:rPr lang="ru-RU" sz="1800" dirty="0" err="1" smtClean="0"/>
              <a:t>організацією</a:t>
            </a:r>
            <a:r>
              <a:rPr lang="ru-RU" sz="1800" dirty="0" smtClean="0"/>
              <a:t> –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положенням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 на ринку, </a:t>
            </a:r>
            <a:r>
              <a:rPr lang="ru-RU" sz="1800" dirty="0" err="1" smtClean="0"/>
              <a:t>з</a:t>
            </a:r>
            <a:r>
              <a:rPr lang="ru-RU" sz="1800" dirty="0" smtClean="0"/>
              <a:t> перспективами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етапом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, </a:t>
            </a:r>
            <a:r>
              <a:rPr lang="ru-RU" sz="1800" dirty="0" err="1" smtClean="0"/>
              <a:t>життєвим</a:t>
            </a:r>
            <a:r>
              <a:rPr lang="ru-RU" sz="1800" dirty="0" smtClean="0"/>
              <a:t> циклом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algn="just"/>
            <a:r>
              <a:rPr lang="ru-RU" sz="1800" b="1" i="1" dirty="0" smtClean="0"/>
              <a:t>За </a:t>
            </a:r>
            <a:r>
              <a:rPr lang="ru-RU" sz="1800" b="1" i="1" dirty="0" err="1" smtClean="0"/>
              <a:t>кількістю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комунікантів</a:t>
            </a:r>
            <a:r>
              <a:rPr lang="ru-RU" sz="1800" b="1" i="1" dirty="0" smtClean="0"/>
              <a:t> </a:t>
            </a:r>
            <a:r>
              <a:rPr lang="ru-RU" sz="1800" dirty="0" err="1" smtClean="0"/>
              <a:t>доцільно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розрізняти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однобічну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комунікацію</a:t>
            </a:r>
            <a:r>
              <a:rPr lang="ru-RU" sz="1800" dirty="0" smtClean="0"/>
              <a:t>, </a:t>
            </a:r>
            <a:r>
              <a:rPr lang="ru-RU" sz="1800" dirty="0" err="1" smtClean="0"/>
              <a:t>двосторонню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багатобічну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algn="just"/>
            <a:r>
              <a:rPr lang="ru-RU" sz="1800" b="1" i="1" dirty="0" smtClean="0"/>
              <a:t>За </a:t>
            </a:r>
            <a:r>
              <a:rPr lang="ru-RU" sz="1800" b="1" i="1" dirty="0" err="1" smtClean="0"/>
              <a:t>джерелами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регулювання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процесу</a:t>
            </a:r>
            <a:r>
              <a:rPr lang="ru-RU" sz="1800" dirty="0" smtClean="0"/>
              <a:t>, </a:t>
            </a:r>
            <a:r>
              <a:rPr lang="ru-RU" sz="1800" dirty="0" err="1" smtClean="0"/>
              <a:t>комунікації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бути: </a:t>
            </a:r>
            <a:endParaRPr lang="ru-RU" sz="1800" dirty="0" smtClean="0"/>
          </a:p>
          <a:p>
            <a:pPr algn="just"/>
            <a:r>
              <a:rPr lang="ru-RU" sz="1800" dirty="0" smtClean="0"/>
              <a:t>– </a:t>
            </a:r>
            <a:r>
              <a:rPr lang="ru-RU" sz="1800" dirty="0" err="1" smtClean="0"/>
              <a:t>формальними</a:t>
            </a:r>
            <a:r>
              <a:rPr lang="ru-RU" sz="1800" dirty="0" smtClean="0"/>
              <a:t> (</a:t>
            </a:r>
            <a:r>
              <a:rPr lang="ru-RU" sz="1800" dirty="0" err="1" smtClean="0"/>
              <a:t>здійснюваними</a:t>
            </a:r>
            <a:r>
              <a:rPr lang="ru-RU" sz="1800" dirty="0" smtClean="0"/>
              <a:t> на засадах добре </a:t>
            </a:r>
            <a:r>
              <a:rPr lang="ru-RU" sz="1800" dirty="0" err="1" smtClean="0"/>
              <a:t>опрацьованих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легітимних</a:t>
            </a:r>
            <a:r>
              <a:rPr lang="ru-RU" sz="1800" dirty="0" smtClean="0"/>
              <a:t>,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, </a:t>
            </a:r>
            <a:r>
              <a:rPr lang="ru-RU" sz="1800" dirty="0" err="1" smtClean="0"/>
              <a:t>виражених</a:t>
            </a:r>
            <a:r>
              <a:rPr lang="ru-RU" sz="1800" dirty="0" smtClean="0"/>
              <a:t> у </a:t>
            </a:r>
            <a:r>
              <a:rPr lang="ru-RU" sz="1800" dirty="0" err="1" smtClean="0"/>
              <a:t>письмовій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інструкцій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вказівок</a:t>
            </a:r>
            <a:r>
              <a:rPr lang="ru-RU" sz="1800" dirty="0" smtClean="0"/>
              <a:t>, методик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); </a:t>
            </a:r>
            <a:endParaRPr lang="ru-RU" sz="1800" dirty="0" smtClean="0"/>
          </a:p>
          <a:p>
            <a:pPr algn="just"/>
            <a:r>
              <a:rPr lang="ru-RU" sz="1800" dirty="0" smtClean="0"/>
              <a:t>– </a:t>
            </a:r>
            <a:r>
              <a:rPr lang="ru-RU" sz="1800" dirty="0" err="1" smtClean="0"/>
              <a:t>неформальними</a:t>
            </a:r>
            <a:r>
              <a:rPr lang="ru-RU" sz="1800" dirty="0" smtClean="0"/>
              <a:t> (</a:t>
            </a:r>
            <a:r>
              <a:rPr lang="ru-RU" sz="1800" dirty="0" err="1" smtClean="0"/>
              <a:t>здійснювані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усних</a:t>
            </a:r>
            <a:r>
              <a:rPr lang="ru-RU" sz="1800" dirty="0" smtClean="0"/>
              <a:t> норм </a:t>
            </a:r>
            <a:r>
              <a:rPr lang="ru-RU" sz="1800" dirty="0" err="1" smtClean="0"/>
              <a:t>і</a:t>
            </a:r>
            <a:r>
              <a:rPr lang="ru-RU" sz="1800" dirty="0" smtClean="0"/>
              <a:t> правил). 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3.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b="1" i="1" dirty="0" smtClean="0"/>
              <a:t>За </a:t>
            </a:r>
            <a:r>
              <a:rPr lang="ru-RU" sz="2200" b="1" i="1" dirty="0" err="1" smtClean="0"/>
              <a:t>цілями</a:t>
            </a:r>
            <a:r>
              <a:rPr lang="ru-RU" sz="2200" b="1" i="1" dirty="0" smtClean="0"/>
              <a:t> </a:t>
            </a:r>
            <a:r>
              <a:rPr lang="ru-RU" sz="2200" dirty="0" err="1" smtClean="0"/>
              <a:t>ділові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комунікації</a:t>
            </a:r>
            <a:r>
              <a:rPr lang="ru-RU" sz="2200" dirty="0" smtClean="0"/>
              <a:t> </a:t>
            </a:r>
            <a:r>
              <a:rPr lang="ru-RU" sz="2200" dirty="0" err="1" smtClean="0"/>
              <a:t>можуть</a:t>
            </a:r>
            <a:r>
              <a:rPr lang="ru-RU" sz="2200" dirty="0" smtClean="0"/>
              <a:t> бути </a:t>
            </a:r>
            <a:r>
              <a:rPr lang="ru-RU" sz="2200" dirty="0" err="1" smtClean="0"/>
              <a:t>спрямовані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на </a:t>
            </a:r>
            <a:r>
              <a:rPr lang="ru-RU" sz="2200" dirty="0" err="1" smtClean="0"/>
              <a:t>обслуговування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предметної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діяльності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з’ясування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виробничих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протиріч</a:t>
            </a:r>
            <a:r>
              <a:rPr lang="ru-RU" sz="2200" dirty="0" smtClean="0"/>
              <a:t>,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на </a:t>
            </a:r>
            <a:r>
              <a:rPr lang="ru-RU" sz="2200" dirty="0" err="1" smtClean="0"/>
              <a:t>схилення</a:t>
            </a:r>
            <a:r>
              <a:rPr lang="ru-RU" sz="2200" dirty="0" smtClean="0"/>
              <a:t> партнера до </a:t>
            </a:r>
            <a:r>
              <a:rPr lang="ru-RU" sz="2200" dirty="0" err="1" smtClean="0"/>
              <a:t>своєї</a:t>
            </a:r>
            <a:r>
              <a:rPr lang="ru-RU" sz="2200" dirty="0" smtClean="0"/>
              <a:t> думки, </a:t>
            </a:r>
            <a:r>
              <a:rPr lang="ru-RU" sz="2200" dirty="0" err="1" smtClean="0"/>
              <a:t>знань</a:t>
            </a:r>
            <a:r>
              <a:rPr lang="ru-RU" sz="2200" dirty="0" smtClean="0"/>
              <a:t>,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одержання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знань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партнера. У </a:t>
            </a:r>
            <a:r>
              <a:rPr lang="ru-RU" sz="2200" dirty="0" err="1" smtClean="0"/>
              <a:t>такій</a:t>
            </a:r>
            <a:r>
              <a:rPr lang="ru-RU" sz="2200" dirty="0" smtClean="0"/>
              <a:t> </a:t>
            </a:r>
            <a:r>
              <a:rPr lang="ru-RU" sz="2200" dirty="0" err="1" smtClean="0"/>
              <a:t>постановці</a:t>
            </a:r>
            <a:r>
              <a:rPr lang="ru-RU" sz="2200" dirty="0" smtClean="0"/>
              <a:t> </a:t>
            </a:r>
            <a:r>
              <a:rPr lang="ru-RU" sz="2200" dirty="0" err="1" smtClean="0"/>
              <a:t>цілі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виглядають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узагальнено</a:t>
            </a:r>
            <a:r>
              <a:rPr lang="ru-RU" sz="2200" dirty="0" smtClean="0"/>
              <a:t>, </a:t>
            </a:r>
            <a:r>
              <a:rPr lang="ru-RU" sz="2200" dirty="0" err="1" smtClean="0"/>
              <a:t>але</a:t>
            </a:r>
            <a:r>
              <a:rPr lang="ru-RU" sz="2200" dirty="0" smtClean="0"/>
              <a:t> </a:t>
            </a:r>
            <a:r>
              <a:rPr lang="ru-RU" sz="2200" dirty="0" err="1" smtClean="0"/>
              <a:t>конкретне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спілкування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містить</a:t>
            </a:r>
            <a:r>
              <a:rPr lang="ru-RU" sz="2200" dirty="0" smtClean="0"/>
              <a:t>, </a:t>
            </a:r>
            <a:r>
              <a:rPr lang="ru-RU" sz="2200" dirty="0" err="1" smtClean="0"/>
              <a:t>зазвичай</a:t>
            </a:r>
            <a:r>
              <a:rPr lang="ru-RU" sz="2200" dirty="0" smtClean="0"/>
              <a:t>, </a:t>
            </a:r>
            <a:r>
              <a:rPr lang="ru-RU" sz="2200" dirty="0" err="1" smtClean="0"/>
              <a:t>групу</a:t>
            </a:r>
            <a:r>
              <a:rPr lang="ru-RU" sz="2200" dirty="0" smtClean="0"/>
              <a:t> </a:t>
            </a:r>
            <a:r>
              <a:rPr lang="ru-RU" sz="2200" dirty="0" err="1" smtClean="0"/>
              <a:t>явних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неявних</a:t>
            </a:r>
            <a:r>
              <a:rPr lang="ru-RU" sz="2200" dirty="0" smtClean="0"/>
              <a:t>, </a:t>
            </a:r>
            <a:r>
              <a:rPr lang="ru-RU" sz="2200" dirty="0" err="1" smtClean="0"/>
              <a:t>усвідомлюваних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неусвідомлюваних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цілей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можна</a:t>
            </a:r>
            <a:r>
              <a:rPr lang="ru-RU" sz="2200" dirty="0" smtClean="0"/>
              <a:t> </a:t>
            </a:r>
            <a:r>
              <a:rPr lang="ru-RU" sz="2200" dirty="0" err="1" smtClean="0"/>
              <a:t>втілити</a:t>
            </a:r>
            <a:r>
              <a:rPr lang="ru-RU" sz="2200" dirty="0" smtClean="0"/>
              <a:t> </a:t>
            </a:r>
            <a:r>
              <a:rPr lang="ru-RU" sz="2200" dirty="0" err="1" smtClean="0"/>
              <a:t>у</a:t>
            </a:r>
            <a:r>
              <a:rPr lang="ru-RU" sz="2200" dirty="0" smtClean="0"/>
              <a:t> </a:t>
            </a:r>
            <a:r>
              <a:rPr lang="ru-RU" sz="2200" dirty="0" err="1" smtClean="0"/>
              <a:t>вигляді</a:t>
            </a:r>
            <a:r>
              <a:rPr lang="ru-RU" sz="2200" dirty="0" smtClean="0"/>
              <a:t> </a:t>
            </a:r>
            <a:r>
              <a:rPr lang="ru-RU" sz="2200" dirty="0" err="1" smtClean="0"/>
              <a:t>цілком</a:t>
            </a:r>
            <a:r>
              <a:rPr lang="ru-RU" sz="2200" dirty="0" smtClean="0"/>
              <a:t> </a:t>
            </a:r>
            <a:r>
              <a:rPr lang="ru-RU" sz="2200" dirty="0" err="1" smtClean="0"/>
              <a:t>очікуваного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матеріального</a:t>
            </a:r>
            <a:r>
              <a:rPr lang="ru-RU" sz="2200" dirty="0" smtClean="0"/>
              <a:t>, </a:t>
            </a:r>
            <a:r>
              <a:rPr lang="ru-RU" sz="2200" dirty="0" err="1" smtClean="0"/>
              <a:t>інформаційного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емоційного</a:t>
            </a:r>
            <a:r>
              <a:rPr lang="ru-RU" sz="2200" dirty="0" smtClean="0"/>
              <a:t> результату </a:t>
            </a:r>
            <a:r>
              <a:rPr lang="ru-RU" sz="2200" dirty="0" err="1" smtClean="0"/>
              <a:t>спілкування</a:t>
            </a:r>
            <a:r>
              <a:rPr lang="ru-RU" sz="2200" dirty="0" smtClean="0"/>
              <a:t>.</a:t>
            </a:r>
            <a:endParaRPr lang="en-US" sz="2200" dirty="0" smtClean="0"/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За </a:t>
            </a:r>
            <a:r>
              <a:rPr lang="ru-RU" sz="2200" dirty="0" err="1" smtClean="0"/>
              <a:t>цими</a:t>
            </a:r>
            <a:r>
              <a:rPr lang="ru-RU" sz="2200" dirty="0" smtClean="0"/>
              <a:t> ж самими </a:t>
            </a:r>
            <a:r>
              <a:rPr lang="ru-RU" sz="2200" dirty="0" err="1" smtClean="0"/>
              <a:t>ознаками</a:t>
            </a:r>
            <a:r>
              <a:rPr lang="ru-RU" sz="2200" dirty="0" smtClean="0"/>
              <a:t> – </a:t>
            </a:r>
            <a:r>
              <a:rPr lang="ru-RU" sz="2200" dirty="0" err="1" smtClean="0"/>
              <a:t>цілями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комунікації</a:t>
            </a:r>
            <a:r>
              <a:rPr lang="ru-RU" sz="2200" dirty="0" smtClean="0"/>
              <a:t> – </a:t>
            </a:r>
            <a:r>
              <a:rPr lang="ru-RU" sz="2200" dirty="0" err="1" smtClean="0"/>
              <a:t>можна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розрізняти</a:t>
            </a:r>
            <a:r>
              <a:rPr lang="ru-RU" sz="2200" dirty="0" smtClean="0"/>
              <a:t> </a:t>
            </a:r>
            <a:r>
              <a:rPr lang="ru-RU" sz="2200" dirty="0" err="1" smtClean="0"/>
              <a:t>чесні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комунікації</a:t>
            </a:r>
            <a:r>
              <a:rPr lang="ru-RU" sz="2200" dirty="0" smtClean="0"/>
              <a:t> та </a:t>
            </a:r>
            <a:r>
              <a:rPr lang="ru-RU" sz="2200" dirty="0" err="1" smtClean="0"/>
              <a:t>безчесні</a:t>
            </a:r>
            <a:r>
              <a:rPr lang="ru-RU" sz="2200" dirty="0" smtClean="0"/>
              <a:t> – </a:t>
            </a:r>
            <a:r>
              <a:rPr lang="ru-RU" sz="2200" dirty="0" err="1" smtClean="0"/>
              <a:t>маніпулятивні</a:t>
            </a:r>
            <a:r>
              <a:rPr lang="ru-RU" sz="2200" dirty="0" smtClean="0"/>
              <a:t>, </a:t>
            </a:r>
            <a:r>
              <a:rPr lang="ru-RU" sz="2200" dirty="0" err="1" smtClean="0"/>
              <a:t>егоїстичні</a:t>
            </a:r>
            <a:r>
              <a:rPr lang="ru-RU" sz="2200" dirty="0" smtClean="0"/>
              <a:t>, </a:t>
            </a:r>
            <a:r>
              <a:rPr lang="ru-RU" sz="2200" dirty="0" err="1" smtClean="0"/>
              <a:t>шахрайські</a:t>
            </a:r>
            <a:r>
              <a:rPr lang="ru-RU" sz="2200" dirty="0" smtClean="0"/>
              <a:t>. </a:t>
            </a:r>
            <a:endParaRPr lang="ru-RU" sz="2200" dirty="0" smtClean="0"/>
          </a:p>
          <a:p>
            <a:pPr algn="just"/>
            <a:r>
              <a:rPr lang="ru-RU" sz="2200" dirty="0" err="1" smtClean="0"/>
              <a:t>Розпізнавання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нечесних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намірів</a:t>
            </a:r>
            <a:r>
              <a:rPr lang="ru-RU" sz="2200" dirty="0" smtClean="0"/>
              <a:t> </a:t>
            </a:r>
            <a:r>
              <a:rPr lang="ru-RU" sz="2200" dirty="0" err="1" smtClean="0"/>
              <a:t>партнера-комуніканта</a:t>
            </a:r>
            <a:r>
              <a:rPr lang="ru-RU" sz="2200" dirty="0" smtClean="0"/>
              <a:t> – складне, </a:t>
            </a:r>
            <a:r>
              <a:rPr lang="ru-RU" sz="2200" dirty="0" err="1" smtClean="0"/>
              <a:t>але</a:t>
            </a:r>
            <a:r>
              <a:rPr lang="ru-RU" sz="2200" dirty="0" smtClean="0"/>
              <a:t> </a:t>
            </a:r>
            <a:r>
              <a:rPr lang="ru-RU" sz="2200" dirty="0" err="1" smtClean="0"/>
              <a:t>постійне</a:t>
            </a:r>
            <a:r>
              <a:rPr lang="ru-RU" sz="2200" dirty="0" smtClean="0"/>
              <a:t> </a:t>
            </a:r>
            <a:r>
              <a:rPr lang="ru-RU" sz="2200" dirty="0" err="1" smtClean="0"/>
              <a:t>завдання</a:t>
            </a:r>
            <a:r>
              <a:rPr lang="ru-RU" sz="2200" dirty="0" smtClean="0"/>
              <a:t>. </a:t>
            </a:r>
            <a:endParaRPr lang="ru-RU" sz="2200" dirty="0" smtClean="0"/>
          </a:p>
          <a:p>
            <a:pPr algn="just"/>
            <a:r>
              <a:rPr lang="ru-RU" sz="2200" dirty="0" err="1" smtClean="0"/>
              <a:t>Це</a:t>
            </a:r>
            <a:r>
              <a:rPr lang="ru-RU" sz="2200" dirty="0" smtClean="0"/>
              <a:t> проблема </a:t>
            </a:r>
            <a:r>
              <a:rPr lang="ru-RU" sz="2200" dirty="0" err="1" smtClean="0"/>
              <a:t>правова</a:t>
            </a:r>
            <a:r>
              <a:rPr lang="ru-RU" sz="2200" dirty="0" smtClean="0"/>
              <a:t> та </a:t>
            </a:r>
            <a:r>
              <a:rPr lang="ru-RU" sz="2200" dirty="0" err="1" smtClean="0"/>
              <a:t>етична</a:t>
            </a:r>
            <a:r>
              <a:rPr lang="ru-RU" sz="2200" dirty="0" smtClean="0"/>
              <a:t>.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3.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i="1" dirty="0" smtClean="0"/>
              <a:t>За </a:t>
            </a:r>
            <a:r>
              <a:rPr lang="ru-RU" b="1" i="1" dirty="0" err="1" smtClean="0"/>
              <a:t>ознаками</a:t>
            </a:r>
            <a:r>
              <a:rPr lang="ru-RU" b="1" i="1" dirty="0" smtClean="0"/>
              <a:t> предмета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спільну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емоціями</a:t>
            </a:r>
            <a:r>
              <a:rPr lang="ru-RU" dirty="0" smtClean="0"/>
              <a:t>,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i="1" dirty="0" smtClean="0"/>
              <a:t>За </a:t>
            </a:r>
            <a:r>
              <a:rPr lang="ru-RU" b="1" i="1" dirty="0" err="1" smtClean="0"/>
              <a:t>ознаками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засобів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комунікацією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(</a:t>
            </a:r>
            <a:r>
              <a:rPr lang="ru-RU" dirty="0" err="1" smtClean="0"/>
              <a:t>вербальних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невербальних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за </a:t>
            </a:r>
            <a:r>
              <a:rPr lang="ru-RU" dirty="0" err="1" smtClean="0"/>
              <a:t>своїми</a:t>
            </a:r>
            <a:r>
              <a:rPr lang="ru-RU" dirty="0" smtClean="0"/>
              <a:t> каналами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усними</a:t>
            </a:r>
            <a:r>
              <a:rPr lang="ru-RU" dirty="0" smtClean="0"/>
              <a:t>, </a:t>
            </a:r>
            <a:r>
              <a:rPr lang="ru-RU" dirty="0" err="1" smtClean="0"/>
              <a:t>письмовими</a:t>
            </a:r>
            <a:r>
              <a:rPr lang="ru-RU" dirty="0" smtClean="0"/>
              <a:t>, </a:t>
            </a:r>
            <a:r>
              <a:rPr lang="ru-RU" dirty="0" err="1" smtClean="0"/>
              <a:t>невербальними</a:t>
            </a:r>
            <a:r>
              <a:rPr lang="ru-RU" dirty="0" smtClean="0"/>
              <a:t>, </a:t>
            </a:r>
            <a:r>
              <a:rPr lang="ru-RU" dirty="0" err="1" smtClean="0"/>
              <a:t>формальними</a:t>
            </a:r>
            <a:r>
              <a:rPr lang="ru-RU" dirty="0" smtClean="0"/>
              <a:t>, </a:t>
            </a:r>
            <a:r>
              <a:rPr lang="ru-RU" dirty="0" err="1" smtClean="0"/>
              <a:t>неформальними</a:t>
            </a:r>
            <a:r>
              <a:rPr lang="ru-RU" dirty="0" smtClean="0"/>
              <a:t>, </a:t>
            </a:r>
            <a:r>
              <a:rPr lang="ru-RU" dirty="0" err="1" smtClean="0"/>
              <a:t>командними</a:t>
            </a:r>
            <a:r>
              <a:rPr lang="ru-RU" dirty="0" smtClean="0"/>
              <a:t>, </a:t>
            </a:r>
            <a:r>
              <a:rPr lang="ru-RU" dirty="0" err="1" smtClean="0"/>
              <a:t>горизонтальними</a:t>
            </a:r>
            <a:r>
              <a:rPr lang="ru-RU" dirty="0" smtClean="0"/>
              <a:t>, </a:t>
            </a:r>
            <a:r>
              <a:rPr lang="ru-RU" dirty="0" err="1" smtClean="0"/>
              <a:t>технічним</a:t>
            </a:r>
            <a:r>
              <a:rPr lang="ru-RU" dirty="0" smtClean="0"/>
              <a:t>, </a:t>
            </a:r>
            <a:r>
              <a:rPr lang="ru-RU" dirty="0" err="1" smtClean="0"/>
              <a:t>електронними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i="1" dirty="0" smtClean="0"/>
              <a:t>За </a:t>
            </a:r>
            <a:r>
              <a:rPr lang="ru-RU" b="1" i="1" dirty="0" err="1" smtClean="0"/>
              <a:t>ознаками</a:t>
            </a:r>
            <a:r>
              <a:rPr lang="ru-RU" b="1" i="1" dirty="0" smtClean="0"/>
              <a:t> часу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тривалими</a:t>
            </a:r>
            <a:r>
              <a:rPr lang="ru-RU" dirty="0" smtClean="0"/>
              <a:t>, </a:t>
            </a:r>
            <a:r>
              <a:rPr lang="ru-RU" dirty="0" err="1" smtClean="0"/>
              <a:t>короткочасними</a:t>
            </a:r>
            <a:r>
              <a:rPr lang="ru-RU" dirty="0" smtClean="0"/>
              <a:t>, </a:t>
            </a:r>
            <a:r>
              <a:rPr lang="ru-RU" dirty="0" err="1" smtClean="0"/>
              <a:t>періодичними</a:t>
            </a:r>
            <a:r>
              <a:rPr lang="ru-RU" dirty="0" smtClean="0"/>
              <a:t>, </a:t>
            </a:r>
            <a:r>
              <a:rPr lang="ru-RU" dirty="0" err="1" smtClean="0"/>
              <a:t>епізодичними</a:t>
            </a:r>
            <a:r>
              <a:rPr lang="ru-RU" dirty="0" smtClean="0"/>
              <a:t>;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комунікації</a:t>
            </a:r>
            <a:r>
              <a:rPr lang="ru-RU" dirty="0" smtClean="0"/>
              <a:t> в реальному </a:t>
            </a:r>
            <a:r>
              <a:rPr lang="ru-RU" dirty="0" err="1" smtClean="0"/>
              <a:t>часі</a:t>
            </a:r>
            <a:r>
              <a:rPr lang="ru-RU" dirty="0" smtClean="0"/>
              <a:t> (</a:t>
            </a:r>
            <a:r>
              <a:rPr lang="ru-RU" dirty="0" err="1" smtClean="0"/>
              <a:t>усне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телефон,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відтерміновані</a:t>
            </a:r>
            <a:r>
              <a:rPr lang="ru-RU" dirty="0" smtClean="0"/>
              <a:t> (</a:t>
            </a:r>
            <a:r>
              <a:rPr lang="ru-RU" dirty="0" err="1" smtClean="0"/>
              <a:t>письмова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факсимільний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). </a:t>
            </a:r>
            <a:endParaRPr lang="ru-RU" dirty="0" smtClean="0"/>
          </a:p>
          <a:p>
            <a:pPr algn="just"/>
            <a:r>
              <a:rPr lang="ru-RU" b="1" i="1" dirty="0" smtClean="0"/>
              <a:t>За </a:t>
            </a:r>
            <a:r>
              <a:rPr lang="ru-RU" b="1" i="1" dirty="0" err="1" smtClean="0"/>
              <a:t>ступенем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завершеності</a:t>
            </a:r>
            <a:r>
              <a:rPr lang="ru-RU" b="1" i="1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– </a:t>
            </a:r>
            <a:r>
              <a:rPr lang="ru-RU" dirty="0" err="1" smtClean="0"/>
              <a:t>завершене</a:t>
            </a:r>
            <a:r>
              <a:rPr lang="ru-RU" dirty="0" smtClean="0"/>
              <a:t>, </a:t>
            </a:r>
            <a:r>
              <a:rPr lang="ru-RU" dirty="0" err="1" smtClean="0"/>
              <a:t>незавершене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i="1" dirty="0" smtClean="0"/>
              <a:t>За </a:t>
            </a:r>
            <a:r>
              <a:rPr lang="ru-RU" b="1" i="1" dirty="0" err="1" smtClean="0"/>
              <a:t>просторовим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показником</a:t>
            </a:r>
            <a:r>
              <a:rPr lang="ru-RU" b="1" i="1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дистанціях</a:t>
            </a:r>
            <a:r>
              <a:rPr lang="ru-RU" dirty="0" smtClean="0"/>
              <a:t>, за </a:t>
            </a:r>
            <a:r>
              <a:rPr lang="ru-RU" dirty="0" err="1" smtClean="0"/>
              <a:t>різного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один </a:t>
            </a:r>
            <a:r>
              <a:rPr lang="ru-RU" dirty="0" err="1" smtClean="0"/>
              <a:t>щодо</a:t>
            </a:r>
            <a:r>
              <a:rPr lang="ru-RU" dirty="0" smtClean="0"/>
              <a:t> одного, у </a:t>
            </a:r>
            <a:r>
              <a:rPr lang="ru-RU" dirty="0" err="1" smtClean="0"/>
              <a:t>кабінеті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конференц-залі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коридорі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3.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</p:txBody>
      </p:sp>
      <p:pic>
        <p:nvPicPr>
          <p:cNvPr id="4" name="Picture 2" descr="Типологія внутрішньоорганізаційних комунікацій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54714"/>
            <a:ext cx="7187952" cy="533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3.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</p:txBody>
      </p:sp>
      <p:pic>
        <p:nvPicPr>
          <p:cNvPr id="4" name="Picture 2" descr="https://thepresentation.ru/img/tmb/4/372624/8c0a5faf213ce8e1c624820de54368c3-800x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3.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</p:txBody>
      </p:sp>
      <p:pic>
        <p:nvPicPr>
          <p:cNvPr id="5" name="Picture 2" descr="https://thepresentation.ru/img/tmb/4/372624/a249807326962a86c865c4c30cf3af85-800x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7475984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thepresentation.ru/img/tmb/4/372624/f55da079f1440f60ee7801e8738bbea5-800x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260648"/>
            <a:ext cx="5098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3. </a:t>
            </a:r>
            <a:r>
              <a:rPr lang="ru-RU" sz="2400" b="1" dirty="0" err="1" smtClean="0"/>
              <a:t>Типологізація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85293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бізнес-комунікацій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ru-RU" dirty="0" smtClean="0"/>
              <a:t>.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бізнес-комунікацій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 err="1" smtClean="0"/>
              <a:t>Т</a:t>
            </a:r>
            <a:r>
              <a:rPr lang="ru-RU" dirty="0" err="1" smtClean="0"/>
              <a:t>ипологія</a:t>
            </a:r>
            <a:r>
              <a:rPr lang="ru-RU" dirty="0" smtClean="0"/>
              <a:t> </a:t>
            </a:r>
            <a:r>
              <a:rPr lang="ru-RU" dirty="0" err="1" smtClean="0"/>
              <a:t>бізнес-комунікацій</a:t>
            </a:r>
            <a:r>
              <a:rPr lang="ru-RU" dirty="0" smtClean="0"/>
              <a:t> </a:t>
            </a:r>
            <a:br>
              <a:rPr lang="en-US" dirty="0" smtClean="0"/>
            </a:br>
            <a:r>
              <a:rPr lang="ru-RU" dirty="0" smtClean="0"/>
              <a:t>4.</a:t>
            </a:r>
            <a:r>
              <a:rPr lang="ru-RU" dirty="0" smtClean="0"/>
              <a:t> </a:t>
            </a:r>
            <a:r>
              <a:rPr lang="ru-RU" dirty="0" err="1" smtClean="0"/>
              <a:t>Комунікативні</a:t>
            </a:r>
            <a:r>
              <a:rPr lang="ru-RU" dirty="0" smtClean="0"/>
              <a:t> шуми та </a:t>
            </a:r>
            <a:r>
              <a:rPr lang="ru-RU" dirty="0" err="1" smtClean="0"/>
              <a:t>бар’єри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smtClean="0"/>
              <a:t>4. </a:t>
            </a:r>
            <a:r>
              <a:rPr lang="ru-RU" sz="2400" b="1" dirty="0" err="1" smtClean="0"/>
              <a:t>Комунікативні</a:t>
            </a:r>
            <a:r>
              <a:rPr lang="ru-RU" sz="2400" b="1" dirty="0" smtClean="0"/>
              <a:t> шуми та </a:t>
            </a:r>
            <a:r>
              <a:rPr lang="ru-RU" sz="2400" b="1" dirty="0" err="1" smtClean="0"/>
              <a:t>бар’єри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 smtClean="0"/>
              <a:t>Комунікативний</a:t>
            </a:r>
            <a:r>
              <a:rPr lang="ru-RU" b="1" dirty="0" smtClean="0"/>
              <a:t> шум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спотворення</a:t>
            </a:r>
            <a:r>
              <a:rPr lang="ru-RU" dirty="0" smtClean="0"/>
              <a:t> </a:t>
            </a:r>
            <a:r>
              <a:rPr lang="ru-RU" dirty="0" err="1" smtClean="0"/>
              <a:t>вихідного</a:t>
            </a:r>
            <a:r>
              <a:rPr lang="ru-RU" dirty="0" smtClean="0"/>
              <a:t> сигналу (</a:t>
            </a:r>
            <a:r>
              <a:rPr lang="ru-RU" dirty="0" err="1" smtClean="0"/>
              <a:t>тобто</a:t>
            </a:r>
            <a:r>
              <a:rPr lang="ru-RU" dirty="0" smtClean="0"/>
              <a:t> до </a:t>
            </a:r>
            <a:r>
              <a:rPr lang="ru-RU" dirty="0" err="1" smtClean="0"/>
              <a:t>спотворення</a:t>
            </a:r>
            <a:r>
              <a:rPr lang="ru-RU" dirty="0" smtClean="0"/>
              <a:t> </a:t>
            </a:r>
            <a:r>
              <a:rPr lang="ru-RU" dirty="0" err="1" smtClean="0"/>
              <a:t>сенсу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), вид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dirty="0" err="1" smtClean="0"/>
              <a:t>Комунікативний</a:t>
            </a:r>
            <a:r>
              <a:rPr lang="ru-RU" b="1" dirty="0" smtClean="0"/>
              <a:t> </a:t>
            </a:r>
            <a:r>
              <a:rPr lang="ru-RU" b="1" dirty="0" err="1" smtClean="0"/>
              <a:t>бар’єр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нерозуміння</a:t>
            </a:r>
            <a:r>
              <a:rPr lang="ru-RU" dirty="0" smtClean="0"/>
              <a:t> </a:t>
            </a:r>
            <a:r>
              <a:rPr lang="ru-RU" dirty="0" err="1" smtClean="0"/>
              <a:t>одержуваної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комунікативні</a:t>
            </a:r>
            <a:r>
              <a:rPr lang="ru-RU" dirty="0" smtClean="0"/>
              <a:t> </a:t>
            </a:r>
            <a:r>
              <a:rPr lang="ru-RU" dirty="0" err="1" smtClean="0"/>
              <a:t>бар’єри</a:t>
            </a:r>
            <a:r>
              <a:rPr lang="ru-RU" dirty="0" smtClean="0"/>
              <a:t>: </a:t>
            </a:r>
            <a:r>
              <a:rPr lang="ru-RU" dirty="0" err="1" smtClean="0"/>
              <a:t>фонетичні</a:t>
            </a:r>
            <a:r>
              <a:rPr lang="ru-RU" dirty="0" smtClean="0"/>
              <a:t>, </a:t>
            </a:r>
            <a:r>
              <a:rPr lang="ru-RU" dirty="0" err="1" smtClean="0"/>
              <a:t>фізіологічні</a:t>
            </a:r>
            <a:r>
              <a:rPr lang="ru-RU" dirty="0" smtClean="0"/>
              <a:t>, </a:t>
            </a:r>
            <a:r>
              <a:rPr lang="ru-RU" dirty="0" err="1" smtClean="0"/>
              <a:t>інформаційно-дефіцитні</a:t>
            </a:r>
            <a:r>
              <a:rPr lang="ru-RU" dirty="0" smtClean="0"/>
              <a:t>, </a:t>
            </a:r>
            <a:r>
              <a:rPr lang="ru-RU" dirty="0" err="1" smtClean="0"/>
              <a:t>логічниі</a:t>
            </a:r>
            <a:r>
              <a:rPr lang="ru-RU" dirty="0" smtClean="0"/>
              <a:t>, </a:t>
            </a:r>
            <a:r>
              <a:rPr lang="ru-RU" dirty="0" err="1" smtClean="0"/>
              <a:t>семантичні</a:t>
            </a:r>
            <a:r>
              <a:rPr lang="ru-RU" dirty="0" smtClean="0"/>
              <a:t>, </a:t>
            </a:r>
            <a:r>
              <a:rPr lang="ru-RU" dirty="0" err="1" smtClean="0"/>
              <a:t>стилістичні</a:t>
            </a:r>
            <a:r>
              <a:rPr lang="ru-RU" dirty="0" smtClean="0"/>
              <a:t>, </a:t>
            </a:r>
            <a:r>
              <a:rPr lang="ru-RU" dirty="0" err="1" smtClean="0"/>
              <a:t>емоційні</a:t>
            </a:r>
            <a:r>
              <a:rPr lang="ru-RU" dirty="0" smtClean="0"/>
              <a:t>, </a:t>
            </a:r>
            <a:r>
              <a:rPr lang="ru-RU" dirty="0" err="1" smtClean="0"/>
              <a:t>соціально-культурологічні</a:t>
            </a:r>
            <a:r>
              <a:rPr lang="ru-RU" dirty="0" smtClean="0"/>
              <a:t> та </a:t>
            </a:r>
            <a:r>
              <a:rPr lang="ru-RU" dirty="0" err="1" smtClean="0"/>
              <a:t>психологічні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dirty="0" err="1" smtClean="0"/>
              <a:t>Фізіологічні</a:t>
            </a:r>
            <a:r>
              <a:rPr lang="ru-RU" dirty="0" smtClean="0"/>
              <a:t> – люди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такими характеристиками, як </a:t>
            </a:r>
            <a:r>
              <a:rPr lang="ru-RU" dirty="0" err="1" smtClean="0"/>
              <a:t>зір</a:t>
            </a:r>
            <a:r>
              <a:rPr lang="ru-RU" dirty="0" smtClean="0"/>
              <a:t>, слух, </a:t>
            </a:r>
            <a:r>
              <a:rPr lang="ru-RU" dirty="0" err="1" smtClean="0"/>
              <a:t>увага</a:t>
            </a:r>
            <a:r>
              <a:rPr lang="ru-RU" dirty="0" smtClean="0"/>
              <a:t>, </a:t>
            </a:r>
            <a:r>
              <a:rPr lang="ru-RU" dirty="0" err="1" smtClean="0"/>
              <a:t>сприйняття</a:t>
            </a:r>
            <a:r>
              <a:rPr lang="ru-RU" dirty="0" smtClean="0"/>
              <a:t>, </a:t>
            </a:r>
            <a:r>
              <a:rPr lang="ru-RU" dirty="0" err="1" smtClean="0"/>
              <a:t>пам’ять</a:t>
            </a:r>
            <a:r>
              <a:rPr lang="ru-RU" dirty="0" smtClean="0"/>
              <a:t> (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втомлена</a:t>
            </a:r>
            <a:r>
              <a:rPr lang="ru-RU" dirty="0" smtClean="0"/>
              <a:t>, голодна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endParaRPr lang="ru-RU" dirty="0" smtClean="0"/>
          </a:p>
          <a:p>
            <a:pPr algn="just"/>
            <a:r>
              <a:rPr lang="ru-RU" b="1" dirty="0" err="1" smtClean="0"/>
              <a:t>Фонетичні</a:t>
            </a:r>
            <a:r>
              <a:rPr lang="ru-RU" dirty="0" smtClean="0"/>
              <a:t> –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похибок</a:t>
            </a:r>
            <a:r>
              <a:rPr lang="ru-RU" dirty="0" smtClean="0"/>
              <a:t> у самому </a:t>
            </a:r>
            <a:r>
              <a:rPr lang="ru-RU" dirty="0" err="1" smtClean="0"/>
              <a:t>каналі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шум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 коли </a:t>
            </a:r>
            <a:r>
              <a:rPr lang="ru-RU" dirty="0" err="1" smtClean="0"/>
              <a:t>говорять</a:t>
            </a:r>
            <a:r>
              <a:rPr lang="ru-RU" dirty="0" smtClean="0"/>
              <a:t> тихо, </a:t>
            </a:r>
            <a:r>
              <a:rPr lang="ru-RU" dirty="0" err="1" smtClean="0"/>
              <a:t>швидко</a:t>
            </a:r>
            <a:r>
              <a:rPr lang="ru-RU" dirty="0" smtClean="0"/>
              <a:t>, </a:t>
            </a:r>
            <a:r>
              <a:rPr lang="ru-RU" dirty="0" err="1" smtClean="0"/>
              <a:t>невиразно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акцентом, </a:t>
            </a:r>
            <a:r>
              <a:rPr lang="ru-RU" dirty="0" err="1" smtClean="0"/>
              <a:t>дефекти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dirty="0" err="1" smtClean="0"/>
              <a:t>Інформаційно-дефіцитні</a:t>
            </a:r>
            <a:r>
              <a:rPr lang="ru-RU" dirty="0" smtClean="0"/>
              <a:t> </a:t>
            </a:r>
            <a:r>
              <a:rPr lang="ru-RU" dirty="0" smtClean="0"/>
              <a:t>– обрив </a:t>
            </a:r>
            <a:r>
              <a:rPr lang="ru-RU" dirty="0" err="1" smtClean="0"/>
              <a:t>інформації</a:t>
            </a:r>
            <a:r>
              <a:rPr lang="ru-RU" dirty="0" smtClean="0"/>
              <a:t>, через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спотворюється</a:t>
            </a:r>
            <a:r>
              <a:rPr lang="ru-RU" dirty="0" smtClean="0"/>
              <a:t> </a:t>
            </a:r>
            <a:r>
              <a:rPr lang="ru-RU" dirty="0" err="1" smtClean="0"/>
              <a:t>викладена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передана думка.</a:t>
            </a:r>
            <a:endParaRPr lang="ru-RU" dirty="0" smtClean="0"/>
          </a:p>
          <a:p>
            <a:pPr algn="just"/>
            <a:r>
              <a:rPr lang="ru-RU" b="1" dirty="0" smtClean="0"/>
              <a:t>Для </a:t>
            </a:r>
            <a:r>
              <a:rPr lang="ru-RU" b="1" dirty="0" err="1" smtClean="0"/>
              <a:t>подолання</a:t>
            </a:r>
            <a:r>
              <a:rPr lang="ru-RU" b="1" dirty="0" smtClean="0"/>
              <a:t> </a:t>
            </a:r>
            <a:r>
              <a:rPr lang="ru-RU" b="1" dirty="0" err="1" smtClean="0"/>
              <a:t>цих</a:t>
            </a:r>
            <a:r>
              <a:rPr lang="ru-RU" b="1" dirty="0" smtClean="0"/>
              <a:t> </a:t>
            </a:r>
            <a:r>
              <a:rPr lang="ru-RU" b="1" dirty="0" err="1" smtClean="0"/>
              <a:t>бар’єрів</a:t>
            </a:r>
            <a:r>
              <a:rPr lang="ru-RU" b="1" dirty="0" smtClean="0"/>
              <a:t> </a:t>
            </a:r>
            <a:r>
              <a:rPr lang="ru-RU" b="1" dirty="0" err="1" smtClean="0"/>
              <a:t>важливо</a:t>
            </a:r>
            <a:r>
              <a:rPr lang="ru-RU" b="1" dirty="0" smtClean="0"/>
              <a:t>: </a:t>
            </a:r>
            <a:r>
              <a:rPr lang="ru-RU" dirty="0" err="1" smtClean="0"/>
              <a:t>чітка</a:t>
            </a:r>
            <a:r>
              <a:rPr lang="ru-RU" dirty="0" smtClean="0"/>
              <a:t>, </a:t>
            </a:r>
            <a:r>
              <a:rPr lang="ru-RU" dirty="0" err="1" smtClean="0"/>
              <a:t>розбірлива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голосна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без </a:t>
            </a:r>
            <a:r>
              <a:rPr lang="ru-RU" dirty="0" err="1" smtClean="0"/>
              <a:t>скоромовки</a:t>
            </a:r>
            <a:r>
              <a:rPr lang="ru-RU" dirty="0" smtClean="0"/>
              <a:t>;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 та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людей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співрозмовником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аудиторією</a:t>
            </a:r>
            <a:r>
              <a:rPr lang="ru-RU" dirty="0" smtClean="0"/>
              <a:t>.</a:t>
            </a:r>
            <a:endParaRPr lang="ru-RU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smtClean="0"/>
              <a:t>4. </a:t>
            </a:r>
            <a:r>
              <a:rPr lang="ru-RU" sz="2400" b="1" dirty="0" err="1" smtClean="0"/>
              <a:t>Комунікативні</a:t>
            </a:r>
            <a:r>
              <a:rPr lang="ru-RU" sz="2400" b="1" dirty="0" smtClean="0"/>
              <a:t> шуми та </a:t>
            </a:r>
            <a:r>
              <a:rPr lang="ru-RU" sz="2400" b="1" dirty="0" err="1" smtClean="0"/>
              <a:t>бар’єри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620688"/>
            <a:ext cx="7406640" cy="5688632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err="1" smtClean="0"/>
              <a:t>Логічні</a:t>
            </a:r>
            <a:r>
              <a:rPr lang="ru-RU" sz="1800" dirty="0" smtClean="0"/>
              <a:t> </a:t>
            </a:r>
            <a:r>
              <a:rPr lang="ru-RU" sz="1800" dirty="0" smtClean="0"/>
              <a:t> </a:t>
            </a:r>
            <a:r>
              <a:rPr lang="ru-RU" sz="1800" dirty="0" err="1" smtClean="0"/>
              <a:t>одержувач</a:t>
            </a:r>
            <a:r>
              <a:rPr lang="ru-RU" sz="1800" dirty="0" smtClean="0"/>
              <a:t> </a:t>
            </a:r>
            <a:r>
              <a:rPr lang="ru-RU" sz="1800" dirty="0" smtClean="0"/>
              <a:t>ясно </a:t>
            </a:r>
            <a:r>
              <a:rPr lang="ru-RU" sz="1800" dirty="0" err="1" smtClean="0"/>
              <a:t>чує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йому</a:t>
            </a:r>
            <a:r>
              <a:rPr lang="ru-RU" sz="1800" dirty="0" smtClean="0"/>
              <a:t> слова,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надає</a:t>
            </a:r>
            <a:r>
              <a:rPr lang="ru-RU" sz="1800" dirty="0" smtClean="0"/>
              <a:t> </a:t>
            </a:r>
            <a:r>
              <a:rPr lang="ru-RU" sz="1800" dirty="0" err="1" smtClean="0"/>
              <a:t>їм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(</a:t>
            </a:r>
            <a:r>
              <a:rPr lang="ru-RU" sz="1800" dirty="0" err="1" smtClean="0"/>
              <a:t>передавач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не </a:t>
            </a:r>
            <a:r>
              <a:rPr lang="ru-RU" sz="1800" dirty="0" err="1" smtClean="0"/>
              <a:t>виявити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сигнал </a:t>
            </a:r>
            <a:r>
              <a:rPr lang="ru-RU" sz="1800" dirty="0" err="1" smtClean="0"/>
              <a:t>викликав</a:t>
            </a:r>
            <a:r>
              <a:rPr lang="ru-RU" sz="1800" dirty="0" smtClean="0"/>
              <a:t> </a:t>
            </a:r>
            <a:r>
              <a:rPr lang="ru-RU" sz="1800" dirty="0" err="1" smtClean="0"/>
              <a:t>неправильну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реакцію</a:t>
            </a:r>
            <a:r>
              <a:rPr lang="ru-RU" sz="1800" dirty="0" smtClean="0"/>
              <a:t>). </a:t>
            </a:r>
            <a:r>
              <a:rPr lang="uk-UA" sz="1800" dirty="0" smtClean="0"/>
              <a:t>Л</a:t>
            </a:r>
            <a:r>
              <a:rPr lang="uk-UA" sz="1800" dirty="0" smtClean="0"/>
              <a:t>огіка </a:t>
            </a:r>
            <a:r>
              <a:rPr lang="uk-UA" sz="1800" dirty="0" smtClean="0"/>
              <a:t>міркування того хто говорить або занадто складна для розуміння слухаючого, або здається йому неправильною чи суперечить властивій йому манері доказів.</a:t>
            </a:r>
            <a:endParaRPr lang="ru-RU" sz="1800" dirty="0" smtClean="0"/>
          </a:p>
          <a:p>
            <a:pPr algn="just"/>
            <a:r>
              <a:rPr lang="ru-RU" sz="1800" b="1" dirty="0" err="1" smtClean="0"/>
              <a:t>Особистісні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бар’єри</a:t>
            </a:r>
            <a:r>
              <a:rPr lang="ru-RU" sz="1800" b="1" dirty="0" smtClean="0"/>
              <a:t> </a:t>
            </a:r>
            <a:r>
              <a:rPr lang="ru-RU" sz="1800" dirty="0" smtClean="0"/>
              <a:t>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комунікативні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перешкоди</a:t>
            </a:r>
            <a:r>
              <a:rPr lang="ru-RU" sz="1800" dirty="0" smtClean="0"/>
              <a:t>, </a:t>
            </a:r>
            <a:r>
              <a:rPr lang="ru-RU" sz="1800" dirty="0" err="1" smtClean="0"/>
              <a:t>породжувані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людськими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емоціями</a:t>
            </a:r>
            <a:r>
              <a:rPr lang="ru-RU" sz="1800" dirty="0" smtClean="0"/>
              <a:t>, системами </a:t>
            </a:r>
            <a:r>
              <a:rPr lang="ru-RU" sz="1800" dirty="0" err="1" smtClean="0"/>
              <a:t>цінностей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невмінням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слухати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співрозмовника</a:t>
            </a:r>
            <a:r>
              <a:rPr lang="ru-RU" sz="1800" dirty="0" smtClean="0"/>
              <a:t>. </a:t>
            </a:r>
            <a:r>
              <a:rPr lang="ru-RU" sz="1800" dirty="0" err="1" smtClean="0"/>
              <a:t>Нерідко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виникають</a:t>
            </a:r>
            <a:r>
              <a:rPr lang="ru-RU" sz="1800" dirty="0" smtClean="0"/>
              <a:t> у </a:t>
            </a:r>
            <a:r>
              <a:rPr lang="ru-RU" sz="1800" dirty="0" err="1" smtClean="0"/>
              <a:t>зв’язку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різницею</a:t>
            </a:r>
            <a:r>
              <a:rPr lang="ru-RU" sz="1800" dirty="0" smtClean="0"/>
              <a:t> в </a:t>
            </a:r>
            <a:r>
              <a:rPr lang="ru-RU" sz="1800" dirty="0" err="1" smtClean="0"/>
              <a:t>расі</a:t>
            </a:r>
            <a:r>
              <a:rPr lang="ru-RU" sz="1800" dirty="0" smtClean="0"/>
              <a:t>, </a:t>
            </a:r>
            <a:r>
              <a:rPr lang="ru-RU" sz="1800" dirty="0" err="1" smtClean="0"/>
              <a:t>статі</a:t>
            </a:r>
            <a:r>
              <a:rPr lang="ru-RU" sz="1800" dirty="0" smtClean="0"/>
              <a:t>, </a:t>
            </a:r>
            <a:r>
              <a:rPr lang="ru-RU" sz="1800" dirty="0" err="1" smtClean="0"/>
              <a:t>соціальноекономічному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статусі</a:t>
            </a:r>
            <a:r>
              <a:rPr lang="ru-RU" sz="1800" dirty="0" smtClean="0"/>
              <a:t> </a:t>
            </a:r>
            <a:r>
              <a:rPr lang="ru-RU" sz="1800" dirty="0" err="1" smtClean="0"/>
              <a:t>учасників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комунікацій</a:t>
            </a:r>
            <a:r>
              <a:rPr lang="ru-RU" sz="1800" dirty="0" smtClean="0"/>
              <a:t>. До </a:t>
            </a:r>
            <a:r>
              <a:rPr lang="ru-RU" sz="1800" dirty="0" err="1" smtClean="0"/>
              <a:t>особистісних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бар’єрів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належить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так звана </a:t>
            </a:r>
            <a:r>
              <a:rPr lang="ru-RU" sz="1800" dirty="0" err="1" smtClean="0"/>
              <a:t>психологічна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дистанція</a:t>
            </a:r>
            <a:r>
              <a:rPr lang="ru-RU" sz="1800" dirty="0" smtClean="0"/>
              <a:t> – </a:t>
            </a:r>
            <a:r>
              <a:rPr lang="ru-RU" sz="1800" dirty="0" err="1" smtClean="0"/>
              <a:t>почуття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емоційної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несумісності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аналогічне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реальній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фізичній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відстані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сторонами.</a:t>
            </a:r>
            <a:endParaRPr lang="ru-RU" sz="1800" dirty="0" smtClean="0"/>
          </a:p>
          <a:p>
            <a:pPr algn="just"/>
            <a:r>
              <a:rPr lang="ru-RU" sz="1800" b="1" dirty="0" err="1" smtClean="0"/>
              <a:t>Фізичні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бар’єри</a:t>
            </a:r>
            <a:r>
              <a:rPr lang="ru-RU" sz="1800" b="1" dirty="0" smtClean="0"/>
              <a:t> </a:t>
            </a:r>
            <a:r>
              <a:rPr lang="ru-RU" sz="1800" dirty="0" smtClean="0"/>
              <a:t>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комунікативні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перешкоди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виникають</a:t>
            </a:r>
            <a:r>
              <a:rPr lang="ru-RU" sz="1800" dirty="0" smtClean="0"/>
              <a:t> у </a:t>
            </a:r>
            <a:r>
              <a:rPr lang="ru-RU" sz="1800" dirty="0" err="1" smtClean="0"/>
              <a:t>матеріальному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комунікацій</a:t>
            </a:r>
            <a:r>
              <a:rPr lang="ru-RU" sz="1800" dirty="0" smtClean="0"/>
              <a:t> (</a:t>
            </a:r>
            <a:r>
              <a:rPr lang="uk-UA" sz="1800" dirty="0" smtClean="0">
                <a:solidFill>
                  <a:schemeClr val="tx1"/>
                </a:solidFill>
              </a:rPr>
              <a:t>відволікаючий шум, що тимчасово заглушає голос; відстані між людьми; стіни або інші статичні перешкоди, що виникають під час прийому інформації</a:t>
            </a:r>
            <a:r>
              <a:rPr lang="ru-RU" sz="1800" dirty="0" smtClean="0"/>
              <a:t>)</a:t>
            </a:r>
            <a:endParaRPr lang="ru-RU" sz="1800" dirty="0" smtClean="0"/>
          </a:p>
          <a:p>
            <a:pPr algn="just"/>
            <a:r>
              <a:rPr lang="ru-RU" sz="1800" b="1" dirty="0" err="1" smtClean="0"/>
              <a:t>Семантичний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бар’єр</a:t>
            </a:r>
            <a:r>
              <a:rPr lang="ru-RU" sz="1800" b="1" dirty="0" smtClean="0"/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(</a:t>
            </a:r>
            <a:r>
              <a:rPr lang="uk-UA" sz="1800" dirty="0" smtClean="0">
                <a:solidFill>
                  <a:schemeClr val="tx1"/>
                </a:solidFill>
              </a:rPr>
              <a:t>учасники спілкування використовують різні значення слів</a:t>
            </a:r>
            <a:r>
              <a:rPr lang="ru-RU" sz="1800" dirty="0" smtClean="0">
                <a:solidFill>
                  <a:schemeClr val="tx1"/>
                </a:solidFill>
              </a:rPr>
              <a:t>)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призвести</a:t>
            </a:r>
            <a:r>
              <a:rPr lang="ru-RU" sz="1800" dirty="0" smtClean="0"/>
              <a:t> до </a:t>
            </a:r>
            <a:r>
              <a:rPr lang="ru-RU" sz="1800" dirty="0" err="1" smtClean="0"/>
              <a:t>виникнення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емоційного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бар’єру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продовження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спілкування</a:t>
            </a:r>
            <a:r>
              <a:rPr lang="ru-RU" sz="1800" dirty="0" smtClean="0"/>
              <a:t> буде </a:t>
            </a:r>
            <a:r>
              <a:rPr lang="ru-RU" sz="1800" dirty="0" err="1" smtClean="0"/>
              <a:t>заблокована</a:t>
            </a:r>
            <a:r>
              <a:rPr lang="ru-RU" sz="1800" dirty="0" smtClean="0"/>
              <a:t>. Особливо </a:t>
            </a:r>
            <a:r>
              <a:rPr lang="ru-RU" sz="1800" dirty="0" err="1" smtClean="0"/>
              <a:t>складні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проблеми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спроби</a:t>
            </a:r>
            <a:r>
              <a:rPr lang="ru-RU" sz="1800" dirty="0" smtClean="0"/>
              <a:t> </a:t>
            </a:r>
            <a:r>
              <a:rPr lang="ru-RU" sz="1800" dirty="0" err="1" smtClean="0"/>
              <a:t>здійснення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представниками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культур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algn="just"/>
            <a:endParaRPr lang="en-US" sz="1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smtClean="0"/>
              <a:t>4. </a:t>
            </a:r>
            <a:r>
              <a:rPr lang="ru-RU" sz="2400" b="1" dirty="0" err="1" smtClean="0"/>
              <a:t>Комунікативні</a:t>
            </a:r>
            <a:r>
              <a:rPr lang="ru-RU" sz="2400" b="1" dirty="0" smtClean="0"/>
              <a:t> шуми та </a:t>
            </a:r>
            <a:r>
              <a:rPr lang="ru-RU" sz="2400" b="1" dirty="0" err="1" smtClean="0"/>
              <a:t>бар’єри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/>
              <a:t>Також</a:t>
            </a:r>
            <a:r>
              <a:rPr lang="ru-RU" b="1" dirty="0" smtClean="0"/>
              <a:t> до </a:t>
            </a:r>
            <a:r>
              <a:rPr lang="ru-RU" b="1" dirty="0" err="1" smtClean="0"/>
              <a:t>комунікаційних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 належать: </a:t>
            </a:r>
            <a:endParaRPr lang="ru-RU" b="1" dirty="0" smtClean="0"/>
          </a:p>
          <a:p>
            <a:pPr algn="just"/>
            <a:r>
              <a:rPr lang="ru-RU" dirty="0" smtClean="0"/>
              <a:t>– </a:t>
            </a:r>
            <a:r>
              <a:rPr lang="ru-RU" b="1" dirty="0" err="1" smtClean="0"/>
              <a:t>Конкуренція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повідомленнями</a:t>
            </a:r>
            <a:r>
              <a:rPr lang="ru-RU" dirty="0" smtClean="0"/>
              <a:t>. У </a:t>
            </a:r>
            <a:r>
              <a:rPr lang="ru-RU" dirty="0" err="1" smtClean="0"/>
              <a:t>ситуаціях</a:t>
            </a:r>
            <a:r>
              <a:rPr lang="ru-RU" dirty="0" smtClean="0"/>
              <a:t>, коли на </a:t>
            </a:r>
            <a:r>
              <a:rPr lang="ru-RU" dirty="0" err="1" smtClean="0"/>
              <a:t>одержувача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адресат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тому </a:t>
            </a:r>
            <a:r>
              <a:rPr lang="ru-RU" dirty="0" err="1" smtClean="0"/>
              <a:t>повідомленню</a:t>
            </a:r>
            <a:r>
              <a:rPr lang="ru-RU" dirty="0" smtClean="0"/>
              <a:t>, яке на </a:t>
            </a:r>
            <a:r>
              <a:rPr lang="ru-RU" dirty="0" err="1" smtClean="0"/>
              <a:t>певний</a:t>
            </a:r>
            <a:r>
              <a:rPr lang="ru-RU" dirty="0" smtClean="0"/>
              <a:t> момент </a:t>
            </a:r>
            <a:r>
              <a:rPr lang="ru-RU" dirty="0" err="1" smtClean="0"/>
              <a:t>є</a:t>
            </a:r>
            <a:r>
              <a:rPr lang="ru-RU" dirty="0" smtClean="0"/>
              <a:t> для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. Тому </a:t>
            </a:r>
            <a:r>
              <a:rPr lang="ru-RU" dirty="0" err="1" smtClean="0"/>
              <a:t>відправник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повинен </a:t>
            </a:r>
            <a:r>
              <a:rPr lang="ru-RU" dirty="0" err="1" smtClean="0"/>
              <a:t>пам’ятати</a:t>
            </a:r>
            <a:r>
              <a:rPr lang="ru-RU" dirty="0" smtClean="0"/>
              <a:t>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адресата та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найефективніші</a:t>
            </a:r>
            <a:r>
              <a:rPr lang="ru-RU" dirty="0" smtClean="0"/>
              <a:t> </a:t>
            </a:r>
            <a:r>
              <a:rPr lang="ru-RU" dirty="0" err="1" smtClean="0"/>
              <a:t>канали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b="1" dirty="0" err="1" smtClean="0"/>
              <a:t>Сприйняття</a:t>
            </a:r>
            <a:r>
              <a:rPr lang="ru-RU" b="1" dirty="0" smtClean="0"/>
              <a:t>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адресатом</a:t>
            </a:r>
            <a:r>
              <a:rPr lang="ru-RU" dirty="0" smtClean="0"/>
              <a:t>. </a:t>
            </a:r>
            <a:r>
              <a:rPr lang="ru-RU" dirty="0" err="1" smtClean="0"/>
              <a:t>Сприйняття</a:t>
            </a:r>
            <a:r>
              <a:rPr lang="ru-RU" dirty="0" smtClean="0"/>
              <a:t> в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індивідуума</a:t>
            </a:r>
            <a:r>
              <a:rPr lang="ru-RU" dirty="0" smtClean="0"/>
              <a:t> до </a:t>
            </a:r>
            <a:r>
              <a:rPr lang="ru-RU" dirty="0" err="1" smtClean="0"/>
              <a:t>реальності</a:t>
            </a:r>
            <a:r>
              <a:rPr lang="ru-RU" dirty="0" smtClean="0"/>
              <a:t>.</a:t>
            </a:r>
            <a:endParaRPr lang="ru-RU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smtClean="0"/>
              <a:t>4. </a:t>
            </a:r>
            <a:r>
              <a:rPr lang="ru-RU" sz="2400" b="1" dirty="0" err="1" smtClean="0"/>
              <a:t>Комунікативні</a:t>
            </a:r>
            <a:r>
              <a:rPr lang="ru-RU" sz="2400" b="1" dirty="0" smtClean="0"/>
              <a:t> шуми та </a:t>
            </a:r>
            <a:r>
              <a:rPr lang="ru-RU" sz="2400" b="1" dirty="0" err="1" smtClean="0"/>
              <a:t>бар’єри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300" dirty="0" smtClean="0"/>
              <a:t>– </a:t>
            </a:r>
            <a:r>
              <a:rPr lang="ru-RU" sz="3300" b="1" dirty="0" err="1" smtClean="0"/>
              <a:t>Мова</a:t>
            </a:r>
            <a:r>
              <a:rPr lang="ru-RU" sz="3300" b="1" dirty="0" smtClean="0"/>
              <a:t>, </a:t>
            </a:r>
            <a:r>
              <a:rPr lang="ru-RU" sz="3300" b="1" dirty="0" err="1" smtClean="0"/>
              <a:t>логіка</a:t>
            </a:r>
            <a:r>
              <a:rPr lang="ru-RU" sz="3300" b="1" dirty="0" smtClean="0"/>
              <a:t>, </a:t>
            </a:r>
            <a:r>
              <a:rPr lang="ru-RU" sz="3300" b="1" dirty="0" err="1" smtClean="0"/>
              <a:t>абстракції</a:t>
            </a:r>
            <a:r>
              <a:rPr lang="ru-RU" sz="3300" b="1" dirty="0" smtClean="0"/>
              <a:t>. </a:t>
            </a:r>
            <a:r>
              <a:rPr lang="ru-RU" sz="3300" dirty="0" err="1" smtClean="0"/>
              <a:t>Мова</a:t>
            </a:r>
            <a:r>
              <a:rPr lang="ru-RU" sz="3300" dirty="0" smtClean="0"/>
              <a:t> </a:t>
            </a:r>
            <a:r>
              <a:rPr lang="ru-RU" sz="3300" dirty="0" err="1" smtClean="0"/>
              <a:t>є</a:t>
            </a:r>
            <a:r>
              <a:rPr lang="ru-RU" sz="3300" dirty="0" smtClean="0"/>
              <a:t> основою для </a:t>
            </a:r>
            <a:r>
              <a:rPr lang="ru-RU" sz="3300" dirty="0" err="1" smtClean="0"/>
              <a:t>більшості</a:t>
            </a:r>
            <a:r>
              <a:rPr lang="ru-RU" sz="3300" dirty="0" smtClean="0"/>
              <a:t> </a:t>
            </a:r>
            <a:r>
              <a:rPr lang="ru-RU" sz="3300" dirty="0" err="1" smtClean="0"/>
              <a:t>комунікацій</a:t>
            </a:r>
            <a:r>
              <a:rPr lang="ru-RU" sz="3300" dirty="0" smtClean="0"/>
              <a:t>. </a:t>
            </a:r>
            <a:r>
              <a:rPr lang="ru-RU" sz="3300" dirty="0" err="1" smtClean="0"/>
              <a:t>Відправник</a:t>
            </a:r>
            <a:r>
              <a:rPr lang="ru-RU" sz="3300" dirty="0" smtClean="0"/>
              <a:t> </a:t>
            </a:r>
            <a:r>
              <a:rPr lang="ru-RU" sz="3300" dirty="0" err="1" smtClean="0"/>
              <a:t>має</a:t>
            </a:r>
            <a:r>
              <a:rPr lang="ru-RU" sz="3300" dirty="0" smtClean="0"/>
              <a:t> </a:t>
            </a:r>
            <a:r>
              <a:rPr lang="ru-RU" sz="3300" dirty="0" err="1" smtClean="0"/>
              <a:t>пристосовувати</a:t>
            </a:r>
            <a:r>
              <a:rPr lang="ru-RU" sz="3300" dirty="0" smtClean="0"/>
              <a:t> </a:t>
            </a:r>
            <a:r>
              <a:rPr lang="ru-RU" sz="3300" dirty="0" err="1" smtClean="0"/>
              <a:t>свої</a:t>
            </a:r>
            <a:r>
              <a:rPr lang="ru-RU" sz="3300" dirty="0" smtClean="0"/>
              <a:t> </a:t>
            </a:r>
            <a:r>
              <a:rPr lang="ru-RU" sz="3300" dirty="0" err="1" smtClean="0"/>
              <a:t>повідомлення</a:t>
            </a:r>
            <a:r>
              <a:rPr lang="ru-RU" sz="3300" dirty="0" smtClean="0"/>
              <a:t> до </a:t>
            </a:r>
            <a:r>
              <a:rPr lang="ru-RU" sz="3300" dirty="0" err="1" smtClean="0"/>
              <a:t>рівня</a:t>
            </a:r>
            <a:r>
              <a:rPr lang="ru-RU" sz="3300" dirty="0" smtClean="0"/>
              <a:t> </a:t>
            </a:r>
            <a:r>
              <a:rPr lang="ru-RU" sz="3300" dirty="0" err="1" smtClean="0"/>
              <a:t>аудиторії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повинна </a:t>
            </a:r>
            <a:r>
              <a:rPr lang="ru-RU" sz="3300" dirty="0" err="1" smtClean="0"/>
              <a:t>їх</a:t>
            </a:r>
            <a:r>
              <a:rPr lang="ru-RU" sz="3300" dirty="0" smtClean="0"/>
              <a:t> </a:t>
            </a:r>
            <a:r>
              <a:rPr lang="ru-RU" sz="3300" dirty="0" err="1" smtClean="0"/>
              <a:t>одержувати</a:t>
            </a:r>
            <a:r>
              <a:rPr lang="ru-RU" sz="3300" dirty="0" smtClean="0"/>
              <a:t>, </a:t>
            </a:r>
            <a:r>
              <a:rPr lang="ru-RU" sz="3300" dirty="0" err="1" smtClean="0"/>
              <a:t>уміло</a:t>
            </a:r>
            <a:r>
              <a:rPr lang="ru-RU" sz="3300" dirty="0" smtClean="0"/>
              <a:t> </a:t>
            </a:r>
            <a:r>
              <a:rPr lang="ru-RU" sz="3300" dirty="0" err="1" smtClean="0"/>
              <a:t>добирати</a:t>
            </a:r>
            <a:r>
              <a:rPr lang="ru-RU" sz="3300" dirty="0" smtClean="0"/>
              <a:t> слова, </a:t>
            </a:r>
            <a:r>
              <a:rPr lang="ru-RU" sz="3300" dirty="0" err="1" smtClean="0"/>
              <a:t>формулювати</a:t>
            </a:r>
            <a:r>
              <a:rPr lang="ru-RU" sz="3300" dirty="0" smtClean="0"/>
              <a:t> </a:t>
            </a:r>
            <a:r>
              <a:rPr lang="ru-RU" sz="3300" dirty="0" err="1" smtClean="0"/>
              <a:t>свої</a:t>
            </a:r>
            <a:r>
              <a:rPr lang="ru-RU" sz="3300" dirty="0" smtClean="0"/>
              <a:t> </a:t>
            </a:r>
            <a:r>
              <a:rPr lang="ru-RU" sz="3300" dirty="0" err="1" smtClean="0"/>
              <a:t>повідомлення</a:t>
            </a:r>
            <a:r>
              <a:rPr lang="ru-RU" sz="3300" dirty="0" smtClean="0"/>
              <a:t> та </a:t>
            </a:r>
            <a:r>
              <a:rPr lang="ru-RU" sz="3300" dirty="0" err="1" smtClean="0"/>
              <a:t>пропозиції</a:t>
            </a:r>
            <a:r>
              <a:rPr lang="ru-RU" sz="3300" dirty="0" smtClean="0"/>
              <a:t>.</a:t>
            </a:r>
            <a:endParaRPr lang="ru-RU" sz="3300" dirty="0" smtClean="0"/>
          </a:p>
          <a:p>
            <a:pPr algn="just"/>
            <a:r>
              <a:rPr lang="ru-RU" sz="3300" dirty="0" smtClean="0"/>
              <a:t>– </a:t>
            </a:r>
            <a:r>
              <a:rPr lang="ru-RU" sz="3300" b="1" dirty="0" smtClean="0"/>
              <a:t>Статус особи, яка </a:t>
            </a:r>
            <a:r>
              <a:rPr lang="ru-RU" sz="3300" b="1" dirty="0" err="1" smtClean="0"/>
              <a:t>надсилає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повідомлення</a:t>
            </a:r>
            <a:r>
              <a:rPr lang="ru-RU" sz="3300" dirty="0" smtClean="0"/>
              <a:t>. </a:t>
            </a:r>
            <a:endParaRPr lang="ru-RU" sz="3300" dirty="0" smtClean="0"/>
          </a:p>
          <a:p>
            <a:pPr algn="just"/>
            <a:r>
              <a:rPr lang="ru-RU" sz="3300" b="1" dirty="0" smtClean="0"/>
              <a:t>Статус </a:t>
            </a:r>
            <a:r>
              <a:rPr lang="ru-RU" sz="3300" dirty="0" smtClean="0"/>
              <a:t>– </a:t>
            </a:r>
            <a:r>
              <a:rPr lang="ru-RU" sz="3300" dirty="0" err="1" smtClean="0"/>
              <a:t>це</a:t>
            </a:r>
            <a:r>
              <a:rPr lang="ru-RU" sz="3300" dirty="0" smtClean="0"/>
              <a:t> </a:t>
            </a:r>
            <a:r>
              <a:rPr lang="ru-RU" sz="3300" dirty="0" err="1" smtClean="0"/>
              <a:t>сукупність</a:t>
            </a:r>
            <a:r>
              <a:rPr lang="ru-RU" sz="3300" dirty="0" smtClean="0"/>
              <a:t> </a:t>
            </a:r>
            <a:r>
              <a:rPr lang="ru-RU" sz="3300" dirty="0" err="1" smtClean="0"/>
              <a:t>ознак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ранжують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співвідносять</a:t>
            </a:r>
            <a:r>
              <a:rPr lang="ru-RU" sz="3300" dirty="0" smtClean="0"/>
              <a:t> </a:t>
            </a:r>
            <a:r>
              <a:rPr lang="ru-RU" sz="3300" dirty="0" err="1" smtClean="0"/>
              <a:t>членів</a:t>
            </a:r>
            <a:r>
              <a:rPr lang="ru-RU" sz="3300" dirty="0" smtClean="0"/>
              <a:t> </a:t>
            </a:r>
            <a:r>
              <a:rPr lang="ru-RU" sz="3300" dirty="0" err="1" smtClean="0"/>
              <a:t>організації</a:t>
            </a:r>
            <a:r>
              <a:rPr lang="ru-RU" sz="3300" dirty="0" smtClean="0"/>
              <a:t>. </a:t>
            </a:r>
            <a:r>
              <a:rPr lang="ru-RU" sz="3300" dirty="0" err="1" smtClean="0"/>
              <a:t>Управлінська</a:t>
            </a:r>
            <a:r>
              <a:rPr lang="ru-RU" sz="3300" dirty="0" smtClean="0"/>
              <a:t> практика </a:t>
            </a:r>
            <a:r>
              <a:rPr lang="ru-RU" sz="3300" dirty="0" err="1" smtClean="0"/>
              <a:t>свідчить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статус </a:t>
            </a:r>
            <a:r>
              <a:rPr lang="ru-RU" sz="3300" dirty="0" err="1" smtClean="0"/>
              <a:t>особи-відправника</a:t>
            </a:r>
            <a:r>
              <a:rPr lang="ru-RU" sz="3300" dirty="0" smtClean="0"/>
              <a:t> </a:t>
            </a:r>
            <a:r>
              <a:rPr lang="ru-RU" sz="3300" dirty="0" err="1" smtClean="0"/>
              <a:t>інформації</a:t>
            </a:r>
            <a:r>
              <a:rPr lang="ru-RU" sz="3300" dirty="0" smtClean="0"/>
              <a:t> </a:t>
            </a:r>
            <a:r>
              <a:rPr lang="ru-RU" sz="3300" dirty="0" err="1" smtClean="0"/>
              <a:t>впливає</a:t>
            </a:r>
            <a:r>
              <a:rPr lang="ru-RU" sz="3300" dirty="0" smtClean="0"/>
              <a:t> на </a:t>
            </a:r>
            <a:r>
              <a:rPr lang="ru-RU" sz="3300" dirty="0" err="1" smtClean="0"/>
              <a:t>сприйняття</a:t>
            </a:r>
            <a:r>
              <a:rPr lang="ru-RU" sz="3300" dirty="0" smtClean="0"/>
              <a:t> </a:t>
            </a:r>
            <a:r>
              <a:rPr lang="ru-RU" sz="3300" dirty="0" err="1" smtClean="0"/>
              <a:t>повідомлення</a:t>
            </a:r>
            <a:r>
              <a:rPr lang="ru-RU" sz="3300" dirty="0" smtClean="0"/>
              <a:t> адресатом. </a:t>
            </a:r>
            <a:r>
              <a:rPr lang="ru-RU" sz="3300" dirty="0" err="1" smtClean="0"/>
              <a:t>Багаторічний</a:t>
            </a:r>
            <a:r>
              <a:rPr lang="ru-RU" sz="3300" dirty="0" smtClean="0"/>
              <a:t> </a:t>
            </a:r>
            <a:r>
              <a:rPr lang="ru-RU" sz="3300" dirty="0" err="1" smtClean="0"/>
              <a:t>досвід</a:t>
            </a:r>
            <a:r>
              <a:rPr lang="ru-RU" sz="3300" dirty="0" smtClean="0"/>
              <a:t> </a:t>
            </a:r>
            <a:r>
              <a:rPr lang="ru-RU" sz="3300" dirty="0" err="1" smtClean="0"/>
              <a:t>діяльності</a:t>
            </a:r>
            <a:r>
              <a:rPr lang="ru-RU" sz="3300" dirty="0" smtClean="0"/>
              <a:t> </a:t>
            </a:r>
            <a:r>
              <a:rPr lang="ru-RU" sz="3300" dirty="0" err="1" smtClean="0"/>
              <a:t>свідчить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особа, яка </a:t>
            </a:r>
            <a:r>
              <a:rPr lang="ru-RU" sz="3300" dirty="0" err="1" smtClean="0"/>
              <a:t>має</a:t>
            </a:r>
            <a:r>
              <a:rPr lang="ru-RU" sz="3300" dirty="0" smtClean="0"/>
              <a:t> </a:t>
            </a:r>
            <a:r>
              <a:rPr lang="ru-RU" sz="3300" dirty="0" err="1" smtClean="0"/>
              <a:t>вищий</a:t>
            </a:r>
            <a:r>
              <a:rPr lang="ru-RU" sz="3300" dirty="0" smtClean="0"/>
              <a:t> статус </a:t>
            </a:r>
            <a:r>
              <a:rPr lang="ru-RU" sz="3300" dirty="0" err="1" smtClean="0"/>
              <a:t>порівняно</a:t>
            </a:r>
            <a:r>
              <a:rPr lang="ru-RU" sz="3300" dirty="0" smtClean="0"/>
              <a:t> </a:t>
            </a:r>
            <a:r>
              <a:rPr lang="ru-RU" sz="3300" dirty="0" err="1" smtClean="0"/>
              <a:t>з</a:t>
            </a:r>
            <a:r>
              <a:rPr lang="ru-RU" sz="3300" dirty="0" smtClean="0"/>
              <a:t> адресатом, </a:t>
            </a:r>
            <a:r>
              <a:rPr lang="ru-RU" sz="3300" dirty="0" err="1" smtClean="0"/>
              <a:t>оцінюється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останнім</a:t>
            </a:r>
            <a:r>
              <a:rPr lang="ru-RU" sz="3300" dirty="0" smtClean="0"/>
              <a:t> як </a:t>
            </a:r>
            <a:r>
              <a:rPr lang="ru-RU" sz="3300" dirty="0" err="1" smtClean="0"/>
              <a:t>така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заслуговує</a:t>
            </a:r>
            <a:r>
              <a:rPr lang="ru-RU" sz="3300" dirty="0" smtClean="0"/>
              <a:t> на </a:t>
            </a:r>
            <a:r>
              <a:rPr lang="ru-RU" sz="3300" dirty="0" err="1" smtClean="0"/>
              <a:t>довіру</a:t>
            </a:r>
            <a:r>
              <a:rPr lang="ru-RU" sz="3300" dirty="0" smtClean="0"/>
              <a:t>. </a:t>
            </a:r>
            <a:r>
              <a:rPr lang="ru-RU" sz="3300" dirty="0" err="1" smtClean="0"/>
              <a:t>Водночас</a:t>
            </a:r>
            <a:r>
              <a:rPr lang="ru-RU" sz="3300" dirty="0" smtClean="0"/>
              <a:t> </a:t>
            </a:r>
            <a:r>
              <a:rPr lang="ru-RU" sz="3300" dirty="0" err="1" smtClean="0"/>
              <a:t>повідомлення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осіб</a:t>
            </a:r>
            <a:r>
              <a:rPr lang="ru-RU" sz="3300" dirty="0" smtClean="0"/>
              <a:t> </a:t>
            </a:r>
            <a:r>
              <a:rPr lang="ru-RU" sz="3300" dirty="0" err="1" smtClean="0"/>
              <a:t>із</a:t>
            </a:r>
            <a:r>
              <a:rPr lang="ru-RU" sz="3300" dirty="0" smtClean="0"/>
              <a:t> </a:t>
            </a:r>
            <a:r>
              <a:rPr lang="ru-RU" sz="3300" dirty="0" err="1" smtClean="0"/>
              <a:t>нижчим</a:t>
            </a:r>
            <a:r>
              <a:rPr lang="ru-RU" sz="3300" dirty="0" smtClean="0"/>
              <a:t> статусом </a:t>
            </a:r>
            <a:r>
              <a:rPr lang="ru-RU" sz="3300" dirty="0" err="1" smtClean="0"/>
              <a:t>вважають</a:t>
            </a:r>
            <a:r>
              <a:rPr lang="ru-RU" sz="3300" dirty="0" smtClean="0"/>
              <a:t> </a:t>
            </a:r>
            <a:r>
              <a:rPr lang="ru-RU" sz="3300" dirty="0" err="1" smtClean="0"/>
              <a:t>менш</a:t>
            </a:r>
            <a:r>
              <a:rPr lang="ru-RU" sz="3300" dirty="0" smtClean="0"/>
              <a:t> </a:t>
            </a:r>
            <a:r>
              <a:rPr lang="ru-RU" sz="3300" dirty="0" err="1" smtClean="0"/>
              <a:t>достовірним</a:t>
            </a:r>
            <a:r>
              <a:rPr lang="ru-RU" sz="3300" dirty="0" smtClean="0"/>
              <a:t>. </a:t>
            </a:r>
            <a:endParaRPr lang="ru-RU" sz="3300" dirty="0" smtClean="0"/>
          </a:p>
          <a:p>
            <a:pPr algn="just"/>
            <a:r>
              <a:rPr lang="ru-RU" sz="3300" b="1" dirty="0" smtClean="0"/>
              <a:t>– </a:t>
            </a:r>
            <a:r>
              <a:rPr lang="ru-RU" sz="3300" b="1" dirty="0" err="1" smtClean="0"/>
              <a:t>Опір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змінам</a:t>
            </a:r>
            <a:r>
              <a:rPr lang="ru-RU" sz="3300" dirty="0" smtClean="0"/>
              <a:t>. Практикою доведено, </a:t>
            </a:r>
            <a:r>
              <a:rPr lang="ru-RU" sz="3300" dirty="0" err="1" smtClean="0"/>
              <a:t>що</a:t>
            </a:r>
            <a:r>
              <a:rPr lang="ru-RU" sz="3300" dirty="0" smtClean="0"/>
              <a:t> люди, </a:t>
            </a:r>
            <a:r>
              <a:rPr lang="ru-RU" sz="3300" dirty="0" err="1" smtClean="0"/>
              <a:t>зазвичай</a:t>
            </a:r>
            <a:r>
              <a:rPr lang="ru-RU" sz="3300" dirty="0" smtClean="0"/>
              <a:t>, </a:t>
            </a:r>
            <a:r>
              <a:rPr lang="ru-RU" sz="3300" dirty="0" err="1" smtClean="0"/>
              <a:t>чинять</a:t>
            </a:r>
            <a:r>
              <a:rPr lang="ru-RU" sz="3300" dirty="0" smtClean="0"/>
              <a:t> </a:t>
            </a:r>
            <a:r>
              <a:rPr lang="ru-RU" sz="3300" dirty="0" err="1" smtClean="0"/>
              <a:t>опір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змінам</a:t>
            </a:r>
            <a:r>
              <a:rPr lang="ru-RU" sz="3300" dirty="0" smtClean="0"/>
              <a:t>. Персонал </a:t>
            </a:r>
            <a:r>
              <a:rPr lang="ru-RU" sz="3300" dirty="0" err="1" smtClean="0"/>
              <a:t>організації</a:t>
            </a:r>
            <a:r>
              <a:rPr lang="ru-RU" sz="3300" dirty="0" smtClean="0"/>
              <a:t> </a:t>
            </a:r>
            <a:r>
              <a:rPr lang="ru-RU" sz="3300" dirty="0" err="1" smtClean="0"/>
              <a:t>може</a:t>
            </a:r>
            <a:r>
              <a:rPr lang="ru-RU" sz="3300" dirty="0" smtClean="0"/>
              <a:t> </a:t>
            </a:r>
            <a:r>
              <a:rPr lang="ru-RU" sz="3300" dirty="0" err="1" smtClean="0"/>
              <a:t>різними</a:t>
            </a:r>
            <a:r>
              <a:rPr lang="ru-RU" sz="3300" dirty="0" smtClean="0"/>
              <a:t> способами </a:t>
            </a:r>
            <a:r>
              <a:rPr lang="ru-RU" sz="3300" dirty="0" err="1" smtClean="0"/>
              <a:t>протидіяти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змінам</a:t>
            </a:r>
            <a:r>
              <a:rPr lang="ru-RU" sz="3300" dirty="0" smtClean="0"/>
              <a:t>, </a:t>
            </a:r>
            <a:r>
              <a:rPr lang="ru-RU" sz="3300" dirty="0" err="1" smtClean="0"/>
              <a:t>боячись</a:t>
            </a:r>
            <a:r>
              <a:rPr lang="ru-RU" sz="3300" dirty="0" smtClean="0"/>
              <a:t> </a:t>
            </a:r>
            <a:r>
              <a:rPr lang="ru-RU" sz="3300" dirty="0" err="1" smtClean="0"/>
              <a:t>реорганізації</a:t>
            </a:r>
            <a:r>
              <a:rPr lang="ru-RU" sz="3300" dirty="0" smtClean="0"/>
              <a:t> та </a:t>
            </a:r>
            <a:r>
              <a:rPr lang="ru-RU" sz="3300" dirty="0" err="1" smtClean="0"/>
              <a:t>звільнення</a:t>
            </a:r>
            <a:r>
              <a:rPr lang="ru-RU" sz="3300" dirty="0" smtClean="0"/>
              <a:t> (</a:t>
            </a:r>
            <a:r>
              <a:rPr lang="ru-RU" sz="3300" dirty="0" err="1" smtClean="0"/>
              <a:t>ухилення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та</a:t>
            </a:r>
            <a:r>
              <a:rPr lang="ru-RU" sz="3300" dirty="0" smtClean="0"/>
              <a:t> </a:t>
            </a:r>
            <a:r>
              <a:rPr lang="ru-RU" sz="3300" dirty="0" err="1" smtClean="0"/>
              <a:t>відмова</a:t>
            </a:r>
            <a:r>
              <a:rPr lang="ru-RU" sz="3300" dirty="0" smtClean="0"/>
              <a:t> </a:t>
            </a:r>
            <a:r>
              <a:rPr lang="ru-RU" sz="3300" dirty="0" err="1" smtClean="0"/>
              <a:t>від</a:t>
            </a:r>
            <a:r>
              <a:rPr lang="ru-RU" sz="3300" dirty="0" smtClean="0"/>
              <a:t> </a:t>
            </a:r>
            <a:r>
              <a:rPr lang="ru-RU" sz="3300" dirty="0" err="1" smtClean="0"/>
              <a:t>виконання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вказівок</a:t>
            </a:r>
            <a:r>
              <a:rPr lang="ru-RU" sz="3300" dirty="0" smtClean="0"/>
              <a:t>, </a:t>
            </a:r>
            <a:r>
              <a:rPr lang="ru-RU" sz="3300" dirty="0" err="1" smtClean="0"/>
              <a:t>свідоме</a:t>
            </a:r>
            <a:r>
              <a:rPr lang="ru-RU" sz="3300" dirty="0" smtClean="0"/>
              <a:t> </a:t>
            </a:r>
            <a:r>
              <a:rPr lang="ru-RU" sz="3300" dirty="0" err="1" smtClean="0"/>
              <a:t>спотворення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повідомлення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тощо</a:t>
            </a:r>
            <a:r>
              <a:rPr lang="ru-RU" sz="3300" dirty="0" smtClean="0"/>
              <a:t>). </a:t>
            </a:r>
            <a:r>
              <a:rPr lang="ru-RU" sz="3300" dirty="0" err="1" smtClean="0"/>
              <a:t>Опір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змінам</a:t>
            </a:r>
            <a:r>
              <a:rPr lang="ru-RU" sz="3300" dirty="0" smtClean="0"/>
              <a:t> неминучий, тому </a:t>
            </a:r>
            <a:r>
              <a:rPr lang="ru-RU" sz="3300" dirty="0" err="1" smtClean="0"/>
              <a:t>важливим</a:t>
            </a:r>
            <a:r>
              <a:rPr lang="ru-RU" sz="3300" dirty="0" smtClean="0"/>
              <a:t> </a:t>
            </a:r>
            <a:r>
              <a:rPr lang="ru-RU" sz="3300" dirty="0" err="1" smtClean="0"/>
              <a:t>завданням</a:t>
            </a:r>
            <a:r>
              <a:rPr lang="ru-RU" sz="3300" dirty="0" smtClean="0"/>
              <a:t> </a:t>
            </a:r>
            <a:r>
              <a:rPr lang="ru-RU" sz="3300" dirty="0" err="1" smtClean="0"/>
              <a:t>є</a:t>
            </a:r>
            <a:r>
              <a:rPr lang="ru-RU" sz="3300" dirty="0" smtClean="0"/>
              <a:t> </a:t>
            </a:r>
            <a:r>
              <a:rPr lang="ru-RU" sz="3300" dirty="0" err="1" smtClean="0"/>
              <a:t>його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подолання</a:t>
            </a:r>
            <a:r>
              <a:rPr lang="ru-RU" sz="3300" dirty="0" smtClean="0"/>
              <a:t> методом </a:t>
            </a:r>
            <a:r>
              <a:rPr lang="ru-RU" sz="3300" dirty="0" err="1" smtClean="0"/>
              <a:t>пояснення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доцільності</a:t>
            </a:r>
            <a:r>
              <a:rPr lang="ru-RU" sz="3300" dirty="0" smtClean="0"/>
              <a:t> </a:t>
            </a:r>
            <a:r>
              <a:rPr lang="ru-RU" sz="3300" dirty="0" err="1" smtClean="0"/>
              <a:t>запланованих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змін</a:t>
            </a:r>
            <a:r>
              <a:rPr lang="ru-RU" sz="3300" dirty="0" smtClean="0"/>
              <a:t>. </a:t>
            </a:r>
            <a:r>
              <a:rPr lang="ru-RU" sz="3300" dirty="0" err="1" smtClean="0"/>
              <a:t>Розриви</a:t>
            </a:r>
            <a:r>
              <a:rPr lang="ru-RU" sz="3300" dirty="0" smtClean="0"/>
              <a:t> </a:t>
            </a:r>
            <a:r>
              <a:rPr lang="ru-RU" sz="3300" dirty="0" err="1" smtClean="0"/>
              <a:t>комунікацій</a:t>
            </a:r>
            <a:r>
              <a:rPr lang="ru-RU" sz="3300" dirty="0" smtClean="0"/>
              <a:t> </a:t>
            </a:r>
            <a:r>
              <a:rPr lang="ru-RU" sz="3300" dirty="0" err="1" smtClean="0"/>
              <a:t>посилюються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під</a:t>
            </a:r>
            <a:r>
              <a:rPr lang="ru-RU" sz="3300" dirty="0" smtClean="0"/>
              <a:t> час </a:t>
            </a:r>
            <a:r>
              <a:rPr lang="ru-RU" sz="3300" dirty="0" err="1" smtClean="0"/>
              <a:t>просування</a:t>
            </a:r>
            <a:r>
              <a:rPr lang="ru-RU" sz="3300" dirty="0" smtClean="0"/>
              <a:t> </a:t>
            </a:r>
            <a:r>
              <a:rPr lang="ru-RU" sz="3300" dirty="0" err="1" smtClean="0"/>
              <a:t>інформації</a:t>
            </a:r>
            <a:r>
              <a:rPr lang="ru-RU" sz="3300" dirty="0" smtClean="0"/>
              <a:t> (</a:t>
            </a:r>
            <a:r>
              <a:rPr lang="ru-RU" sz="3300" dirty="0" err="1" smtClean="0"/>
              <a:t>повідомлення</a:t>
            </a:r>
            <a:r>
              <a:rPr lang="ru-RU" sz="3300" dirty="0" smtClean="0"/>
              <a:t>) </a:t>
            </a:r>
            <a:r>
              <a:rPr lang="ru-RU" sz="3300" dirty="0" err="1" smtClean="0"/>
              <a:t>зверху</a:t>
            </a:r>
            <a:r>
              <a:rPr lang="ru-RU" sz="3300" dirty="0" smtClean="0"/>
              <a:t> вниз за </a:t>
            </a:r>
            <a:r>
              <a:rPr lang="ru-RU" sz="3300" dirty="0" err="1" smtClean="0"/>
              <a:t>ієрархією</a:t>
            </a:r>
            <a:r>
              <a:rPr lang="ru-RU" sz="3300" dirty="0" smtClean="0"/>
              <a:t>.</a:t>
            </a:r>
            <a:endParaRPr lang="ru-RU" sz="3300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1. </a:t>
            </a:r>
            <a:r>
              <a:rPr lang="ru-RU" sz="2400" b="1" dirty="0" err="1" smtClean="0"/>
              <a:t>Поняття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err="1" smtClean="0"/>
              <a:t>Інформація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абстрактне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контексту.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слова «</a:t>
            </a:r>
            <a:r>
              <a:rPr lang="en-US" dirty="0" err="1" smtClean="0"/>
              <a:t>informatio</a:t>
            </a:r>
            <a:r>
              <a:rPr lang="en-US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:</a:t>
            </a:r>
            <a:endParaRPr lang="en-US" dirty="0" smtClean="0"/>
          </a:p>
          <a:p>
            <a:r>
              <a:rPr lang="ru-RU" dirty="0" smtClean="0"/>
              <a:t> – </a:t>
            </a:r>
            <a:r>
              <a:rPr lang="ru-RU" dirty="0" err="1" smtClean="0"/>
              <a:t>роз’яснення</a:t>
            </a:r>
            <a:r>
              <a:rPr lang="ru-RU" dirty="0" smtClean="0"/>
              <a:t>; </a:t>
            </a:r>
            <a:r>
              <a:rPr lang="ru-RU" dirty="0" err="1" smtClean="0"/>
              <a:t>виклад</a:t>
            </a:r>
            <a:r>
              <a:rPr lang="ru-RU" dirty="0" smtClean="0"/>
              <a:t> </a:t>
            </a:r>
            <a:r>
              <a:rPr lang="ru-RU" dirty="0" err="1" smtClean="0"/>
              <a:t>фактів</a:t>
            </a:r>
            <a:r>
              <a:rPr lang="ru-RU" dirty="0" smtClean="0"/>
              <a:t>, </a:t>
            </a:r>
            <a:r>
              <a:rPr lang="ru-RU" dirty="0" err="1" smtClean="0"/>
              <a:t>подій</a:t>
            </a:r>
            <a:r>
              <a:rPr lang="ru-RU" dirty="0" smtClean="0"/>
              <a:t>; </a:t>
            </a:r>
            <a:r>
              <a:rPr lang="ru-RU" dirty="0" err="1" smtClean="0"/>
              <a:t>витлумачення</a:t>
            </a:r>
            <a:r>
              <a:rPr lang="ru-RU" dirty="0" smtClean="0"/>
              <a:t>; </a:t>
            </a:r>
            <a:endParaRPr lang="en-US" dirty="0" smtClean="0"/>
          </a:p>
          <a:p>
            <a:r>
              <a:rPr lang="ru-RU" dirty="0" smtClean="0"/>
              <a:t>– </a:t>
            </a:r>
            <a:r>
              <a:rPr lang="ru-RU" dirty="0" err="1" smtClean="0"/>
              <a:t>репрезентування</a:t>
            </a:r>
            <a:r>
              <a:rPr lang="ru-RU" dirty="0" smtClean="0"/>
              <a:t>, </a:t>
            </a:r>
            <a:r>
              <a:rPr lang="ru-RU" dirty="0" err="1" smtClean="0"/>
              <a:t>поняття</a:t>
            </a:r>
            <a:r>
              <a:rPr lang="ru-RU" dirty="0" smtClean="0"/>
              <a:t>; </a:t>
            </a:r>
            <a:endParaRPr lang="en-US" dirty="0" smtClean="0"/>
          </a:p>
          <a:p>
            <a:r>
              <a:rPr lang="ru-RU" dirty="0" smtClean="0"/>
              <a:t>– </a:t>
            </a:r>
            <a:r>
              <a:rPr lang="ru-RU" dirty="0" err="1" smtClean="0"/>
              <a:t>ознайомлення</a:t>
            </a:r>
            <a:r>
              <a:rPr lang="ru-RU" dirty="0" smtClean="0"/>
              <a:t>, </a:t>
            </a:r>
            <a:r>
              <a:rPr lang="ru-RU" dirty="0" err="1" smtClean="0"/>
              <a:t>просвіта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b="1" dirty="0" err="1" smtClean="0"/>
              <a:t>Комунікація</a:t>
            </a:r>
            <a:r>
              <a:rPr lang="en-US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(фактами, </a:t>
            </a:r>
            <a:r>
              <a:rPr lang="ru-RU" dirty="0" err="1" smtClean="0"/>
              <a:t>ідеями</a:t>
            </a:r>
            <a:r>
              <a:rPr lang="ru-RU" dirty="0" smtClean="0"/>
              <a:t>, </a:t>
            </a:r>
            <a:r>
              <a:rPr lang="ru-RU" dirty="0" err="1" smtClean="0"/>
              <a:t>поглядами</a:t>
            </a:r>
            <a:r>
              <a:rPr lang="ru-RU" dirty="0" smtClean="0"/>
              <a:t>, </a:t>
            </a:r>
            <a:r>
              <a:rPr lang="ru-RU" dirty="0" err="1" smtClean="0"/>
              <a:t>емоціями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особами, </a:t>
            </a:r>
            <a:r>
              <a:rPr lang="ru-RU" dirty="0" err="1" smtClean="0"/>
              <a:t>спілкування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вербальних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невербальних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метою </a:t>
            </a:r>
            <a:r>
              <a:rPr lang="ru-RU" dirty="0" err="1" smtClean="0"/>
              <a:t>передавання</a:t>
            </a:r>
            <a:r>
              <a:rPr lang="ru-RU" dirty="0" smtClean="0"/>
              <a:t> та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b="1" dirty="0" err="1" smtClean="0"/>
              <a:t>Бізнес-комунікації</a:t>
            </a:r>
            <a:r>
              <a:rPr lang="ru-RU" dirty="0" smtClean="0"/>
              <a:t> – </a:t>
            </a:r>
            <a:r>
              <a:rPr lang="ru-RU" dirty="0" err="1" smtClean="0"/>
              <a:t>міжгрупові</a:t>
            </a:r>
            <a:r>
              <a:rPr lang="ru-RU" dirty="0" smtClean="0"/>
              <a:t> та </a:t>
            </a:r>
            <a:r>
              <a:rPr lang="ru-RU" dirty="0" err="1" smtClean="0"/>
              <a:t>міжособистісні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 </a:t>
            </a:r>
            <a:r>
              <a:rPr lang="ru-RU" dirty="0" err="1" smtClean="0"/>
              <a:t>специфіка</a:t>
            </a:r>
            <a:r>
              <a:rPr lang="ru-RU" dirty="0" smtClean="0"/>
              <a:t>, структура та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зумовлені</a:t>
            </a:r>
            <a:r>
              <a:rPr lang="ru-RU" dirty="0" smtClean="0"/>
              <a:t> сферою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у </a:t>
            </a:r>
            <a:r>
              <a:rPr lang="ru-RU" dirty="0" err="1" smtClean="0"/>
              <a:t>якій</a:t>
            </a:r>
            <a:r>
              <a:rPr lang="ru-RU" dirty="0" smtClean="0"/>
              <a:t> вони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endParaRPr lang="en-US" b="1" dirty="0" smtClean="0"/>
          </a:p>
          <a:p>
            <a:pPr algn="just"/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1. </a:t>
            </a:r>
            <a:r>
              <a:rPr lang="ru-RU" sz="2400" b="1" dirty="0" err="1" smtClean="0"/>
              <a:t>Поняття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268760"/>
            <a:ext cx="7406640" cy="4680520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ділові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цілями</a:t>
            </a:r>
            <a:r>
              <a:rPr lang="ru-RU" dirty="0" smtClean="0"/>
              <a:t>, </a:t>
            </a:r>
            <a:r>
              <a:rPr lang="ru-RU" dirty="0" err="1" smtClean="0"/>
              <a:t>намірами</a:t>
            </a:r>
            <a:r>
              <a:rPr lang="ru-RU" dirty="0" smtClean="0"/>
              <a:t>, тому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надати</a:t>
            </a:r>
            <a:r>
              <a:rPr lang="ru-RU" dirty="0" smtClean="0"/>
              <a:t> не просто </a:t>
            </a:r>
            <a:r>
              <a:rPr lang="ru-RU" dirty="0" err="1" smtClean="0"/>
              <a:t>дані</a:t>
            </a:r>
            <a:r>
              <a:rPr lang="ru-RU" dirty="0" smtClean="0"/>
              <a:t>, а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готову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скомпоновану</a:t>
            </a:r>
            <a:r>
              <a:rPr lang="ru-RU" dirty="0" smtClean="0"/>
              <a:t>, </a:t>
            </a:r>
            <a:r>
              <a:rPr lang="ru-RU" dirty="0" err="1" smtClean="0"/>
              <a:t>сформульовану</a:t>
            </a:r>
            <a:r>
              <a:rPr lang="ru-RU" dirty="0" smtClean="0"/>
              <a:t> таким чином,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одержати</a:t>
            </a:r>
            <a:r>
              <a:rPr lang="ru-RU" dirty="0" smtClean="0"/>
              <a:t> </a:t>
            </a:r>
            <a:r>
              <a:rPr lang="ru-RU" dirty="0" err="1" smtClean="0"/>
              <a:t>очікуваний</a:t>
            </a:r>
            <a:r>
              <a:rPr lang="ru-RU" dirty="0" smtClean="0"/>
              <a:t> результат, </a:t>
            </a:r>
            <a:r>
              <a:rPr lang="ru-RU" dirty="0" err="1" smtClean="0"/>
              <a:t>поведінку</a:t>
            </a:r>
            <a:r>
              <a:rPr lang="ru-RU" dirty="0" smtClean="0"/>
              <a:t>, </a:t>
            </a:r>
            <a:r>
              <a:rPr lang="ru-RU" dirty="0" err="1" smtClean="0"/>
              <a:t>реакцію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Ділова</a:t>
            </a:r>
            <a:r>
              <a:rPr lang="ru-RU" dirty="0" smtClean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багатогранним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об’єктивні</a:t>
            </a:r>
            <a:r>
              <a:rPr lang="ru-RU" dirty="0" smtClean="0"/>
              <a:t> та </a:t>
            </a:r>
            <a:r>
              <a:rPr lang="ru-RU" dirty="0" err="1" smtClean="0"/>
              <a:t>суб’єктивні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 </a:t>
            </a:r>
            <a:r>
              <a:rPr lang="ru-RU" dirty="0" err="1" smtClean="0"/>
              <a:t>вербальними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невербальними</a:t>
            </a:r>
            <a:r>
              <a:rPr lang="ru-RU" dirty="0" smtClean="0"/>
              <a:t> параметрами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1. </a:t>
            </a:r>
            <a:r>
              <a:rPr lang="ru-RU" sz="2400" b="1" dirty="0" err="1" smtClean="0"/>
              <a:t>Поняття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268760"/>
            <a:ext cx="7406640" cy="4680520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звичайної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ділова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чіткою</a:t>
            </a:r>
            <a:r>
              <a:rPr lang="ru-RU" dirty="0" smtClean="0"/>
              <a:t> </a:t>
            </a:r>
            <a:r>
              <a:rPr lang="ru-RU" dirty="0" err="1" smtClean="0"/>
              <a:t>детермінованістю</a:t>
            </a:r>
            <a:r>
              <a:rPr lang="ru-RU" dirty="0" smtClean="0"/>
              <a:t> та </a:t>
            </a:r>
            <a:r>
              <a:rPr lang="ru-RU" dirty="0" err="1" smtClean="0"/>
              <a:t>регламентацією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регламентацію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ділової</a:t>
            </a:r>
            <a:r>
              <a:rPr lang="ru-RU" dirty="0" smtClean="0"/>
              <a:t> </a:t>
            </a:r>
            <a:r>
              <a:rPr lang="ru-RU" dirty="0" err="1" smtClean="0"/>
              <a:t>етики</a:t>
            </a:r>
            <a:r>
              <a:rPr lang="ru-RU" dirty="0" smtClean="0"/>
              <a:t>, </a:t>
            </a:r>
            <a:r>
              <a:rPr lang="ru-RU" dirty="0" err="1" smtClean="0"/>
              <a:t>ділової</a:t>
            </a:r>
            <a:r>
              <a:rPr lang="ru-RU" dirty="0" smtClean="0"/>
              <a:t> риторики,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корпоративної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268760"/>
            <a:ext cx="7406640" cy="468052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склалися</a:t>
            </a:r>
            <a:r>
              <a:rPr lang="ru-RU" dirty="0" smtClean="0"/>
              <a:t> </a:t>
            </a:r>
            <a:r>
              <a:rPr lang="ru-RU" b="1" dirty="0" smtClean="0"/>
              <a:t>два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ділової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комунікації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безпосереднє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особиста</a:t>
            </a:r>
            <a:r>
              <a:rPr lang="ru-RU" dirty="0" smtClean="0"/>
              <a:t> </a:t>
            </a:r>
            <a:r>
              <a:rPr lang="ru-RU" dirty="0" err="1" smtClean="0"/>
              <a:t>розмова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людей</a:t>
            </a:r>
            <a:r>
              <a:rPr lang="ru-RU" dirty="0" smtClean="0"/>
              <a:t>) та </a:t>
            </a:r>
            <a:r>
              <a:rPr lang="ru-RU" dirty="0" err="1" smtClean="0"/>
              <a:t>опосередковане</a:t>
            </a:r>
            <a:r>
              <a:rPr lang="ru-RU" dirty="0" smtClean="0"/>
              <a:t> (</a:t>
            </a:r>
            <a:r>
              <a:rPr lang="ru-RU" dirty="0" err="1" smtClean="0"/>
              <a:t>телефонна</a:t>
            </a:r>
            <a:r>
              <a:rPr lang="ru-RU" dirty="0" smtClean="0"/>
              <a:t> </a:t>
            </a:r>
            <a:r>
              <a:rPr lang="ru-RU" dirty="0" err="1" smtClean="0"/>
              <a:t>розмова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smtClean="0"/>
              <a:t>людей, </a:t>
            </a:r>
            <a:r>
              <a:rPr lang="ru-RU" dirty="0" err="1" smtClean="0"/>
              <a:t>опосередкована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комп’ютера</a:t>
            </a:r>
            <a:r>
              <a:rPr lang="ru-RU" dirty="0" smtClean="0"/>
              <a:t>)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обумовили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усної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письмової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dirty="0" err="1" smtClean="0"/>
              <a:t>Письмова</a:t>
            </a:r>
            <a:r>
              <a:rPr lang="ru-RU" b="1" dirty="0" smtClean="0"/>
              <a:t> </a:t>
            </a:r>
            <a:r>
              <a:rPr lang="ru-RU" b="1" dirty="0" err="1" smtClean="0"/>
              <a:t>ділова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комунікація</a:t>
            </a:r>
            <a:r>
              <a:rPr lang="ru-RU" b="1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навичками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листів</a:t>
            </a:r>
            <a:r>
              <a:rPr lang="ru-RU" dirty="0" smtClean="0"/>
              <a:t>, </a:t>
            </a:r>
            <a:r>
              <a:rPr lang="ru-RU" dirty="0" err="1" smtClean="0"/>
              <a:t>контрактів</a:t>
            </a:r>
            <a:r>
              <a:rPr lang="ru-RU" dirty="0" smtClean="0"/>
              <a:t>, </a:t>
            </a:r>
            <a:r>
              <a:rPr lang="ru-RU" dirty="0" err="1" smtClean="0"/>
              <a:t>угод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функціонують</a:t>
            </a:r>
            <a:r>
              <a:rPr lang="ru-RU" dirty="0" smtClean="0"/>
              <a:t> в </a:t>
            </a:r>
            <a:r>
              <a:rPr lang="ru-RU" dirty="0" err="1" smtClean="0"/>
              <a:t>управлінській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b="1" dirty="0" err="1" smtClean="0"/>
              <a:t>Усна</a:t>
            </a:r>
            <a:r>
              <a:rPr lang="ru-RU" b="1" dirty="0" smtClean="0"/>
              <a:t> </a:t>
            </a:r>
            <a:r>
              <a:rPr lang="ru-RU" b="1" dirty="0" err="1" smtClean="0"/>
              <a:t>ділова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комунікація</a:t>
            </a:r>
            <a:r>
              <a:rPr lang="ru-RU" b="1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в </a:t>
            </a:r>
            <a:r>
              <a:rPr lang="ru-RU" dirty="0" err="1" smtClean="0"/>
              <a:t>ділових</a:t>
            </a:r>
            <a:r>
              <a:rPr lang="ru-RU" dirty="0" smtClean="0"/>
              <a:t> переговорах, </a:t>
            </a:r>
            <a:r>
              <a:rPr lang="ru-RU" dirty="0" err="1" smtClean="0"/>
              <a:t>зустрічах</a:t>
            </a:r>
            <a:r>
              <a:rPr lang="ru-RU" dirty="0" smtClean="0"/>
              <a:t>, </a:t>
            </a:r>
            <a:r>
              <a:rPr lang="ru-RU" dirty="0" err="1" smtClean="0"/>
              <a:t>консультаціях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1125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/>
              <a:t>Загальноприйнятими</a:t>
            </a:r>
            <a:r>
              <a:rPr lang="ru-RU" b="1" dirty="0" smtClean="0"/>
              <a:t> формами </a:t>
            </a:r>
            <a:r>
              <a:rPr lang="ru-RU" b="1" dirty="0" err="1" smtClean="0"/>
              <a:t>ділової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комунікації</a:t>
            </a:r>
            <a:r>
              <a:rPr lang="ru-RU" b="1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ділові</a:t>
            </a:r>
            <a:r>
              <a:rPr lang="ru-RU" dirty="0" smtClean="0"/>
              <a:t> </a:t>
            </a:r>
            <a:r>
              <a:rPr lang="ru-RU" dirty="0" err="1" smtClean="0"/>
              <a:t>бесіди</a:t>
            </a:r>
            <a:r>
              <a:rPr lang="ru-RU" dirty="0" smtClean="0"/>
              <a:t>, </a:t>
            </a:r>
            <a:r>
              <a:rPr lang="ru-RU" dirty="0" err="1" smtClean="0"/>
              <a:t>наради</a:t>
            </a:r>
            <a:r>
              <a:rPr lang="ru-RU" dirty="0" smtClean="0"/>
              <a:t>, </a:t>
            </a:r>
            <a:r>
              <a:rPr lang="ru-RU" dirty="0" err="1" smtClean="0"/>
              <a:t>збори</a:t>
            </a:r>
            <a:r>
              <a:rPr lang="ru-RU" dirty="0" smtClean="0"/>
              <a:t>, переговори, </a:t>
            </a:r>
            <a:r>
              <a:rPr lang="ru-RU" dirty="0" err="1" smtClean="0"/>
              <a:t>прес-конференції</a:t>
            </a:r>
            <a:r>
              <a:rPr lang="ru-RU" dirty="0" smtClean="0"/>
              <a:t>,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ділові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, </a:t>
            </a:r>
            <a:r>
              <a:rPr lang="ru-RU" dirty="0" err="1" smtClean="0"/>
              <a:t>презентації</a:t>
            </a:r>
            <a:r>
              <a:rPr lang="ru-RU" dirty="0" smtClean="0"/>
              <a:t>, </a:t>
            </a:r>
            <a:r>
              <a:rPr lang="ru-RU" dirty="0" err="1" smtClean="0"/>
              <a:t>брифінги</a:t>
            </a:r>
            <a:r>
              <a:rPr lang="ru-RU" dirty="0" smtClean="0"/>
              <a:t>, </a:t>
            </a:r>
            <a:r>
              <a:rPr lang="ru-RU" dirty="0" err="1" smtClean="0"/>
              <a:t>виставки</a:t>
            </a:r>
            <a:r>
              <a:rPr lang="ru-RU" dirty="0" smtClean="0"/>
              <a:t>, ярмарки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Ділова</a:t>
            </a:r>
            <a:r>
              <a:rPr lang="ru-RU" dirty="0" smtClean="0"/>
              <a:t> </a:t>
            </a:r>
            <a:r>
              <a:rPr lang="ru-RU" dirty="0" err="1" smtClean="0"/>
              <a:t>професійна</a:t>
            </a:r>
            <a:r>
              <a:rPr lang="ru-RU" dirty="0" smtClean="0"/>
              <a:t> культура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спілкуватися</a:t>
            </a:r>
            <a:r>
              <a:rPr lang="ru-RU" dirty="0" smtClean="0"/>
              <a:t> телефоном,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ділову</a:t>
            </a:r>
            <a:r>
              <a:rPr lang="ru-RU" dirty="0" smtClean="0"/>
              <a:t> </a:t>
            </a:r>
            <a:r>
              <a:rPr lang="ru-RU" dirty="0" err="1" smtClean="0"/>
              <a:t>дискусію</a:t>
            </a:r>
            <a:r>
              <a:rPr lang="ru-RU" dirty="0" smtClean="0"/>
              <a:t>, </a:t>
            </a:r>
            <a:r>
              <a:rPr lang="ru-RU" dirty="0" err="1" smtClean="0"/>
              <a:t>публічно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традиційних</a:t>
            </a:r>
            <a:r>
              <a:rPr lang="ru-RU" dirty="0" smtClean="0"/>
              <a:t> жанрах </a:t>
            </a:r>
            <a:r>
              <a:rPr lang="ru-RU" dirty="0" err="1" smtClean="0"/>
              <a:t>ділової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(</a:t>
            </a:r>
            <a:r>
              <a:rPr lang="ru-RU" dirty="0" err="1" smtClean="0"/>
              <a:t>публічні</a:t>
            </a:r>
            <a:r>
              <a:rPr lang="ru-RU" dirty="0" smtClean="0"/>
              <a:t> </a:t>
            </a:r>
            <a:r>
              <a:rPr lang="ru-RU" dirty="0" err="1" smtClean="0"/>
              <a:t>промови</a:t>
            </a:r>
            <a:r>
              <a:rPr lang="ru-RU" dirty="0" smtClean="0"/>
              <a:t>, </a:t>
            </a:r>
            <a:r>
              <a:rPr lang="ru-RU" dirty="0" err="1" smtClean="0"/>
              <a:t>інтерв’ю</a:t>
            </a:r>
            <a:r>
              <a:rPr lang="ru-RU" dirty="0" smtClean="0"/>
              <a:t>, </a:t>
            </a:r>
            <a:r>
              <a:rPr lang="ru-RU" dirty="0" err="1" smtClean="0"/>
              <a:t>коментарі</a:t>
            </a:r>
            <a:r>
              <a:rPr lang="ru-RU" dirty="0" smtClean="0"/>
              <a:t>, </a:t>
            </a:r>
            <a:r>
              <a:rPr lang="ru-RU" dirty="0" err="1" smtClean="0"/>
              <a:t>консультації</a:t>
            </a:r>
            <a:r>
              <a:rPr lang="ru-RU" dirty="0" smtClean="0"/>
              <a:t>)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комунікативні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фірм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умінь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самопрезентації</a:t>
            </a:r>
            <a:r>
              <a:rPr lang="ru-RU" dirty="0" smtClean="0"/>
              <a:t>, </a:t>
            </a:r>
            <a:r>
              <a:rPr lang="ru-RU" dirty="0" err="1" smtClean="0"/>
              <a:t>іміджу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корпоративної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споживчого</a:t>
            </a:r>
            <a:r>
              <a:rPr lang="ru-RU" dirty="0" smtClean="0"/>
              <a:t>, </a:t>
            </a:r>
            <a:r>
              <a:rPr lang="ru-RU" dirty="0" err="1" smtClean="0"/>
              <a:t>фінансового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, </a:t>
            </a:r>
            <a:r>
              <a:rPr lang="ru-RU" dirty="0" err="1" smtClean="0"/>
              <a:t>контактних</a:t>
            </a:r>
            <a:r>
              <a:rPr lang="ru-RU" dirty="0" smtClean="0"/>
              <a:t> </a:t>
            </a:r>
            <a:r>
              <a:rPr lang="ru-RU" dirty="0" err="1" smtClean="0"/>
              <a:t>аудиторій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їх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/>
              <a:t>Комунікаційний</a:t>
            </a:r>
            <a:r>
              <a:rPr lang="ru-RU" b="1" dirty="0" smtClean="0"/>
              <a:t> </a:t>
            </a:r>
            <a:r>
              <a:rPr lang="ru-RU" b="1" dirty="0" err="1" smtClean="0"/>
              <a:t>процес</a:t>
            </a:r>
            <a:r>
              <a:rPr lang="ru-RU" b="1" dirty="0" smtClean="0"/>
              <a:t> 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взаємодія</a:t>
            </a:r>
            <a:r>
              <a:rPr lang="ru-RU" b="1" dirty="0" smtClean="0"/>
              <a:t> </a:t>
            </a:r>
            <a:r>
              <a:rPr lang="ru-RU" b="1" dirty="0" err="1" smtClean="0"/>
              <a:t>сукупності</a:t>
            </a:r>
            <a:r>
              <a:rPr lang="ru-RU" b="1" dirty="0" smtClean="0"/>
              <a:t> </a:t>
            </a:r>
            <a:r>
              <a:rPr lang="ru-RU" b="1" dirty="0" err="1" smtClean="0"/>
              <a:t>елементів</a:t>
            </a:r>
            <a:r>
              <a:rPr lang="ru-RU" b="1" dirty="0" smtClean="0"/>
              <a:t>. </a:t>
            </a:r>
            <a:endParaRPr lang="ru-RU" b="1" dirty="0" smtClean="0"/>
          </a:p>
          <a:p>
            <a:pPr algn="just"/>
            <a:r>
              <a:rPr lang="ru-RU" b="1" dirty="0" err="1" smtClean="0"/>
              <a:t>Існує</a:t>
            </a:r>
            <a:r>
              <a:rPr lang="ru-RU" b="1" dirty="0" smtClean="0"/>
              <a:t> </a:t>
            </a:r>
            <a:r>
              <a:rPr lang="ru-RU" b="1" dirty="0" err="1" smtClean="0"/>
              <a:t>чотири</a:t>
            </a:r>
            <a:r>
              <a:rPr lang="ru-RU" b="1" dirty="0" smtClean="0"/>
              <a:t> </a:t>
            </a:r>
            <a:r>
              <a:rPr lang="ru-RU" b="1" dirty="0" err="1" smtClean="0"/>
              <a:t>базові</a:t>
            </a:r>
            <a:r>
              <a:rPr lang="ru-RU" b="1" dirty="0" smtClean="0"/>
              <a:t> </a:t>
            </a:r>
            <a:r>
              <a:rPr lang="ru-RU" b="1" dirty="0" err="1" smtClean="0"/>
              <a:t>елементи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комунікаційного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: </a:t>
            </a:r>
            <a:endParaRPr lang="ru-RU" b="1" dirty="0" smtClean="0"/>
          </a:p>
          <a:p>
            <a:pPr algn="just"/>
            <a:r>
              <a:rPr lang="ru-RU" dirty="0" smtClean="0"/>
              <a:t>1. </a:t>
            </a:r>
            <a:r>
              <a:rPr lang="ru-RU" b="1" dirty="0" err="1" smtClean="0"/>
              <a:t>Відправник</a:t>
            </a:r>
            <a:r>
              <a:rPr lang="ru-RU" dirty="0" smtClean="0"/>
              <a:t> – особа,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генерує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збирає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та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2.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закодована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,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відправник</a:t>
            </a:r>
            <a:r>
              <a:rPr lang="ru-RU" dirty="0" smtClean="0"/>
              <a:t> </a:t>
            </a:r>
            <a:r>
              <a:rPr lang="ru-RU" dirty="0" err="1" smtClean="0"/>
              <a:t>одержувачу</a:t>
            </a:r>
            <a:r>
              <a:rPr lang="ru-RU" dirty="0" smtClean="0"/>
              <a:t>. </a:t>
            </a:r>
            <a:r>
              <a:rPr lang="ru-RU" b="1" dirty="0" err="1" smtClean="0"/>
              <a:t>Кодування</a:t>
            </a:r>
            <a:r>
              <a:rPr lang="ru-RU" b="1" dirty="0" smtClean="0"/>
              <a:t> </a:t>
            </a:r>
            <a:r>
              <a:rPr lang="ru-RU" b="1" dirty="0" err="1" smtClean="0"/>
              <a:t>повідомлень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повинне</a:t>
            </a:r>
            <a:r>
              <a:rPr lang="ru-RU" dirty="0" smtClean="0"/>
              <a:t> </a:t>
            </a:r>
            <a:r>
              <a:rPr lang="ru-RU" dirty="0" err="1" smtClean="0"/>
              <a:t>передаватися</a:t>
            </a:r>
            <a:r>
              <a:rPr lang="ru-RU" dirty="0" smtClean="0"/>
              <a:t> словами, знаками, </a:t>
            </a:r>
            <a:r>
              <a:rPr lang="ru-RU" dirty="0" err="1" smtClean="0"/>
              <a:t>імпульсами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зрозумілими</a:t>
            </a:r>
            <a:r>
              <a:rPr lang="ru-RU" dirty="0" smtClean="0"/>
              <a:t> </a:t>
            </a:r>
            <a:r>
              <a:rPr lang="ru-RU" dirty="0" err="1" smtClean="0"/>
              <a:t>одержувачу</a:t>
            </a:r>
            <a:r>
              <a:rPr lang="ru-RU" dirty="0" smtClean="0"/>
              <a:t>,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розшифрувати</a:t>
            </a:r>
            <a:r>
              <a:rPr lang="ru-RU" dirty="0" smtClean="0"/>
              <a:t>/</a:t>
            </a:r>
            <a:r>
              <a:rPr lang="ru-RU" dirty="0" err="1" smtClean="0"/>
              <a:t>декодувати</a:t>
            </a:r>
            <a:r>
              <a:rPr lang="ru-RU" dirty="0" smtClean="0"/>
              <a:t> </a:t>
            </a:r>
            <a:r>
              <a:rPr lang="ru-RU" dirty="0" err="1" smtClean="0"/>
              <a:t>одержану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3. </a:t>
            </a:r>
            <a:r>
              <a:rPr lang="ru-RU" b="1" dirty="0" smtClean="0"/>
              <a:t>Канал </a:t>
            </a:r>
            <a:r>
              <a:rPr lang="ru-RU" dirty="0" smtClean="0"/>
              <a:t>–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(</a:t>
            </a:r>
            <a:r>
              <a:rPr lang="ru-RU" dirty="0" err="1" smtClean="0"/>
              <a:t>усне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, </a:t>
            </a:r>
            <a:r>
              <a:rPr lang="ru-RU" dirty="0" err="1" smtClean="0"/>
              <a:t>наради</a:t>
            </a:r>
            <a:r>
              <a:rPr lang="ru-RU" dirty="0" smtClean="0"/>
              <a:t>, </a:t>
            </a:r>
            <a:r>
              <a:rPr lang="ru-RU" dirty="0" err="1" smtClean="0"/>
              <a:t>телефонні</a:t>
            </a:r>
            <a:r>
              <a:rPr lang="ru-RU" dirty="0" smtClean="0"/>
              <a:t> переговори, </a:t>
            </a:r>
            <a:r>
              <a:rPr lang="ru-RU" dirty="0" err="1" smtClean="0"/>
              <a:t>письмове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, </a:t>
            </a:r>
            <a:r>
              <a:rPr lang="ru-RU" dirty="0" err="1" smtClean="0"/>
              <a:t>службові</a:t>
            </a:r>
            <a:r>
              <a:rPr lang="ru-RU" dirty="0" smtClean="0"/>
              <a:t> записки, </a:t>
            </a:r>
            <a:r>
              <a:rPr lang="ru-RU" dirty="0" err="1" smtClean="0"/>
              <a:t>звіти</a:t>
            </a:r>
            <a:r>
              <a:rPr lang="ru-RU" dirty="0" smtClean="0"/>
              <a:t>, </a:t>
            </a:r>
            <a:r>
              <a:rPr lang="ru-RU" dirty="0" err="1" smtClean="0"/>
              <a:t>електронна</a:t>
            </a:r>
            <a:r>
              <a:rPr lang="ru-RU" dirty="0" smtClean="0"/>
              <a:t> </a:t>
            </a:r>
            <a:r>
              <a:rPr lang="ru-RU" dirty="0" err="1" smtClean="0"/>
              <a:t>пошта</a:t>
            </a:r>
            <a:r>
              <a:rPr lang="ru-RU" dirty="0" smtClean="0"/>
              <a:t>, </a:t>
            </a:r>
            <a:r>
              <a:rPr lang="ru-RU" dirty="0" err="1" smtClean="0"/>
              <a:t>комп’ютерні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). </a:t>
            </a:r>
            <a:endParaRPr lang="ru-RU" dirty="0" smtClean="0"/>
          </a:p>
          <a:p>
            <a:pPr algn="just"/>
            <a:r>
              <a:rPr lang="ru-RU" dirty="0" smtClean="0"/>
              <a:t>4. </a:t>
            </a:r>
            <a:r>
              <a:rPr lang="ru-RU" b="1" dirty="0" err="1" smtClean="0"/>
              <a:t>Одержувач</a:t>
            </a:r>
            <a:r>
              <a:rPr lang="ru-RU" b="1" dirty="0" smtClean="0"/>
              <a:t> (адресат) </a:t>
            </a:r>
            <a:r>
              <a:rPr lang="ru-RU" dirty="0" smtClean="0"/>
              <a:t>– особа,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призначена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та яка </a:t>
            </a:r>
            <a:r>
              <a:rPr lang="ru-RU" dirty="0" err="1" smtClean="0"/>
              <a:t>інтерпретує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36004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 </a:t>
            </a:r>
            <a:r>
              <a:rPr lang="ru-RU" sz="2400" b="1" dirty="0" err="1" smtClean="0"/>
              <a:t>Етапи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бізнес-комунікацій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їх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типологія</a:t>
            </a:r>
            <a:r>
              <a:rPr lang="ru-RU" sz="2400" b="1" dirty="0" smtClean="0"/>
              <a:t> 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836712"/>
            <a:ext cx="7406640" cy="547260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комун</a:t>
            </a:r>
            <a:r>
              <a:rPr lang="uk-UA" dirty="0" err="1" smtClean="0"/>
              <a:t>ікційного</a:t>
            </a:r>
            <a:r>
              <a:rPr lang="uk-UA" dirty="0" smtClean="0"/>
              <a:t> процесу </a:t>
            </a:r>
            <a:endParaRPr lang="en-US" dirty="0" smtClean="0"/>
          </a:p>
        </p:txBody>
      </p:sp>
      <p:pic>
        <p:nvPicPr>
          <p:cNvPr id="4" name="Picture 2" descr="Процес комунікацій - Менеджмент у сфері послуг - Навчальні матеріали онлайн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420888"/>
            <a:ext cx="748883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13798</Words>
  <Application>WPS Presentation</Application>
  <PresentationFormat>Экран (4:3)</PresentationFormat>
  <Paragraphs>153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Arial</vt:lpstr>
      <vt:lpstr>SimSun</vt:lpstr>
      <vt:lpstr>Wingdings</vt:lpstr>
      <vt:lpstr>Wingdings 2</vt:lpstr>
      <vt:lpstr>Verdana</vt:lpstr>
      <vt:lpstr>Gill Sans MT</vt:lpstr>
      <vt:lpstr>Corbel</vt:lpstr>
      <vt:lpstr>Microsoft YaHei</vt:lpstr>
      <vt:lpstr>Arial Unicode MS</vt:lpstr>
      <vt:lpstr>Calibri</vt:lpstr>
      <vt:lpstr>Солнцестояние</vt:lpstr>
      <vt:lpstr>Тема 1 Бізнес-комунікації як процес передавання інформації</vt:lpstr>
      <vt:lpstr>1. Поняття бізнес-комунікацій 2. Етапи бізнес-комунікацій  3. Типологія бізнес-комунікацій  4. Комунікативні шуми та бар’єри</vt:lpstr>
      <vt:lpstr>1. Поняття бізнес-комунікацій </vt:lpstr>
      <vt:lpstr>1. Поняття бізнес-комунікацій </vt:lpstr>
      <vt:lpstr>1. Поняття бізнес-комунікацій </vt:lpstr>
      <vt:lpstr>2 Етапи бізнес-комунікацій</vt:lpstr>
      <vt:lpstr>2 Етапи бізнес-комунікацій</vt:lpstr>
      <vt:lpstr>2 Етапи бізнес-комунікацій та їх типологія  </vt:lpstr>
      <vt:lpstr>2 Етапи бізнес-комунікацій та їх типологія  </vt:lpstr>
      <vt:lpstr>2 Етапи бізнес-комунікацій</vt:lpstr>
      <vt:lpstr>2 Етапи бізнес-комунікацій</vt:lpstr>
      <vt:lpstr>2 Етапи бізнес-комунікацій</vt:lpstr>
      <vt:lpstr>3. Типологія бізнес-комунікацій </vt:lpstr>
      <vt:lpstr>3. Типологія бізнес-комунікацій </vt:lpstr>
      <vt:lpstr>3. Типологія бізнес-комунікацій </vt:lpstr>
      <vt:lpstr>3. Типологія бізнес-комунікацій </vt:lpstr>
      <vt:lpstr>3. Типологія бізнес-комунікацій </vt:lpstr>
      <vt:lpstr>3. Типологія бізнес-комунікацій </vt:lpstr>
      <vt:lpstr>PowerPoint 演示文稿</vt:lpstr>
      <vt:lpstr> 4. Комунікативні шуми та бар’єри</vt:lpstr>
      <vt:lpstr> 4. Комунікативні шуми та бар’єри</vt:lpstr>
      <vt:lpstr> 4. Комунікативні шуми та бар’єри</vt:lpstr>
      <vt:lpstr> 4. Комунікативні шуми та бар’єри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Бізнес-комунікації як процес передавання інформації</dc:title>
  <dc:creator>tetiana.moschytska</dc:creator>
  <cp:lastModifiedBy>Татьяна</cp:lastModifiedBy>
  <cp:revision>15</cp:revision>
  <dcterms:created xsi:type="dcterms:W3CDTF">2023-10-02T14:06:00Z</dcterms:created>
  <dcterms:modified xsi:type="dcterms:W3CDTF">2023-10-07T18:57:01Z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CCA7B544DFC64FEC9495D90D054EA315_13</vt:lpwstr>
  </property>
  <property fmtid="{D5CDD505-2E9C-101B-9397-08002B2CF9AE}" pid="3" name="KSOProductBuildVer">
    <vt:lpwstr>1049-12.2.0.13215</vt:lpwstr>
  </property>
</Properties>
</file>