
<file path=[Content_Types].xml><?xml version="1.0" encoding="utf-8"?>
<Types xmlns="http://schemas.openxmlformats.org/package/2006/content-types">
  <Default Extension="jpeg" ContentType="image/jpeg"/>
  <Default Extension="JPG" ContentType="image/.jp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2" r:id="rId7"/>
    <p:sldId id="263" r:id="rId8"/>
    <p:sldId id="264" r:id="rId9"/>
    <p:sldId id="266" r:id="rId10"/>
    <p:sldId id="277" r:id="rId11"/>
    <p:sldId id="279" r:id="rId12"/>
    <p:sldId id="268" r:id="rId13"/>
    <p:sldId id="269" r:id="rId14"/>
    <p:sldId id="270" r:id="rId15"/>
    <p:sldId id="271" r:id="rId16"/>
    <p:sldId id="272" r:id="rId17"/>
    <p:sldId id="284" r:id="rId18"/>
    <p:sldId id="280" r:id="rId19"/>
    <p:sldId id="281" r:id="rId20"/>
    <p:sldId id="283" r:id="rId21"/>
    <p:sldId id="273" r:id="rId22"/>
    <p:sldId id="274" r:id="rId23"/>
    <p:sldId id="275" r:id="rId24"/>
    <p:sldId id="276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626" autoAdjust="0"/>
  </p:normalViewPr>
  <p:slideViewPr>
    <p:cSldViewPr showGuides="1"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8" Type="http://schemas.openxmlformats.org/officeDocument/2006/relationships/tableStyles" Target="tableStyles.xml"/><Relationship Id="rId27" Type="http://schemas.openxmlformats.org/officeDocument/2006/relationships/viewProps" Target="viewProps.xml"/><Relationship Id="rId26" Type="http://schemas.openxmlformats.org/officeDocument/2006/relationships/presProps" Target="presProps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305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5AA43-ACC7-4726-AC1A-07A8A53C10A6}" type="datetimeFigureOut">
              <a:rPr lang="ru-RU" smtClean="0"/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BD8D2-77A6-416A-B1DE-5D12F8F0C60E}" type="slidenum">
              <a:rPr lang="ru-RU" smtClean="0"/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5AA43-ACC7-4726-AC1A-07A8A53C10A6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BD8D2-77A6-416A-B1DE-5D12F8F0C60E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5AA43-ACC7-4726-AC1A-07A8A53C10A6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BD8D2-77A6-416A-B1DE-5D12F8F0C60E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5AA43-ACC7-4726-AC1A-07A8A53C10A6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BD8D2-77A6-416A-B1DE-5D12F8F0C60E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415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5AA43-ACC7-4726-AC1A-07A8A53C10A6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BD8D2-77A6-416A-B1DE-5D12F8F0C60E}" type="slidenum">
              <a:rPr lang="ru-RU" smtClean="0"/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5AA43-ACC7-4726-AC1A-07A8A53C10A6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BD8D2-77A6-416A-B1DE-5D12F8F0C60E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5AA43-ACC7-4726-AC1A-07A8A53C10A6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BD8D2-77A6-416A-B1DE-5D12F8F0C60E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5AA43-ACC7-4726-AC1A-07A8A53C10A6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BD8D2-77A6-416A-B1DE-5D12F8F0C60E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5AA43-ACC7-4726-AC1A-07A8A53C10A6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BD8D2-77A6-416A-B1DE-5D12F8F0C60E}" type="slidenum">
              <a:rPr lang="ru-RU" smtClean="0"/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5AA43-ACC7-4726-AC1A-07A8A53C10A6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BD8D2-77A6-416A-B1DE-5D12F8F0C60E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5AA43-ACC7-4726-AC1A-07A8A53C10A6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BD8D2-77A6-416A-B1DE-5D12F8F0C60E}" type="slidenum">
              <a:rPr lang="ru-RU" smtClean="0"/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210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  <a:p>
            <a:pPr lvl="1" eaLnBrk="1" latinLnBrk="0" hangingPunct="1"/>
            <a:r>
              <a:rPr kumimoji="0" lang="ru-RU" smtClean="0"/>
              <a:t>Второй уровень</a:t>
            </a:r>
            <a:endParaRPr kumimoji="0" lang="ru-RU" smtClean="0"/>
          </a:p>
          <a:p>
            <a:pPr lvl="2" eaLnBrk="1" latinLnBrk="0" hangingPunct="1"/>
            <a:r>
              <a:rPr kumimoji="0" lang="ru-RU" smtClean="0"/>
              <a:t>Третий уровень</a:t>
            </a:r>
            <a:endParaRPr kumimoji="0" lang="ru-RU" smtClean="0"/>
          </a:p>
          <a:p>
            <a:pPr lvl="3" eaLnBrk="1" latinLnBrk="0" hangingPunct="1"/>
            <a:r>
              <a:rPr kumimoji="0" lang="ru-RU" smtClean="0"/>
              <a:t>Четвертый уровень</a:t>
            </a:r>
            <a:endParaRPr kumimoji="0" lang="ru-RU" smtClean="0"/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</a:lstStyle>
          <a:p>
            <a:fld id="{8E75AA43-ACC7-4726-AC1A-07A8A53C10A6}" type="datetimeFigureOut">
              <a:rPr lang="ru-RU" smtClean="0"/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fld id="{260BD8D2-77A6-416A-B1DE-5D12F8F0C60E}" type="slidenum">
              <a:rPr lang="ru-RU" smtClean="0"/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83210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 panose="05020102010507070707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490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 panose="020B0604030504040204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7095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 panose="05020102010507070707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990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 panose="05020102010507070707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575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 panose="05020102010507070707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 panose="05020102010507070707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894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 panose="05020102010507070707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 panose="05020102010507070707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42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 panose="05020102010507070707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6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1124744"/>
            <a:ext cx="7406640" cy="14721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Тема 1 </a:t>
            </a:r>
            <a:r>
              <a:rPr lang="ru-RU" dirty="0" err="1" smtClean="0"/>
              <a:t>Бізнес-комунікації</a:t>
            </a:r>
            <a:r>
              <a:rPr lang="ru-RU" dirty="0" smtClean="0"/>
              <a:t> як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передавання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260648"/>
            <a:ext cx="7406640" cy="36004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2 </a:t>
            </a:r>
            <a:r>
              <a:rPr lang="ru-RU" sz="2400" b="1" dirty="0" err="1" smtClean="0"/>
              <a:t>Етапи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бізнес-комунікацій</a:t>
            </a:r>
            <a:endParaRPr lang="ru-RU" sz="2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836712"/>
            <a:ext cx="7406640" cy="5112568"/>
          </a:xfrm>
        </p:spPr>
        <p:txBody>
          <a:bodyPr>
            <a:normAutofit/>
          </a:bodyPr>
          <a:lstStyle/>
          <a:p>
            <a:pPr algn="just"/>
            <a:r>
              <a:rPr lang="uk-UA" sz="2000" dirty="0" smtClean="0"/>
              <a:t> </a:t>
            </a:r>
            <a:endParaRPr lang="en-US" sz="2000" dirty="0" smtClean="0"/>
          </a:p>
        </p:txBody>
      </p:sp>
      <p:pic>
        <p:nvPicPr>
          <p:cNvPr id="4" name="Picture 2" descr="https://library.if.ua/media/content/5331b151cbb25.gif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268760"/>
            <a:ext cx="7510422" cy="4031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260648"/>
            <a:ext cx="7406640" cy="36004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2 </a:t>
            </a:r>
            <a:r>
              <a:rPr lang="ru-RU" sz="2400" b="1" dirty="0" err="1" smtClean="0"/>
              <a:t>Етапи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бізнес-комунікацій</a:t>
            </a:r>
            <a:endParaRPr lang="ru-RU" sz="2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692696"/>
            <a:ext cx="7406640" cy="5616624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b="1" dirty="0" err="1" smtClean="0"/>
              <a:t>Етапи</a:t>
            </a:r>
            <a:r>
              <a:rPr lang="ru-RU" b="1" dirty="0" smtClean="0"/>
              <a:t> </a:t>
            </a:r>
            <a:r>
              <a:rPr lang="ru-RU" b="1" dirty="0" err="1" smtClean="0"/>
              <a:t>сп</a:t>
            </a:r>
            <a:r>
              <a:rPr lang="uk-UA" b="1" dirty="0" smtClean="0"/>
              <a:t>і</a:t>
            </a:r>
            <a:r>
              <a:rPr lang="ru-RU" b="1" dirty="0" err="1" smtClean="0"/>
              <a:t>лкування</a:t>
            </a:r>
            <a:r>
              <a:rPr lang="ru-RU" dirty="0" smtClean="0"/>
              <a:t>: </a:t>
            </a:r>
            <a:endParaRPr lang="ru-RU" dirty="0" smtClean="0"/>
          </a:p>
          <a:p>
            <a:pPr marL="541655" indent="-514350" algn="just">
              <a:buAutoNum type="arabicPeriod"/>
            </a:pPr>
            <a:r>
              <a:rPr lang="ru-RU" b="1" dirty="0" err="1" smtClean="0"/>
              <a:t>Підготовка</a:t>
            </a:r>
            <a:r>
              <a:rPr lang="ru-RU" b="1" dirty="0" smtClean="0"/>
              <a:t> до </a:t>
            </a:r>
            <a:r>
              <a:rPr lang="ru-RU" b="1" dirty="0" err="1" smtClean="0"/>
              <a:t>спілкування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передбачає</a:t>
            </a:r>
            <a:r>
              <a:rPr lang="ru-RU" dirty="0" smtClean="0"/>
              <a:t>: – </a:t>
            </a:r>
            <a:r>
              <a:rPr lang="ru-RU" dirty="0" err="1" smtClean="0"/>
              <a:t>складання</a:t>
            </a:r>
            <a:r>
              <a:rPr lang="ru-RU" dirty="0" smtClean="0"/>
              <a:t> плану </a:t>
            </a:r>
            <a:r>
              <a:rPr lang="ru-RU" dirty="0" err="1" smtClean="0"/>
              <a:t>майбутнього</a:t>
            </a:r>
            <a:r>
              <a:rPr lang="ru-RU" dirty="0" smtClean="0"/>
              <a:t> акту </a:t>
            </a:r>
            <a:r>
              <a:rPr lang="ru-RU" dirty="0" err="1" smtClean="0"/>
              <a:t>спілкування</a:t>
            </a:r>
            <a:r>
              <a:rPr lang="ru-RU" dirty="0" smtClean="0"/>
              <a:t>; – </a:t>
            </a:r>
            <a:r>
              <a:rPr lang="ru-RU" dirty="0" err="1" smtClean="0"/>
              <a:t>збирання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предмета </a:t>
            </a:r>
            <a:r>
              <a:rPr lang="ru-RU" dirty="0" err="1" smtClean="0"/>
              <a:t>спілкування</a:t>
            </a:r>
            <a:r>
              <a:rPr lang="ru-RU" dirty="0" smtClean="0"/>
              <a:t> та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систематизація</a:t>
            </a:r>
            <a:r>
              <a:rPr lang="ru-RU" dirty="0" smtClean="0"/>
              <a:t>; – </a:t>
            </a:r>
            <a:r>
              <a:rPr lang="ru-RU" dirty="0" err="1" smtClean="0"/>
              <a:t>умотивування</a:t>
            </a:r>
            <a:r>
              <a:rPr lang="ru-RU" dirty="0" smtClean="0"/>
              <a:t> </a:t>
            </a:r>
            <a:r>
              <a:rPr lang="ru-RU" dirty="0" err="1" smtClean="0"/>
              <a:t>аргументів</a:t>
            </a:r>
            <a:r>
              <a:rPr lang="ru-RU" dirty="0" smtClean="0"/>
              <a:t> на </a:t>
            </a:r>
            <a:r>
              <a:rPr lang="ru-RU" dirty="0" err="1" smtClean="0"/>
              <a:t>користь</a:t>
            </a:r>
            <a:r>
              <a:rPr lang="ru-RU" dirty="0" smtClean="0"/>
              <a:t> </a:t>
            </a:r>
            <a:r>
              <a:rPr lang="ru-RU" dirty="0" err="1" smtClean="0"/>
              <a:t>своєї</a:t>
            </a:r>
            <a:r>
              <a:rPr lang="ru-RU" dirty="0" smtClean="0"/>
              <a:t> </a:t>
            </a:r>
            <a:r>
              <a:rPr lang="ru-RU" dirty="0" err="1" smtClean="0"/>
              <a:t>позиції</a:t>
            </a:r>
            <a:r>
              <a:rPr lang="ru-RU" dirty="0" smtClean="0"/>
              <a:t> та </a:t>
            </a:r>
            <a:r>
              <a:rPr lang="ru-RU" dirty="0" err="1" smtClean="0"/>
              <a:t>контраргументів</a:t>
            </a:r>
            <a:r>
              <a:rPr lang="ru-RU" dirty="0" smtClean="0"/>
              <a:t> </a:t>
            </a:r>
            <a:r>
              <a:rPr lang="ru-RU" dirty="0" err="1" smtClean="0"/>
              <a:t>іншої</a:t>
            </a:r>
            <a:r>
              <a:rPr lang="ru-RU" dirty="0" smtClean="0"/>
              <a:t> </a:t>
            </a:r>
            <a:r>
              <a:rPr lang="ru-RU" dirty="0" err="1" smtClean="0"/>
              <a:t>сторони</a:t>
            </a:r>
            <a:r>
              <a:rPr lang="ru-RU" dirty="0" smtClean="0"/>
              <a:t>; – </a:t>
            </a:r>
            <a:r>
              <a:rPr lang="ru-RU" dirty="0" err="1" smtClean="0"/>
              <a:t>обґрунтування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варіанта</a:t>
            </a:r>
            <a:r>
              <a:rPr lang="ru-RU" dirty="0" smtClean="0"/>
              <a:t> </a:t>
            </a:r>
            <a:r>
              <a:rPr lang="ru-RU" dirty="0" err="1" smtClean="0"/>
              <a:t>рішення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передбачення</a:t>
            </a:r>
            <a:r>
              <a:rPr lang="ru-RU" dirty="0" smtClean="0"/>
              <a:t> </a:t>
            </a:r>
            <a:r>
              <a:rPr lang="ru-RU" dirty="0" err="1" smtClean="0"/>
              <a:t>реакції</a:t>
            </a:r>
            <a:r>
              <a:rPr lang="ru-RU" dirty="0" smtClean="0"/>
              <a:t> </a:t>
            </a:r>
            <a:r>
              <a:rPr lang="ru-RU" dirty="0" err="1" smtClean="0"/>
              <a:t>співрозмовника</a:t>
            </a:r>
            <a:r>
              <a:rPr lang="ru-RU" dirty="0" smtClean="0"/>
              <a:t>. </a:t>
            </a:r>
            <a:endParaRPr lang="ru-RU" dirty="0" smtClean="0"/>
          </a:p>
          <a:p>
            <a:pPr marL="541655" indent="-514350" algn="just">
              <a:buAutoNum type="arabicPeriod"/>
            </a:pPr>
            <a:r>
              <a:rPr lang="ru-RU" b="1" dirty="0" smtClean="0"/>
              <a:t>Початок </a:t>
            </a:r>
            <a:r>
              <a:rPr lang="ru-RU" b="1" dirty="0" err="1" smtClean="0"/>
              <a:t>спілкування</a:t>
            </a:r>
            <a:r>
              <a:rPr lang="ru-RU" dirty="0" smtClean="0"/>
              <a:t>. На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етапі</a:t>
            </a:r>
            <a:r>
              <a:rPr lang="ru-RU" dirty="0" smtClean="0"/>
              <a:t> </a:t>
            </a:r>
            <a:r>
              <a:rPr lang="ru-RU" dirty="0" err="1" smtClean="0"/>
              <a:t>важливо</a:t>
            </a:r>
            <a:r>
              <a:rPr lang="ru-RU" dirty="0" smtClean="0"/>
              <a:t>: – </a:t>
            </a:r>
            <a:r>
              <a:rPr lang="ru-RU" dirty="0" err="1" smtClean="0"/>
              <a:t>дбати</a:t>
            </a:r>
            <a:r>
              <a:rPr lang="ru-RU" dirty="0" smtClean="0"/>
              <a:t> про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доброзичливої</a:t>
            </a:r>
            <a:r>
              <a:rPr lang="ru-RU" dirty="0" smtClean="0"/>
              <a:t> </a:t>
            </a:r>
            <a:r>
              <a:rPr lang="ru-RU" dirty="0" err="1" smtClean="0"/>
              <a:t>атмосфери</a:t>
            </a:r>
            <a:r>
              <a:rPr lang="ru-RU" dirty="0" smtClean="0"/>
              <a:t> </a:t>
            </a:r>
            <a:r>
              <a:rPr lang="ru-RU" dirty="0" err="1" smtClean="0"/>
              <a:t>спілкування</a:t>
            </a:r>
            <a:r>
              <a:rPr lang="ru-RU" dirty="0" smtClean="0"/>
              <a:t> (</a:t>
            </a:r>
            <a:r>
              <a:rPr lang="ru-RU" dirty="0" err="1" smtClean="0"/>
              <a:t>доцільно</a:t>
            </a:r>
            <a:r>
              <a:rPr lang="ru-RU" dirty="0" smtClean="0"/>
              <a:t> </a:t>
            </a:r>
            <a:r>
              <a:rPr lang="ru-RU" dirty="0" err="1" smtClean="0"/>
              <a:t>поговорити</a:t>
            </a:r>
            <a:r>
              <a:rPr lang="ru-RU" dirty="0" smtClean="0"/>
              <a:t> </a:t>
            </a:r>
            <a:r>
              <a:rPr lang="ru-RU" dirty="0" err="1" smtClean="0"/>
              <a:t>про</a:t>
            </a:r>
            <a:r>
              <a:rPr lang="ru-RU" dirty="0" smtClean="0"/>
              <a:t> </a:t>
            </a:r>
            <a:r>
              <a:rPr lang="ru-RU" dirty="0" err="1" smtClean="0"/>
              <a:t>спільні</a:t>
            </a:r>
            <a:r>
              <a:rPr lang="ru-RU" dirty="0" smtClean="0"/>
              <a:t> </a:t>
            </a:r>
            <a:r>
              <a:rPr lang="ru-RU" dirty="0" err="1" smtClean="0"/>
              <a:t>інтереси</a:t>
            </a:r>
            <a:r>
              <a:rPr lang="ru-RU" dirty="0" smtClean="0"/>
              <a:t>, </a:t>
            </a:r>
            <a:r>
              <a:rPr lang="ru-RU" dirty="0" err="1" smtClean="0"/>
              <a:t>сказати</a:t>
            </a:r>
            <a:r>
              <a:rPr lang="ru-RU" dirty="0" smtClean="0"/>
              <a:t> </a:t>
            </a:r>
            <a:r>
              <a:rPr lang="ru-RU" dirty="0" err="1" smtClean="0"/>
              <a:t>щось</a:t>
            </a:r>
            <a:r>
              <a:rPr lang="ru-RU" dirty="0" smtClean="0"/>
              <a:t> </a:t>
            </a:r>
            <a:r>
              <a:rPr lang="ru-RU" dirty="0" err="1" smtClean="0"/>
              <a:t>приємне</a:t>
            </a:r>
            <a:r>
              <a:rPr lang="ru-RU" dirty="0" smtClean="0"/>
              <a:t> </a:t>
            </a:r>
            <a:r>
              <a:rPr lang="ru-RU" dirty="0" err="1" smtClean="0"/>
              <a:t>співрозмовникові</a:t>
            </a:r>
            <a:r>
              <a:rPr lang="ru-RU" dirty="0" smtClean="0"/>
              <a:t>); – не </a:t>
            </a:r>
            <a:r>
              <a:rPr lang="ru-RU" dirty="0" err="1" smtClean="0"/>
              <a:t>протиставляти</a:t>
            </a:r>
            <a:r>
              <a:rPr lang="ru-RU" dirty="0" smtClean="0"/>
              <a:t> себе </a:t>
            </a:r>
            <a:r>
              <a:rPr lang="ru-RU" dirty="0" err="1" smtClean="0"/>
              <a:t>співрозмовникові</a:t>
            </a:r>
            <a:r>
              <a:rPr lang="ru-RU" dirty="0" smtClean="0"/>
              <a:t>; – </a:t>
            </a:r>
            <a:r>
              <a:rPr lang="ru-RU" dirty="0" err="1" smtClean="0"/>
              <a:t>демонструвати</a:t>
            </a:r>
            <a:r>
              <a:rPr lang="ru-RU" dirty="0" smtClean="0"/>
              <a:t> </a:t>
            </a:r>
            <a:r>
              <a:rPr lang="ru-RU" dirty="0" err="1" smtClean="0"/>
              <a:t>повагу</a:t>
            </a:r>
            <a:r>
              <a:rPr lang="ru-RU" dirty="0" smtClean="0"/>
              <a:t> та </a:t>
            </a:r>
            <a:r>
              <a:rPr lang="ru-RU" dirty="0" err="1" smtClean="0"/>
              <a:t>увагу</a:t>
            </a:r>
            <a:r>
              <a:rPr lang="ru-RU" dirty="0" smtClean="0"/>
              <a:t> до </a:t>
            </a:r>
            <a:r>
              <a:rPr lang="ru-RU" dirty="0" err="1" smtClean="0"/>
              <a:t>співрозмовника</a:t>
            </a:r>
            <a:r>
              <a:rPr lang="ru-RU" dirty="0" smtClean="0"/>
              <a:t> (</a:t>
            </a:r>
            <a:r>
              <a:rPr lang="ru-RU" dirty="0" err="1" smtClean="0"/>
              <a:t>доброзичливий</a:t>
            </a:r>
            <a:r>
              <a:rPr lang="ru-RU" dirty="0" smtClean="0"/>
              <a:t> </a:t>
            </a:r>
            <a:r>
              <a:rPr lang="ru-RU" dirty="0" err="1" smtClean="0"/>
              <a:t>погляд</a:t>
            </a:r>
            <a:r>
              <a:rPr lang="ru-RU" dirty="0" smtClean="0"/>
              <a:t> та </a:t>
            </a:r>
            <a:r>
              <a:rPr lang="ru-RU" dirty="0" err="1" smtClean="0"/>
              <a:t>усмішка</a:t>
            </a:r>
            <a:r>
              <a:rPr lang="ru-RU" dirty="0" smtClean="0"/>
              <a:t> </a:t>
            </a:r>
            <a:r>
              <a:rPr lang="ru-RU" dirty="0" err="1" smtClean="0"/>
              <a:t>допоможуть</a:t>
            </a:r>
            <a:r>
              <a:rPr lang="ru-RU" dirty="0" smtClean="0"/>
              <a:t> </a:t>
            </a:r>
            <a:r>
              <a:rPr lang="ru-RU" dirty="0" err="1" smtClean="0"/>
              <a:t>установити</a:t>
            </a:r>
            <a:r>
              <a:rPr lang="ru-RU" dirty="0" smtClean="0"/>
              <a:t> контакт); – </a:t>
            </a:r>
            <a:r>
              <a:rPr lang="ru-RU" dirty="0" err="1" smtClean="0"/>
              <a:t>уникати</a:t>
            </a:r>
            <a:r>
              <a:rPr lang="ru-RU" dirty="0" smtClean="0"/>
              <a:t> критики, </a:t>
            </a:r>
            <a:r>
              <a:rPr lang="ru-RU" dirty="0" err="1" smtClean="0"/>
              <a:t>зверхності</a:t>
            </a:r>
            <a:r>
              <a:rPr lang="ru-RU" dirty="0" smtClean="0"/>
              <a:t> та </a:t>
            </a:r>
            <a:r>
              <a:rPr lang="ru-RU" dirty="0" err="1" smtClean="0"/>
              <a:t>негативних</a:t>
            </a:r>
            <a:r>
              <a:rPr lang="ru-RU" dirty="0" smtClean="0"/>
              <a:t> </a:t>
            </a:r>
            <a:r>
              <a:rPr lang="ru-RU" dirty="0" err="1" smtClean="0"/>
              <a:t>оцінювань</a:t>
            </a:r>
            <a:r>
              <a:rPr lang="ru-RU" dirty="0" smtClean="0"/>
              <a:t>. </a:t>
            </a:r>
            <a:endParaRPr lang="ru-RU" dirty="0" smtClean="0"/>
          </a:p>
          <a:p>
            <a:pPr marL="541655" indent="-514350" algn="just">
              <a:buAutoNum type="arabicPeriod"/>
            </a:pPr>
            <a:r>
              <a:rPr lang="ru-RU" b="1" dirty="0" err="1" smtClean="0"/>
              <a:t>Обговорення</a:t>
            </a:r>
            <a:r>
              <a:rPr lang="ru-RU" b="1" dirty="0" smtClean="0"/>
              <a:t> </a:t>
            </a:r>
            <a:r>
              <a:rPr lang="ru-RU" b="1" dirty="0" err="1" smtClean="0"/>
              <a:t>питання</a:t>
            </a:r>
            <a:r>
              <a:rPr lang="ru-RU" b="1" dirty="0" smtClean="0"/>
              <a:t> (</a:t>
            </a:r>
            <a:r>
              <a:rPr lang="ru-RU" b="1" dirty="0" err="1" smtClean="0"/>
              <a:t>проблеми</a:t>
            </a:r>
            <a:r>
              <a:rPr lang="ru-RU" dirty="0" smtClean="0"/>
              <a:t>). На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етапі</a:t>
            </a:r>
            <a:r>
              <a:rPr lang="ru-RU" dirty="0" smtClean="0"/>
              <a:t> </a:t>
            </a:r>
            <a:r>
              <a:rPr lang="ru-RU" dirty="0" err="1" smtClean="0"/>
              <a:t>доцільно</a:t>
            </a:r>
            <a:r>
              <a:rPr lang="ru-RU" dirty="0" smtClean="0"/>
              <a:t> </a:t>
            </a:r>
            <a:r>
              <a:rPr lang="ru-RU" dirty="0" err="1" smtClean="0"/>
              <a:t>додержуватися</a:t>
            </a:r>
            <a:r>
              <a:rPr lang="ru-RU" dirty="0" smtClean="0"/>
              <a:t> таких правил: – </a:t>
            </a:r>
            <a:r>
              <a:rPr lang="ru-RU" dirty="0" err="1" smtClean="0"/>
              <a:t>лаконічно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дохідливо</a:t>
            </a:r>
            <a:r>
              <a:rPr lang="ru-RU" dirty="0" smtClean="0"/>
              <a:t> </a:t>
            </a:r>
            <a:r>
              <a:rPr lang="ru-RU" dirty="0" err="1" smtClean="0"/>
              <a:t>викладати</a:t>
            </a:r>
            <a:r>
              <a:rPr lang="ru-RU" dirty="0" smtClean="0"/>
              <a:t> </a:t>
            </a:r>
            <a:r>
              <a:rPr lang="ru-RU" dirty="0" err="1" smtClean="0"/>
              <a:t>інформацію</a:t>
            </a:r>
            <a:r>
              <a:rPr lang="ru-RU" dirty="0" smtClean="0"/>
              <a:t>; – </a:t>
            </a:r>
            <a:r>
              <a:rPr lang="ru-RU" dirty="0" err="1" smtClean="0"/>
              <a:t>уважно</a:t>
            </a:r>
            <a:r>
              <a:rPr lang="ru-RU" dirty="0" smtClean="0"/>
              <a:t> </a:t>
            </a:r>
            <a:r>
              <a:rPr lang="ru-RU" dirty="0" err="1" smtClean="0"/>
              <a:t>вислуховувати</a:t>
            </a:r>
            <a:r>
              <a:rPr lang="ru-RU" dirty="0" smtClean="0"/>
              <a:t> </a:t>
            </a:r>
            <a:r>
              <a:rPr lang="ru-RU" dirty="0" err="1" smtClean="0"/>
              <a:t>співрозмовника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намагатися</a:t>
            </a:r>
            <a:r>
              <a:rPr lang="ru-RU" dirty="0" smtClean="0"/>
              <a:t> адекватно </a:t>
            </a:r>
            <a:r>
              <a:rPr lang="ru-RU" dirty="0" err="1" smtClean="0"/>
              <a:t>сприймати</a:t>
            </a:r>
            <a:r>
              <a:rPr lang="ru-RU" dirty="0" smtClean="0"/>
              <a:t> те, про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говорить; – </a:t>
            </a:r>
            <a:r>
              <a:rPr lang="ru-RU" dirty="0" err="1" smtClean="0"/>
              <a:t>пам’ятати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спілкуванню</a:t>
            </a:r>
            <a:r>
              <a:rPr lang="ru-RU" dirty="0" smtClean="0"/>
              <a:t> </a:t>
            </a:r>
            <a:r>
              <a:rPr lang="ru-RU" dirty="0" err="1" smtClean="0"/>
              <a:t>характерний</a:t>
            </a:r>
            <a:r>
              <a:rPr lang="ru-RU" dirty="0" smtClean="0"/>
              <a:t> </a:t>
            </a:r>
            <a:r>
              <a:rPr lang="ru-RU" dirty="0" err="1" smtClean="0"/>
              <a:t>діалоговий</a:t>
            </a:r>
            <a:r>
              <a:rPr lang="ru-RU" dirty="0" smtClean="0"/>
              <a:t> характер; – </a:t>
            </a:r>
            <a:r>
              <a:rPr lang="ru-RU" dirty="0" err="1" smtClean="0"/>
              <a:t>аргументувати</a:t>
            </a:r>
            <a:r>
              <a:rPr lang="ru-RU" dirty="0" smtClean="0"/>
              <a:t> свою </a:t>
            </a:r>
            <a:r>
              <a:rPr lang="ru-RU" dirty="0" err="1" smtClean="0"/>
              <a:t>позицію</a:t>
            </a:r>
            <a:r>
              <a:rPr lang="ru-RU" dirty="0" smtClean="0"/>
              <a:t> – </a:t>
            </a:r>
            <a:r>
              <a:rPr lang="ru-RU" dirty="0" err="1" smtClean="0"/>
              <a:t>наводити</a:t>
            </a:r>
            <a:r>
              <a:rPr lang="ru-RU" dirty="0" smtClean="0"/>
              <a:t> </a:t>
            </a:r>
            <a:r>
              <a:rPr lang="ru-RU" dirty="0" err="1" smtClean="0"/>
              <a:t>переконливі</a:t>
            </a:r>
            <a:r>
              <a:rPr lang="ru-RU" dirty="0" smtClean="0"/>
              <a:t> </a:t>
            </a:r>
            <a:r>
              <a:rPr lang="ru-RU" dirty="0" err="1" smtClean="0"/>
              <a:t>докази</a:t>
            </a:r>
            <a:r>
              <a:rPr lang="ru-RU" dirty="0" smtClean="0"/>
              <a:t>. </a:t>
            </a:r>
            <a:r>
              <a:rPr lang="ru-RU" dirty="0" err="1" smtClean="0"/>
              <a:t>Аргументування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важливий</a:t>
            </a:r>
            <a:r>
              <a:rPr lang="ru-RU" dirty="0" smtClean="0"/>
              <a:t> </a:t>
            </a:r>
            <a:r>
              <a:rPr lang="ru-RU" dirty="0" err="1" smtClean="0"/>
              <a:t>спосіб</a:t>
            </a:r>
            <a:r>
              <a:rPr lang="ru-RU" dirty="0" smtClean="0"/>
              <a:t> </a:t>
            </a:r>
            <a:r>
              <a:rPr lang="ru-RU" dirty="0" err="1" smtClean="0"/>
              <a:t>переконання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вмотивованих</a:t>
            </a:r>
            <a:r>
              <a:rPr lang="ru-RU" dirty="0" smtClean="0"/>
              <a:t>, </a:t>
            </a:r>
            <a:r>
              <a:rPr lang="ru-RU" dirty="0" err="1" smtClean="0"/>
              <a:t>обґрунтованих</a:t>
            </a:r>
            <a:r>
              <a:rPr lang="ru-RU" dirty="0" smtClean="0"/>
              <a:t> </a:t>
            </a:r>
            <a:r>
              <a:rPr lang="ru-RU" dirty="0" err="1" smtClean="0"/>
              <a:t>логічних</a:t>
            </a:r>
            <a:r>
              <a:rPr lang="ru-RU" dirty="0" smtClean="0"/>
              <a:t> </a:t>
            </a:r>
            <a:r>
              <a:rPr lang="ru-RU" dirty="0" err="1" smtClean="0"/>
              <a:t>доказів</a:t>
            </a:r>
            <a:r>
              <a:rPr lang="ru-RU" dirty="0" smtClean="0"/>
              <a:t>. </a:t>
            </a:r>
            <a:endParaRPr lang="ru-RU" dirty="0" smtClean="0"/>
          </a:p>
          <a:p>
            <a:pPr marL="541655" indent="-514350" algn="just">
              <a:buAutoNum type="arabicPeriod"/>
            </a:pPr>
            <a:r>
              <a:rPr lang="ru-RU" b="1" dirty="0" err="1" smtClean="0"/>
              <a:t>Ухвалення</a:t>
            </a:r>
            <a:r>
              <a:rPr lang="ru-RU" b="1" dirty="0" smtClean="0"/>
              <a:t> </a:t>
            </a:r>
            <a:r>
              <a:rPr lang="ru-RU" b="1" dirty="0" err="1" smtClean="0"/>
              <a:t>рішення</a:t>
            </a:r>
            <a:r>
              <a:rPr lang="ru-RU" b="1" dirty="0" smtClean="0"/>
              <a:t>.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ухвалити</a:t>
            </a:r>
            <a:r>
              <a:rPr lang="ru-RU" dirty="0" smtClean="0"/>
              <a:t> </a:t>
            </a:r>
            <a:r>
              <a:rPr lang="ru-RU" dirty="0" err="1" smtClean="0"/>
              <a:t>правильне</a:t>
            </a:r>
            <a:r>
              <a:rPr lang="ru-RU" dirty="0" smtClean="0"/>
              <a:t> </a:t>
            </a:r>
            <a:r>
              <a:rPr lang="ru-RU" dirty="0" err="1" smtClean="0"/>
              <a:t>рішення</a:t>
            </a:r>
            <a:r>
              <a:rPr lang="ru-RU" dirty="0" smtClean="0"/>
              <a:t>, </a:t>
            </a:r>
            <a:r>
              <a:rPr lang="ru-RU" dirty="0" err="1" smtClean="0"/>
              <a:t>варто</a:t>
            </a:r>
            <a:r>
              <a:rPr lang="ru-RU" dirty="0" smtClean="0"/>
              <a:t>: – </a:t>
            </a:r>
            <a:r>
              <a:rPr lang="ru-RU" dirty="0" err="1" smtClean="0"/>
              <a:t>запропонувати</a:t>
            </a:r>
            <a:r>
              <a:rPr lang="ru-RU" dirty="0" smtClean="0"/>
              <a:t>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варіантів</a:t>
            </a:r>
            <a:r>
              <a:rPr lang="ru-RU" dirty="0" smtClean="0"/>
              <a:t> </a:t>
            </a:r>
            <a:r>
              <a:rPr lang="ru-RU" dirty="0" err="1" smtClean="0"/>
              <a:t>вирішення</a:t>
            </a:r>
            <a:r>
              <a:rPr lang="ru-RU" dirty="0" smtClean="0"/>
              <a:t> </a:t>
            </a:r>
            <a:r>
              <a:rPr lang="ru-RU" dirty="0" err="1" smtClean="0"/>
              <a:t>проблеми</a:t>
            </a:r>
            <a:r>
              <a:rPr lang="ru-RU" dirty="0" smtClean="0"/>
              <a:t>; – </a:t>
            </a:r>
            <a:r>
              <a:rPr lang="ru-RU" dirty="0" err="1" smtClean="0"/>
              <a:t>уважно</a:t>
            </a:r>
            <a:r>
              <a:rPr lang="ru-RU" dirty="0" smtClean="0"/>
              <a:t> </a:t>
            </a:r>
            <a:r>
              <a:rPr lang="ru-RU" dirty="0" err="1" smtClean="0"/>
              <a:t>вислухати</a:t>
            </a:r>
            <a:r>
              <a:rPr lang="ru-RU" dirty="0" smtClean="0"/>
              <a:t> </a:t>
            </a:r>
            <a:r>
              <a:rPr lang="ru-RU" dirty="0" err="1" smtClean="0"/>
              <a:t>аргументи</a:t>
            </a:r>
            <a:r>
              <a:rPr lang="ru-RU" dirty="0" smtClean="0"/>
              <a:t> </a:t>
            </a:r>
            <a:r>
              <a:rPr lang="ru-RU" dirty="0" err="1" smtClean="0"/>
              <a:t>співрозмовника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можливого</a:t>
            </a:r>
            <a:r>
              <a:rPr lang="ru-RU" dirty="0" smtClean="0"/>
              <a:t> </a:t>
            </a:r>
            <a:r>
              <a:rPr lang="ru-RU" dirty="0" err="1" smtClean="0"/>
              <a:t>рішення</a:t>
            </a:r>
            <a:r>
              <a:rPr lang="ru-RU" dirty="0" smtClean="0"/>
              <a:t>; – </a:t>
            </a:r>
            <a:r>
              <a:rPr lang="ru-RU" dirty="0" err="1" smtClean="0"/>
              <a:t>визначити</a:t>
            </a:r>
            <a:r>
              <a:rPr lang="ru-RU" dirty="0" smtClean="0"/>
              <a:t> за </a:t>
            </a:r>
            <a:r>
              <a:rPr lang="ru-RU" dirty="0" err="1" smtClean="0"/>
              <a:t>настроєм</a:t>
            </a:r>
            <a:r>
              <a:rPr lang="ru-RU" dirty="0" smtClean="0"/>
              <a:t> </a:t>
            </a:r>
            <a:r>
              <a:rPr lang="ru-RU" dirty="0" err="1" smtClean="0"/>
              <a:t>співрозмовника</a:t>
            </a:r>
            <a:r>
              <a:rPr lang="ru-RU" dirty="0" smtClean="0"/>
              <a:t> момент для </a:t>
            </a:r>
            <a:r>
              <a:rPr lang="ru-RU" dirty="0" err="1" smtClean="0"/>
              <a:t>закінчення</a:t>
            </a:r>
            <a:r>
              <a:rPr lang="ru-RU" dirty="0" smtClean="0"/>
              <a:t> </a:t>
            </a:r>
            <a:r>
              <a:rPr lang="ru-RU" dirty="0" err="1" smtClean="0"/>
              <a:t>зустрічі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запропонувати</a:t>
            </a:r>
            <a:r>
              <a:rPr lang="ru-RU" dirty="0" smtClean="0"/>
              <a:t> </a:t>
            </a:r>
            <a:r>
              <a:rPr lang="ru-RU" dirty="0" err="1" smtClean="0"/>
              <a:t>кращий</a:t>
            </a:r>
            <a:r>
              <a:rPr lang="ru-RU" dirty="0" smtClean="0"/>
              <a:t> </a:t>
            </a:r>
            <a:r>
              <a:rPr lang="ru-RU" dirty="0" err="1" smtClean="0"/>
              <a:t>варіант</a:t>
            </a:r>
            <a:r>
              <a:rPr lang="ru-RU" dirty="0" smtClean="0"/>
              <a:t> </a:t>
            </a:r>
            <a:r>
              <a:rPr lang="ru-RU" dirty="0" err="1" smtClean="0"/>
              <a:t>ухвалення</a:t>
            </a:r>
            <a:r>
              <a:rPr lang="ru-RU" dirty="0" smtClean="0"/>
              <a:t> </a:t>
            </a:r>
            <a:r>
              <a:rPr lang="ru-RU" dirty="0" err="1" smtClean="0"/>
              <a:t>рішення</a:t>
            </a:r>
            <a:r>
              <a:rPr lang="ru-RU" dirty="0" smtClean="0"/>
              <a:t>; – не </a:t>
            </a:r>
            <a:r>
              <a:rPr lang="ru-RU" dirty="0" err="1" smtClean="0"/>
              <a:t>виказувати</a:t>
            </a:r>
            <a:r>
              <a:rPr lang="ru-RU" dirty="0" smtClean="0"/>
              <a:t> </a:t>
            </a:r>
            <a:r>
              <a:rPr lang="ru-RU" dirty="0" err="1" smtClean="0"/>
              <a:t>ні</a:t>
            </a:r>
            <a:r>
              <a:rPr lang="ru-RU" dirty="0" smtClean="0"/>
              <a:t> </a:t>
            </a:r>
            <a:r>
              <a:rPr lang="ru-RU" dirty="0" err="1" smtClean="0"/>
              <a:t>найменшої</a:t>
            </a:r>
            <a:r>
              <a:rPr lang="ru-RU" dirty="0" smtClean="0"/>
              <a:t> </a:t>
            </a:r>
            <a:r>
              <a:rPr lang="ru-RU" dirty="0" err="1" smtClean="0"/>
              <a:t>роздратованості</a:t>
            </a:r>
            <a:r>
              <a:rPr lang="ru-RU" dirty="0" smtClean="0"/>
              <a:t>,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якщо</a:t>
            </a:r>
            <a:r>
              <a:rPr lang="ru-RU" dirty="0" smtClean="0"/>
              <a:t> мети не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досягнуто</a:t>
            </a:r>
            <a:r>
              <a:rPr lang="ru-RU" dirty="0" smtClean="0"/>
              <a:t>, </a:t>
            </a:r>
            <a:r>
              <a:rPr lang="ru-RU" dirty="0" err="1" smtClean="0"/>
              <a:t>триматися</a:t>
            </a:r>
            <a:r>
              <a:rPr lang="ru-RU" dirty="0" smtClean="0"/>
              <a:t> </a:t>
            </a:r>
            <a:r>
              <a:rPr lang="ru-RU" dirty="0" err="1" smtClean="0"/>
              <a:t>впевнено</a:t>
            </a:r>
            <a:r>
              <a:rPr lang="ru-RU" dirty="0" smtClean="0"/>
              <a:t>. </a:t>
            </a:r>
            <a:endParaRPr lang="ru-RU" dirty="0" smtClean="0"/>
          </a:p>
          <a:p>
            <a:pPr marL="541655" indent="-514350" algn="just">
              <a:buAutoNum type="arabicPeriod"/>
            </a:pPr>
            <a:r>
              <a:rPr lang="ru-RU" b="1" dirty="0" err="1" smtClean="0"/>
              <a:t>Вихід</a:t>
            </a:r>
            <a:r>
              <a:rPr lang="ru-RU" b="1" dirty="0" smtClean="0"/>
              <a:t> </a:t>
            </a:r>
            <a:r>
              <a:rPr lang="ru-RU" b="1" dirty="0" err="1" smtClean="0"/>
              <a:t>із</a:t>
            </a:r>
            <a:r>
              <a:rPr lang="ru-RU" b="1" dirty="0" smtClean="0"/>
              <a:t> контакту. </a:t>
            </a:r>
            <a:r>
              <a:rPr lang="ru-RU" dirty="0" err="1" smtClean="0"/>
              <a:t>Ініціатива</a:t>
            </a:r>
            <a:r>
              <a:rPr lang="ru-RU" dirty="0" smtClean="0"/>
              <a:t> </a:t>
            </a:r>
            <a:r>
              <a:rPr lang="ru-RU" dirty="0" err="1" smtClean="0"/>
              <a:t>завершення</a:t>
            </a:r>
            <a:r>
              <a:rPr lang="ru-RU" dirty="0" smtClean="0"/>
              <a:t> </a:t>
            </a:r>
            <a:r>
              <a:rPr lang="ru-RU" dirty="0" err="1" smtClean="0"/>
              <a:t>розмови</a:t>
            </a:r>
            <a:r>
              <a:rPr lang="ru-RU" dirty="0" smtClean="0"/>
              <a:t> за </a:t>
            </a:r>
            <a:r>
              <a:rPr lang="ru-RU" dirty="0" err="1" smtClean="0"/>
              <a:t>статусної</a:t>
            </a:r>
            <a:r>
              <a:rPr lang="ru-RU" dirty="0" smtClean="0"/>
              <a:t> </a:t>
            </a:r>
            <a:r>
              <a:rPr lang="ru-RU" dirty="0" err="1" smtClean="0"/>
              <a:t>несиметричності</a:t>
            </a:r>
            <a:r>
              <a:rPr lang="ru-RU" dirty="0" smtClean="0"/>
              <a:t> </a:t>
            </a:r>
            <a:r>
              <a:rPr lang="ru-RU" dirty="0" err="1" smtClean="0"/>
              <a:t>суб’єктів</a:t>
            </a:r>
            <a:r>
              <a:rPr lang="ru-RU" dirty="0" smtClean="0"/>
              <a:t> </a:t>
            </a:r>
            <a:r>
              <a:rPr lang="ru-RU" dirty="0" err="1" smtClean="0"/>
              <a:t>спілкування</a:t>
            </a:r>
            <a:r>
              <a:rPr lang="ru-RU" dirty="0" smtClean="0"/>
              <a:t> повинна </a:t>
            </a:r>
            <a:r>
              <a:rPr lang="ru-RU" dirty="0" err="1" smtClean="0"/>
              <a:t>належати</a:t>
            </a:r>
            <a:r>
              <a:rPr lang="ru-RU" dirty="0" smtClean="0"/>
              <a:t> </a:t>
            </a:r>
            <a:r>
              <a:rPr lang="ru-RU" dirty="0" err="1" smtClean="0"/>
              <a:t>особі</a:t>
            </a:r>
            <a:r>
              <a:rPr lang="ru-RU" dirty="0" smtClean="0"/>
              <a:t> </a:t>
            </a:r>
            <a:r>
              <a:rPr lang="ru-RU" dirty="0" err="1" smtClean="0"/>
              <a:t>жіночої</a:t>
            </a:r>
            <a:r>
              <a:rPr lang="ru-RU" dirty="0" smtClean="0"/>
              <a:t> </a:t>
            </a:r>
            <a:r>
              <a:rPr lang="ru-RU" dirty="0" err="1" smtClean="0"/>
              <a:t>статі</a:t>
            </a:r>
            <a:r>
              <a:rPr lang="ru-RU" dirty="0" smtClean="0"/>
              <a:t>, </a:t>
            </a:r>
            <a:r>
              <a:rPr lang="ru-RU" dirty="0" err="1" smtClean="0"/>
              <a:t>людині</a:t>
            </a:r>
            <a:r>
              <a:rPr lang="ru-RU" dirty="0" smtClean="0"/>
              <a:t>, </a:t>
            </a:r>
            <a:r>
              <a:rPr lang="ru-RU" dirty="0" err="1" smtClean="0"/>
              <a:t>старшій</a:t>
            </a:r>
            <a:r>
              <a:rPr lang="ru-RU" dirty="0" smtClean="0"/>
              <a:t> за </a:t>
            </a:r>
            <a:r>
              <a:rPr lang="ru-RU" dirty="0" err="1" smtClean="0"/>
              <a:t>віком</a:t>
            </a:r>
            <a:r>
              <a:rPr lang="ru-RU" dirty="0" smtClean="0"/>
              <a:t>, </a:t>
            </a:r>
            <a:r>
              <a:rPr lang="ru-RU" dirty="0" err="1" smtClean="0"/>
              <a:t>вищій</a:t>
            </a:r>
            <a:r>
              <a:rPr lang="ru-RU" dirty="0" smtClean="0"/>
              <a:t> </a:t>
            </a:r>
            <a:r>
              <a:rPr lang="ru-RU" dirty="0" err="1" smtClean="0"/>
              <a:t>за</a:t>
            </a:r>
            <a:r>
              <a:rPr lang="ru-RU" dirty="0" smtClean="0"/>
              <a:t> </a:t>
            </a:r>
            <a:r>
              <a:rPr lang="ru-RU" dirty="0" err="1" smtClean="0"/>
              <a:t>соціальним</a:t>
            </a:r>
            <a:r>
              <a:rPr lang="ru-RU" dirty="0" smtClean="0"/>
              <a:t> становищем. </a:t>
            </a:r>
            <a:r>
              <a:rPr lang="ru-RU" dirty="0" err="1" smtClean="0"/>
              <a:t>Наприкінці</a:t>
            </a:r>
            <a:r>
              <a:rPr lang="ru-RU" dirty="0" smtClean="0"/>
              <a:t> </a:t>
            </a:r>
            <a:r>
              <a:rPr lang="ru-RU" dirty="0" err="1" smtClean="0"/>
              <a:t>спілкування</a:t>
            </a:r>
            <a:r>
              <a:rPr lang="ru-RU" dirty="0" smtClean="0"/>
              <a:t> треба </a:t>
            </a:r>
            <a:r>
              <a:rPr lang="ru-RU" dirty="0" err="1" smtClean="0"/>
              <a:t>підсумувати</a:t>
            </a:r>
            <a:r>
              <a:rPr lang="ru-RU" dirty="0" smtClean="0"/>
              <a:t> </a:t>
            </a:r>
            <a:r>
              <a:rPr lang="ru-RU" dirty="0" err="1" smtClean="0"/>
              <a:t>результати</a:t>
            </a:r>
            <a:r>
              <a:rPr lang="ru-RU" dirty="0" smtClean="0"/>
              <a:t> </a:t>
            </a:r>
            <a:r>
              <a:rPr lang="ru-RU" dirty="0" err="1" smtClean="0"/>
              <a:t>зустрічі</a:t>
            </a:r>
            <a:r>
              <a:rPr lang="ru-RU" dirty="0" smtClean="0"/>
              <a:t>, </a:t>
            </a:r>
            <a:r>
              <a:rPr lang="ru-RU" dirty="0" err="1" smtClean="0"/>
              <a:t>попрощатися</a:t>
            </a:r>
            <a:r>
              <a:rPr lang="ru-RU" dirty="0" smtClean="0"/>
              <a:t> та </a:t>
            </a:r>
            <a:r>
              <a:rPr lang="ru-RU" dirty="0" err="1" smtClean="0"/>
              <a:t>висловити</a:t>
            </a:r>
            <a:r>
              <a:rPr lang="ru-RU" dirty="0" smtClean="0"/>
              <a:t> </a:t>
            </a:r>
            <a:r>
              <a:rPr lang="ru-RU" dirty="0" err="1" smtClean="0"/>
              <a:t>надію</a:t>
            </a:r>
            <a:r>
              <a:rPr lang="ru-RU" dirty="0" smtClean="0"/>
              <a:t> на </a:t>
            </a:r>
            <a:r>
              <a:rPr lang="ru-RU" dirty="0" err="1" smtClean="0"/>
              <a:t>подальші</a:t>
            </a:r>
            <a:r>
              <a:rPr lang="ru-RU" dirty="0" smtClean="0"/>
              <a:t> </a:t>
            </a:r>
            <a:r>
              <a:rPr lang="ru-RU" dirty="0" err="1" smtClean="0"/>
              <a:t>взаємини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спільну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. </a:t>
            </a:r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260648"/>
            <a:ext cx="7406640" cy="36004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2 </a:t>
            </a:r>
            <a:r>
              <a:rPr lang="ru-RU" sz="2400" b="1" dirty="0" err="1" smtClean="0"/>
              <a:t>Етапи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бізнес-комунікацій</a:t>
            </a:r>
            <a:endParaRPr lang="ru-RU" sz="2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836712"/>
            <a:ext cx="7406640" cy="547260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b="1" dirty="0" smtClean="0"/>
              <a:t>Мета </a:t>
            </a:r>
            <a:r>
              <a:rPr lang="ru-RU" b="1" dirty="0" err="1" smtClean="0"/>
              <a:t>професійного</a:t>
            </a:r>
            <a:r>
              <a:rPr lang="ru-RU" b="1" dirty="0" smtClean="0"/>
              <a:t> </a:t>
            </a:r>
            <a:r>
              <a:rPr lang="ru-RU" b="1" dirty="0" err="1" smtClean="0"/>
              <a:t>спілкування</a:t>
            </a:r>
            <a:r>
              <a:rPr lang="ru-RU" b="1" dirty="0" smtClean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регулювання</a:t>
            </a:r>
            <a:r>
              <a:rPr lang="ru-RU" dirty="0" smtClean="0"/>
              <a:t> </a:t>
            </a:r>
            <a:r>
              <a:rPr lang="ru-RU" dirty="0" err="1" smtClean="0"/>
              <a:t>ділових</a:t>
            </a:r>
            <a:r>
              <a:rPr lang="ru-RU" dirty="0" smtClean="0"/>
              <a:t> </a:t>
            </a:r>
            <a:r>
              <a:rPr lang="ru-RU" dirty="0" err="1" smtClean="0"/>
              <a:t>стосунків</a:t>
            </a:r>
            <a:r>
              <a:rPr lang="ru-RU" dirty="0" smtClean="0"/>
              <a:t> у </a:t>
            </a:r>
            <a:r>
              <a:rPr lang="ru-RU" dirty="0" err="1" smtClean="0"/>
              <a:t>виробничо-професійній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через </a:t>
            </a:r>
            <a:r>
              <a:rPr lang="ru-RU" dirty="0" err="1" smtClean="0"/>
              <a:t>вирішення</a:t>
            </a:r>
            <a:r>
              <a:rPr lang="ru-RU" dirty="0" smtClean="0"/>
              <a:t> </a:t>
            </a:r>
            <a:r>
              <a:rPr lang="ru-RU" dirty="0" err="1" smtClean="0"/>
              <a:t>професійних</a:t>
            </a:r>
            <a:r>
              <a:rPr lang="ru-RU" dirty="0" smtClean="0"/>
              <a:t> </a:t>
            </a:r>
            <a:r>
              <a:rPr lang="ru-RU" dirty="0" err="1" smtClean="0"/>
              <a:t>завдань</a:t>
            </a:r>
            <a:r>
              <a:rPr lang="ru-RU" dirty="0" smtClean="0"/>
              <a:t>.</a:t>
            </a:r>
            <a:endParaRPr lang="ru-RU" dirty="0" smtClean="0"/>
          </a:p>
          <a:p>
            <a:pPr algn="just"/>
            <a:r>
              <a:rPr lang="ru-RU" dirty="0" err="1" smtClean="0"/>
              <a:t>Комунікант</a:t>
            </a:r>
            <a:r>
              <a:rPr lang="ru-RU" dirty="0" smtClean="0"/>
              <a:t> повинен </a:t>
            </a:r>
            <a:r>
              <a:rPr lang="ru-RU" dirty="0" err="1" smtClean="0"/>
              <a:t>володіти</a:t>
            </a:r>
            <a:r>
              <a:rPr lang="ru-RU" dirty="0" smtClean="0"/>
              <a:t> </a:t>
            </a:r>
            <a:r>
              <a:rPr lang="ru-RU" dirty="0" err="1" smtClean="0"/>
              <a:t>комунікативною</a:t>
            </a:r>
            <a:r>
              <a:rPr lang="ru-RU" dirty="0" smtClean="0"/>
              <a:t> </a:t>
            </a:r>
            <a:r>
              <a:rPr lang="ru-RU" dirty="0" err="1" smtClean="0"/>
              <a:t>професійно</a:t>
            </a:r>
            <a:r>
              <a:rPr lang="ru-RU" dirty="0" smtClean="0"/>
              <a:t> </a:t>
            </a:r>
            <a:r>
              <a:rPr lang="ru-RU" dirty="0" err="1" smtClean="0"/>
              <a:t>орієнтованою</a:t>
            </a:r>
            <a:r>
              <a:rPr lang="ru-RU" dirty="0" smtClean="0"/>
              <a:t> </a:t>
            </a:r>
            <a:r>
              <a:rPr lang="ru-RU" dirty="0" err="1" smtClean="0"/>
              <a:t>компетенцією</a:t>
            </a:r>
            <a:r>
              <a:rPr lang="ru-RU" dirty="0" smtClean="0"/>
              <a:t>. </a:t>
            </a:r>
            <a:endParaRPr lang="ru-RU" dirty="0" smtClean="0"/>
          </a:p>
          <a:p>
            <a:pPr algn="just"/>
            <a:r>
              <a:rPr lang="ru-RU" b="1" dirty="0" err="1" smtClean="0"/>
              <a:t>Складові</a:t>
            </a:r>
            <a:r>
              <a:rPr lang="ru-RU" b="1" dirty="0" smtClean="0"/>
              <a:t> </a:t>
            </a:r>
            <a:r>
              <a:rPr lang="ru-RU" b="1" dirty="0" err="1" smtClean="0"/>
              <a:t>комунікативної</a:t>
            </a:r>
            <a:r>
              <a:rPr lang="ru-RU" b="1" dirty="0" smtClean="0"/>
              <a:t> </a:t>
            </a:r>
            <a:r>
              <a:rPr lang="ru-RU" b="1" dirty="0" err="1" smtClean="0"/>
              <a:t>компетентності</a:t>
            </a:r>
            <a:r>
              <a:rPr lang="ru-RU" b="1" dirty="0" smtClean="0"/>
              <a:t> </a:t>
            </a:r>
            <a:r>
              <a:rPr lang="ru-RU" b="1" dirty="0" err="1" smtClean="0"/>
              <a:t>особистості</a:t>
            </a:r>
            <a:r>
              <a:rPr lang="ru-RU" dirty="0" smtClean="0"/>
              <a:t>: </a:t>
            </a:r>
            <a:endParaRPr lang="ru-RU" dirty="0" smtClean="0"/>
          </a:p>
          <a:p>
            <a:pPr algn="just"/>
            <a:r>
              <a:rPr lang="ru-RU" dirty="0" smtClean="0"/>
              <a:t>– </a:t>
            </a:r>
            <a:r>
              <a:rPr lang="ru-RU" dirty="0" err="1" smtClean="0"/>
              <a:t>знання</a:t>
            </a:r>
            <a:r>
              <a:rPr lang="ru-RU" dirty="0" smtClean="0"/>
              <a:t> норм </a:t>
            </a:r>
            <a:r>
              <a:rPr lang="ru-RU" dirty="0" err="1" smtClean="0"/>
              <a:t>і</a:t>
            </a:r>
            <a:r>
              <a:rPr lang="ru-RU" dirty="0" smtClean="0"/>
              <a:t> правил </a:t>
            </a:r>
            <a:r>
              <a:rPr lang="ru-RU" dirty="0" err="1" smtClean="0"/>
              <a:t>спілкування</a:t>
            </a:r>
            <a:r>
              <a:rPr lang="ru-RU" dirty="0" smtClean="0"/>
              <a:t> (</a:t>
            </a:r>
            <a:r>
              <a:rPr lang="ru-RU" dirty="0" err="1" smtClean="0"/>
              <a:t>ділового</a:t>
            </a:r>
            <a:r>
              <a:rPr lang="ru-RU" dirty="0" smtClean="0"/>
              <a:t>, </a:t>
            </a:r>
            <a:r>
              <a:rPr lang="ru-RU" dirty="0" err="1" smtClean="0"/>
              <a:t>повсякденного</a:t>
            </a:r>
            <a:r>
              <a:rPr lang="ru-RU" dirty="0" smtClean="0"/>
              <a:t>, </a:t>
            </a:r>
            <a:r>
              <a:rPr lang="ru-RU" dirty="0" err="1" smtClean="0"/>
              <a:t>святкового</a:t>
            </a:r>
            <a:r>
              <a:rPr lang="ru-RU" dirty="0" smtClean="0"/>
              <a:t>); </a:t>
            </a:r>
            <a:endParaRPr lang="ru-RU" dirty="0" smtClean="0"/>
          </a:p>
          <a:p>
            <a:pPr algn="just"/>
            <a:r>
              <a:rPr lang="ru-RU" dirty="0" smtClean="0"/>
              <a:t>– </a:t>
            </a:r>
            <a:r>
              <a:rPr lang="ru-RU" dirty="0" err="1" smtClean="0"/>
              <a:t>високий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мовленнєвого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дозволяє</a:t>
            </a:r>
            <a:r>
              <a:rPr lang="ru-RU" dirty="0" smtClean="0"/>
              <a:t> </a:t>
            </a:r>
            <a:r>
              <a:rPr lang="ru-RU" dirty="0" err="1" smtClean="0"/>
              <a:t>людині</a:t>
            </a:r>
            <a:r>
              <a:rPr lang="ru-RU" dirty="0" smtClean="0"/>
              <a:t> в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спілкування</a:t>
            </a:r>
            <a:r>
              <a:rPr lang="ru-RU" dirty="0" smtClean="0"/>
              <a:t> </a:t>
            </a:r>
            <a:r>
              <a:rPr lang="ru-RU" dirty="0" err="1" smtClean="0"/>
              <a:t>вільно</a:t>
            </a:r>
            <a:r>
              <a:rPr lang="ru-RU" dirty="0" smtClean="0"/>
              <a:t> </a:t>
            </a:r>
            <a:r>
              <a:rPr lang="ru-RU" dirty="0" err="1" smtClean="0"/>
              <a:t>передавати</a:t>
            </a:r>
            <a:r>
              <a:rPr lang="ru-RU" dirty="0" smtClean="0"/>
              <a:t> та </a:t>
            </a:r>
            <a:r>
              <a:rPr lang="ru-RU" dirty="0" err="1" smtClean="0"/>
              <a:t>сприймати</a:t>
            </a:r>
            <a:r>
              <a:rPr lang="ru-RU" dirty="0" smtClean="0"/>
              <a:t> </a:t>
            </a:r>
            <a:r>
              <a:rPr lang="ru-RU" dirty="0" err="1" smtClean="0"/>
              <a:t>інформацію</a:t>
            </a:r>
            <a:r>
              <a:rPr lang="ru-RU" dirty="0" smtClean="0"/>
              <a:t>; </a:t>
            </a:r>
            <a:endParaRPr lang="ru-RU" dirty="0" smtClean="0"/>
          </a:p>
          <a:p>
            <a:pPr algn="just"/>
            <a:r>
              <a:rPr lang="ru-RU" dirty="0" smtClean="0"/>
              <a:t>– </a:t>
            </a:r>
            <a:r>
              <a:rPr lang="ru-RU" dirty="0" err="1" smtClean="0"/>
              <a:t>розуміння</a:t>
            </a:r>
            <a:r>
              <a:rPr lang="ru-RU" dirty="0" smtClean="0"/>
              <a:t> </a:t>
            </a:r>
            <a:r>
              <a:rPr lang="ru-RU" dirty="0" err="1" smtClean="0"/>
              <a:t>невербальної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спілкування</a:t>
            </a:r>
            <a:r>
              <a:rPr lang="ru-RU" dirty="0" smtClean="0"/>
              <a:t>; </a:t>
            </a:r>
            <a:endParaRPr lang="ru-RU" dirty="0" smtClean="0"/>
          </a:p>
          <a:p>
            <a:pPr algn="just"/>
            <a:r>
              <a:rPr lang="ru-RU" dirty="0" smtClean="0"/>
              <a:t>– </a:t>
            </a:r>
            <a:r>
              <a:rPr lang="ru-RU" dirty="0" err="1" smtClean="0"/>
              <a:t>уміння</a:t>
            </a:r>
            <a:r>
              <a:rPr lang="ru-RU" dirty="0" smtClean="0"/>
              <a:t> </a:t>
            </a:r>
            <a:r>
              <a:rPr lang="ru-RU" dirty="0" err="1" smtClean="0"/>
              <a:t>вступати</a:t>
            </a:r>
            <a:r>
              <a:rPr lang="ru-RU" dirty="0" smtClean="0"/>
              <a:t> в контакт </a:t>
            </a:r>
            <a:r>
              <a:rPr lang="ru-RU" dirty="0" err="1" smtClean="0"/>
              <a:t>із</a:t>
            </a:r>
            <a:r>
              <a:rPr lang="ru-RU" dirty="0" smtClean="0"/>
              <a:t> людьми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урахуванням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статево-вікових</a:t>
            </a:r>
            <a:r>
              <a:rPr lang="ru-RU" dirty="0" smtClean="0"/>
              <a:t>, </a:t>
            </a:r>
            <a:r>
              <a:rPr lang="ru-RU" dirty="0" err="1" smtClean="0"/>
              <a:t>соціально-культурних</a:t>
            </a:r>
            <a:r>
              <a:rPr lang="ru-RU" dirty="0" smtClean="0"/>
              <a:t>, </a:t>
            </a:r>
            <a:r>
              <a:rPr lang="ru-RU" dirty="0" err="1" smtClean="0"/>
              <a:t>статусних</a:t>
            </a:r>
            <a:r>
              <a:rPr lang="ru-RU" dirty="0" smtClean="0"/>
              <a:t> характеристик; </a:t>
            </a:r>
            <a:endParaRPr lang="ru-RU" dirty="0" smtClean="0"/>
          </a:p>
          <a:p>
            <a:pPr algn="just"/>
            <a:r>
              <a:rPr lang="ru-RU" dirty="0" smtClean="0"/>
              <a:t>– </a:t>
            </a:r>
            <a:r>
              <a:rPr lang="ru-RU" dirty="0" err="1" smtClean="0"/>
              <a:t>уміння</a:t>
            </a:r>
            <a:r>
              <a:rPr lang="ru-RU" dirty="0" smtClean="0"/>
              <a:t> </a:t>
            </a:r>
            <a:r>
              <a:rPr lang="ru-RU" dirty="0" err="1" smtClean="0"/>
              <a:t>поводити</a:t>
            </a:r>
            <a:r>
              <a:rPr lang="ru-RU" dirty="0" smtClean="0"/>
              <a:t> себе адекватно до </a:t>
            </a:r>
            <a:r>
              <a:rPr lang="ru-RU" dirty="0" err="1" smtClean="0"/>
              <a:t>ситуації</a:t>
            </a:r>
            <a:r>
              <a:rPr lang="ru-RU" dirty="0" smtClean="0"/>
              <a:t> та </a:t>
            </a:r>
            <a:r>
              <a:rPr lang="ru-RU" dirty="0" err="1" smtClean="0"/>
              <a:t>керувати</a:t>
            </a:r>
            <a:r>
              <a:rPr lang="ru-RU" dirty="0" smtClean="0"/>
              <a:t> </a:t>
            </a:r>
            <a:r>
              <a:rPr lang="ru-RU" dirty="0" err="1" smtClean="0"/>
              <a:t>емоціями</a:t>
            </a:r>
            <a:r>
              <a:rPr lang="ru-RU" dirty="0" smtClean="0"/>
              <a:t>; </a:t>
            </a:r>
            <a:endParaRPr lang="ru-RU" dirty="0" smtClean="0"/>
          </a:p>
          <a:p>
            <a:pPr algn="just"/>
            <a:r>
              <a:rPr lang="ru-RU" dirty="0" smtClean="0"/>
              <a:t>– </a:t>
            </a:r>
            <a:r>
              <a:rPr lang="ru-RU" dirty="0" err="1" smtClean="0"/>
              <a:t>уміння</a:t>
            </a:r>
            <a:r>
              <a:rPr lang="ru-RU" dirty="0" smtClean="0"/>
              <a:t> </a:t>
            </a:r>
            <a:r>
              <a:rPr lang="ru-RU" dirty="0" err="1" smtClean="0"/>
              <a:t>впливати</a:t>
            </a:r>
            <a:r>
              <a:rPr lang="ru-RU" dirty="0" smtClean="0"/>
              <a:t> на </a:t>
            </a:r>
            <a:r>
              <a:rPr lang="ru-RU" dirty="0" err="1" smtClean="0"/>
              <a:t>співрозмовника</a:t>
            </a:r>
            <a:r>
              <a:rPr lang="ru-RU" dirty="0" smtClean="0"/>
              <a:t> (</a:t>
            </a:r>
            <a:r>
              <a:rPr lang="ru-RU" dirty="0" err="1" smtClean="0"/>
              <a:t>навички</a:t>
            </a:r>
            <a:r>
              <a:rPr lang="ru-RU" dirty="0" smtClean="0"/>
              <a:t> </a:t>
            </a:r>
            <a:r>
              <a:rPr lang="ru-RU" dirty="0" err="1" smtClean="0"/>
              <a:t>аргументації</a:t>
            </a:r>
            <a:r>
              <a:rPr lang="ru-RU" dirty="0" smtClean="0"/>
              <a:t> та </a:t>
            </a:r>
            <a:r>
              <a:rPr lang="ru-RU" dirty="0" err="1" smtClean="0"/>
              <a:t>переконання</a:t>
            </a:r>
            <a:r>
              <a:rPr lang="ru-RU" dirty="0" smtClean="0"/>
              <a:t>); </a:t>
            </a:r>
            <a:endParaRPr lang="ru-RU" dirty="0" smtClean="0"/>
          </a:p>
          <a:p>
            <a:pPr algn="just"/>
            <a:r>
              <a:rPr lang="ru-RU" dirty="0" smtClean="0"/>
              <a:t>– </a:t>
            </a:r>
            <a:r>
              <a:rPr lang="ru-RU" dirty="0" err="1" smtClean="0"/>
              <a:t>здатність</a:t>
            </a:r>
            <a:r>
              <a:rPr lang="ru-RU" dirty="0" smtClean="0"/>
              <a:t> правильно </a:t>
            </a:r>
            <a:r>
              <a:rPr lang="ru-RU" dirty="0" err="1" smtClean="0"/>
              <a:t>визначити</a:t>
            </a:r>
            <a:r>
              <a:rPr lang="ru-RU" dirty="0" smtClean="0"/>
              <a:t> </a:t>
            </a:r>
            <a:r>
              <a:rPr lang="ru-RU" dirty="0" err="1" smtClean="0"/>
              <a:t>співрозмовника</a:t>
            </a:r>
            <a:r>
              <a:rPr lang="ru-RU" dirty="0" smtClean="0"/>
              <a:t> як </a:t>
            </a:r>
            <a:r>
              <a:rPr lang="ru-RU" dirty="0" err="1" smtClean="0"/>
              <a:t>особистість</a:t>
            </a:r>
            <a:r>
              <a:rPr lang="ru-RU" dirty="0" smtClean="0"/>
              <a:t>, </a:t>
            </a:r>
            <a:r>
              <a:rPr lang="ru-RU" dirty="0" err="1" smtClean="0"/>
              <a:t>як</a:t>
            </a:r>
            <a:r>
              <a:rPr lang="ru-RU" dirty="0" smtClean="0"/>
              <a:t> </a:t>
            </a:r>
            <a:r>
              <a:rPr lang="ru-RU" dirty="0" err="1" smtClean="0"/>
              <a:t>потенційного</a:t>
            </a:r>
            <a:r>
              <a:rPr lang="ru-RU" dirty="0" smtClean="0"/>
              <a:t> конкурента </a:t>
            </a:r>
            <a:r>
              <a:rPr lang="ru-RU" dirty="0" err="1" smtClean="0"/>
              <a:t>або</a:t>
            </a:r>
            <a:r>
              <a:rPr lang="ru-RU" dirty="0" smtClean="0"/>
              <a:t> партнера, а </a:t>
            </a:r>
            <a:r>
              <a:rPr lang="ru-RU" dirty="0" err="1" smtClean="0"/>
              <a:t>потім</a:t>
            </a:r>
            <a:r>
              <a:rPr lang="ru-RU" dirty="0" smtClean="0"/>
              <a:t>, </a:t>
            </a:r>
            <a:r>
              <a:rPr lang="ru-RU" dirty="0" err="1" smtClean="0"/>
              <a:t>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вибирати</a:t>
            </a:r>
            <a:r>
              <a:rPr lang="ru-RU" dirty="0" smtClean="0"/>
              <a:t> </a:t>
            </a:r>
            <a:r>
              <a:rPr lang="ru-RU" dirty="0" err="1" smtClean="0"/>
              <a:t>подальшу</a:t>
            </a:r>
            <a:r>
              <a:rPr lang="ru-RU" dirty="0" smtClean="0"/>
              <a:t> </a:t>
            </a:r>
            <a:r>
              <a:rPr lang="ru-RU" dirty="0" err="1" smtClean="0"/>
              <a:t>комунікативну</a:t>
            </a:r>
            <a:r>
              <a:rPr lang="ru-RU" dirty="0" smtClean="0"/>
              <a:t> </a:t>
            </a:r>
            <a:r>
              <a:rPr lang="ru-RU" dirty="0" err="1" smtClean="0"/>
              <a:t>стратегію</a:t>
            </a:r>
            <a:r>
              <a:rPr lang="ru-RU" dirty="0" smtClean="0"/>
              <a:t>; </a:t>
            </a:r>
            <a:endParaRPr lang="ru-RU" dirty="0" smtClean="0"/>
          </a:p>
          <a:p>
            <a:pPr algn="just"/>
            <a:r>
              <a:rPr lang="ru-RU" dirty="0" smtClean="0"/>
              <a:t>– </a:t>
            </a:r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викликати</a:t>
            </a:r>
            <a:r>
              <a:rPr lang="ru-RU" dirty="0" smtClean="0"/>
              <a:t> в </a:t>
            </a:r>
            <a:r>
              <a:rPr lang="ru-RU" dirty="0" err="1" smtClean="0"/>
              <a:t>співрозмовника</a:t>
            </a:r>
            <a:r>
              <a:rPr lang="ru-RU" dirty="0" smtClean="0"/>
              <a:t> </a:t>
            </a:r>
            <a:r>
              <a:rPr lang="ru-RU" dirty="0" err="1" smtClean="0"/>
              <a:t>позитивне</a:t>
            </a:r>
            <a:r>
              <a:rPr lang="ru-RU" dirty="0" smtClean="0"/>
              <a:t> </a:t>
            </a:r>
            <a:r>
              <a:rPr lang="ru-RU" dirty="0" err="1" smtClean="0"/>
              <a:t>сприйняття</a:t>
            </a:r>
            <a:r>
              <a:rPr lang="ru-RU" dirty="0" smtClean="0"/>
              <a:t> </a:t>
            </a:r>
            <a:r>
              <a:rPr lang="ru-RU" dirty="0" err="1" smtClean="0"/>
              <a:t>власної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.</a:t>
            </a:r>
            <a:endParaRPr lang="uk-UA" dirty="0" smtClean="0"/>
          </a:p>
          <a:p>
            <a:pPr algn="just"/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260648"/>
            <a:ext cx="7406640" cy="36004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3. </a:t>
            </a:r>
            <a:r>
              <a:rPr lang="ru-RU" sz="2400" b="1" dirty="0" err="1" smtClean="0"/>
              <a:t>Типологія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бізнес-комунікацій</a:t>
            </a:r>
            <a:r>
              <a:rPr lang="ru-RU" sz="2400" b="1" dirty="0" smtClean="0"/>
              <a:t> </a:t>
            </a:r>
            <a:endParaRPr lang="ru-RU" sz="2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692696"/>
            <a:ext cx="7406640" cy="5688632"/>
          </a:xfrm>
        </p:spPr>
        <p:txBody>
          <a:bodyPr>
            <a:noAutofit/>
          </a:bodyPr>
          <a:lstStyle/>
          <a:p>
            <a:pPr algn="just"/>
            <a:r>
              <a:rPr lang="ru-RU" sz="1800" b="1" i="1" dirty="0" smtClean="0"/>
              <a:t>За </a:t>
            </a:r>
            <a:r>
              <a:rPr lang="ru-RU" sz="1800" b="1" i="1" dirty="0" err="1" smtClean="0"/>
              <a:t>місцем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здійснення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бізнес-комунікації</a:t>
            </a:r>
            <a:r>
              <a:rPr lang="ru-RU" sz="1800" dirty="0" smtClean="0"/>
              <a:t> </a:t>
            </a:r>
            <a:r>
              <a:rPr lang="ru-RU" sz="1800" dirty="0" err="1" smtClean="0"/>
              <a:t>поділяють</a:t>
            </a:r>
            <a:r>
              <a:rPr lang="ru-RU" sz="1800" dirty="0" smtClean="0"/>
              <a:t> на </a:t>
            </a:r>
            <a:r>
              <a:rPr lang="ru-RU" sz="1800" dirty="0" err="1" smtClean="0"/>
              <a:t>внутрішні</a:t>
            </a:r>
            <a:r>
              <a:rPr lang="ru-RU" sz="1800" dirty="0" smtClean="0"/>
              <a:t> (коли </a:t>
            </a:r>
            <a:r>
              <a:rPr lang="ru-RU" sz="1800" dirty="0" err="1" smtClean="0"/>
              <a:t>сторони</a:t>
            </a:r>
            <a:r>
              <a:rPr lang="ru-RU" sz="1800" dirty="0" smtClean="0"/>
              <a:t> </a:t>
            </a:r>
            <a:r>
              <a:rPr lang="ru-RU" sz="1800" dirty="0" err="1" smtClean="0"/>
              <a:t>комунікації</a:t>
            </a:r>
            <a:r>
              <a:rPr lang="ru-RU" sz="1800" dirty="0" smtClean="0"/>
              <a:t> </a:t>
            </a:r>
            <a:r>
              <a:rPr lang="ru-RU" sz="1800" dirty="0" err="1" smtClean="0"/>
              <a:t>перебувають</a:t>
            </a:r>
            <a:r>
              <a:rPr lang="ru-RU" sz="1800" dirty="0" smtClean="0"/>
              <a:t> у межах </a:t>
            </a:r>
            <a:r>
              <a:rPr lang="ru-RU" sz="1800" dirty="0" err="1" smtClean="0"/>
              <a:t>організації</a:t>
            </a:r>
            <a:r>
              <a:rPr lang="ru-RU" sz="1800" dirty="0" smtClean="0"/>
              <a:t>)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зовнішні</a:t>
            </a:r>
            <a:r>
              <a:rPr lang="ru-RU" sz="1800" dirty="0" smtClean="0"/>
              <a:t> (коли одна </a:t>
            </a:r>
            <a:r>
              <a:rPr lang="ru-RU" sz="1800" dirty="0" err="1" smtClean="0"/>
              <a:t>зі</a:t>
            </a:r>
            <a:r>
              <a:rPr lang="ru-RU" sz="1800" dirty="0" smtClean="0"/>
              <a:t> </a:t>
            </a:r>
            <a:r>
              <a:rPr lang="ru-RU" sz="1800" dirty="0" err="1" smtClean="0"/>
              <a:t>сторін</a:t>
            </a:r>
            <a:r>
              <a:rPr lang="ru-RU" sz="1800" dirty="0" smtClean="0"/>
              <a:t> </a:t>
            </a:r>
            <a:r>
              <a:rPr lang="ru-RU" sz="1800" dirty="0" err="1" smtClean="0"/>
              <a:t>відноситься</a:t>
            </a:r>
            <a:r>
              <a:rPr lang="ru-RU" sz="1800" dirty="0" smtClean="0"/>
              <a:t> до </a:t>
            </a:r>
            <a:r>
              <a:rPr lang="ru-RU" sz="1800" dirty="0" err="1" smtClean="0"/>
              <a:t>суб’єктів</a:t>
            </a:r>
            <a:r>
              <a:rPr lang="ru-RU" sz="1800" dirty="0" smtClean="0"/>
              <a:t> </a:t>
            </a:r>
            <a:r>
              <a:rPr lang="ru-RU" sz="1800" dirty="0" err="1" smtClean="0"/>
              <a:t>зовнішнього</a:t>
            </a:r>
            <a:r>
              <a:rPr lang="ru-RU" sz="1800" dirty="0" smtClean="0"/>
              <a:t> </a:t>
            </a:r>
            <a:r>
              <a:rPr lang="ru-RU" sz="1800" dirty="0" err="1" smtClean="0"/>
              <a:t>середовища</a:t>
            </a:r>
            <a:r>
              <a:rPr lang="ru-RU" sz="1800" dirty="0" smtClean="0"/>
              <a:t> </a:t>
            </a:r>
            <a:r>
              <a:rPr lang="ru-RU" sz="1800" dirty="0" err="1" smtClean="0"/>
              <a:t>організації</a:t>
            </a:r>
            <a:r>
              <a:rPr lang="ru-RU" sz="1800" dirty="0" smtClean="0"/>
              <a:t>). </a:t>
            </a:r>
            <a:endParaRPr lang="ru-RU" sz="1800" dirty="0" smtClean="0"/>
          </a:p>
          <a:p>
            <a:pPr algn="just"/>
            <a:r>
              <a:rPr lang="ru-RU" sz="1800" b="1" i="1" dirty="0" smtClean="0"/>
              <a:t>За </a:t>
            </a:r>
            <a:r>
              <a:rPr lang="ru-RU" sz="1800" b="1" i="1" dirty="0" err="1" smtClean="0"/>
              <a:t>ознаками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суб’єктів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комунікації</a:t>
            </a:r>
            <a:r>
              <a:rPr lang="ru-RU" sz="1800" b="1" i="1" dirty="0" smtClean="0"/>
              <a:t> </a:t>
            </a:r>
            <a:r>
              <a:rPr lang="ru-RU" sz="1800" dirty="0" err="1" smtClean="0"/>
              <a:t>види</a:t>
            </a:r>
            <a:r>
              <a:rPr lang="ru-RU" sz="1800" dirty="0" smtClean="0"/>
              <a:t> </a:t>
            </a:r>
            <a:r>
              <a:rPr lang="ru-RU" sz="1800" dirty="0" err="1" smtClean="0"/>
              <a:t>спілкування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можна</a:t>
            </a:r>
            <a:r>
              <a:rPr lang="ru-RU" sz="1800" dirty="0" smtClean="0"/>
              <a:t> </a:t>
            </a:r>
            <a:r>
              <a:rPr lang="ru-RU" sz="1800" dirty="0" err="1" smtClean="0"/>
              <a:t>пов’язати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різноманітними</a:t>
            </a:r>
            <a:r>
              <a:rPr lang="ru-RU" sz="1800" dirty="0" smtClean="0"/>
              <a:t> параметрами. Тут </a:t>
            </a:r>
            <a:r>
              <a:rPr lang="ru-RU" sz="1800" dirty="0" err="1" smtClean="0"/>
              <a:t>доречні</a:t>
            </a:r>
            <a:r>
              <a:rPr lang="ru-RU" sz="1800" dirty="0" smtClean="0"/>
              <a:t> </a:t>
            </a:r>
            <a:r>
              <a:rPr lang="ru-RU" sz="1800" dirty="0" err="1" smtClean="0"/>
              <a:t>типології</a:t>
            </a:r>
            <a:r>
              <a:rPr lang="ru-RU" sz="1800" dirty="0" smtClean="0"/>
              <a:t> на </a:t>
            </a:r>
            <a:r>
              <a:rPr lang="ru-RU" sz="1800" dirty="0" err="1" smtClean="0"/>
              <a:t>підставах</a:t>
            </a:r>
            <a:r>
              <a:rPr lang="ru-RU" sz="1800" dirty="0" smtClean="0"/>
              <a:t>, </a:t>
            </a:r>
            <a:r>
              <a:rPr lang="ru-RU" sz="1800" dirty="0" err="1" smtClean="0"/>
              <a:t>пов’язаних</a:t>
            </a:r>
            <a:r>
              <a:rPr lang="ru-RU" sz="1800" dirty="0" smtClean="0"/>
              <a:t>: </a:t>
            </a:r>
            <a:endParaRPr lang="ru-RU" sz="1800" dirty="0" smtClean="0"/>
          </a:p>
          <a:p>
            <a:pPr algn="just"/>
            <a:r>
              <a:rPr lang="ru-RU" sz="1800" dirty="0" smtClean="0"/>
              <a:t>– </a:t>
            </a:r>
            <a:r>
              <a:rPr lang="ru-RU" sz="1800" dirty="0" err="1" smtClean="0"/>
              <a:t>усередині</a:t>
            </a:r>
            <a:r>
              <a:rPr lang="ru-RU" sz="1800" dirty="0" smtClean="0"/>
              <a:t> </a:t>
            </a:r>
            <a:r>
              <a:rPr lang="ru-RU" sz="1800" dirty="0" err="1" smtClean="0"/>
              <a:t>організації</a:t>
            </a:r>
            <a:r>
              <a:rPr lang="ru-RU" sz="1800" dirty="0" smtClean="0"/>
              <a:t> –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особистісними</a:t>
            </a:r>
            <a:r>
              <a:rPr lang="ru-RU" sz="1800" dirty="0" smtClean="0"/>
              <a:t>, </a:t>
            </a:r>
            <a:r>
              <a:rPr lang="ru-RU" sz="1800" dirty="0" err="1" smtClean="0"/>
              <a:t>груповими</a:t>
            </a:r>
            <a:r>
              <a:rPr lang="ru-RU" sz="1800" dirty="0" smtClean="0"/>
              <a:t>, </a:t>
            </a:r>
            <a:r>
              <a:rPr lang="ru-RU" sz="1800" dirty="0" err="1" smtClean="0"/>
              <a:t>професійно-кваліфікаційними</a:t>
            </a:r>
            <a:r>
              <a:rPr lang="ru-RU" sz="1800" dirty="0" smtClean="0"/>
              <a:t> та </a:t>
            </a:r>
            <a:r>
              <a:rPr lang="ru-RU" sz="1800" dirty="0" err="1" smtClean="0"/>
              <a:t>організаційними</a:t>
            </a:r>
            <a:r>
              <a:rPr lang="ru-RU" sz="1800" dirty="0" smtClean="0"/>
              <a:t> характеристиками,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відносинами</a:t>
            </a:r>
            <a:r>
              <a:rPr lang="ru-RU" sz="1800" dirty="0" smtClean="0"/>
              <a:t> </a:t>
            </a:r>
            <a:r>
              <a:rPr lang="ru-RU" sz="1800" dirty="0" err="1" smtClean="0"/>
              <a:t>рівності</a:t>
            </a:r>
            <a:r>
              <a:rPr lang="ru-RU" sz="1800" dirty="0" smtClean="0"/>
              <a:t> </a:t>
            </a:r>
            <a:r>
              <a:rPr lang="ru-RU" sz="1800" dirty="0" err="1" smtClean="0"/>
              <a:t>й</a:t>
            </a:r>
            <a:r>
              <a:rPr lang="ru-RU" sz="1800" dirty="0" smtClean="0"/>
              <a:t> </a:t>
            </a:r>
            <a:r>
              <a:rPr lang="ru-RU" sz="1800" dirty="0" err="1" smtClean="0"/>
              <a:t>ієрархії</a:t>
            </a:r>
            <a:r>
              <a:rPr lang="ru-RU" sz="1800" dirty="0" smtClean="0"/>
              <a:t>, </a:t>
            </a:r>
            <a:r>
              <a:rPr lang="ru-RU" sz="1800" dirty="0" err="1" smtClean="0"/>
              <a:t>зі</a:t>
            </a:r>
            <a:r>
              <a:rPr lang="ru-RU" sz="1800" dirty="0" smtClean="0"/>
              <a:t> статусами </a:t>
            </a:r>
            <a:r>
              <a:rPr lang="ru-RU" sz="1800" dirty="0" err="1" smtClean="0"/>
              <a:t>й</a:t>
            </a:r>
            <a:r>
              <a:rPr lang="ru-RU" sz="1800" dirty="0" smtClean="0"/>
              <a:t> </a:t>
            </a:r>
            <a:r>
              <a:rPr lang="ru-RU" sz="1800" dirty="0" err="1" smtClean="0"/>
              <a:t>соціальними</a:t>
            </a:r>
            <a:r>
              <a:rPr lang="ru-RU" sz="1800" dirty="0" smtClean="0"/>
              <a:t> ролями; </a:t>
            </a:r>
            <a:endParaRPr lang="ru-RU" sz="1800" dirty="0" smtClean="0"/>
          </a:p>
          <a:p>
            <a:pPr algn="just"/>
            <a:r>
              <a:rPr lang="ru-RU" sz="1800" dirty="0" smtClean="0"/>
              <a:t>– </a:t>
            </a:r>
            <a:r>
              <a:rPr lang="ru-RU" sz="1800" dirty="0" smtClean="0"/>
              <a:t>поза </a:t>
            </a:r>
            <a:r>
              <a:rPr lang="ru-RU" sz="1800" dirty="0" err="1" smtClean="0"/>
              <a:t>організацією</a:t>
            </a:r>
            <a:r>
              <a:rPr lang="ru-RU" sz="1800" dirty="0" smtClean="0"/>
              <a:t> –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положенням</a:t>
            </a:r>
            <a:r>
              <a:rPr lang="ru-RU" sz="1800" dirty="0" smtClean="0"/>
              <a:t> </a:t>
            </a:r>
            <a:r>
              <a:rPr lang="ru-RU" sz="1800" dirty="0" err="1" smtClean="0"/>
              <a:t>організації</a:t>
            </a:r>
            <a:r>
              <a:rPr lang="ru-RU" sz="1800" dirty="0" smtClean="0"/>
              <a:t> на ринку, </a:t>
            </a:r>
            <a:r>
              <a:rPr lang="ru-RU" sz="1800" dirty="0" err="1" smtClean="0"/>
              <a:t>з</a:t>
            </a:r>
            <a:r>
              <a:rPr lang="ru-RU" sz="1800" dirty="0" smtClean="0"/>
              <a:t> перспективами </a:t>
            </a:r>
            <a:r>
              <a:rPr lang="ru-RU" sz="1800" dirty="0" err="1" smtClean="0"/>
              <a:t>розвитку</a:t>
            </a:r>
            <a:r>
              <a:rPr lang="ru-RU" sz="1800" dirty="0" smtClean="0"/>
              <a:t>,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етапом</a:t>
            </a:r>
            <a:r>
              <a:rPr lang="ru-RU" sz="1800" dirty="0" smtClean="0"/>
              <a:t> </a:t>
            </a:r>
            <a:r>
              <a:rPr lang="ru-RU" sz="1800" dirty="0" err="1" smtClean="0"/>
              <a:t>розвитку</a:t>
            </a:r>
            <a:r>
              <a:rPr lang="ru-RU" sz="1800" dirty="0" smtClean="0"/>
              <a:t>, </a:t>
            </a:r>
            <a:r>
              <a:rPr lang="ru-RU" sz="1800" dirty="0" err="1" smtClean="0"/>
              <a:t>життєвим</a:t>
            </a:r>
            <a:r>
              <a:rPr lang="ru-RU" sz="1800" dirty="0" smtClean="0"/>
              <a:t> циклом </a:t>
            </a:r>
            <a:r>
              <a:rPr lang="ru-RU" sz="1800" dirty="0" err="1" smtClean="0"/>
              <a:t>організації</a:t>
            </a:r>
            <a:r>
              <a:rPr lang="ru-RU" sz="1800" dirty="0" smtClean="0"/>
              <a:t> </a:t>
            </a:r>
            <a:r>
              <a:rPr lang="ru-RU" sz="1800" dirty="0" err="1" smtClean="0"/>
              <a:t>тощо</a:t>
            </a:r>
            <a:r>
              <a:rPr lang="ru-RU" sz="1800" dirty="0" smtClean="0"/>
              <a:t>. </a:t>
            </a:r>
            <a:endParaRPr lang="ru-RU" sz="1800" dirty="0" smtClean="0"/>
          </a:p>
          <a:p>
            <a:pPr algn="just"/>
            <a:r>
              <a:rPr lang="ru-RU" sz="1800" b="1" i="1" dirty="0" smtClean="0"/>
              <a:t>За </a:t>
            </a:r>
            <a:r>
              <a:rPr lang="ru-RU" sz="1800" b="1" i="1" dirty="0" err="1" smtClean="0"/>
              <a:t>кількістю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комунікантів</a:t>
            </a:r>
            <a:r>
              <a:rPr lang="ru-RU" sz="1800" b="1" i="1" dirty="0" smtClean="0"/>
              <a:t> </a:t>
            </a:r>
            <a:r>
              <a:rPr lang="ru-RU" sz="1800" dirty="0" err="1" smtClean="0"/>
              <a:t>доцільно</a:t>
            </a:r>
            <a:r>
              <a:rPr lang="ru-RU" sz="1800" dirty="0" smtClean="0"/>
              <a:t> </a:t>
            </a:r>
            <a:r>
              <a:rPr lang="ru-RU" sz="1800" dirty="0" err="1" smtClean="0"/>
              <a:t>розрізняти</a:t>
            </a:r>
            <a:r>
              <a:rPr lang="ru-RU" sz="1800" dirty="0" smtClean="0"/>
              <a:t> </a:t>
            </a:r>
            <a:r>
              <a:rPr lang="ru-RU" sz="1800" dirty="0" err="1" smtClean="0"/>
              <a:t>однобічну</a:t>
            </a:r>
            <a:r>
              <a:rPr lang="ru-RU" sz="1800" dirty="0" smtClean="0"/>
              <a:t> </a:t>
            </a:r>
            <a:r>
              <a:rPr lang="ru-RU" sz="1800" dirty="0" err="1" smtClean="0"/>
              <a:t>комунікацію</a:t>
            </a:r>
            <a:r>
              <a:rPr lang="ru-RU" sz="1800" dirty="0" smtClean="0"/>
              <a:t>, </a:t>
            </a:r>
            <a:r>
              <a:rPr lang="ru-RU" sz="1800" dirty="0" err="1" smtClean="0"/>
              <a:t>двосторонню</a:t>
            </a:r>
            <a:r>
              <a:rPr lang="ru-RU" sz="1800" dirty="0" smtClean="0"/>
              <a:t> </a:t>
            </a:r>
            <a:r>
              <a:rPr lang="ru-RU" sz="1800" dirty="0" err="1" smtClean="0"/>
              <a:t>й</a:t>
            </a:r>
            <a:r>
              <a:rPr lang="ru-RU" sz="1800" dirty="0" smtClean="0"/>
              <a:t> </a:t>
            </a:r>
            <a:r>
              <a:rPr lang="ru-RU" sz="1800" dirty="0" err="1" smtClean="0"/>
              <a:t>багатобічну</a:t>
            </a:r>
            <a:r>
              <a:rPr lang="ru-RU" sz="1800" dirty="0" smtClean="0"/>
              <a:t>. </a:t>
            </a:r>
            <a:endParaRPr lang="ru-RU" sz="1800" dirty="0" smtClean="0"/>
          </a:p>
          <a:p>
            <a:pPr algn="just"/>
            <a:r>
              <a:rPr lang="ru-RU" sz="1800" b="1" i="1" dirty="0" smtClean="0"/>
              <a:t>За </a:t>
            </a:r>
            <a:r>
              <a:rPr lang="ru-RU" sz="1800" b="1" i="1" dirty="0" err="1" smtClean="0"/>
              <a:t>джерелами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регулювання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процесу</a:t>
            </a:r>
            <a:r>
              <a:rPr lang="ru-RU" sz="1800" dirty="0" smtClean="0"/>
              <a:t>, </a:t>
            </a:r>
            <a:r>
              <a:rPr lang="ru-RU" sz="1800" dirty="0" err="1" smtClean="0"/>
              <a:t>комунікації</a:t>
            </a:r>
            <a:r>
              <a:rPr lang="ru-RU" sz="1800" dirty="0" smtClean="0"/>
              <a:t> </a:t>
            </a:r>
            <a:r>
              <a:rPr lang="ru-RU" sz="1800" dirty="0" err="1" smtClean="0"/>
              <a:t>можуть</a:t>
            </a:r>
            <a:r>
              <a:rPr lang="ru-RU" sz="1800" dirty="0" smtClean="0"/>
              <a:t> бути: </a:t>
            </a:r>
            <a:endParaRPr lang="ru-RU" sz="1800" dirty="0" smtClean="0"/>
          </a:p>
          <a:p>
            <a:pPr algn="just"/>
            <a:r>
              <a:rPr lang="ru-RU" sz="1800" dirty="0" smtClean="0"/>
              <a:t>– </a:t>
            </a:r>
            <a:r>
              <a:rPr lang="ru-RU" sz="1800" dirty="0" err="1" smtClean="0"/>
              <a:t>формальними</a:t>
            </a:r>
            <a:r>
              <a:rPr lang="ru-RU" sz="1800" dirty="0" smtClean="0"/>
              <a:t> (</a:t>
            </a:r>
            <a:r>
              <a:rPr lang="ru-RU" sz="1800" dirty="0" err="1" smtClean="0"/>
              <a:t>здійснюваними</a:t>
            </a:r>
            <a:r>
              <a:rPr lang="ru-RU" sz="1800" dirty="0" smtClean="0"/>
              <a:t> на засадах добре </a:t>
            </a:r>
            <a:r>
              <a:rPr lang="ru-RU" sz="1800" dirty="0" err="1" smtClean="0"/>
              <a:t>опрацьованих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легітимних</a:t>
            </a:r>
            <a:r>
              <a:rPr lang="ru-RU" sz="1800" dirty="0" smtClean="0"/>
              <a:t>, </a:t>
            </a:r>
            <a:r>
              <a:rPr lang="ru-RU" sz="1800" dirty="0" err="1" smtClean="0"/>
              <a:t>зазвичай</a:t>
            </a:r>
            <a:r>
              <a:rPr lang="ru-RU" sz="1800" dirty="0" smtClean="0"/>
              <a:t>, </a:t>
            </a:r>
            <a:r>
              <a:rPr lang="ru-RU" sz="1800" dirty="0" err="1" smtClean="0"/>
              <a:t>виражених</a:t>
            </a:r>
            <a:r>
              <a:rPr lang="ru-RU" sz="1800" dirty="0" smtClean="0"/>
              <a:t> у </a:t>
            </a:r>
            <a:r>
              <a:rPr lang="ru-RU" sz="1800" dirty="0" err="1" smtClean="0"/>
              <a:t>письмовій</a:t>
            </a:r>
            <a:r>
              <a:rPr lang="ru-RU" sz="1800" dirty="0" smtClean="0"/>
              <a:t> </a:t>
            </a:r>
            <a:r>
              <a:rPr lang="ru-RU" sz="1800" dirty="0" err="1" smtClean="0"/>
              <a:t>формі</a:t>
            </a:r>
            <a:r>
              <a:rPr lang="ru-RU" sz="1800" dirty="0" smtClean="0"/>
              <a:t> </a:t>
            </a:r>
            <a:r>
              <a:rPr lang="ru-RU" sz="1800" dirty="0" err="1" smtClean="0"/>
              <a:t>інструкцій</a:t>
            </a:r>
            <a:r>
              <a:rPr lang="ru-RU" sz="1800" dirty="0" smtClean="0"/>
              <a:t>, </a:t>
            </a:r>
            <a:r>
              <a:rPr lang="ru-RU" sz="1800" dirty="0" err="1" smtClean="0"/>
              <a:t>вказівок</a:t>
            </a:r>
            <a:r>
              <a:rPr lang="ru-RU" sz="1800" dirty="0" smtClean="0"/>
              <a:t>, методик </a:t>
            </a:r>
            <a:r>
              <a:rPr lang="ru-RU" sz="1800" dirty="0" err="1" smtClean="0"/>
              <a:t>тощо</a:t>
            </a:r>
            <a:r>
              <a:rPr lang="ru-RU" sz="1800" dirty="0" smtClean="0"/>
              <a:t>); </a:t>
            </a:r>
            <a:endParaRPr lang="ru-RU" sz="1800" dirty="0" smtClean="0"/>
          </a:p>
          <a:p>
            <a:pPr algn="just"/>
            <a:r>
              <a:rPr lang="ru-RU" sz="1800" dirty="0" smtClean="0"/>
              <a:t>– </a:t>
            </a:r>
            <a:r>
              <a:rPr lang="ru-RU" sz="1800" dirty="0" err="1" smtClean="0"/>
              <a:t>неформальними</a:t>
            </a:r>
            <a:r>
              <a:rPr lang="ru-RU" sz="1800" dirty="0" smtClean="0"/>
              <a:t> (</a:t>
            </a:r>
            <a:r>
              <a:rPr lang="ru-RU" sz="1800" dirty="0" err="1" smtClean="0"/>
              <a:t>здійснювані</a:t>
            </a:r>
            <a:r>
              <a:rPr lang="ru-RU" sz="1800" dirty="0" smtClean="0"/>
              <a:t> на </a:t>
            </a:r>
            <a:r>
              <a:rPr lang="ru-RU" sz="1800" dirty="0" err="1" smtClean="0"/>
              <a:t>основі</a:t>
            </a:r>
            <a:r>
              <a:rPr lang="ru-RU" sz="1800" dirty="0" smtClean="0"/>
              <a:t> </a:t>
            </a:r>
            <a:r>
              <a:rPr lang="ru-RU" sz="1800" dirty="0" err="1" smtClean="0"/>
              <a:t>усних</a:t>
            </a:r>
            <a:r>
              <a:rPr lang="ru-RU" sz="1800" dirty="0" smtClean="0"/>
              <a:t> норм </a:t>
            </a:r>
            <a:r>
              <a:rPr lang="ru-RU" sz="1800" dirty="0" err="1" smtClean="0"/>
              <a:t>і</a:t>
            </a:r>
            <a:r>
              <a:rPr lang="ru-RU" sz="1800" dirty="0" smtClean="0"/>
              <a:t> правил). </a:t>
            </a:r>
            <a:endParaRPr lang="ru-RU" sz="18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260648"/>
            <a:ext cx="7406640" cy="36004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3. </a:t>
            </a:r>
            <a:r>
              <a:rPr lang="ru-RU" sz="2400" b="1" dirty="0" err="1" smtClean="0"/>
              <a:t>Типологія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бізнес-комунікацій</a:t>
            </a:r>
            <a:r>
              <a:rPr lang="ru-RU" sz="2400" b="1" dirty="0" smtClean="0"/>
              <a:t> </a:t>
            </a:r>
            <a:endParaRPr lang="ru-RU" sz="2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836712"/>
            <a:ext cx="7406640" cy="547260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200" b="1" i="1" dirty="0" smtClean="0"/>
              <a:t>За </a:t>
            </a:r>
            <a:r>
              <a:rPr lang="ru-RU" sz="2200" b="1" i="1" dirty="0" err="1" smtClean="0"/>
              <a:t>цілями</a:t>
            </a:r>
            <a:r>
              <a:rPr lang="ru-RU" sz="2200" b="1" i="1" dirty="0" smtClean="0"/>
              <a:t> </a:t>
            </a:r>
            <a:r>
              <a:rPr lang="ru-RU" sz="2200" dirty="0" err="1" smtClean="0"/>
              <a:t>ділові</a:t>
            </a:r>
            <a:r>
              <a:rPr lang="ru-RU" sz="2200" dirty="0" smtClean="0"/>
              <a:t> </a:t>
            </a:r>
            <a:r>
              <a:rPr lang="ru-RU" sz="2200" dirty="0" err="1" smtClean="0"/>
              <a:t>комунікації</a:t>
            </a:r>
            <a:r>
              <a:rPr lang="ru-RU" sz="2200" dirty="0" smtClean="0"/>
              <a:t> </a:t>
            </a:r>
            <a:r>
              <a:rPr lang="ru-RU" sz="2200" dirty="0" err="1" smtClean="0"/>
              <a:t>можуть</a:t>
            </a:r>
            <a:r>
              <a:rPr lang="ru-RU" sz="2200" dirty="0" smtClean="0"/>
              <a:t> бути </a:t>
            </a:r>
            <a:r>
              <a:rPr lang="ru-RU" sz="2200" dirty="0" err="1" smtClean="0"/>
              <a:t>спрямовані</a:t>
            </a:r>
            <a:r>
              <a:rPr lang="ru-RU" sz="2200" dirty="0" smtClean="0"/>
              <a:t> </a:t>
            </a:r>
            <a:r>
              <a:rPr lang="ru-RU" sz="2200" dirty="0" err="1" smtClean="0"/>
              <a:t>або</a:t>
            </a:r>
            <a:r>
              <a:rPr lang="ru-RU" sz="2200" dirty="0" smtClean="0"/>
              <a:t> на </a:t>
            </a:r>
            <a:r>
              <a:rPr lang="ru-RU" sz="2200" dirty="0" err="1" smtClean="0"/>
              <a:t>обслуговування</a:t>
            </a:r>
            <a:r>
              <a:rPr lang="ru-RU" sz="2200" dirty="0" smtClean="0"/>
              <a:t> </a:t>
            </a:r>
            <a:r>
              <a:rPr lang="ru-RU" sz="2200" dirty="0" err="1" smtClean="0"/>
              <a:t>предметної</a:t>
            </a:r>
            <a:r>
              <a:rPr lang="ru-RU" sz="2200" dirty="0" smtClean="0"/>
              <a:t> </a:t>
            </a:r>
            <a:r>
              <a:rPr lang="ru-RU" sz="2200" dirty="0" err="1" smtClean="0"/>
              <a:t>діяльності</a:t>
            </a:r>
            <a:r>
              <a:rPr lang="ru-RU" sz="2200" dirty="0" smtClean="0"/>
              <a:t> та </a:t>
            </a:r>
            <a:r>
              <a:rPr lang="ru-RU" sz="2200" dirty="0" err="1" smtClean="0"/>
              <a:t>з’ясування</a:t>
            </a:r>
            <a:r>
              <a:rPr lang="ru-RU" sz="2200" dirty="0" smtClean="0"/>
              <a:t> </a:t>
            </a:r>
            <a:r>
              <a:rPr lang="ru-RU" sz="2200" dirty="0" err="1" smtClean="0"/>
              <a:t>виробничих</a:t>
            </a:r>
            <a:r>
              <a:rPr lang="ru-RU" sz="2200" dirty="0" smtClean="0"/>
              <a:t> </a:t>
            </a:r>
            <a:r>
              <a:rPr lang="ru-RU" sz="2200" dirty="0" err="1" smtClean="0"/>
              <a:t>протиріч</a:t>
            </a:r>
            <a:r>
              <a:rPr lang="ru-RU" sz="2200" dirty="0" smtClean="0"/>
              <a:t>, </a:t>
            </a:r>
            <a:r>
              <a:rPr lang="ru-RU" sz="2200" dirty="0" err="1" smtClean="0"/>
              <a:t>або</a:t>
            </a:r>
            <a:r>
              <a:rPr lang="ru-RU" sz="2200" dirty="0" smtClean="0"/>
              <a:t> на </a:t>
            </a:r>
            <a:r>
              <a:rPr lang="ru-RU" sz="2200" dirty="0" err="1" smtClean="0"/>
              <a:t>схилення</a:t>
            </a:r>
            <a:r>
              <a:rPr lang="ru-RU" sz="2200" dirty="0" smtClean="0"/>
              <a:t> партнера до </a:t>
            </a:r>
            <a:r>
              <a:rPr lang="ru-RU" sz="2200" dirty="0" err="1" smtClean="0"/>
              <a:t>своєї</a:t>
            </a:r>
            <a:r>
              <a:rPr lang="ru-RU" sz="2200" dirty="0" smtClean="0"/>
              <a:t> думки, </a:t>
            </a:r>
            <a:r>
              <a:rPr lang="ru-RU" sz="2200" dirty="0" err="1" smtClean="0"/>
              <a:t>знань</a:t>
            </a:r>
            <a:r>
              <a:rPr lang="ru-RU" sz="2200" dirty="0" smtClean="0"/>
              <a:t>, </a:t>
            </a:r>
            <a:r>
              <a:rPr lang="ru-RU" sz="2200" dirty="0" err="1" smtClean="0"/>
              <a:t>або</a:t>
            </a:r>
            <a:r>
              <a:rPr lang="ru-RU" sz="2200" dirty="0" smtClean="0"/>
              <a:t> </a:t>
            </a:r>
            <a:r>
              <a:rPr lang="ru-RU" sz="2200" dirty="0" err="1" smtClean="0"/>
              <a:t>одержання</a:t>
            </a:r>
            <a:r>
              <a:rPr lang="ru-RU" sz="2200" dirty="0" smtClean="0"/>
              <a:t> </a:t>
            </a:r>
            <a:r>
              <a:rPr lang="ru-RU" sz="2200" dirty="0" err="1" smtClean="0"/>
              <a:t>знань</a:t>
            </a:r>
            <a:r>
              <a:rPr lang="ru-RU" sz="2200" dirty="0" smtClean="0"/>
              <a:t> </a:t>
            </a:r>
            <a:r>
              <a:rPr lang="ru-RU" sz="2200" dirty="0" err="1" smtClean="0"/>
              <a:t>від</a:t>
            </a:r>
            <a:r>
              <a:rPr lang="ru-RU" sz="2200" dirty="0" smtClean="0"/>
              <a:t> партнера. У </a:t>
            </a:r>
            <a:r>
              <a:rPr lang="ru-RU" sz="2200" dirty="0" err="1" smtClean="0"/>
              <a:t>такій</a:t>
            </a:r>
            <a:r>
              <a:rPr lang="ru-RU" sz="2200" dirty="0" smtClean="0"/>
              <a:t> </a:t>
            </a:r>
            <a:r>
              <a:rPr lang="ru-RU" sz="2200" dirty="0" err="1" smtClean="0"/>
              <a:t>постановці</a:t>
            </a:r>
            <a:r>
              <a:rPr lang="ru-RU" sz="2200" dirty="0" smtClean="0"/>
              <a:t> </a:t>
            </a:r>
            <a:r>
              <a:rPr lang="ru-RU" sz="2200" dirty="0" err="1" smtClean="0"/>
              <a:t>цілі</a:t>
            </a:r>
            <a:r>
              <a:rPr lang="ru-RU" sz="2200" dirty="0" smtClean="0"/>
              <a:t> </a:t>
            </a:r>
            <a:r>
              <a:rPr lang="ru-RU" sz="2200" dirty="0" err="1" smtClean="0"/>
              <a:t>виглядають</a:t>
            </a:r>
            <a:r>
              <a:rPr lang="ru-RU" sz="2200" dirty="0" smtClean="0"/>
              <a:t> </a:t>
            </a:r>
            <a:r>
              <a:rPr lang="ru-RU" sz="2200" dirty="0" err="1" smtClean="0"/>
              <a:t>узагальнено</a:t>
            </a:r>
            <a:r>
              <a:rPr lang="ru-RU" sz="2200" dirty="0" smtClean="0"/>
              <a:t>, </a:t>
            </a:r>
            <a:r>
              <a:rPr lang="ru-RU" sz="2200" dirty="0" err="1" smtClean="0"/>
              <a:t>але</a:t>
            </a:r>
            <a:r>
              <a:rPr lang="ru-RU" sz="2200" dirty="0" smtClean="0"/>
              <a:t> </a:t>
            </a:r>
            <a:r>
              <a:rPr lang="ru-RU" sz="2200" dirty="0" err="1" smtClean="0"/>
              <a:t>конкретне</a:t>
            </a:r>
            <a:r>
              <a:rPr lang="ru-RU" sz="2200" dirty="0" smtClean="0"/>
              <a:t> </a:t>
            </a:r>
            <a:r>
              <a:rPr lang="ru-RU" sz="2200" dirty="0" err="1" smtClean="0"/>
              <a:t>спілкування</a:t>
            </a:r>
            <a:r>
              <a:rPr lang="ru-RU" sz="2200" dirty="0" smtClean="0"/>
              <a:t> </a:t>
            </a:r>
            <a:r>
              <a:rPr lang="ru-RU" sz="2200" dirty="0" err="1" smtClean="0"/>
              <a:t>містить</a:t>
            </a:r>
            <a:r>
              <a:rPr lang="ru-RU" sz="2200" dirty="0" smtClean="0"/>
              <a:t>, </a:t>
            </a:r>
            <a:r>
              <a:rPr lang="ru-RU" sz="2200" dirty="0" err="1" smtClean="0"/>
              <a:t>зазвичай</a:t>
            </a:r>
            <a:r>
              <a:rPr lang="ru-RU" sz="2200" dirty="0" smtClean="0"/>
              <a:t>, </a:t>
            </a:r>
            <a:r>
              <a:rPr lang="ru-RU" sz="2200" dirty="0" err="1" smtClean="0"/>
              <a:t>групу</a:t>
            </a:r>
            <a:r>
              <a:rPr lang="ru-RU" sz="2200" dirty="0" smtClean="0"/>
              <a:t> </a:t>
            </a:r>
            <a:r>
              <a:rPr lang="ru-RU" sz="2200" dirty="0" err="1" smtClean="0"/>
              <a:t>явних</a:t>
            </a:r>
            <a:r>
              <a:rPr lang="ru-RU" sz="2200" dirty="0" smtClean="0"/>
              <a:t>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неявних</a:t>
            </a:r>
            <a:r>
              <a:rPr lang="ru-RU" sz="2200" dirty="0" smtClean="0"/>
              <a:t>, </a:t>
            </a:r>
            <a:r>
              <a:rPr lang="ru-RU" sz="2200" dirty="0" err="1" smtClean="0"/>
              <a:t>усвідомлюваних</a:t>
            </a:r>
            <a:r>
              <a:rPr lang="ru-RU" sz="2200" dirty="0" smtClean="0"/>
              <a:t>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неусвідомлюваних</a:t>
            </a:r>
            <a:r>
              <a:rPr lang="ru-RU" sz="2200" dirty="0" smtClean="0"/>
              <a:t> </a:t>
            </a:r>
            <a:r>
              <a:rPr lang="ru-RU" sz="2200" dirty="0" err="1" smtClean="0"/>
              <a:t>цілей</a:t>
            </a:r>
            <a:r>
              <a:rPr lang="ru-RU" sz="2200" dirty="0" smtClean="0"/>
              <a:t>, </a:t>
            </a:r>
            <a:r>
              <a:rPr lang="ru-RU" sz="2200" dirty="0" err="1" smtClean="0"/>
              <a:t>що</a:t>
            </a:r>
            <a:r>
              <a:rPr lang="ru-RU" sz="2200" dirty="0" smtClean="0"/>
              <a:t> </a:t>
            </a:r>
            <a:r>
              <a:rPr lang="ru-RU" sz="2200" dirty="0" err="1" smtClean="0"/>
              <a:t>можна</a:t>
            </a:r>
            <a:r>
              <a:rPr lang="ru-RU" sz="2200" dirty="0" smtClean="0"/>
              <a:t> </a:t>
            </a:r>
            <a:r>
              <a:rPr lang="ru-RU" sz="2200" dirty="0" err="1" smtClean="0"/>
              <a:t>втілити</a:t>
            </a:r>
            <a:r>
              <a:rPr lang="ru-RU" sz="2200" dirty="0" smtClean="0"/>
              <a:t> </a:t>
            </a:r>
            <a:r>
              <a:rPr lang="ru-RU" sz="2200" dirty="0" err="1" smtClean="0"/>
              <a:t>у</a:t>
            </a:r>
            <a:r>
              <a:rPr lang="ru-RU" sz="2200" dirty="0" smtClean="0"/>
              <a:t> </a:t>
            </a:r>
            <a:r>
              <a:rPr lang="ru-RU" sz="2200" dirty="0" err="1" smtClean="0"/>
              <a:t>вигляді</a:t>
            </a:r>
            <a:r>
              <a:rPr lang="ru-RU" sz="2200" dirty="0" smtClean="0"/>
              <a:t> </a:t>
            </a:r>
            <a:r>
              <a:rPr lang="ru-RU" sz="2200" dirty="0" err="1" smtClean="0"/>
              <a:t>цілком</a:t>
            </a:r>
            <a:r>
              <a:rPr lang="ru-RU" sz="2200" dirty="0" smtClean="0"/>
              <a:t> </a:t>
            </a:r>
            <a:r>
              <a:rPr lang="ru-RU" sz="2200" dirty="0" err="1" smtClean="0"/>
              <a:t>очікуваного</a:t>
            </a:r>
            <a:r>
              <a:rPr lang="ru-RU" sz="2200" dirty="0" smtClean="0"/>
              <a:t> </a:t>
            </a:r>
            <a:r>
              <a:rPr lang="ru-RU" sz="2200" dirty="0" err="1" smtClean="0"/>
              <a:t>матеріального</a:t>
            </a:r>
            <a:r>
              <a:rPr lang="ru-RU" sz="2200" dirty="0" smtClean="0"/>
              <a:t>, </a:t>
            </a:r>
            <a:r>
              <a:rPr lang="ru-RU" sz="2200" dirty="0" err="1" smtClean="0"/>
              <a:t>інформаційного</a:t>
            </a:r>
            <a:r>
              <a:rPr lang="ru-RU" sz="2200" dirty="0" smtClean="0"/>
              <a:t> </a:t>
            </a:r>
            <a:r>
              <a:rPr lang="ru-RU" sz="2200" dirty="0" err="1" smtClean="0"/>
              <a:t>або</a:t>
            </a:r>
            <a:r>
              <a:rPr lang="ru-RU" sz="2200" dirty="0" smtClean="0"/>
              <a:t> </a:t>
            </a:r>
            <a:r>
              <a:rPr lang="ru-RU" sz="2200" dirty="0" err="1" smtClean="0"/>
              <a:t>емоційного</a:t>
            </a:r>
            <a:r>
              <a:rPr lang="ru-RU" sz="2200" dirty="0" smtClean="0"/>
              <a:t> результату </a:t>
            </a:r>
            <a:r>
              <a:rPr lang="ru-RU" sz="2200" dirty="0" err="1" smtClean="0"/>
              <a:t>спілкування</a:t>
            </a:r>
            <a:r>
              <a:rPr lang="ru-RU" sz="2200" dirty="0" smtClean="0"/>
              <a:t>.</a:t>
            </a:r>
            <a:endParaRPr lang="en-US" sz="2200" dirty="0" smtClean="0"/>
          </a:p>
          <a:p>
            <a:pPr algn="just"/>
            <a:endParaRPr lang="ru-RU" sz="2200" dirty="0" smtClean="0"/>
          </a:p>
          <a:p>
            <a:pPr algn="just"/>
            <a:r>
              <a:rPr lang="ru-RU" sz="2200" dirty="0" smtClean="0"/>
              <a:t>За </a:t>
            </a:r>
            <a:r>
              <a:rPr lang="ru-RU" sz="2200" dirty="0" err="1" smtClean="0"/>
              <a:t>цими</a:t>
            </a:r>
            <a:r>
              <a:rPr lang="ru-RU" sz="2200" dirty="0" smtClean="0"/>
              <a:t> ж самими </a:t>
            </a:r>
            <a:r>
              <a:rPr lang="ru-RU" sz="2200" dirty="0" err="1" smtClean="0"/>
              <a:t>ознаками</a:t>
            </a:r>
            <a:r>
              <a:rPr lang="ru-RU" sz="2200" dirty="0" smtClean="0"/>
              <a:t> – </a:t>
            </a:r>
            <a:r>
              <a:rPr lang="ru-RU" sz="2200" dirty="0" err="1" smtClean="0"/>
              <a:t>цілями</a:t>
            </a:r>
            <a:r>
              <a:rPr lang="ru-RU" sz="2200" dirty="0" smtClean="0"/>
              <a:t> </a:t>
            </a:r>
            <a:r>
              <a:rPr lang="ru-RU" sz="2200" dirty="0" err="1" smtClean="0"/>
              <a:t>комунікації</a:t>
            </a:r>
            <a:r>
              <a:rPr lang="ru-RU" sz="2200" dirty="0" smtClean="0"/>
              <a:t> – </a:t>
            </a:r>
            <a:r>
              <a:rPr lang="ru-RU" sz="2200" dirty="0" err="1" smtClean="0"/>
              <a:t>можна</a:t>
            </a:r>
            <a:r>
              <a:rPr lang="ru-RU" sz="2200" dirty="0" smtClean="0"/>
              <a:t> </a:t>
            </a:r>
            <a:r>
              <a:rPr lang="ru-RU" sz="2200" dirty="0" err="1" smtClean="0"/>
              <a:t>також</a:t>
            </a:r>
            <a:r>
              <a:rPr lang="ru-RU" sz="2200" dirty="0" smtClean="0"/>
              <a:t> </a:t>
            </a:r>
            <a:r>
              <a:rPr lang="ru-RU" sz="2200" dirty="0" err="1" smtClean="0"/>
              <a:t>розрізняти</a:t>
            </a:r>
            <a:r>
              <a:rPr lang="ru-RU" sz="2200" dirty="0" smtClean="0"/>
              <a:t> </a:t>
            </a:r>
            <a:r>
              <a:rPr lang="ru-RU" sz="2200" dirty="0" err="1" smtClean="0"/>
              <a:t>чесні</a:t>
            </a:r>
            <a:r>
              <a:rPr lang="ru-RU" sz="2200" dirty="0" smtClean="0"/>
              <a:t> </a:t>
            </a:r>
            <a:r>
              <a:rPr lang="ru-RU" sz="2200" dirty="0" err="1" smtClean="0"/>
              <a:t>комунікації</a:t>
            </a:r>
            <a:r>
              <a:rPr lang="ru-RU" sz="2200" dirty="0" smtClean="0"/>
              <a:t> та </a:t>
            </a:r>
            <a:r>
              <a:rPr lang="ru-RU" sz="2200" dirty="0" err="1" smtClean="0"/>
              <a:t>безчесні</a:t>
            </a:r>
            <a:r>
              <a:rPr lang="ru-RU" sz="2200" dirty="0" smtClean="0"/>
              <a:t> – </a:t>
            </a:r>
            <a:r>
              <a:rPr lang="ru-RU" sz="2200" dirty="0" err="1" smtClean="0"/>
              <a:t>маніпулятивні</a:t>
            </a:r>
            <a:r>
              <a:rPr lang="ru-RU" sz="2200" dirty="0" smtClean="0"/>
              <a:t>, </a:t>
            </a:r>
            <a:r>
              <a:rPr lang="ru-RU" sz="2200" dirty="0" err="1" smtClean="0"/>
              <a:t>егоїстичні</a:t>
            </a:r>
            <a:r>
              <a:rPr lang="ru-RU" sz="2200" dirty="0" smtClean="0"/>
              <a:t>, </a:t>
            </a:r>
            <a:r>
              <a:rPr lang="ru-RU" sz="2200" dirty="0" err="1" smtClean="0"/>
              <a:t>шахрайські</a:t>
            </a:r>
            <a:r>
              <a:rPr lang="ru-RU" sz="2200" dirty="0" smtClean="0"/>
              <a:t>. </a:t>
            </a:r>
            <a:endParaRPr lang="ru-RU" sz="2200" dirty="0" smtClean="0"/>
          </a:p>
          <a:p>
            <a:pPr algn="just"/>
            <a:r>
              <a:rPr lang="ru-RU" sz="2200" dirty="0" err="1" smtClean="0"/>
              <a:t>Розпізнавання</a:t>
            </a:r>
            <a:r>
              <a:rPr lang="ru-RU" sz="2200" dirty="0" smtClean="0"/>
              <a:t> </a:t>
            </a:r>
            <a:r>
              <a:rPr lang="ru-RU" sz="2200" dirty="0" err="1" smtClean="0"/>
              <a:t>нечесних</a:t>
            </a:r>
            <a:r>
              <a:rPr lang="ru-RU" sz="2200" dirty="0" smtClean="0"/>
              <a:t> </a:t>
            </a:r>
            <a:r>
              <a:rPr lang="ru-RU" sz="2200" dirty="0" err="1" smtClean="0"/>
              <a:t>намірів</a:t>
            </a:r>
            <a:r>
              <a:rPr lang="ru-RU" sz="2200" dirty="0" smtClean="0"/>
              <a:t> </a:t>
            </a:r>
            <a:r>
              <a:rPr lang="ru-RU" sz="2200" dirty="0" err="1" smtClean="0"/>
              <a:t>партнера-комуніканта</a:t>
            </a:r>
            <a:r>
              <a:rPr lang="ru-RU" sz="2200" dirty="0" smtClean="0"/>
              <a:t> – складне, </a:t>
            </a:r>
            <a:r>
              <a:rPr lang="ru-RU" sz="2200" dirty="0" err="1" smtClean="0"/>
              <a:t>але</a:t>
            </a:r>
            <a:r>
              <a:rPr lang="ru-RU" sz="2200" dirty="0" smtClean="0"/>
              <a:t> </a:t>
            </a:r>
            <a:r>
              <a:rPr lang="ru-RU" sz="2200" dirty="0" err="1" smtClean="0"/>
              <a:t>постійне</a:t>
            </a:r>
            <a:r>
              <a:rPr lang="ru-RU" sz="2200" dirty="0" smtClean="0"/>
              <a:t> </a:t>
            </a:r>
            <a:r>
              <a:rPr lang="ru-RU" sz="2200" dirty="0" err="1" smtClean="0"/>
              <a:t>завдання</a:t>
            </a:r>
            <a:r>
              <a:rPr lang="ru-RU" sz="2200" dirty="0" smtClean="0"/>
              <a:t>. </a:t>
            </a:r>
            <a:endParaRPr lang="ru-RU" sz="2200" dirty="0" smtClean="0"/>
          </a:p>
          <a:p>
            <a:pPr algn="just"/>
            <a:r>
              <a:rPr lang="ru-RU" sz="2200" dirty="0" err="1" smtClean="0"/>
              <a:t>Це</a:t>
            </a:r>
            <a:r>
              <a:rPr lang="ru-RU" sz="2200" dirty="0" smtClean="0"/>
              <a:t> проблема </a:t>
            </a:r>
            <a:r>
              <a:rPr lang="ru-RU" sz="2200" dirty="0" err="1" smtClean="0"/>
              <a:t>правова</a:t>
            </a:r>
            <a:r>
              <a:rPr lang="ru-RU" sz="2200" dirty="0" smtClean="0"/>
              <a:t> та </a:t>
            </a:r>
            <a:r>
              <a:rPr lang="ru-RU" sz="2200" dirty="0" err="1" smtClean="0"/>
              <a:t>етична</a:t>
            </a:r>
            <a:r>
              <a:rPr lang="ru-RU" sz="2200" dirty="0" smtClean="0"/>
              <a:t>.</a:t>
            </a:r>
            <a:endParaRPr lang="en-US" sz="22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260648"/>
            <a:ext cx="7406640" cy="360040"/>
          </a:xfrm>
        </p:spPr>
        <p:txBody>
          <a:bodyPr>
            <a:noAutofit/>
          </a:bodyPr>
          <a:lstStyle/>
          <a:p>
            <a:r>
              <a:rPr lang="uk-UA" sz="2400" b="1" dirty="0" smtClean="0"/>
              <a:t>3. </a:t>
            </a:r>
            <a:r>
              <a:rPr lang="ru-RU" sz="2400" b="1" dirty="0" err="1" smtClean="0"/>
              <a:t>Типологія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бізнес-комунікацій</a:t>
            </a:r>
            <a:r>
              <a:rPr lang="ru-RU" sz="2400" b="1" dirty="0" smtClean="0"/>
              <a:t> </a:t>
            </a:r>
            <a:endParaRPr lang="ru-RU" sz="2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836712"/>
            <a:ext cx="7406640" cy="547260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b="1" i="1" dirty="0" smtClean="0"/>
              <a:t>За </a:t>
            </a:r>
            <a:r>
              <a:rPr lang="ru-RU" b="1" i="1" dirty="0" err="1" smtClean="0"/>
              <a:t>ознаками</a:t>
            </a:r>
            <a:r>
              <a:rPr lang="ru-RU" b="1" i="1" dirty="0" smtClean="0"/>
              <a:t> предмета </a:t>
            </a:r>
            <a:r>
              <a:rPr lang="ru-RU" dirty="0" err="1" smtClean="0"/>
              <a:t>спілкування</a:t>
            </a:r>
            <a:r>
              <a:rPr lang="ru-RU" dirty="0" smtClean="0"/>
              <a:t> </a:t>
            </a:r>
            <a:r>
              <a:rPr lang="ru-RU" dirty="0" err="1" smtClean="0"/>
              <a:t>можливо</a:t>
            </a:r>
            <a:r>
              <a:rPr lang="ru-RU" dirty="0" smtClean="0"/>
              <a:t> </a:t>
            </a:r>
            <a:r>
              <a:rPr lang="ru-RU" dirty="0" err="1" smtClean="0"/>
              <a:t>розрізняти</a:t>
            </a:r>
            <a:r>
              <a:rPr lang="ru-RU" dirty="0" smtClean="0"/>
              <a:t> </a:t>
            </a:r>
            <a:r>
              <a:rPr lang="ru-RU" dirty="0" err="1" smtClean="0"/>
              <a:t>спільну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, </a:t>
            </a:r>
            <a:r>
              <a:rPr lang="ru-RU" dirty="0" err="1" smtClean="0"/>
              <a:t>обмін</a:t>
            </a:r>
            <a:r>
              <a:rPr lang="ru-RU" dirty="0" smtClean="0"/>
              <a:t> </a:t>
            </a:r>
            <a:r>
              <a:rPr lang="ru-RU" dirty="0" err="1" smtClean="0"/>
              <a:t>емоціями</a:t>
            </a:r>
            <a:r>
              <a:rPr lang="ru-RU" dirty="0" smtClean="0"/>
              <a:t>, </a:t>
            </a:r>
            <a:r>
              <a:rPr lang="ru-RU" dirty="0" err="1" smtClean="0"/>
              <a:t>одержання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. </a:t>
            </a:r>
            <a:endParaRPr lang="ru-RU" dirty="0" smtClean="0"/>
          </a:p>
          <a:p>
            <a:pPr algn="just"/>
            <a:r>
              <a:rPr lang="ru-RU" b="1" i="1" dirty="0" smtClean="0"/>
              <a:t>За </a:t>
            </a:r>
            <a:r>
              <a:rPr lang="ru-RU" b="1" i="1" dirty="0" err="1" smtClean="0"/>
              <a:t>ознаками</a:t>
            </a:r>
            <a:r>
              <a:rPr lang="ru-RU" b="1" i="1" dirty="0" smtClean="0"/>
              <a:t> </a:t>
            </a:r>
            <a:r>
              <a:rPr lang="ru-RU" b="1" i="1" dirty="0" err="1" smtClean="0"/>
              <a:t>засобів</a:t>
            </a:r>
            <a:r>
              <a:rPr lang="ru-RU" b="1" i="1" dirty="0" smtClean="0"/>
              <a:t> </a:t>
            </a:r>
            <a:r>
              <a:rPr lang="ru-RU" b="1" i="1" dirty="0" err="1" smtClean="0"/>
              <a:t>спілкування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комунікацією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використанням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способів</a:t>
            </a:r>
            <a:r>
              <a:rPr lang="ru-RU" dirty="0" smtClean="0"/>
              <a:t> </a:t>
            </a:r>
            <a:r>
              <a:rPr lang="ru-RU" dirty="0" err="1" smtClean="0"/>
              <a:t>спілкування</a:t>
            </a:r>
            <a:r>
              <a:rPr lang="ru-RU" dirty="0" smtClean="0"/>
              <a:t> (</a:t>
            </a:r>
            <a:r>
              <a:rPr lang="ru-RU" dirty="0" err="1" smtClean="0"/>
              <a:t>вербальних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невербальних</a:t>
            </a:r>
            <a:r>
              <a:rPr lang="ru-RU" dirty="0" smtClean="0"/>
              <a:t>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способів</a:t>
            </a:r>
            <a:r>
              <a:rPr lang="ru-RU" dirty="0" smtClean="0"/>
              <a:t> </a:t>
            </a:r>
            <a:r>
              <a:rPr lang="ru-RU" dirty="0" err="1" smtClean="0"/>
              <a:t>передавання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; </a:t>
            </a:r>
            <a:r>
              <a:rPr lang="ru-RU" dirty="0" err="1" smtClean="0"/>
              <a:t>інакше</a:t>
            </a:r>
            <a:r>
              <a:rPr lang="ru-RU" dirty="0" smtClean="0"/>
              <a:t> </a:t>
            </a:r>
            <a:r>
              <a:rPr lang="ru-RU" dirty="0" err="1" smtClean="0"/>
              <a:t>кажучи</a:t>
            </a:r>
            <a:r>
              <a:rPr lang="ru-RU" dirty="0" smtClean="0"/>
              <a:t>, за </a:t>
            </a:r>
            <a:r>
              <a:rPr lang="ru-RU" dirty="0" err="1" smtClean="0"/>
              <a:t>своїми</a:t>
            </a:r>
            <a:r>
              <a:rPr lang="ru-RU" dirty="0" smtClean="0"/>
              <a:t> каналами </a:t>
            </a:r>
            <a:r>
              <a:rPr lang="ru-RU" dirty="0" err="1" smtClean="0"/>
              <a:t>комунікації</a:t>
            </a:r>
            <a:r>
              <a:rPr lang="ru-RU" dirty="0" smtClean="0"/>
              <a:t> </a:t>
            </a:r>
            <a:r>
              <a:rPr lang="ru-RU" dirty="0" err="1" smtClean="0"/>
              <a:t>бувають</a:t>
            </a:r>
            <a:r>
              <a:rPr lang="ru-RU" dirty="0" smtClean="0"/>
              <a:t> </a:t>
            </a:r>
            <a:r>
              <a:rPr lang="ru-RU" dirty="0" err="1" smtClean="0"/>
              <a:t>усними</a:t>
            </a:r>
            <a:r>
              <a:rPr lang="ru-RU" dirty="0" smtClean="0"/>
              <a:t>, </a:t>
            </a:r>
            <a:r>
              <a:rPr lang="ru-RU" dirty="0" err="1" smtClean="0"/>
              <a:t>письмовими</a:t>
            </a:r>
            <a:r>
              <a:rPr lang="ru-RU" dirty="0" smtClean="0"/>
              <a:t>, </a:t>
            </a:r>
            <a:r>
              <a:rPr lang="ru-RU" dirty="0" err="1" smtClean="0"/>
              <a:t>невербальними</a:t>
            </a:r>
            <a:r>
              <a:rPr lang="ru-RU" dirty="0" smtClean="0"/>
              <a:t>, </a:t>
            </a:r>
            <a:r>
              <a:rPr lang="ru-RU" dirty="0" err="1" smtClean="0"/>
              <a:t>формальними</a:t>
            </a:r>
            <a:r>
              <a:rPr lang="ru-RU" dirty="0" smtClean="0"/>
              <a:t>, </a:t>
            </a:r>
            <a:r>
              <a:rPr lang="ru-RU" dirty="0" err="1" smtClean="0"/>
              <a:t>неформальними</a:t>
            </a:r>
            <a:r>
              <a:rPr lang="ru-RU" dirty="0" smtClean="0"/>
              <a:t>, </a:t>
            </a:r>
            <a:r>
              <a:rPr lang="ru-RU" dirty="0" err="1" smtClean="0"/>
              <a:t>командними</a:t>
            </a:r>
            <a:r>
              <a:rPr lang="ru-RU" dirty="0" smtClean="0"/>
              <a:t>, </a:t>
            </a:r>
            <a:r>
              <a:rPr lang="ru-RU" dirty="0" err="1" smtClean="0"/>
              <a:t>горизонтальними</a:t>
            </a:r>
            <a:r>
              <a:rPr lang="ru-RU" dirty="0" smtClean="0"/>
              <a:t>, </a:t>
            </a:r>
            <a:r>
              <a:rPr lang="ru-RU" dirty="0" err="1" smtClean="0"/>
              <a:t>технічним</a:t>
            </a:r>
            <a:r>
              <a:rPr lang="ru-RU" dirty="0" smtClean="0"/>
              <a:t>, </a:t>
            </a:r>
            <a:r>
              <a:rPr lang="ru-RU" dirty="0" err="1" smtClean="0"/>
              <a:t>електронними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 </a:t>
            </a:r>
            <a:endParaRPr lang="ru-RU" dirty="0" smtClean="0"/>
          </a:p>
          <a:p>
            <a:pPr algn="just"/>
            <a:r>
              <a:rPr lang="ru-RU" b="1" i="1" dirty="0" smtClean="0"/>
              <a:t>За </a:t>
            </a:r>
            <a:r>
              <a:rPr lang="ru-RU" b="1" i="1" dirty="0" err="1" smtClean="0"/>
              <a:t>ознаками</a:t>
            </a:r>
            <a:r>
              <a:rPr lang="ru-RU" b="1" i="1" dirty="0" smtClean="0"/>
              <a:t> часу </a:t>
            </a:r>
            <a:r>
              <a:rPr lang="ru-RU" dirty="0" err="1" smtClean="0"/>
              <a:t>комунікації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тривалими</a:t>
            </a:r>
            <a:r>
              <a:rPr lang="ru-RU" dirty="0" smtClean="0"/>
              <a:t>, </a:t>
            </a:r>
            <a:r>
              <a:rPr lang="ru-RU" dirty="0" err="1" smtClean="0"/>
              <a:t>короткочасними</a:t>
            </a:r>
            <a:r>
              <a:rPr lang="ru-RU" dirty="0" smtClean="0"/>
              <a:t>, </a:t>
            </a:r>
            <a:r>
              <a:rPr lang="ru-RU" dirty="0" err="1" smtClean="0"/>
              <a:t>періодичними</a:t>
            </a:r>
            <a:r>
              <a:rPr lang="ru-RU" dirty="0" smtClean="0"/>
              <a:t>, </a:t>
            </a:r>
            <a:r>
              <a:rPr lang="ru-RU" dirty="0" err="1" smtClean="0"/>
              <a:t>епізодичними</a:t>
            </a:r>
            <a:r>
              <a:rPr lang="ru-RU" dirty="0" smtClean="0"/>
              <a:t>;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бути </a:t>
            </a:r>
            <a:r>
              <a:rPr lang="ru-RU" dirty="0" err="1" smtClean="0"/>
              <a:t>комунікації</a:t>
            </a:r>
            <a:r>
              <a:rPr lang="ru-RU" dirty="0" smtClean="0"/>
              <a:t> в реальному </a:t>
            </a:r>
            <a:r>
              <a:rPr lang="ru-RU" dirty="0" err="1" smtClean="0"/>
              <a:t>часі</a:t>
            </a:r>
            <a:r>
              <a:rPr lang="ru-RU" dirty="0" smtClean="0"/>
              <a:t> (</a:t>
            </a:r>
            <a:r>
              <a:rPr lang="ru-RU" dirty="0" err="1" smtClean="0"/>
              <a:t>усне</a:t>
            </a:r>
            <a:r>
              <a:rPr lang="ru-RU" dirty="0" smtClean="0"/>
              <a:t> </a:t>
            </a:r>
            <a:r>
              <a:rPr lang="ru-RU" dirty="0" err="1" smtClean="0"/>
              <a:t>спілкування</a:t>
            </a:r>
            <a:r>
              <a:rPr lang="ru-RU" dirty="0" smtClean="0"/>
              <a:t>, телефон, </a:t>
            </a:r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 smtClean="0"/>
              <a:t>електронні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)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відтерміновані</a:t>
            </a:r>
            <a:r>
              <a:rPr lang="ru-RU" dirty="0" smtClean="0"/>
              <a:t> (</a:t>
            </a:r>
            <a:r>
              <a:rPr lang="ru-RU" dirty="0" err="1" smtClean="0"/>
              <a:t>письмова</a:t>
            </a:r>
            <a:r>
              <a:rPr lang="ru-RU" dirty="0" smtClean="0"/>
              <a:t> </a:t>
            </a:r>
            <a:r>
              <a:rPr lang="ru-RU" dirty="0" err="1" smtClean="0"/>
              <a:t>інформація</a:t>
            </a:r>
            <a:r>
              <a:rPr lang="ru-RU" dirty="0" smtClean="0"/>
              <a:t>, </a:t>
            </a:r>
            <a:r>
              <a:rPr lang="ru-RU" dirty="0" err="1" smtClean="0"/>
              <a:t>факсимільний</a:t>
            </a:r>
            <a:r>
              <a:rPr lang="ru-RU" dirty="0" smtClean="0"/>
              <a:t> </a:t>
            </a:r>
            <a:r>
              <a:rPr lang="ru-RU" dirty="0" err="1" smtClean="0"/>
              <a:t>зв’язок</a:t>
            </a:r>
            <a:r>
              <a:rPr lang="ru-RU" dirty="0" smtClean="0"/>
              <a:t>). </a:t>
            </a:r>
            <a:endParaRPr lang="ru-RU" dirty="0" smtClean="0"/>
          </a:p>
          <a:p>
            <a:pPr algn="just"/>
            <a:r>
              <a:rPr lang="ru-RU" b="1" i="1" dirty="0" smtClean="0"/>
              <a:t>За </a:t>
            </a:r>
            <a:r>
              <a:rPr lang="ru-RU" b="1" i="1" dirty="0" err="1" smtClean="0"/>
              <a:t>ступенем</a:t>
            </a:r>
            <a:r>
              <a:rPr lang="ru-RU" b="1" i="1" dirty="0" smtClean="0"/>
              <a:t> </a:t>
            </a:r>
            <a:r>
              <a:rPr lang="ru-RU" b="1" i="1" dirty="0" err="1" smtClean="0"/>
              <a:t>завершеності</a:t>
            </a:r>
            <a:r>
              <a:rPr lang="ru-RU" b="1" i="1" dirty="0" smtClean="0"/>
              <a:t> </a:t>
            </a:r>
            <a:r>
              <a:rPr lang="ru-RU" dirty="0" err="1" smtClean="0"/>
              <a:t>спілкування</a:t>
            </a:r>
            <a:r>
              <a:rPr lang="ru-RU" dirty="0" smtClean="0"/>
              <a:t> – </a:t>
            </a:r>
            <a:r>
              <a:rPr lang="ru-RU" dirty="0" err="1" smtClean="0"/>
              <a:t>завершене</a:t>
            </a:r>
            <a:r>
              <a:rPr lang="ru-RU" dirty="0" smtClean="0"/>
              <a:t>, </a:t>
            </a:r>
            <a:r>
              <a:rPr lang="ru-RU" dirty="0" err="1" smtClean="0"/>
              <a:t>незавершене</a:t>
            </a:r>
            <a:r>
              <a:rPr lang="ru-RU" dirty="0" smtClean="0"/>
              <a:t>. </a:t>
            </a:r>
            <a:endParaRPr lang="ru-RU" dirty="0" smtClean="0"/>
          </a:p>
          <a:p>
            <a:pPr algn="just"/>
            <a:r>
              <a:rPr lang="ru-RU" b="1" i="1" dirty="0" smtClean="0"/>
              <a:t>За </a:t>
            </a:r>
            <a:r>
              <a:rPr lang="ru-RU" b="1" i="1" dirty="0" err="1" smtClean="0"/>
              <a:t>просторовим</a:t>
            </a:r>
            <a:r>
              <a:rPr lang="ru-RU" b="1" i="1" dirty="0" smtClean="0"/>
              <a:t> </a:t>
            </a:r>
            <a:r>
              <a:rPr lang="ru-RU" b="1" i="1" dirty="0" err="1" smtClean="0"/>
              <a:t>показником</a:t>
            </a:r>
            <a:r>
              <a:rPr lang="ru-RU" b="1" i="1" dirty="0" smtClean="0"/>
              <a:t> </a:t>
            </a:r>
            <a:r>
              <a:rPr lang="ru-RU" dirty="0" err="1" smtClean="0"/>
              <a:t>комунікації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відбуватися</a:t>
            </a:r>
            <a:r>
              <a:rPr lang="ru-RU" dirty="0" smtClean="0"/>
              <a:t> на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дистанціях</a:t>
            </a:r>
            <a:r>
              <a:rPr lang="ru-RU" dirty="0" smtClean="0"/>
              <a:t>, за </a:t>
            </a:r>
            <a:r>
              <a:rPr lang="ru-RU" dirty="0" err="1" smtClean="0"/>
              <a:t>різного</a:t>
            </a:r>
            <a:r>
              <a:rPr lang="ru-RU" dirty="0" smtClean="0"/>
              <a:t> </a:t>
            </a:r>
            <a:r>
              <a:rPr lang="ru-RU" dirty="0" err="1" smtClean="0"/>
              <a:t>розташування</a:t>
            </a:r>
            <a:r>
              <a:rPr lang="ru-RU" dirty="0" smtClean="0"/>
              <a:t> </a:t>
            </a:r>
            <a:r>
              <a:rPr lang="ru-RU" dirty="0" err="1" smtClean="0"/>
              <a:t>партнерів</a:t>
            </a:r>
            <a:r>
              <a:rPr lang="ru-RU" dirty="0" smtClean="0"/>
              <a:t> один </a:t>
            </a:r>
            <a:r>
              <a:rPr lang="ru-RU" dirty="0" err="1" smtClean="0"/>
              <a:t>щодо</a:t>
            </a:r>
            <a:r>
              <a:rPr lang="ru-RU" dirty="0" smtClean="0"/>
              <a:t> одного, у </a:t>
            </a:r>
            <a:r>
              <a:rPr lang="ru-RU" dirty="0" err="1" smtClean="0"/>
              <a:t>кабінеті</a:t>
            </a:r>
            <a:r>
              <a:rPr lang="ru-RU" dirty="0" smtClean="0"/>
              <a:t>, </a:t>
            </a:r>
            <a:r>
              <a:rPr lang="ru-RU" dirty="0" err="1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конференц-залі</a:t>
            </a:r>
            <a:r>
              <a:rPr lang="ru-RU" dirty="0" smtClean="0"/>
              <a:t>, </a:t>
            </a:r>
            <a:r>
              <a:rPr lang="ru-RU" dirty="0" err="1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коридорі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260648"/>
            <a:ext cx="7406640" cy="360040"/>
          </a:xfrm>
        </p:spPr>
        <p:txBody>
          <a:bodyPr>
            <a:noAutofit/>
          </a:bodyPr>
          <a:lstStyle/>
          <a:p>
            <a:r>
              <a:rPr lang="uk-UA" sz="2400" b="1" dirty="0" smtClean="0"/>
              <a:t>3. </a:t>
            </a:r>
            <a:r>
              <a:rPr lang="ru-RU" sz="2400" b="1" dirty="0" err="1" smtClean="0"/>
              <a:t>Типологія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бізнес-комунікацій</a:t>
            </a:r>
            <a:r>
              <a:rPr lang="ru-RU" sz="2400" b="1" dirty="0" smtClean="0"/>
              <a:t> </a:t>
            </a:r>
            <a:endParaRPr lang="ru-RU" sz="2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836712"/>
            <a:ext cx="7406640" cy="5472608"/>
          </a:xfrm>
        </p:spPr>
        <p:txBody>
          <a:bodyPr>
            <a:normAutofit/>
          </a:bodyPr>
          <a:lstStyle/>
          <a:p>
            <a:pPr algn="just"/>
            <a:endParaRPr lang="en-US" dirty="0" smtClean="0"/>
          </a:p>
        </p:txBody>
      </p:sp>
      <p:pic>
        <p:nvPicPr>
          <p:cNvPr id="4" name="Picture 2" descr="Типологія внутрішньоорганізаційних комунікацій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854714"/>
            <a:ext cx="7187952" cy="5336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260648"/>
            <a:ext cx="7406640" cy="360040"/>
          </a:xfrm>
        </p:spPr>
        <p:txBody>
          <a:bodyPr>
            <a:noAutofit/>
          </a:bodyPr>
          <a:lstStyle/>
          <a:p>
            <a:r>
              <a:rPr lang="uk-UA" sz="2400" b="1" dirty="0" smtClean="0"/>
              <a:t>3. </a:t>
            </a:r>
            <a:r>
              <a:rPr lang="ru-RU" sz="2400" b="1" dirty="0" err="1" smtClean="0"/>
              <a:t>Типологія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бізнес-комунікацій</a:t>
            </a:r>
            <a:r>
              <a:rPr lang="ru-RU" sz="2400" b="1" dirty="0" smtClean="0"/>
              <a:t> </a:t>
            </a:r>
            <a:endParaRPr lang="ru-RU" sz="2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836712"/>
            <a:ext cx="7406640" cy="5472608"/>
          </a:xfrm>
        </p:spPr>
        <p:txBody>
          <a:bodyPr>
            <a:normAutofit/>
          </a:bodyPr>
          <a:lstStyle/>
          <a:p>
            <a:pPr algn="just"/>
            <a:endParaRPr lang="en-US" dirty="0" smtClean="0"/>
          </a:p>
        </p:txBody>
      </p:sp>
      <p:pic>
        <p:nvPicPr>
          <p:cNvPr id="4" name="Picture 2" descr="https://thepresentation.ru/img/tmb/4/372624/8c0a5faf213ce8e1c624820de54368c3-800x.jp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620688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260648"/>
            <a:ext cx="7406640" cy="360040"/>
          </a:xfrm>
        </p:spPr>
        <p:txBody>
          <a:bodyPr>
            <a:noAutofit/>
          </a:bodyPr>
          <a:lstStyle/>
          <a:p>
            <a:r>
              <a:rPr lang="uk-UA" sz="2400" b="1" dirty="0" smtClean="0"/>
              <a:t>3. </a:t>
            </a:r>
            <a:r>
              <a:rPr lang="ru-RU" sz="2400" b="1" dirty="0" err="1" smtClean="0"/>
              <a:t>Типологія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бізнес-комунікацій</a:t>
            </a:r>
            <a:r>
              <a:rPr lang="ru-RU" sz="2400" b="1" dirty="0" smtClean="0"/>
              <a:t> </a:t>
            </a:r>
            <a:endParaRPr lang="ru-RU" sz="2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836712"/>
            <a:ext cx="7406640" cy="5472608"/>
          </a:xfrm>
        </p:spPr>
        <p:txBody>
          <a:bodyPr>
            <a:normAutofit/>
          </a:bodyPr>
          <a:lstStyle/>
          <a:p>
            <a:pPr algn="just"/>
            <a:endParaRPr lang="en-US" dirty="0" smtClean="0"/>
          </a:p>
        </p:txBody>
      </p:sp>
      <p:pic>
        <p:nvPicPr>
          <p:cNvPr id="5" name="Picture 2" descr="https://thepresentation.ru/img/tmb/4/372624/a249807326962a86c865c4c30cf3af85-800x.jp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548680"/>
            <a:ext cx="7475984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s://thepresentation.ru/img/tmb/4/372624/f55da079f1440f60ee7801e8738bbea5-800x.jp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836712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547664" y="260648"/>
            <a:ext cx="50980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3. </a:t>
            </a:r>
            <a:r>
              <a:rPr lang="ru-RU" sz="2400" b="1" dirty="0" err="1" smtClean="0"/>
              <a:t>Типологізація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бізнес-комунікацій</a:t>
            </a:r>
            <a:r>
              <a:rPr lang="ru-RU" sz="2400" b="1" dirty="0" smtClean="0"/>
              <a:t> </a:t>
            </a:r>
            <a:endParaRPr lang="ru-RU" sz="2400" b="1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2852936"/>
            <a:ext cx="7406640" cy="14721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1. </a:t>
            </a:r>
            <a:r>
              <a:rPr lang="ru-RU" dirty="0" err="1" smtClean="0"/>
              <a:t>Поняття</a:t>
            </a:r>
            <a:r>
              <a:rPr lang="ru-RU" dirty="0" smtClean="0"/>
              <a:t> </a:t>
            </a:r>
            <a:r>
              <a:rPr lang="ru-RU" dirty="0" err="1" smtClean="0"/>
              <a:t>бізнес-комунікацій</a:t>
            </a:r>
            <a:br>
              <a:rPr lang="en-US" dirty="0" smtClean="0"/>
            </a:br>
            <a:r>
              <a:rPr lang="en-US" dirty="0" smtClean="0"/>
              <a:t>2</a:t>
            </a:r>
            <a:r>
              <a:rPr lang="ru-RU" dirty="0" smtClean="0"/>
              <a:t>. </a:t>
            </a:r>
            <a:r>
              <a:rPr lang="ru-RU" dirty="0" err="1" smtClean="0"/>
              <a:t>Етапи</a:t>
            </a:r>
            <a:r>
              <a:rPr lang="ru-RU" dirty="0" smtClean="0"/>
              <a:t> </a:t>
            </a:r>
            <a:r>
              <a:rPr lang="ru-RU" dirty="0" err="1" smtClean="0"/>
              <a:t>бізнес-комунікацій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3. </a:t>
            </a:r>
            <a:r>
              <a:rPr lang="ru-RU" dirty="0" err="1" smtClean="0"/>
              <a:t>Т</a:t>
            </a:r>
            <a:r>
              <a:rPr lang="ru-RU" dirty="0" err="1" smtClean="0"/>
              <a:t>ипологія</a:t>
            </a:r>
            <a:r>
              <a:rPr lang="ru-RU" dirty="0" smtClean="0"/>
              <a:t> </a:t>
            </a:r>
            <a:r>
              <a:rPr lang="ru-RU" dirty="0" err="1" smtClean="0"/>
              <a:t>бізнес-комунікацій</a:t>
            </a:r>
            <a:r>
              <a:rPr lang="ru-RU" dirty="0" smtClean="0"/>
              <a:t> </a:t>
            </a:r>
            <a:br>
              <a:rPr lang="en-US" dirty="0" smtClean="0"/>
            </a:br>
            <a:r>
              <a:rPr lang="ru-RU" dirty="0" smtClean="0"/>
              <a:t>4.</a:t>
            </a:r>
            <a:r>
              <a:rPr lang="ru-RU" dirty="0" smtClean="0"/>
              <a:t> </a:t>
            </a:r>
            <a:r>
              <a:rPr lang="ru-RU" dirty="0" err="1" smtClean="0"/>
              <a:t>Комунікативні</a:t>
            </a:r>
            <a:r>
              <a:rPr lang="ru-RU" dirty="0" smtClean="0"/>
              <a:t> шуми та </a:t>
            </a:r>
            <a:r>
              <a:rPr lang="ru-RU" dirty="0" err="1" smtClean="0"/>
              <a:t>бар’єри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260648"/>
            <a:ext cx="7406640" cy="36004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 </a:t>
            </a:r>
            <a:r>
              <a:rPr lang="ru-RU" sz="2400" b="1" dirty="0" smtClean="0"/>
              <a:t>4. </a:t>
            </a:r>
            <a:r>
              <a:rPr lang="ru-RU" sz="2400" b="1" dirty="0" err="1" smtClean="0"/>
              <a:t>Комунікативні</a:t>
            </a:r>
            <a:r>
              <a:rPr lang="ru-RU" sz="2400" b="1" dirty="0" smtClean="0"/>
              <a:t> шуми та </a:t>
            </a:r>
            <a:r>
              <a:rPr lang="ru-RU" sz="2400" b="1" dirty="0" err="1" smtClean="0"/>
              <a:t>бар’єри</a:t>
            </a:r>
            <a:endParaRPr lang="ru-RU" sz="2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836712"/>
            <a:ext cx="7406640" cy="547260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b="1" dirty="0" err="1" smtClean="0"/>
              <a:t>Комунікативний</a:t>
            </a:r>
            <a:r>
              <a:rPr lang="ru-RU" b="1" dirty="0" smtClean="0"/>
              <a:t> шум </a:t>
            </a:r>
            <a:r>
              <a:rPr lang="ru-RU" dirty="0" smtClean="0"/>
              <a:t>– </a:t>
            </a:r>
            <a:r>
              <a:rPr lang="ru-RU" dirty="0" err="1" smtClean="0"/>
              <a:t>це</a:t>
            </a:r>
            <a:r>
              <a:rPr lang="ru-RU" dirty="0" smtClean="0"/>
              <a:t> все,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призводить</a:t>
            </a:r>
            <a:r>
              <a:rPr lang="ru-RU" dirty="0" smtClean="0"/>
              <a:t> до </a:t>
            </a:r>
            <a:r>
              <a:rPr lang="ru-RU" dirty="0" err="1" smtClean="0"/>
              <a:t>спотворення</a:t>
            </a:r>
            <a:r>
              <a:rPr lang="ru-RU" dirty="0" smtClean="0"/>
              <a:t> </a:t>
            </a:r>
            <a:r>
              <a:rPr lang="ru-RU" dirty="0" err="1" smtClean="0"/>
              <a:t>вихідного</a:t>
            </a:r>
            <a:r>
              <a:rPr lang="ru-RU" dirty="0" smtClean="0"/>
              <a:t> сигналу (</a:t>
            </a:r>
            <a:r>
              <a:rPr lang="ru-RU" dirty="0" err="1" smtClean="0"/>
              <a:t>тобто</a:t>
            </a:r>
            <a:r>
              <a:rPr lang="ru-RU" dirty="0" smtClean="0"/>
              <a:t> до </a:t>
            </a:r>
            <a:r>
              <a:rPr lang="ru-RU" dirty="0" err="1" smtClean="0"/>
              <a:t>спотворення</a:t>
            </a:r>
            <a:r>
              <a:rPr lang="ru-RU" dirty="0" smtClean="0"/>
              <a:t> </a:t>
            </a:r>
            <a:r>
              <a:rPr lang="ru-RU" dirty="0" err="1" smtClean="0"/>
              <a:t>сенсу</a:t>
            </a:r>
            <a:r>
              <a:rPr lang="ru-RU" dirty="0" smtClean="0"/>
              <a:t> </a:t>
            </a:r>
            <a:r>
              <a:rPr lang="ru-RU" dirty="0" err="1" smtClean="0"/>
              <a:t>повідомлення</a:t>
            </a:r>
            <a:r>
              <a:rPr lang="ru-RU" dirty="0" smtClean="0"/>
              <a:t>), вид </a:t>
            </a:r>
            <a:r>
              <a:rPr lang="ru-RU" dirty="0" err="1" smtClean="0"/>
              <a:t>деформації</a:t>
            </a:r>
            <a:r>
              <a:rPr lang="ru-RU" dirty="0" smtClean="0"/>
              <a:t> </a:t>
            </a:r>
            <a:r>
              <a:rPr lang="ru-RU" dirty="0" err="1" smtClean="0"/>
              <a:t>повідомлення</a:t>
            </a:r>
            <a:r>
              <a:rPr lang="ru-RU" dirty="0" smtClean="0"/>
              <a:t>. </a:t>
            </a:r>
            <a:endParaRPr lang="ru-RU" dirty="0" smtClean="0"/>
          </a:p>
          <a:p>
            <a:pPr algn="just"/>
            <a:r>
              <a:rPr lang="ru-RU" b="1" dirty="0" err="1" smtClean="0"/>
              <a:t>Комунікативний</a:t>
            </a:r>
            <a:r>
              <a:rPr lang="ru-RU" b="1" dirty="0" smtClean="0"/>
              <a:t> </a:t>
            </a:r>
            <a:r>
              <a:rPr lang="ru-RU" b="1" dirty="0" err="1" smtClean="0"/>
              <a:t>бар’єр</a:t>
            </a:r>
            <a:r>
              <a:rPr lang="ru-RU" b="1" dirty="0" smtClean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нерозуміння</a:t>
            </a:r>
            <a:r>
              <a:rPr lang="ru-RU" dirty="0" smtClean="0"/>
              <a:t> </a:t>
            </a:r>
            <a:r>
              <a:rPr lang="ru-RU" dirty="0" err="1" smtClean="0"/>
              <a:t>одержуваної</a:t>
            </a:r>
            <a:r>
              <a:rPr lang="ru-RU" dirty="0" smtClean="0"/>
              <a:t> в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спілкування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. </a:t>
            </a:r>
            <a:r>
              <a:rPr lang="ru-RU" dirty="0" err="1" smtClean="0"/>
              <a:t>Виділяють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комунікативні</a:t>
            </a:r>
            <a:r>
              <a:rPr lang="ru-RU" dirty="0" smtClean="0"/>
              <a:t> </a:t>
            </a:r>
            <a:r>
              <a:rPr lang="ru-RU" dirty="0" err="1" smtClean="0"/>
              <a:t>бар’єри</a:t>
            </a:r>
            <a:r>
              <a:rPr lang="ru-RU" dirty="0" smtClean="0"/>
              <a:t>: </a:t>
            </a:r>
            <a:r>
              <a:rPr lang="ru-RU" dirty="0" err="1" smtClean="0"/>
              <a:t>фонетичні</a:t>
            </a:r>
            <a:r>
              <a:rPr lang="ru-RU" dirty="0" smtClean="0"/>
              <a:t>, </a:t>
            </a:r>
            <a:r>
              <a:rPr lang="ru-RU" dirty="0" err="1" smtClean="0"/>
              <a:t>фізіологічні</a:t>
            </a:r>
            <a:r>
              <a:rPr lang="ru-RU" dirty="0" smtClean="0"/>
              <a:t>, </a:t>
            </a:r>
            <a:r>
              <a:rPr lang="ru-RU" dirty="0" err="1" smtClean="0"/>
              <a:t>інформаційно-дефіцитні</a:t>
            </a:r>
            <a:r>
              <a:rPr lang="ru-RU" dirty="0" smtClean="0"/>
              <a:t>, </a:t>
            </a:r>
            <a:r>
              <a:rPr lang="ru-RU" dirty="0" err="1" smtClean="0"/>
              <a:t>логічниі</a:t>
            </a:r>
            <a:r>
              <a:rPr lang="ru-RU" dirty="0" smtClean="0"/>
              <a:t>, </a:t>
            </a:r>
            <a:r>
              <a:rPr lang="ru-RU" dirty="0" err="1" smtClean="0"/>
              <a:t>семантичні</a:t>
            </a:r>
            <a:r>
              <a:rPr lang="ru-RU" dirty="0" smtClean="0"/>
              <a:t>, </a:t>
            </a:r>
            <a:r>
              <a:rPr lang="ru-RU" dirty="0" err="1" smtClean="0"/>
              <a:t>стилістичні</a:t>
            </a:r>
            <a:r>
              <a:rPr lang="ru-RU" dirty="0" smtClean="0"/>
              <a:t>, </a:t>
            </a:r>
            <a:r>
              <a:rPr lang="ru-RU" dirty="0" err="1" smtClean="0"/>
              <a:t>емоційні</a:t>
            </a:r>
            <a:r>
              <a:rPr lang="ru-RU" dirty="0" smtClean="0"/>
              <a:t>, </a:t>
            </a:r>
            <a:r>
              <a:rPr lang="ru-RU" dirty="0" err="1" smtClean="0"/>
              <a:t>соціально-культурологічні</a:t>
            </a:r>
            <a:r>
              <a:rPr lang="ru-RU" dirty="0" smtClean="0"/>
              <a:t> та </a:t>
            </a:r>
            <a:r>
              <a:rPr lang="ru-RU" dirty="0" err="1" smtClean="0"/>
              <a:t>психологічні</a:t>
            </a:r>
            <a:r>
              <a:rPr lang="ru-RU" dirty="0" smtClean="0"/>
              <a:t>. </a:t>
            </a:r>
            <a:endParaRPr lang="ru-RU" dirty="0" smtClean="0"/>
          </a:p>
          <a:p>
            <a:pPr algn="just"/>
            <a:r>
              <a:rPr lang="ru-RU" b="1" dirty="0" err="1" smtClean="0"/>
              <a:t>Фізіологічні</a:t>
            </a:r>
            <a:r>
              <a:rPr lang="ru-RU" dirty="0" smtClean="0"/>
              <a:t> – люди </a:t>
            </a:r>
            <a:r>
              <a:rPr lang="ru-RU" dirty="0" err="1" smtClean="0"/>
              <a:t>відрізняються</a:t>
            </a:r>
            <a:r>
              <a:rPr lang="ru-RU" dirty="0" smtClean="0"/>
              <a:t> за такими характеристиками, як </a:t>
            </a:r>
            <a:r>
              <a:rPr lang="ru-RU" dirty="0" err="1" smtClean="0"/>
              <a:t>зір</a:t>
            </a:r>
            <a:r>
              <a:rPr lang="ru-RU" dirty="0" smtClean="0"/>
              <a:t>, слух, </a:t>
            </a:r>
            <a:r>
              <a:rPr lang="ru-RU" dirty="0" err="1" smtClean="0"/>
              <a:t>увага</a:t>
            </a:r>
            <a:r>
              <a:rPr lang="ru-RU" dirty="0" smtClean="0"/>
              <a:t>, </a:t>
            </a:r>
            <a:r>
              <a:rPr lang="ru-RU" dirty="0" err="1" smtClean="0"/>
              <a:t>сприйняття</a:t>
            </a:r>
            <a:r>
              <a:rPr lang="ru-RU" dirty="0" smtClean="0"/>
              <a:t>, </a:t>
            </a:r>
            <a:r>
              <a:rPr lang="ru-RU" dirty="0" err="1" smtClean="0"/>
              <a:t>пам’ять</a:t>
            </a:r>
            <a:r>
              <a:rPr lang="ru-RU" dirty="0" smtClean="0"/>
              <a:t> (</a:t>
            </a:r>
            <a:r>
              <a:rPr lang="ru-RU" dirty="0" err="1" smtClean="0"/>
              <a:t>людина</a:t>
            </a:r>
            <a:r>
              <a:rPr lang="ru-RU" dirty="0" smtClean="0"/>
              <a:t> </a:t>
            </a:r>
            <a:r>
              <a:rPr lang="ru-RU" dirty="0" err="1" smtClean="0"/>
              <a:t>втомлена</a:t>
            </a:r>
            <a:r>
              <a:rPr lang="ru-RU" dirty="0" smtClean="0"/>
              <a:t>, голодна </a:t>
            </a:r>
            <a:r>
              <a:rPr lang="ru-RU" dirty="0" err="1" smtClean="0"/>
              <a:t>тощо</a:t>
            </a:r>
            <a:r>
              <a:rPr lang="ru-RU" dirty="0" smtClean="0"/>
              <a:t>). </a:t>
            </a:r>
            <a:endParaRPr lang="ru-RU" dirty="0" smtClean="0"/>
          </a:p>
          <a:p>
            <a:pPr algn="just"/>
            <a:r>
              <a:rPr lang="ru-RU" b="1" dirty="0" err="1" smtClean="0"/>
              <a:t>Фонетичні</a:t>
            </a:r>
            <a:r>
              <a:rPr lang="ru-RU" dirty="0" smtClean="0"/>
              <a:t> – </a:t>
            </a:r>
            <a:r>
              <a:rPr lang="ru-RU" dirty="0" err="1" smtClean="0"/>
              <a:t>унаслідок</a:t>
            </a:r>
            <a:r>
              <a:rPr lang="ru-RU" dirty="0" smtClean="0"/>
              <a:t> </a:t>
            </a:r>
            <a:r>
              <a:rPr lang="ru-RU" dirty="0" err="1" smtClean="0"/>
              <a:t>похибок</a:t>
            </a:r>
            <a:r>
              <a:rPr lang="ru-RU" dirty="0" smtClean="0"/>
              <a:t> у самому </a:t>
            </a:r>
            <a:r>
              <a:rPr lang="ru-RU" dirty="0" err="1" smtClean="0"/>
              <a:t>каналі</a:t>
            </a:r>
            <a:r>
              <a:rPr lang="ru-RU" dirty="0" smtClean="0"/>
              <a:t> </a:t>
            </a:r>
            <a:r>
              <a:rPr lang="ru-RU" dirty="0" err="1" smtClean="0"/>
              <a:t>передавання</a:t>
            </a:r>
            <a:r>
              <a:rPr lang="ru-RU" dirty="0" smtClean="0"/>
              <a:t> шум у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передавання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; коли </a:t>
            </a:r>
            <a:r>
              <a:rPr lang="ru-RU" dirty="0" err="1" smtClean="0"/>
              <a:t>говорять</a:t>
            </a:r>
            <a:r>
              <a:rPr lang="ru-RU" dirty="0" smtClean="0"/>
              <a:t> тихо, </a:t>
            </a:r>
            <a:r>
              <a:rPr lang="ru-RU" dirty="0" err="1" smtClean="0"/>
              <a:t>швидко</a:t>
            </a:r>
            <a:r>
              <a:rPr lang="ru-RU" dirty="0" smtClean="0"/>
              <a:t>, </a:t>
            </a:r>
            <a:r>
              <a:rPr lang="ru-RU" dirty="0" err="1" smtClean="0"/>
              <a:t>невиразно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акцентом, </a:t>
            </a:r>
            <a:r>
              <a:rPr lang="ru-RU" dirty="0" err="1" smtClean="0"/>
              <a:t>дефекти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. </a:t>
            </a:r>
            <a:endParaRPr lang="ru-RU" dirty="0" smtClean="0"/>
          </a:p>
          <a:p>
            <a:pPr algn="just"/>
            <a:r>
              <a:rPr lang="ru-RU" b="1" dirty="0" err="1" smtClean="0"/>
              <a:t>Інформаційно-дефіцитні</a:t>
            </a:r>
            <a:r>
              <a:rPr lang="ru-RU" dirty="0" smtClean="0"/>
              <a:t> </a:t>
            </a:r>
            <a:r>
              <a:rPr lang="ru-RU" dirty="0" smtClean="0"/>
              <a:t>– обрив </a:t>
            </a:r>
            <a:r>
              <a:rPr lang="ru-RU" dirty="0" err="1" smtClean="0"/>
              <a:t>інформації</a:t>
            </a:r>
            <a:r>
              <a:rPr lang="ru-RU" dirty="0" smtClean="0"/>
              <a:t>, через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спотворюється</a:t>
            </a:r>
            <a:r>
              <a:rPr lang="ru-RU" dirty="0" smtClean="0"/>
              <a:t> </a:t>
            </a:r>
            <a:r>
              <a:rPr lang="ru-RU" dirty="0" err="1" smtClean="0"/>
              <a:t>викладена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передана думка.</a:t>
            </a:r>
            <a:endParaRPr lang="ru-RU" dirty="0" smtClean="0"/>
          </a:p>
          <a:p>
            <a:pPr algn="just"/>
            <a:r>
              <a:rPr lang="ru-RU" b="1" dirty="0" smtClean="0"/>
              <a:t>Для </a:t>
            </a:r>
            <a:r>
              <a:rPr lang="ru-RU" b="1" dirty="0" err="1" smtClean="0"/>
              <a:t>подолання</a:t>
            </a:r>
            <a:r>
              <a:rPr lang="ru-RU" b="1" dirty="0" smtClean="0"/>
              <a:t> </a:t>
            </a:r>
            <a:r>
              <a:rPr lang="ru-RU" b="1" dirty="0" err="1" smtClean="0"/>
              <a:t>цих</a:t>
            </a:r>
            <a:r>
              <a:rPr lang="ru-RU" b="1" dirty="0" smtClean="0"/>
              <a:t> </a:t>
            </a:r>
            <a:r>
              <a:rPr lang="ru-RU" b="1" dirty="0" err="1" smtClean="0"/>
              <a:t>бар’єрів</a:t>
            </a:r>
            <a:r>
              <a:rPr lang="ru-RU" b="1" dirty="0" smtClean="0"/>
              <a:t> </a:t>
            </a:r>
            <a:r>
              <a:rPr lang="ru-RU" b="1" dirty="0" err="1" smtClean="0"/>
              <a:t>важливо</a:t>
            </a:r>
            <a:r>
              <a:rPr lang="ru-RU" b="1" dirty="0" smtClean="0"/>
              <a:t>: </a:t>
            </a:r>
            <a:r>
              <a:rPr lang="ru-RU" dirty="0" err="1" smtClean="0"/>
              <a:t>чітка</a:t>
            </a:r>
            <a:r>
              <a:rPr lang="ru-RU" dirty="0" smtClean="0"/>
              <a:t>, </a:t>
            </a:r>
            <a:r>
              <a:rPr lang="ru-RU" dirty="0" err="1" smtClean="0"/>
              <a:t>розбірлива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достатньо</a:t>
            </a:r>
            <a:r>
              <a:rPr lang="ru-RU" dirty="0" smtClean="0"/>
              <a:t> </a:t>
            </a:r>
            <a:r>
              <a:rPr lang="ru-RU" dirty="0" err="1" smtClean="0"/>
              <a:t>голосна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, без </a:t>
            </a:r>
            <a:r>
              <a:rPr lang="ru-RU" dirty="0" err="1" smtClean="0"/>
              <a:t>скоромовки</a:t>
            </a:r>
            <a:r>
              <a:rPr lang="ru-RU" dirty="0" smtClean="0"/>
              <a:t>; </a:t>
            </a:r>
            <a:r>
              <a:rPr lang="ru-RU" dirty="0" err="1" smtClean="0"/>
              <a:t>облік</a:t>
            </a:r>
            <a:r>
              <a:rPr lang="ru-RU" dirty="0" smtClean="0"/>
              <a:t> </a:t>
            </a:r>
            <a:r>
              <a:rPr lang="ru-RU" dirty="0" err="1" smtClean="0"/>
              <a:t>аудиторії</a:t>
            </a:r>
            <a:r>
              <a:rPr lang="ru-RU" dirty="0" smtClean="0"/>
              <a:t> та </a:t>
            </a:r>
            <a:r>
              <a:rPr lang="ru-RU" dirty="0" err="1" smtClean="0"/>
              <a:t>індивідуальних</a:t>
            </a:r>
            <a:r>
              <a:rPr lang="ru-RU" dirty="0" smtClean="0"/>
              <a:t> </a:t>
            </a:r>
            <a:r>
              <a:rPr lang="ru-RU" dirty="0" err="1" smtClean="0"/>
              <a:t>особливостей</a:t>
            </a:r>
            <a:r>
              <a:rPr lang="ru-RU" dirty="0" smtClean="0"/>
              <a:t> людей </a:t>
            </a:r>
            <a:r>
              <a:rPr lang="ru-RU" dirty="0" err="1" smtClean="0"/>
              <a:t>наявність</a:t>
            </a:r>
            <a:r>
              <a:rPr lang="ru-RU" dirty="0" smtClean="0"/>
              <a:t> </a:t>
            </a:r>
            <a:r>
              <a:rPr lang="ru-RU" dirty="0" err="1" smtClean="0"/>
              <a:t>зворотного</a:t>
            </a:r>
            <a:r>
              <a:rPr lang="ru-RU" dirty="0" smtClean="0"/>
              <a:t> </a:t>
            </a:r>
            <a:r>
              <a:rPr lang="ru-RU" dirty="0" err="1" smtClean="0"/>
              <a:t>зв’язку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співрозмовником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аудиторією</a:t>
            </a:r>
            <a:r>
              <a:rPr lang="ru-RU" dirty="0" smtClean="0"/>
              <a:t>.</a:t>
            </a:r>
            <a:endParaRPr lang="ru-RU" dirty="0" smtClean="0"/>
          </a:p>
          <a:p>
            <a:pPr algn="just"/>
            <a:endParaRPr lang="en-US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260648"/>
            <a:ext cx="7406640" cy="36004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 </a:t>
            </a:r>
            <a:r>
              <a:rPr lang="ru-RU" sz="2400" b="1" dirty="0" smtClean="0"/>
              <a:t>4. </a:t>
            </a:r>
            <a:r>
              <a:rPr lang="ru-RU" sz="2400" b="1" dirty="0" err="1" smtClean="0"/>
              <a:t>Комунікативні</a:t>
            </a:r>
            <a:r>
              <a:rPr lang="ru-RU" sz="2400" b="1" dirty="0" smtClean="0"/>
              <a:t> шуми та </a:t>
            </a:r>
            <a:r>
              <a:rPr lang="ru-RU" sz="2400" b="1" dirty="0" err="1" smtClean="0"/>
              <a:t>бар’єри</a:t>
            </a:r>
            <a:endParaRPr lang="ru-RU" sz="2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620688"/>
            <a:ext cx="7406640" cy="5688632"/>
          </a:xfrm>
        </p:spPr>
        <p:txBody>
          <a:bodyPr>
            <a:noAutofit/>
          </a:bodyPr>
          <a:lstStyle/>
          <a:p>
            <a:pPr algn="just"/>
            <a:r>
              <a:rPr lang="ru-RU" sz="1800" b="1" dirty="0" err="1" smtClean="0"/>
              <a:t>Логічні</a:t>
            </a:r>
            <a:r>
              <a:rPr lang="ru-RU" sz="1800" dirty="0" smtClean="0"/>
              <a:t> </a:t>
            </a:r>
            <a:r>
              <a:rPr lang="ru-RU" sz="1800" dirty="0" smtClean="0"/>
              <a:t> </a:t>
            </a:r>
            <a:r>
              <a:rPr lang="ru-RU" sz="1800" dirty="0" err="1" smtClean="0"/>
              <a:t>одержувач</a:t>
            </a:r>
            <a:r>
              <a:rPr lang="ru-RU" sz="1800" dirty="0" smtClean="0"/>
              <a:t> </a:t>
            </a:r>
            <a:r>
              <a:rPr lang="ru-RU" sz="1800" dirty="0" smtClean="0"/>
              <a:t>ясно </a:t>
            </a:r>
            <a:r>
              <a:rPr lang="ru-RU" sz="1800" dirty="0" err="1" smtClean="0"/>
              <a:t>чує</a:t>
            </a:r>
            <a:r>
              <a:rPr lang="ru-RU" sz="1800" dirty="0" smtClean="0"/>
              <a:t> </a:t>
            </a:r>
            <a:r>
              <a:rPr lang="ru-RU" sz="1800" dirty="0" err="1" smtClean="0"/>
              <a:t>передані</a:t>
            </a:r>
            <a:r>
              <a:rPr lang="ru-RU" sz="1800" dirty="0" smtClean="0"/>
              <a:t> </a:t>
            </a:r>
            <a:r>
              <a:rPr lang="ru-RU" sz="1800" dirty="0" err="1" smtClean="0"/>
              <a:t>йому</a:t>
            </a:r>
            <a:r>
              <a:rPr lang="ru-RU" sz="1800" dirty="0" smtClean="0"/>
              <a:t> слова, </a:t>
            </a:r>
            <a:r>
              <a:rPr lang="ru-RU" sz="1800" dirty="0" err="1" smtClean="0"/>
              <a:t>але</a:t>
            </a:r>
            <a:r>
              <a:rPr lang="ru-RU" sz="1800" dirty="0" smtClean="0"/>
              <a:t> </a:t>
            </a:r>
            <a:r>
              <a:rPr lang="ru-RU" sz="1800" dirty="0" err="1" smtClean="0"/>
              <a:t>надає</a:t>
            </a:r>
            <a:r>
              <a:rPr lang="ru-RU" sz="1800" dirty="0" smtClean="0"/>
              <a:t> </a:t>
            </a:r>
            <a:r>
              <a:rPr lang="ru-RU" sz="1800" dirty="0" err="1" smtClean="0"/>
              <a:t>їм</a:t>
            </a:r>
            <a:r>
              <a:rPr lang="ru-RU" sz="1800" dirty="0" smtClean="0"/>
              <a:t> </a:t>
            </a:r>
            <a:r>
              <a:rPr lang="ru-RU" sz="1800" dirty="0" err="1" smtClean="0"/>
              <a:t>іншого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значення</a:t>
            </a:r>
            <a:r>
              <a:rPr lang="ru-RU" sz="1800" dirty="0" smtClean="0"/>
              <a:t> (</a:t>
            </a:r>
            <a:r>
              <a:rPr lang="ru-RU" sz="1800" dirty="0" err="1" smtClean="0"/>
              <a:t>передавач</a:t>
            </a:r>
            <a:r>
              <a:rPr lang="ru-RU" sz="1800" dirty="0" smtClean="0"/>
              <a:t> </a:t>
            </a:r>
            <a:r>
              <a:rPr lang="ru-RU" sz="1800" dirty="0" err="1" smtClean="0"/>
              <a:t>може</a:t>
            </a:r>
            <a:r>
              <a:rPr lang="ru-RU" sz="1800" dirty="0" smtClean="0"/>
              <a:t> </a:t>
            </a:r>
            <a:r>
              <a:rPr lang="ru-RU" sz="1800" dirty="0" err="1" smtClean="0"/>
              <a:t>навіть</a:t>
            </a:r>
            <a:r>
              <a:rPr lang="ru-RU" sz="1800" dirty="0" smtClean="0"/>
              <a:t> не </a:t>
            </a:r>
            <a:r>
              <a:rPr lang="ru-RU" sz="1800" dirty="0" err="1" smtClean="0"/>
              <a:t>виявити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його</a:t>
            </a:r>
            <a:r>
              <a:rPr lang="ru-RU" sz="1800" dirty="0" smtClean="0"/>
              <a:t> сигнал </a:t>
            </a:r>
            <a:r>
              <a:rPr lang="ru-RU" sz="1800" dirty="0" err="1" smtClean="0"/>
              <a:t>викликав</a:t>
            </a:r>
            <a:r>
              <a:rPr lang="ru-RU" sz="1800" dirty="0" smtClean="0"/>
              <a:t> </a:t>
            </a:r>
            <a:r>
              <a:rPr lang="ru-RU" sz="1800" dirty="0" err="1" smtClean="0"/>
              <a:t>неправильну</a:t>
            </a:r>
            <a:r>
              <a:rPr lang="ru-RU" sz="1800" dirty="0" smtClean="0"/>
              <a:t> </a:t>
            </a:r>
            <a:r>
              <a:rPr lang="ru-RU" sz="1800" dirty="0" err="1" smtClean="0"/>
              <a:t>реакцію</a:t>
            </a:r>
            <a:r>
              <a:rPr lang="ru-RU" sz="1800" dirty="0" smtClean="0"/>
              <a:t>). </a:t>
            </a:r>
            <a:r>
              <a:rPr lang="uk-UA" sz="1800" dirty="0" smtClean="0"/>
              <a:t>Л</a:t>
            </a:r>
            <a:r>
              <a:rPr lang="uk-UA" sz="1800" dirty="0" smtClean="0"/>
              <a:t>огіка </a:t>
            </a:r>
            <a:r>
              <a:rPr lang="uk-UA" sz="1800" dirty="0" smtClean="0"/>
              <a:t>міркування того хто говорить або занадто складна для розуміння слухаючого, або здається йому неправильною чи суперечить властивій йому манері доказів.</a:t>
            </a:r>
            <a:endParaRPr lang="ru-RU" sz="1800" dirty="0" smtClean="0"/>
          </a:p>
          <a:p>
            <a:pPr algn="just"/>
            <a:r>
              <a:rPr lang="ru-RU" sz="1800" b="1" dirty="0" err="1" smtClean="0"/>
              <a:t>Особистісні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бар’єри</a:t>
            </a:r>
            <a:r>
              <a:rPr lang="ru-RU" sz="1800" b="1" dirty="0" smtClean="0"/>
              <a:t> </a:t>
            </a:r>
            <a:r>
              <a:rPr lang="ru-RU" sz="1800" dirty="0" smtClean="0"/>
              <a:t>– </a:t>
            </a:r>
            <a:r>
              <a:rPr lang="ru-RU" sz="1800" dirty="0" err="1" smtClean="0"/>
              <a:t>це</a:t>
            </a:r>
            <a:r>
              <a:rPr lang="ru-RU" sz="1800" dirty="0" smtClean="0"/>
              <a:t> </a:t>
            </a:r>
            <a:r>
              <a:rPr lang="ru-RU" sz="1800" dirty="0" err="1" smtClean="0"/>
              <a:t>комунікативні</a:t>
            </a:r>
            <a:r>
              <a:rPr lang="ru-RU" sz="1800" dirty="0" smtClean="0"/>
              <a:t> </a:t>
            </a:r>
            <a:r>
              <a:rPr lang="ru-RU" sz="1800" dirty="0" err="1" smtClean="0"/>
              <a:t>перешкоди</a:t>
            </a:r>
            <a:r>
              <a:rPr lang="ru-RU" sz="1800" dirty="0" smtClean="0"/>
              <a:t>, </a:t>
            </a:r>
            <a:r>
              <a:rPr lang="ru-RU" sz="1800" dirty="0" err="1" smtClean="0"/>
              <a:t>породжувані</a:t>
            </a:r>
            <a:r>
              <a:rPr lang="ru-RU" sz="1800" dirty="0" smtClean="0"/>
              <a:t> </a:t>
            </a:r>
            <a:r>
              <a:rPr lang="ru-RU" sz="1800" dirty="0" err="1" smtClean="0"/>
              <a:t>людськими</a:t>
            </a:r>
            <a:r>
              <a:rPr lang="ru-RU" sz="1800" dirty="0" smtClean="0"/>
              <a:t> </a:t>
            </a:r>
            <a:r>
              <a:rPr lang="ru-RU" sz="1800" dirty="0" err="1" smtClean="0"/>
              <a:t>емоціями</a:t>
            </a:r>
            <a:r>
              <a:rPr lang="ru-RU" sz="1800" dirty="0" smtClean="0"/>
              <a:t>, системами </a:t>
            </a:r>
            <a:r>
              <a:rPr lang="ru-RU" sz="1800" dirty="0" err="1" smtClean="0"/>
              <a:t>цінностей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невмінням</a:t>
            </a:r>
            <a:r>
              <a:rPr lang="ru-RU" sz="1800" dirty="0" smtClean="0"/>
              <a:t> </a:t>
            </a:r>
            <a:r>
              <a:rPr lang="ru-RU" sz="1800" dirty="0" err="1" smtClean="0"/>
              <a:t>слухати</a:t>
            </a:r>
            <a:r>
              <a:rPr lang="ru-RU" sz="1800" dirty="0" smtClean="0"/>
              <a:t> </a:t>
            </a:r>
            <a:r>
              <a:rPr lang="ru-RU" sz="1800" dirty="0" err="1" smtClean="0"/>
              <a:t>співрозмовника</a:t>
            </a:r>
            <a:r>
              <a:rPr lang="ru-RU" sz="1800" dirty="0" smtClean="0"/>
              <a:t>. </a:t>
            </a:r>
            <a:r>
              <a:rPr lang="ru-RU" sz="1800" dirty="0" err="1" smtClean="0"/>
              <a:t>Нерідко</a:t>
            </a:r>
            <a:r>
              <a:rPr lang="ru-RU" sz="1800" dirty="0" smtClean="0"/>
              <a:t> вони </a:t>
            </a:r>
            <a:r>
              <a:rPr lang="ru-RU" sz="1800" dirty="0" err="1" smtClean="0"/>
              <a:t>виникають</a:t>
            </a:r>
            <a:r>
              <a:rPr lang="ru-RU" sz="1800" dirty="0" smtClean="0"/>
              <a:t> у </a:t>
            </a:r>
            <a:r>
              <a:rPr lang="ru-RU" sz="1800" dirty="0" err="1" smtClean="0"/>
              <a:t>зв’язку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різницею</a:t>
            </a:r>
            <a:r>
              <a:rPr lang="ru-RU" sz="1800" dirty="0" smtClean="0"/>
              <a:t> в </a:t>
            </a:r>
            <a:r>
              <a:rPr lang="ru-RU" sz="1800" dirty="0" err="1" smtClean="0"/>
              <a:t>расі</a:t>
            </a:r>
            <a:r>
              <a:rPr lang="ru-RU" sz="1800" dirty="0" smtClean="0"/>
              <a:t>, </a:t>
            </a:r>
            <a:r>
              <a:rPr lang="ru-RU" sz="1800" dirty="0" err="1" smtClean="0"/>
              <a:t>статі</a:t>
            </a:r>
            <a:r>
              <a:rPr lang="ru-RU" sz="1800" dirty="0" smtClean="0"/>
              <a:t>, </a:t>
            </a:r>
            <a:r>
              <a:rPr lang="ru-RU" sz="1800" dirty="0" err="1" smtClean="0"/>
              <a:t>соціальноекономічному</a:t>
            </a:r>
            <a:r>
              <a:rPr lang="ru-RU" sz="1800" dirty="0" smtClean="0"/>
              <a:t> </a:t>
            </a:r>
            <a:r>
              <a:rPr lang="ru-RU" sz="1800" dirty="0" err="1" smtClean="0"/>
              <a:t>статусі</a:t>
            </a:r>
            <a:r>
              <a:rPr lang="ru-RU" sz="1800" dirty="0" smtClean="0"/>
              <a:t> </a:t>
            </a:r>
            <a:r>
              <a:rPr lang="ru-RU" sz="1800" dirty="0" err="1" smtClean="0"/>
              <a:t>учасників</a:t>
            </a:r>
            <a:r>
              <a:rPr lang="ru-RU" sz="1800" dirty="0" smtClean="0"/>
              <a:t> </a:t>
            </a:r>
            <a:r>
              <a:rPr lang="ru-RU" sz="1800" dirty="0" err="1" smtClean="0"/>
              <a:t>комунікацій</a:t>
            </a:r>
            <a:r>
              <a:rPr lang="ru-RU" sz="1800" dirty="0" smtClean="0"/>
              <a:t>. До </a:t>
            </a:r>
            <a:r>
              <a:rPr lang="ru-RU" sz="1800" dirty="0" err="1" smtClean="0"/>
              <a:t>особистісних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бар’єрів</a:t>
            </a:r>
            <a:r>
              <a:rPr lang="ru-RU" sz="1800" dirty="0" smtClean="0"/>
              <a:t> </a:t>
            </a:r>
            <a:r>
              <a:rPr lang="ru-RU" sz="1800" dirty="0" err="1" smtClean="0"/>
              <a:t>належить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так звана </a:t>
            </a:r>
            <a:r>
              <a:rPr lang="ru-RU" sz="1800" dirty="0" err="1" smtClean="0"/>
              <a:t>психологічна</a:t>
            </a:r>
            <a:r>
              <a:rPr lang="ru-RU" sz="1800" dirty="0" smtClean="0"/>
              <a:t> </a:t>
            </a:r>
            <a:r>
              <a:rPr lang="ru-RU" sz="1800" dirty="0" err="1" smtClean="0"/>
              <a:t>дистанція</a:t>
            </a:r>
            <a:r>
              <a:rPr lang="ru-RU" sz="1800" dirty="0" smtClean="0"/>
              <a:t> – </a:t>
            </a:r>
            <a:r>
              <a:rPr lang="ru-RU" sz="1800" dirty="0" err="1" smtClean="0"/>
              <a:t>почуття</a:t>
            </a:r>
            <a:r>
              <a:rPr lang="ru-RU" sz="1800" dirty="0" smtClean="0"/>
              <a:t> </a:t>
            </a:r>
            <a:r>
              <a:rPr lang="ru-RU" sz="1800" dirty="0" err="1" smtClean="0"/>
              <a:t>емоційної</a:t>
            </a:r>
            <a:r>
              <a:rPr lang="ru-RU" sz="1800" dirty="0" smtClean="0"/>
              <a:t> </a:t>
            </a:r>
            <a:r>
              <a:rPr lang="ru-RU" sz="1800" dirty="0" err="1" smtClean="0"/>
              <a:t>несумісності</a:t>
            </a:r>
            <a:r>
              <a:rPr lang="ru-RU" sz="1800" dirty="0" smtClean="0"/>
              <a:t> людей, </a:t>
            </a:r>
            <a:r>
              <a:rPr lang="ru-RU" sz="1800" dirty="0" err="1" smtClean="0"/>
              <a:t>аналогічне</a:t>
            </a:r>
            <a:r>
              <a:rPr lang="ru-RU" sz="1800" dirty="0" smtClean="0"/>
              <a:t> </a:t>
            </a:r>
            <a:r>
              <a:rPr lang="ru-RU" sz="1800" dirty="0" err="1" smtClean="0"/>
              <a:t>реальній</a:t>
            </a:r>
            <a:r>
              <a:rPr lang="ru-RU" sz="1800" dirty="0" smtClean="0"/>
              <a:t> </a:t>
            </a:r>
            <a:r>
              <a:rPr lang="ru-RU" sz="1800" dirty="0" err="1" smtClean="0"/>
              <a:t>фізичній</a:t>
            </a:r>
            <a:r>
              <a:rPr lang="ru-RU" sz="1800" dirty="0" smtClean="0"/>
              <a:t> </a:t>
            </a:r>
            <a:r>
              <a:rPr lang="ru-RU" sz="1800" dirty="0" err="1" smtClean="0"/>
              <a:t>відстані</a:t>
            </a:r>
            <a:r>
              <a:rPr lang="ru-RU" sz="1800" dirty="0" smtClean="0"/>
              <a:t> </a:t>
            </a:r>
            <a:r>
              <a:rPr lang="ru-RU" sz="1800" dirty="0" err="1" smtClean="0"/>
              <a:t>між</a:t>
            </a:r>
            <a:r>
              <a:rPr lang="ru-RU" sz="1800" dirty="0" smtClean="0"/>
              <a:t> сторонами.</a:t>
            </a:r>
            <a:endParaRPr lang="ru-RU" sz="1800" dirty="0" smtClean="0"/>
          </a:p>
          <a:p>
            <a:pPr algn="just"/>
            <a:r>
              <a:rPr lang="ru-RU" sz="1800" b="1" dirty="0" err="1" smtClean="0"/>
              <a:t>Фізичні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бар’єри</a:t>
            </a:r>
            <a:r>
              <a:rPr lang="ru-RU" sz="1800" b="1" dirty="0" smtClean="0"/>
              <a:t> </a:t>
            </a:r>
            <a:r>
              <a:rPr lang="ru-RU" sz="1800" dirty="0" smtClean="0"/>
              <a:t>– </a:t>
            </a:r>
            <a:r>
              <a:rPr lang="ru-RU" sz="1800" dirty="0" err="1" smtClean="0"/>
              <a:t>це</a:t>
            </a:r>
            <a:r>
              <a:rPr lang="ru-RU" sz="1800" dirty="0" smtClean="0"/>
              <a:t> </a:t>
            </a:r>
            <a:r>
              <a:rPr lang="ru-RU" sz="1800" dirty="0" err="1" smtClean="0"/>
              <a:t>комунікативні</a:t>
            </a:r>
            <a:r>
              <a:rPr lang="ru-RU" sz="1800" dirty="0" smtClean="0"/>
              <a:t> </a:t>
            </a:r>
            <a:r>
              <a:rPr lang="ru-RU" sz="1800" dirty="0" err="1" smtClean="0"/>
              <a:t>перешкоди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виникають</a:t>
            </a:r>
            <a:r>
              <a:rPr lang="ru-RU" sz="1800" dirty="0" smtClean="0"/>
              <a:t> у </a:t>
            </a:r>
            <a:r>
              <a:rPr lang="ru-RU" sz="1800" dirty="0" err="1" smtClean="0"/>
              <a:t>матеріальному</a:t>
            </a:r>
            <a:r>
              <a:rPr lang="ru-RU" sz="1800" dirty="0" smtClean="0"/>
              <a:t> </a:t>
            </a:r>
            <a:r>
              <a:rPr lang="ru-RU" sz="1800" dirty="0" err="1" smtClean="0"/>
              <a:t>середовищі</a:t>
            </a:r>
            <a:r>
              <a:rPr lang="ru-RU" sz="1800" dirty="0" smtClean="0"/>
              <a:t> </a:t>
            </a:r>
            <a:r>
              <a:rPr lang="ru-RU" sz="1800" dirty="0" err="1" smtClean="0"/>
              <a:t>комунікацій</a:t>
            </a:r>
            <a:r>
              <a:rPr lang="ru-RU" sz="1800" dirty="0" smtClean="0"/>
              <a:t> (</a:t>
            </a:r>
            <a:r>
              <a:rPr lang="uk-UA" sz="1800" dirty="0" smtClean="0">
                <a:solidFill>
                  <a:schemeClr val="tx1"/>
                </a:solidFill>
              </a:rPr>
              <a:t>відволікаючий шум, що тимчасово заглушає голос; відстані між людьми; стіни або інші статичні перешкоди, що виникають під час прийому інформації</a:t>
            </a:r>
            <a:r>
              <a:rPr lang="ru-RU" sz="1800" dirty="0" smtClean="0"/>
              <a:t>)</a:t>
            </a:r>
            <a:endParaRPr lang="ru-RU" sz="1800" dirty="0" smtClean="0"/>
          </a:p>
          <a:p>
            <a:pPr algn="just"/>
            <a:r>
              <a:rPr lang="ru-RU" sz="1800" b="1" dirty="0" err="1" smtClean="0"/>
              <a:t>Семантичний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бар’єр</a:t>
            </a:r>
            <a:r>
              <a:rPr lang="ru-RU" sz="1800" b="1" dirty="0" smtClean="0"/>
              <a:t> </a:t>
            </a:r>
            <a:r>
              <a:rPr lang="ru-RU" sz="1800" dirty="0" smtClean="0">
                <a:solidFill>
                  <a:schemeClr val="tx1"/>
                </a:solidFill>
              </a:rPr>
              <a:t>(</a:t>
            </a:r>
            <a:r>
              <a:rPr lang="uk-UA" sz="1800" dirty="0" smtClean="0">
                <a:solidFill>
                  <a:schemeClr val="tx1"/>
                </a:solidFill>
              </a:rPr>
              <a:t>учасники спілкування використовують різні значення слів</a:t>
            </a:r>
            <a:r>
              <a:rPr lang="ru-RU" sz="1800" dirty="0" smtClean="0">
                <a:solidFill>
                  <a:schemeClr val="tx1"/>
                </a:solidFill>
              </a:rPr>
              <a:t>) </a:t>
            </a:r>
            <a:r>
              <a:rPr lang="ru-RU" sz="1800" dirty="0" err="1" smtClean="0"/>
              <a:t>може</a:t>
            </a:r>
            <a:r>
              <a:rPr lang="ru-RU" sz="1800" dirty="0" smtClean="0"/>
              <a:t> </a:t>
            </a:r>
            <a:r>
              <a:rPr lang="ru-RU" sz="1800" dirty="0" err="1" smtClean="0"/>
              <a:t>призвести</a:t>
            </a:r>
            <a:r>
              <a:rPr lang="ru-RU" sz="1800" dirty="0" smtClean="0"/>
              <a:t> до </a:t>
            </a:r>
            <a:r>
              <a:rPr lang="ru-RU" sz="1800" dirty="0" err="1" smtClean="0"/>
              <a:t>виникнення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емоційного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бар’єру</a:t>
            </a:r>
            <a:r>
              <a:rPr lang="ru-RU" sz="1800" dirty="0" smtClean="0"/>
              <a:t>,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можливість</a:t>
            </a:r>
            <a:r>
              <a:rPr lang="ru-RU" sz="1800" dirty="0" smtClean="0"/>
              <a:t> </a:t>
            </a:r>
            <a:r>
              <a:rPr lang="ru-RU" sz="1800" dirty="0" err="1" smtClean="0"/>
              <a:t>продовження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спілкування</a:t>
            </a:r>
            <a:r>
              <a:rPr lang="ru-RU" sz="1800" dirty="0" smtClean="0"/>
              <a:t> буде </a:t>
            </a:r>
            <a:r>
              <a:rPr lang="ru-RU" sz="1800" dirty="0" err="1" smtClean="0"/>
              <a:t>заблокована</a:t>
            </a:r>
            <a:r>
              <a:rPr lang="ru-RU" sz="1800" dirty="0" smtClean="0"/>
              <a:t>. Особливо </a:t>
            </a:r>
            <a:r>
              <a:rPr lang="ru-RU" sz="1800" dirty="0" err="1" smtClean="0"/>
              <a:t>складні</a:t>
            </a:r>
            <a:r>
              <a:rPr lang="ru-RU" sz="1800" dirty="0" smtClean="0"/>
              <a:t> </a:t>
            </a:r>
            <a:r>
              <a:rPr lang="ru-RU" sz="1800" dirty="0" err="1" smtClean="0"/>
              <a:t>проблеми</a:t>
            </a:r>
            <a:r>
              <a:rPr lang="ru-RU" sz="1800" dirty="0" smtClean="0"/>
              <a:t> </a:t>
            </a:r>
            <a:r>
              <a:rPr lang="ru-RU" sz="1800" dirty="0" err="1" smtClean="0"/>
              <a:t>виникають</a:t>
            </a:r>
            <a:r>
              <a:rPr lang="ru-RU" sz="1800" dirty="0" smtClean="0"/>
              <a:t> </a:t>
            </a:r>
            <a:r>
              <a:rPr lang="ru-RU" sz="1800" dirty="0" err="1" smtClean="0"/>
              <a:t>під</a:t>
            </a:r>
            <a:r>
              <a:rPr lang="ru-RU" sz="1800" dirty="0" smtClean="0"/>
              <a:t> час </a:t>
            </a:r>
            <a:r>
              <a:rPr lang="ru-RU" sz="1800" dirty="0" err="1" smtClean="0"/>
              <a:t>спроби</a:t>
            </a:r>
            <a:r>
              <a:rPr lang="ru-RU" sz="1800" dirty="0" smtClean="0"/>
              <a:t> </a:t>
            </a:r>
            <a:r>
              <a:rPr lang="ru-RU" sz="1800" dirty="0" err="1" smtClean="0"/>
              <a:t>здійснення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комунікацій</a:t>
            </a:r>
            <a:r>
              <a:rPr lang="ru-RU" sz="1800" dirty="0" smtClean="0"/>
              <a:t> </a:t>
            </a:r>
            <a:r>
              <a:rPr lang="ru-RU" sz="1800" dirty="0" err="1" smtClean="0"/>
              <a:t>між</a:t>
            </a:r>
            <a:r>
              <a:rPr lang="ru-RU" sz="1800" dirty="0" smtClean="0"/>
              <a:t> </a:t>
            </a:r>
            <a:r>
              <a:rPr lang="ru-RU" sz="1800" dirty="0" err="1" smtClean="0"/>
              <a:t>представниками</a:t>
            </a:r>
            <a:r>
              <a:rPr lang="ru-RU" sz="1800" dirty="0" smtClean="0"/>
              <a:t> </a:t>
            </a:r>
            <a:r>
              <a:rPr lang="ru-RU" sz="1800" dirty="0" err="1" smtClean="0"/>
              <a:t>різних</a:t>
            </a:r>
            <a:r>
              <a:rPr lang="ru-RU" sz="1800" dirty="0" smtClean="0"/>
              <a:t> культур</a:t>
            </a:r>
            <a:r>
              <a:rPr lang="ru-RU" sz="1800" dirty="0" smtClean="0"/>
              <a:t>. </a:t>
            </a:r>
            <a:endParaRPr lang="ru-RU" sz="1800" dirty="0" smtClean="0"/>
          </a:p>
          <a:p>
            <a:pPr algn="just"/>
            <a:endParaRPr lang="en-US" sz="1800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260648"/>
            <a:ext cx="7406640" cy="36004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 </a:t>
            </a:r>
            <a:r>
              <a:rPr lang="ru-RU" sz="2400" b="1" dirty="0" smtClean="0"/>
              <a:t>4. </a:t>
            </a:r>
            <a:r>
              <a:rPr lang="ru-RU" sz="2400" b="1" dirty="0" err="1" smtClean="0"/>
              <a:t>Комунікативні</a:t>
            </a:r>
            <a:r>
              <a:rPr lang="ru-RU" sz="2400" b="1" dirty="0" smtClean="0"/>
              <a:t> шуми та </a:t>
            </a:r>
            <a:r>
              <a:rPr lang="ru-RU" sz="2400" b="1" dirty="0" err="1" smtClean="0"/>
              <a:t>бар’єри</a:t>
            </a:r>
            <a:endParaRPr lang="ru-RU" sz="2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836712"/>
            <a:ext cx="7406640" cy="5472608"/>
          </a:xfrm>
        </p:spPr>
        <p:txBody>
          <a:bodyPr>
            <a:normAutofit/>
          </a:bodyPr>
          <a:lstStyle/>
          <a:p>
            <a:pPr algn="just"/>
            <a:r>
              <a:rPr lang="ru-RU" b="1" dirty="0" err="1" smtClean="0"/>
              <a:t>Також</a:t>
            </a:r>
            <a:r>
              <a:rPr lang="ru-RU" b="1" dirty="0" smtClean="0"/>
              <a:t> до </a:t>
            </a:r>
            <a:r>
              <a:rPr lang="ru-RU" b="1" dirty="0" err="1" smtClean="0"/>
              <a:t>комунікаційних</a:t>
            </a:r>
            <a:r>
              <a:rPr lang="ru-RU" b="1" dirty="0" smtClean="0"/>
              <a:t> </a:t>
            </a:r>
            <a:r>
              <a:rPr lang="ru-RU" b="1" dirty="0" err="1" smtClean="0"/>
              <a:t>перешкод</a:t>
            </a:r>
            <a:r>
              <a:rPr lang="ru-RU" b="1" dirty="0" smtClean="0"/>
              <a:t> належать: </a:t>
            </a:r>
            <a:endParaRPr lang="ru-RU" b="1" dirty="0" smtClean="0"/>
          </a:p>
          <a:p>
            <a:pPr algn="just"/>
            <a:r>
              <a:rPr lang="ru-RU" dirty="0" smtClean="0"/>
              <a:t>– </a:t>
            </a:r>
            <a:r>
              <a:rPr lang="ru-RU" b="1" dirty="0" err="1" smtClean="0"/>
              <a:t>Конкуренція</a:t>
            </a:r>
            <a:r>
              <a:rPr lang="ru-RU" b="1" dirty="0" smtClean="0"/>
              <a:t> </a:t>
            </a:r>
            <a:r>
              <a:rPr lang="ru-RU" b="1" dirty="0" err="1" smtClean="0"/>
              <a:t>між</a:t>
            </a:r>
            <a:r>
              <a:rPr lang="ru-RU" b="1" dirty="0" smtClean="0"/>
              <a:t> </a:t>
            </a:r>
            <a:r>
              <a:rPr lang="ru-RU" b="1" dirty="0" err="1" smtClean="0"/>
              <a:t>повідомленнями</a:t>
            </a:r>
            <a:r>
              <a:rPr lang="ru-RU" dirty="0" smtClean="0"/>
              <a:t>. У </a:t>
            </a:r>
            <a:r>
              <a:rPr lang="ru-RU" dirty="0" err="1" smtClean="0"/>
              <a:t>ситуаціях</a:t>
            </a:r>
            <a:r>
              <a:rPr lang="ru-RU" dirty="0" smtClean="0"/>
              <a:t>, коли на </a:t>
            </a:r>
            <a:r>
              <a:rPr lang="ru-RU" dirty="0" err="1" smtClean="0"/>
              <a:t>одержувача</a:t>
            </a:r>
            <a:r>
              <a:rPr lang="ru-RU" dirty="0" smtClean="0"/>
              <a:t> </a:t>
            </a:r>
            <a:r>
              <a:rPr lang="ru-RU" dirty="0" err="1" smtClean="0"/>
              <a:t>одночасно</a:t>
            </a:r>
            <a:r>
              <a:rPr lang="ru-RU" dirty="0" smtClean="0"/>
              <a:t> </a:t>
            </a:r>
            <a:r>
              <a:rPr lang="ru-RU" dirty="0" err="1" smtClean="0"/>
              <a:t>діє</a:t>
            </a:r>
            <a:r>
              <a:rPr lang="ru-RU" dirty="0" smtClean="0"/>
              <a:t>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джерел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, адресат </a:t>
            </a:r>
            <a:r>
              <a:rPr lang="ru-RU" dirty="0" err="1" smtClean="0"/>
              <a:t>надає</a:t>
            </a:r>
            <a:r>
              <a:rPr lang="ru-RU" dirty="0" smtClean="0"/>
              <a:t> </a:t>
            </a:r>
            <a:r>
              <a:rPr lang="ru-RU" dirty="0" err="1" smtClean="0"/>
              <a:t>перевагу</a:t>
            </a:r>
            <a:r>
              <a:rPr lang="ru-RU" dirty="0" smtClean="0"/>
              <a:t> тому </a:t>
            </a:r>
            <a:r>
              <a:rPr lang="ru-RU" dirty="0" err="1" smtClean="0"/>
              <a:t>повідомленню</a:t>
            </a:r>
            <a:r>
              <a:rPr lang="ru-RU" dirty="0" smtClean="0"/>
              <a:t>, яке на </a:t>
            </a:r>
            <a:r>
              <a:rPr lang="ru-RU" dirty="0" err="1" smtClean="0"/>
              <a:t>певний</a:t>
            </a:r>
            <a:r>
              <a:rPr lang="ru-RU" dirty="0" smtClean="0"/>
              <a:t> момент </a:t>
            </a:r>
            <a:r>
              <a:rPr lang="ru-RU" dirty="0" err="1" smtClean="0"/>
              <a:t>є</a:t>
            </a:r>
            <a:r>
              <a:rPr lang="ru-RU" dirty="0" smtClean="0"/>
              <a:t> для </a:t>
            </a:r>
            <a:r>
              <a:rPr lang="ru-RU" dirty="0" err="1" smtClean="0"/>
              <a:t>нього</a:t>
            </a:r>
            <a:r>
              <a:rPr lang="ru-RU" dirty="0" smtClean="0"/>
              <a:t>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важливим</a:t>
            </a:r>
            <a:r>
              <a:rPr lang="ru-RU" dirty="0" smtClean="0"/>
              <a:t>. Тому </a:t>
            </a:r>
            <a:r>
              <a:rPr lang="ru-RU" dirty="0" err="1" smtClean="0"/>
              <a:t>відправник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повинен </a:t>
            </a:r>
            <a:r>
              <a:rPr lang="ru-RU" dirty="0" err="1" smtClean="0"/>
              <a:t>пам’ятати</a:t>
            </a:r>
            <a:r>
              <a:rPr lang="ru-RU" dirty="0" smtClean="0"/>
              <a:t> про </a:t>
            </a:r>
            <a:r>
              <a:rPr lang="ru-RU" dirty="0" err="1" smtClean="0"/>
              <a:t>необхідність</a:t>
            </a:r>
            <a:r>
              <a:rPr lang="ru-RU" dirty="0" smtClean="0"/>
              <a:t> 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уваги</a:t>
            </a:r>
            <a:r>
              <a:rPr lang="ru-RU" dirty="0" smtClean="0"/>
              <a:t> адресата та </a:t>
            </a:r>
            <a:r>
              <a:rPr lang="ru-RU" dirty="0" err="1" smtClean="0"/>
              <a:t>використовувати</a:t>
            </a:r>
            <a:r>
              <a:rPr lang="ru-RU" dirty="0" smtClean="0"/>
              <a:t> </a:t>
            </a:r>
            <a:r>
              <a:rPr lang="ru-RU" dirty="0" err="1" smtClean="0"/>
              <a:t>найефективніші</a:t>
            </a:r>
            <a:r>
              <a:rPr lang="ru-RU" dirty="0" smtClean="0"/>
              <a:t> </a:t>
            </a:r>
            <a:r>
              <a:rPr lang="ru-RU" dirty="0" err="1" smtClean="0"/>
              <a:t>канали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засоби</a:t>
            </a:r>
            <a:r>
              <a:rPr lang="ru-RU" dirty="0" smtClean="0"/>
              <a:t> </a:t>
            </a:r>
            <a:r>
              <a:rPr lang="ru-RU" dirty="0" err="1" smtClean="0"/>
              <a:t>комунікацій</a:t>
            </a:r>
            <a:r>
              <a:rPr lang="ru-RU" dirty="0" smtClean="0"/>
              <a:t>. </a:t>
            </a:r>
            <a:endParaRPr lang="ru-RU" dirty="0" smtClean="0"/>
          </a:p>
          <a:p>
            <a:pPr algn="just"/>
            <a:r>
              <a:rPr lang="ru-RU" dirty="0" smtClean="0"/>
              <a:t>– </a:t>
            </a:r>
            <a:r>
              <a:rPr lang="ru-RU" b="1" dirty="0" err="1" smtClean="0"/>
              <a:t>Сприйняття</a:t>
            </a:r>
            <a:r>
              <a:rPr lang="ru-RU" b="1" dirty="0" smtClean="0"/>
              <a:t> </a:t>
            </a:r>
            <a:r>
              <a:rPr lang="ru-RU" b="1" dirty="0" err="1" smtClean="0"/>
              <a:t>повідомлення</a:t>
            </a:r>
            <a:r>
              <a:rPr lang="ru-RU" b="1" dirty="0" smtClean="0"/>
              <a:t> адресатом</a:t>
            </a:r>
            <a:r>
              <a:rPr lang="ru-RU" dirty="0" smtClean="0"/>
              <a:t>. </a:t>
            </a:r>
            <a:r>
              <a:rPr lang="ru-RU" dirty="0" err="1" smtClean="0"/>
              <a:t>Сприйняття</a:t>
            </a:r>
            <a:r>
              <a:rPr lang="ru-RU" dirty="0" smtClean="0"/>
              <a:t> в </a:t>
            </a:r>
            <a:r>
              <a:rPr lang="ru-RU" dirty="0" err="1" smtClean="0"/>
              <a:t>теорії</a:t>
            </a:r>
            <a:r>
              <a:rPr lang="ru-RU" dirty="0" smtClean="0"/>
              <a:t> </a:t>
            </a:r>
            <a:r>
              <a:rPr lang="ru-RU" dirty="0" err="1" smtClean="0"/>
              <a:t>комунікації</a:t>
            </a:r>
            <a:r>
              <a:rPr lang="ru-RU" dirty="0" smtClean="0"/>
              <a:t> </a:t>
            </a:r>
            <a:r>
              <a:rPr lang="ru-RU" dirty="0" err="1" smtClean="0"/>
              <a:t>розглядається</a:t>
            </a:r>
            <a:r>
              <a:rPr lang="ru-RU" dirty="0" smtClean="0"/>
              <a:t> як </a:t>
            </a:r>
            <a:r>
              <a:rPr lang="ru-RU" dirty="0" err="1" smtClean="0"/>
              <a:t>ставлення</a:t>
            </a:r>
            <a:r>
              <a:rPr lang="ru-RU" dirty="0" smtClean="0"/>
              <a:t> </a:t>
            </a:r>
            <a:r>
              <a:rPr lang="ru-RU" dirty="0" err="1" smtClean="0"/>
              <a:t>індивідуума</a:t>
            </a:r>
            <a:r>
              <a:rPr lang="ru-RU" dirty="0" smtClean="0"/>
              <a:t> до </a:t>
            </a:r>
            <a:r>
              <a:rPr lang="ru-RU" dirty="0" err="1" smtClean="0"/>
              <a:t>реальності</a:t>
            </a:r>
            <a:r>
              <a:rPr lang="ru-RU" dirty="0" smtClean="0"/>
              <a:t>.</a:t>
            </a:r>
            <a:endParaRPr lang="ru-RU" dirty="0" smtClean="0"/>
          </a:p>
          <a:p>
            <a:pPr algn="just"/>
            <a:endParaRPr lang="en-US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260648"/>
            <a:ext cx="7406640" cy="36004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 </a:t>
            </a:r>
            <a:r>
              <a:rPr lang="ru-RU" sz="2400" b="1" dirty="0" smtClean="0"/>
              <a:t>4. </a:t>
            </a:r>
            <a:r>
              <a:rPr lang="ru-RU" sz="2400" b="1" dirty="0" err="1" smtClean="0"/>
              <a:t>Комунікативні</a:t>
            </a:r>
            <a:r>
              <a:rPr lang="ru-RU" sz="2400" b="1" dirty="0" smtClean="0"/>
              <a:t> шуми та </a:t>
            </a:r>
            <a:r>
              <a:rPr lang="ru-RU" sz="2400" b="1" dirty="0" err="1" smtClean="0"/>
              <a:t>бар’єри</a:t>
            </a:r>
            <a:endParaRPr lang="ru-RU" sz="2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836712"/>
            <a:ext cx="7406640" cy="5472608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sz="3300" dirty="0" smtClean="0"/>
              <a:t>– </a:t>
            </a:r>
            <a:r>
              <a:rPr lang="ru-RU" sz="3300" b="1" dirty="0" err="1" smtClean="0"/>
              <a:t>Мова</a:t>
            </a:r>
            <a:r>
              <a:rPr lang="ru-RU" sz="3300" b="1" dirty="0" smtClean="0"/>
              <a:t>, </a:t>
            </a:r>
            <a:r>
              <a:rPr lang="ru-RU" sz="3300" b="1" dirty="0" err="1" smtClean="0"/>
              <a:t>логіка</a:t>
            </a:r>
            <a:r>
              <a:rPr lang="ru-RU" sz="3300" b="1" dirty="0" smtClean="0"/>
              <a:t>, </a:t>
            </a:r>
            <a:r>
              <a:rPr lang="ru-RU" sz="3300" b="1" dirty="0" err="1" smtClean="0"/>
              <a:t>абстракції</a:t>
            </a:r>
            <a:r>
              <a:rPr lang="ru-RU" sz="3300" b="1" dirty="0" smtClean="0"/>
              <a:t>. </a:t>
            </a:r>
            <a:r>
              <a:rPr lang="ru-RU" sz="3300" dirty="0" err="1" smtClean="0"/>
              <a:t>Мова</a:t>
            </a:r>
            <a:r>
              <a:rPr lang="ru-RU" sz="3300" dirty="0" smtClean="0"/>
              <a:t> </a:t>
            </a:r>
            <a:r>
              <a:rPr lang="ru-RU" sz="3300" dirty="0" err="1" smtClean="0"/>
              <a:t>є</a:t>
            </a:r>
            <a:r>
              <a:rPr lang="ru-RU" sz="3300" dirty="0" smtClean="0"/>
              <a:t> основою для </a:t>
            </a:r>
            <a:r>
              <a:rPr lang="ru-RU" sz="3300" dirty="0" err="1" smtClean="0"/>
              <a:t>більшості</a:t>
            </a:r>
            <a:r>
              <a:rPr lang="ru-RU" sz="3300" dirty="0" smtClean="0"/>
              <a:t> </a:t>
            </a:r>
            <a:r>
              <a:rPr lang="ru-RU" sz="3300" dirty="0" err="1" smtClean="0"/>
              <a:t>комунікацій</a:t>
            </a:r>
            <a:r>
              <a:rPr lang="ru-RU" sz="3300" dirty="0" smtClean="0"/>
              <a:t>. </a:t>
            </a:r>
            <a:r>
              <a:rPr lang="ru-RU" sz="3300" dirty="0" err="1" smtClean="0"/>
              <a:t>Відправник</a:t>
            </a:r>
            <a:r>
              <a:rPr lang="ru-RU" sz="3300" dirty="0" smtClean="0"/>
              <a:t> </a:t>
            </a:r>
            <a:r>
              <a:rPr lang="ru-RU" sz="3300" dirty="0" err="1" smtClean="0"/>
              <a:t>має</a:t>
            </a:r>
            <a:r>
              <a:rPr lang="ru-RU" sz="3300" dirty="0" smtClean="0"/>
              <a:t> </a:t>
            </a:r>
            <a:r>
              <a:rPr lang="ru-RU" sz="3300" dirty="0" err="1" smtClean="0"/>
              <a:t>пристосовувати</a:t>
            </a:r>
            <a:r>
              <a:rPr lang="ru-RU" sz="3300" dirty="0" smtClean="0"/>
              <a:t> </a:t>
            </a:r>
            <a:r>
              <a:rPr lang="ru-RU" sz="3300" dirty="0" err="1" smtClean="0"/>
              <a:t>свої</a:t>
            </a:r>
            <a:r>
              <a:rPr lang="ru-RU" sz="3300" dirty="0" smtClean="0"/>
              <a:t> </a:t>
            </a:r>
            <a:r>
              <a:rPr lang="ru-RU" sz="3300" dirty="0" err="1" smtClean="0"/>
              <a:t>повідомлення</a:t>
            </a:r>
            <a:r>
              <a:rPr lang="ru-RU" sz="3300" dirty="0" smtClean="0"/>
              <a:t> до </a:t>
            </a:r>
            <a:r>
              <a:rPr lang="ru-RU" sz="3300" dirty="0" err="1" smtClean="0"/>
              <a:t>рівня</a:t>
            </a:r>
            <a:r>
              <a:rPr lang="ru-RU" sz="3300" dirty="0" smtClean="0"/>
              <a:t> </a:t>
            </a:r>
            <a:r>
              <a:rPr lang="ru-RU" sz="3300" dirty="0" err="1" smtClean="0"/>
              <a:t>аудиторії</a:t>
            </a:r>
            <a:r>
              <a:rPr lang="ru-RU" sz="3300" dirty="0" smtClean="0"/>
              <a:t>, </a:t>
            </a:r>
            <a:r>
              <a:rPr lang="ru-RU" sz="3300" dirty="0" err="1" smtClean="0"/>
              <a:t>що</a:t>
            </a:r>
            <a:r>
              <a:rPr lang="ru-RU" sz="3300" dirty="0" smtClean="0"/>
              <a:t> повинна </a:t>
            </a:r>
            <a:r>
              <a:rPr lang="ru-RU" sz="3300" dirty="0" err="1" smtClean="0"/>
              <a:t>їх</a:t>
            </a:r>
            <a:r>
              <a:rPr lang="ru-RU" sz="3300" dirty="0" smtClean="0"/>
              <a:t> </a:t>
            </a:r>
            <a:r>
              <a:rPr lang="ru-RU" sz="3300" dirty="0" err="1" smtClean="0"/>
              <a:t>одержувати</a:t>
            </a:r>
            <a:r>
              <a:rPr lang="ru-RU" sz="3300" dirty="0" smtClean="0"/>
              <a:t>, </a:t>
            </a:r>
            <a:r>
              <a:rPr lang="ru-RU" sz="3300" dirty="0" err="1" smtClean="0"/>
              <a:t>уміло</a:t>
            </a:r>
            <a:r>
              <a:rPr lang="ru-RU" sz="3300" dirty="0" smtClean="0"/>
              <a:t> </a:t>
            </a:r>
            <a:r>
              <a:rPr lang="ru-RU" sz="3300" dirty="0" err="1" smtClean="0"/>
              <a:t>добирати</a:t>
            </a:r>
            <a:r>
              <a:rPr lang="ru-RU" sz="3300" dirty="0" smtClean="0"/>
              <a:t> слова, </a:t>
            </a:r>
            <a:r>
              <a:rPr lang="ru-RU" sz="3300" dirty="0" err="1" smtClean="0"/>
              <a:t>формулювати</a:t>
            </a:r>
            <a:r>
              <a:rPr lang="ru-RU" sz="3300" dirty="0" smtClean="0"/>
              <a:t> </a:t>
            </a:r>
            <a:r>
              <a:rPr lang="ru-RU" sz="3300" dirty="0" err="1" smtClean="0"/>
              <a:t>свої</a:t>
            </a:r>
            <a:r>
              <a:rPr lang="ru-RU" sz="3300" dirty="0" smtClean="0"/>
              <a:t> </a:t>
            </a:r>
            <a:r>
              <a:rPr lang="ru-RU" sz="3300" dirty="0" err="1" smtClean="0"/>
              <a:t>повідомлення</a:t>
            </a:r>
            <a:r>
              <a:rPr lang="ru-RU" sz="3300" dirty="0" smtClean="0"/>
              <a:t> та </a:t>
            </a:r>
            <a:r>
              <a:rPr lang="ru-RU" sz="3300" dirty="0" err="1" smtClean="0"/>
              <a:t>пропозиції</a:t>
            </a:r>
            <a:r>
              <a:rPr lang="ru-RU" sz="3300" dirty="0" smtClean="0"/>
              <a:t>.</a:t>
            </a:r>
            <a:endParaRPr lang="ru-RU" sz="3300" dirty="0" smtClean="0"/>
          </a:p>
          <a:p>
            <a:pPr algn="just"/>
            <a:r>
              <a:rPr lang="ru-RU" sz="3300" dirty="0" smtClean="0"/>
              <a:t>– </a:t>
            </a:r>
            <a:r>
              <a:rPr lang="ru-RU" sz="3300" b="1" dirty="0" smtClean="0"/>
              <a:t>Статус особи, яка </a:t>
            </a:r>
            <a:r>
              <a:rPr lang="ru-RU" sz="3300" b="1" dirty="0" err="1" smtClean="0"/>
              <a:t>надсилає</a:t>
            </a:r>
            <a:r>
              <a:rPr lang="ru-RU" sz="3300" b="1" dirty="0" smtClean="0"/>
              <a:t> </a:t>
            </a:r>
            <a:r>
              <a:rPr lang="ru-RU" sz="3300" b="1" dirty="0" err="1" smtClean="0"/>
              <a:t>повідомлення</a:t>
            </a:r>
            <a:r>
              <a:rPr lang="ru-RU" sz="3300" dirty="0" smtClean="0"/>
              <a:t>. </a:t>
            </a:r>
            <a:endParaRPr lang="ru-RU" sz="3300" dirty="0" smtClean="0"/>
          </a:p>
          <a:p>
            <a:pPr algn="just"/>
            <a:r>
              <a:rPr lang="ru-RU" sz="3300" b="1" dirty="0" smtClean="0"/>
              <a:t>Статус </a:t>
            </a:r>
            <a:r>
              <a:rPr lang="ru-RU" sz="3300" dirty="0" smtClean="0"/>
              <a:t>– </a:t>
            </a:r>
            <a:r>
              <a:rPr lang="ru-RU" sz="3300" dirty="0" err="1" smtClean="0"/>
              <a:t>це</a:t>
            </a:r>
            <a:r>
              <a:rPr lang="ru-RU" sz="3300" dirty="0" smtClean="0"/>
              <a:t> </a:t>
            </a:r>
            <a:r>
              <a:rPr lang="ru-RU" sz="3300" dirty="0" err="1" smtClean="0"/>
              <a:t>сукупність</a:t>
            </a:r>
            <a:r>
              <a:rPr lang="ru-RU" sz="3300" dirty="0" smtClean="0"/>
              <a:t> </a:t>
            </a:r>
            <a:r>
              <a:rPr lang="ru-RU" sz="3300" dirty="0" err="1" smtClean="0"/>
              <a:t>ознак</a:t>
            </a:r>
            <a:r>
              <a:rPr lang="ru-RU" sz="3300" dirty="0" smtClean="0"/>
              <a:t>, </a:t>
            </a:r>
            <a:r>
              <a:rPr lang="ru-RU" sz="3300" dirty="0" err="1" smtClean="0"/>
              <a:t>що</a:t>
            </a:r>
            <a:r>
              <a:rPr lang="ru-RU" sz="3300" dirty="0" smtClean="0"/>
              <a:t> </a:t>
            </a:r>
            <a:r>
              <a:rPr lang="ru-RU" sz="3300" dirty="0" err="1" smtClean="0"/>
              <a:t>ранжують</a:t>
            </a:r>
            <a:r>
              <a:rPr lang="ru-RU" sz="3300" dirty="0" smtClean="0"/>
              <a:t> </a:t>
            </a:r>
            <a:r>
              <a:rPr lang="ru-RU" sz="3300" dirty="0" err="1" smtClean="0"/>
              <a:t>і</a:t>
            </a:r>
            <a:r>
              <a:rPr lang="ru-RU" sz="3300" dirty="0" smtClean="0"/>
              <a:t> </a:t>
            </a:r>
            <a:r>
              <a:rPr lang="ru-RU" sz="3300" dirty="0" err="1" smtClean="0"/>
              <a:t>співвідносять</a:t>
            </a:r>
            <a:r>
              <a:rPr lang="ru-RU" sz="3300" dirty="0" smtClean="0"/>
              <a:t> </a:t>
            </a:r>
            <a:r>
              <a:rPr lang="ru-RU" sz="3300" dirty="0" err="1" smtClean="0"/>
              <a:t>членів</a:t>
            </a:r>
            <a:r>
              <a:rPr lang="ru-RU" sz="3300" dirty="0" smtClean="0"/>
              <a:t> </a:t>
            </a:r>
            <a:r>
              <a:rPr lang="ru-RU" sz="3300" dirty="0" err="1" smtClean="0"/>
              <a:t>організації</a:t>
            </a:r>
            <a:r>
              <a:rPr lang="ru-RU" sz="3300" dirty="0" smtClean="0"/>
              <a:t>. </a:t>
            </a:r>
            <a:r>
              <a:rPr lang="ru-RU" sz="3300" dirty="0" err="1" smtClean="0"/>
              <a:t>Управлінська</a:t>
            </a:r>
            <a:r>
              <a:rPr lang="ru-RU" sz="3300" dirty="0" smtClean="0"/>
              <a:t> практика </a:t>
            </a:r>
            <a:r>
              <a:rPr lang="ru-RU" sz="3300" dirty="0" err="1" smtClean="0"/>
              <a:t>свідчить</a:t>
            </a:r>
            <a:r>
              <a:rPr lang="ru-RU" sz="3300" dirty="0" smtClean="0"/>
              <a:t>, </a:t>
            </a:r>
            <a:r>
              <a:rPr lang="ru-RU" sz="3300" dirty="0" err="1" smtClean="0"/>
              <a:t>що</a:t>
            </a:r>
            <a:r>
              <a:rPr lang="ru-RU" sz="3300" dirty="0" smtClean="0"/>
              <a:t> статус </a:t>
            </a:r>
            <a:r>
              <a:rPr lang="ru-RU" sz="3300" dirty="0" err="1" smtClean="0"/>
              <a:t>особи-відправника</a:t>
            </a:r>
            <a:r>
              <a:rPr lang="ru-RU" sz="3300" dirty="0" smtClean="0"/>
              <a:t> </a:t>
            </a:r>
            <a:r>
              <a:rPr lang="ru-RU" sz="3300" dirty="0" err="1" smtClean="0"/>
              <a:t>інформації</a:t>
            </a:r>
            <a:r>
              <a:rPr lang="ru-RU" sz="3300" dirty="0" smtClean="0"/>
              <a:t> </a:t>
            </a:r>
            <a:r>
              <a:rPr lang="ru-RU" sz="3300" dirty="0" err="1" smtClean="0"/>
              <a:t>впливає</a:t>
            </a:r>
            <a:r>
              <a:rPr lang="ru-RU" sz="3300" dirty="0" smtClean="0"/>
              <a:t> на </a:t>
            </a:r>
            <a:r>
              <a:rPr lang="ru-RU" sz="3300" dirty="0" err="1" smtClean="0"/>
              <a:t>сприйняття</a:t>
            </a:r>
            <a:r>
              <a:rPr lang="ru-RU" sz="3300" dirty="0" smtClean="0"/>
              <a:t> </a:t>
            </a:r>
            <a:r>
              <a:rPr lang="ru-RU" sz="3300" dirty="0" err="1" smtClean="0"/>
              <a:t>повідомлення</a:t>
            </a:r>
            <a:r>
              <a:rPr lang="ru-RU" sz="3300" dirty="0" smtClean="0"/>
              <a:t> адресатом. </a:t>
            </a:r>
            <a:r>
              <a:rPr lang="ru-RU" sz="3300" dirty="0" err="1" smtClean="0"/>
              <a:t>Багаторічний</a:t>
            </a:r>
            <a:r>
              <a:rPr lang="ru-RU" sz="3300" dirty="0" smtClean="0"/>
              <a:t> </a:t>
            </a:r>
            <a:r>
              <a:rPr lang="ru-RU" sz="3300" dirty="0" err="1" smtClean="0"/>
              <a:t>досвід</a:t>
            </a:r>
            <a:r>
              <a:rPr lang="ru-RU" sz="3300" dirty="0" smtClean="0"/>
              <a:t> </a:t>
            </a:r>
            <a:r>
              <a:rPr lang="ru-RU" sz="3300" dirty="0" err="1" smtClean="0"/>
              <a:t>діяльності</a:t>
            </a:r>
            <a:r>
              <a:rPr lang="ru-RU" sz="3300" dirty="0" smtClean="0"/>
              <a:t> </a:t>
            </a:r>
            <a:r>
              <a:rPr lang="ru-RU" sz="3300" dirty="0" err="1" smtClean="0"/>
              <a:t>свідчить</a:t>
            </a:r>
            <a:r>
              <a:rPr lang="ru-RU" sz="3300" dirty="0" smtClean="0"/>
              <a:t>, </a:t>
            </a:r>
            <a:r>
              <a:rPr lang="ru-RU" sz="3300" dirty="0" err="1" smtClean="0"/>
              <a:t>що</a:t>
            </a:r>
            <a:r>
              <a:rPr lang="ru-RU" sz="3300" dirty="0" smtClean="0"/>
              <a:t> особа, яка </a:t>
            </a:r>
            <a:r>
              <a:rPr lang="ru-RU" sz="3300" dirty="0" err="1" smtClean="0"/>
              <a:t>має</a:t>
            </a:r>
            <a:r>
              <a:rPr lang="ru-RU" sz="3300" dirty="0" smtClean="0"/>
              <a:t> </a:t>
            </a:r>
            <a:r>
              <a:rPr lang="ru-RU" sz="3300" dirty="0" err="1" smtClean="0"/>
              <a:t>вищий</a:t>
            </a:r>
            <a:r>
              <a:rPr lang="ru-RU" sz="3300" dirty="0" smtClean="0"/>
              <a:t> статус </a:t>
            </a:r>
            <a:r>
              <a:rPr lang="ru-RU" sz="3300" dirty="0" err="1" smtClean="0"/>
              <a:t>порівняно</a:t>
            </a:r>
            <a:r>
              <a:rPr lang="ru-RU" sz="3300" dirty="0" smtClean="0"/>
              <a:t> </a:t>
            </a:r>
            <a:r>
              <a:rPr lang="ru-RU" sz="3300" dirty="0" err="1" smtClean="0"/>
              <a:t>з</a:t>
            </a:r>
            <a:r>
              <a:rPr lang="ru-RU" sz="3300" dirty="0" smtClean="0"/>
              <a:t> адресатом, </a:t>
            </a:r>
            <a:r>
              <a:rPr lang="ru-RU" sz="3300" dirty="0" err="1" smtClean="0"/>
              <a:t>оцінюється</a:t>
            </a:r>
            <a:r>
              <a:rPr lang="ru-RU" sz="3300" dirty="0" smtClean="0"/>
              <a:t> </a:t>
            </a:r>
            <a:r>
              <a:rPr lang="ru-RU" sz="3300" dirty="0" err="1" smtClean="0"/>
              <a:t>останнім</a:t>
            </a:r>
            <a:r>
              <a:rPr lang="ru-RU" sz="3300" dirty="0" smtClean="0"/>
              <a:t> як </a:t>
            </a:r>
            <a:r>
              <a:rPr lang="ru-RU" sz="3300" dirty="0" err="1" smtClean="0"/>
              <a:t>така</a:t>
            </a:r>
            <a:r>
              <a:rPr lang="ru-RU" sz="3300" dirty="0" smtClean="0"/>
              <a:t>, </a:t>
            </a:r>
            <a:r>
              <a:rPr lang="ru-RU" sz="3300" dirty="0" err="1" smtClean="0"/>
              <a:t>що</a:t>
            </a:r>
            <a:r>
              <a:rPr lang="ru-RU" sz="3300" dirty="0" smtClean="0"/>
              <a:t> </a:t>
            </a:r>
            <a:r>
              <a:rPr lang="ru-RU" sz="3300" dirty="0" err="1" smtClean="0"/>
              <a:t>заслуговує</a:t>
            </a:r>
            <a:r>
              <a:rPr lang="ru-RU" sz="3300" dirty="0" smtClean="0"/>
              <a:t> на </a:t>
            </a:r>
            <a:r>
              <a:rPr lang="ru-RU" sz="3300" dirty="0" err="1" smtClean="0"/>
              <a:t>довіру</a:t>
            </a:r>
            <a:r>
              <a:rPr lang="ru-RU" sz="3300" dirty="0" smtClean="0"/>
              <a:t>. </a:t>
            </a:r>
            <a:r>
              <a:rPr lang="ru-RU" sz="3300" dirty="0" err="1" smtClean="0"/>
              <a:t>Водночас</a:t>
            </a:r>
            <a:r>
              <a:rPr lang="ru-RU" sz="3300" dirty="0" smtClean="0"/>
              <a:t> </a:t>
            </a:r>
            <a:r>
              <a:rPr lang="ru-RU" sz="3300" dirty="0" err="1" smtClean="0"/>
              <a:t>повідомлення</a:t>
            </a:r>
            <a:r>
              <a:rPr lang="ru-RU" sz="3300" dirty="0" smtClean="0"/>
              <a:t> </a:t>
            </a:r>
            <a:r>
              <a:rPr lang="ru-RU" sz="3300" dirty="0" err="1" smtClean="0"/>
              <a:t>осіб</a:t>
            </a:r>
            <a:r>
              <a:rPr lang="ru-RU" sz="3300" dirty="0" smtClean="0"/>
              <a:t> </a:t>
            </a:r>
            <a:r>
              <a:rPr lang="ru-RU" sz="3300" dirty="0" err="1" smtClean="0"/>
              <a:t>із</a:t>
            </a:r>
            <a:r>
              <a:rPr lang="ru-RU" sz="3300" dirty="0" smtClean="0"/>
              <a:t> </a:t>
            </a:r>
            <a:r>
              <a:rPr lang="ru-RU" sz="3300" dirty="0" err="1" smtClean="0"/>
              <a:t>нижчим</a:t>
            </a:r>
            <a:r>
              <a:rPr lang="ru-RU" sz="3300" dirty="0" smtClean="0"/>
              <a:t> статусом </a:t>
            </a:r>
            <a:r>
              <a:rPr lang="ru-RU" sz="3300" dirty="0" err="1" smtClean="0"/>
              <a:t>вважають</a:t>
            </a:r>
            <a:r>
              <a:rPr lang="ru-RU" sz="3300" dirty="0" smtClean="0"/>
              <a:t> </a:t>
            </a:r>
            <a:r>
              <a:rPr lang="ru-RU" sz="3300" dirty="0" err="1" smtClean="0"/>
              <a:t>менш</a:t>
            </a:r>
            <a:r>
              <a:rPr lang="ru-RU" sz="3300" dirty="0" smtClean="0"/>
              <a:t> </a:t>
            </a:r>
            <a:r>
              <a:rPr lang="ru-RU" sz="3300" dirty="0" err="1" smtClean="0"/>
              <a:t>достовірним</a:t>
            </a:r>
            <a:r>
              <a:rPr lang="ru-RU" sz="3300" dirty="0" smtClean="0"/>
              <a:t>. </a:t>
            </a:r>
            <a:endParaRPr lang="ru-RU" sz="3300" dirty="0" smtClean="0"/>
          </a:p>
          <a:p>
            <a:pPr algn="just"/>
            <a:r>
              <a:rPr lang="ru-RU" sz="3300" b="1" dirty="0" smtClean="0"/>
              <a:t>– </a:t>
            </a:r>
            <a:r>
              <a:rPr lang="ru-RU" sz="3300" b="1" dirty="0" err="1" smtClean="0"/>
              <a:t>Опір</a:t>
            </a:r>
            <a:r>
              <a:rPr lang="ru-RU" sz="3300" b="1" dirty="0" smtClean="0"/>
              <a:t> </a:t>
            </a:r>
            <a:r>
              <a:rPr lang="ru-RU" sz="3300" b="1" dirty="0" err="1" smtClean="0"/>
              <a:t>змінам</a:t>
            </a:r>
            <a:r>
              <a:rPr lang="ru-RU" sz="3300" dirty="0" smtClean="0"/>
              <a:t>. Практикою доведено, </a:t>
            </a:r>
            <a:r>
              <a:rPr lang="ru-RU" sz="3300" dirty="0" err="1" smtClean="0"/>
              <a:t>що</a:t>
            </a:r>
            <a:r>
              <a:rPr lang="ru-RU" sz="3300" dirty="0" smtClean="0"/>
              <a:t> люди, </a:t>
            </a:r>
            <a:r>
              <a:rPr lang="ru-RU" sz="3300" dirty="0" err="1" smtClean="0"/>
              <a:t>зазвичай</a:t>
            </a:r>
            <a:r>
              <a:rPr lang="ru-RU" sz="3300" dirty="0" smtClean="0"/>
              <a:t>, </a:t>
            </a:r>
            <a:r>
              <a:rPr lang="ru-RU" sz="3300" dirty="0" err="1" smtClean="0"/>
              <a:t>чинять</a:t>
            </a:r>
            <a:r>
              <a:rPr lang="ru-RU" sz="3300" dirty="0" smtClean="0"/>
              <a:t> </a:t>
            </a:r>
            <a:r>
              <a:rPr lang="ru-RU" sz="3300" dirty="0" err="1" smtClean="0"/>
              <a:t>опір</a:t>
            </a:r>
            <a:r>
              <a:rPr lang="ru-RU" sz="3300" dirty="0" smtClean="0"/>
              <a:t> </a:t>
            </a:r>
            <a:r>
              <a:rPr lang="ru-RU" sz="3300" dirty="0" err="1" smtClean="0"/>
              <a:t>змінам</a:t>
            </a:r>
            <a:r>
              <a:rPr lang="ru-RU" sz="3300" dirty="0" smtClean="0"/>
              <a:t>. Персонал </a:t>
            </a:r>
            <a:r>
              <a:rPr lang="ru-RU" sz="3300" dirty="0" err="1" smtClean="0"/>
              <a:t>організації</a:t>
            </a:r>
            <a:r>
              <a:rPr lang="ru-RU" sz="3300" dirty="0" smtClean="0"/>
              <a:t> </a:t>
            </a:r>
            <a:r>
              <a:rPr lang="ru-RU" sz="3300" dirty="0" err="1" smtClean="0"/>
              <a:t>може</a:t>
            </a:r>
            <a:r>
              <a:rPr lang="ru-RU" sz="3300" dirty="0" smtClean="0"/>
              <a:t> </a:t>
            </a:r>
            <a:r>
              <a:rPr lang="ru-RU" sz="3300" dirty="0" err="1" smtClean="0"/>
              <a:t>різними</a:t>
            </a:r>
            <a:r>
              <a:rPr lang="ru-RU" sz="3300" dirty="0" smtClean="0"/>
              <a:t> способами </a:t>
            </a:r>
            <a:r>
              <a:rPr lang="ru-RU" sz="3300" dirty="0" err="1" smtClean="0"/>
              <a:t>протидіяти</a:t>
            </a:r>
            <a:r>
              <a:rPr lang="ru-RU" sz="3300" dirty="0" smtClean="0"/>
              <a:t> </a:t>
            </a:r>
            <a:r>
              <a:rPr lang="ru-RU" sz="3300" dirty="0" err="1" smtClean="0"/>
              <a:t>змінам</a:t>
            </a:r>
            <a:r>
              <a:rPr lang="ru-RU" sz="3300" dirty="0" smtClean="0"/>
              <a:t>, </a:t>
            </a:r>
            <a:r>
              <a:rPr lang="ru-RU" sz="3300" dirty="0" err="1" smtClean="0"/>
              <a:t>боячись</a:t>
            </a:r>
            <a:r>
              <a:rPr lang="ru-RU" sz="3300" dirty="0" smtClean="0"/>
              <a:t> </a:t>
            </a:r>
            <a:r>
              <a:rPr lang="ru-RU" sz="3300" dirty="0" err="1" smtClean="0"/>
              <a:t>реорганізації</a:t>
            </a:r>
            <a:r>
              <a:rPr lang="ru-RU" sz="3300" dirty="0" smtClean="0"/>
              <a:t> та </a:t>
            </a:r>
            <a:r>
              <a:rPr lang="ru-RU" sz="3300" dirty="0" err="1" smtClean="0"/>
              <a:t>звільнення</a:t>
            </a:r>
            <a:r>
              <a:rPr lang="ru-RU" sz="3300" dirty="0" smtClean="0"/>
              <a:t> (</a:t>
            </a:r>
            <a:r>
              <a:rPr lang="ru-RU" sz="3300" dirty="0" err="1" smtClean="0"/>
              <a:t>ухилення</a:t>
            </a:r>
            <a:r>
              <a:rPr lang="ru-RU" sz="3300" dirty="0" smtClean="0"/>
              <a:t> </a:t>
            </a:r>
            <a:r>
              <a:rPr lang="ru-RU" sz="3300" dirty="0" err="1" smtClean="0"/>
              <a:t>та</a:t>
            </a:r>
            <a:r>
              <a:rPr lang="ru-RU" sz="3300" dirty="0" smtClean="0"/>
              <a:t> </a:t>
            </a:r>
            <a:r>
              <a:rPr lang="ru-RU" sz="3300" dirty="0" err="1" smtClean="0"/>
              <a:t>відмова</a:t>
            </a:r>
            <a:r>
              <a:rPr lang="ru-RU" sz="3300" dirty="0" smtClean="0"/>
              <a:t> </a:t>
            </a:r>
            <a:r>
              <a:rPr lang="ru-RU" sz="3300" dirty="0" err="1" smtClean="0"/>
              <a:t>від</a:t>
            </a:r>
            <a:r>
              <a:rPr lang="ru-RU" sz="3300" dirty="0" smtClean="0"/>
              <a:t> </a:t>
            </a:r>
            <a:r>
              <a:rPr lang="ru-RU" sz="3300" dirty="0" err="1" smtClean="0"/>
              <a:t>виконання</a:t>
            </a:r>
            <a:r>
              <a:rPr lang="ru-RU" sz="3300" dirty="0" smtClean="0"/>
              <a:t> </a:t>
            </a:r>
            <a:r>
              <a:rPr lang="ru-RU" sz="3300" dirty="0" err="1" smtClean="0"/>
              <a:t>вказівок</a:t>
            </a:r>
            <a:r>
              <a:rPr lang="ru-RU" sz="3300" dirty="0" smtClean="0"/>
              <a:t>, </a:t>
            </a:r>
            <a:r>
              <a:rPr lang="ru-RU" sz="3300" dirty="0" err="1" smtClean="0"/>
              <a:t>свідоме</a:t>
            </a:r>
            <a:r>
              <a:rPr lang="ru-RU" sz="3300" dirty="0" smtClean="0"/>
              <a:t> </a:t>
            </a:r>
            <a:r>
              <a:rPr lang="ru-RU" sz="3300" dirty="0" err="1" smtClean="0"/>
              <a:t>спотворення</a:t>
            </a:r>
            <a:r>
              <a:rPr lang="ru-RU" sz="3300" dirty="0" smtClean="0"/>
              <a:t> </a:t>
            </a:r>
            <a:r>
              <a:rPr lang="ru-RU" sz="3300" dirty="0" err="1" smtClean="0"/>
              <a:t>повідомлення</a:t>
            </a:r>
            <a:r>
              <a:rPr lang="ru-RU" sz="3300" dirty="0" smtClean="0"/>
              <a:t> </a:t>
            </a:r>
            <a:r>
              <a:rPr lang="ru-RU" sz="3300" dirty="0" err="1" smtClean="0"/>
              <a:t>тощо</a:t>
            </a:r>
            <a:r>
              <a:rPr lang="ru-RU" sz="3300" dirty="0" smtClean="0"/>
              <a:t>). </a:t>
            </a:r>
            <a:r>
              <a:rPr lang="ru-RU" sz="3300" dirty="0" err="1" smtClean="0"/>
              <a:t>Опір</a:t>
            </a:r>
            <a:r>
              <a:rPr lang="ru-RU" sz="3300" dirty="0" smtClean="0"/>
              <a:t> </a:t>
            </a:r>
            <a:r>
              <a:rPr lang="ru-RU" sz="3300" dirty="0" err="1" smtClean="0"/>
              <a:t>змінам</a:t>
            </a:r>
            <a:r>
              <a:rPr lang="ru-RU" sz="3300" dirty="0" smtClean="0"/>
              <a:t> неминучий, тому </a:t>
            </a:r>
            <a:r>
              <a:rPr lang="ru-RU" sz="3300" dirty="0" err="1" smtClean="0"/>
              <a:t>важливим</a:t>
            </a:r>
            <a:r>
              <a:rPr lang="ru-RU" sz="3300" dirty="0" smtClean="0"/>
              <a:t> </a:t>
            </a:r>
            <a:r>
              <a:rPr lang="ru-RU" sz="3300" dirty="0" err="1" smtClean="0"/>
              <a:t>завданням</a:t>
            </a:r>
            <a:r>
              <a:rPr lang="ru-RU" sz="3300" dirty="0" smtClean="0"/>
              <a:t> </a:t>
            </a:r>
            <a:r>
              <a:rPr lang="ru-RU" sz="3300" dirty="0" err="1" smtClean="0"/>
              <a:t>є</a:t>
            </a:r>
            <a:r>
              <a:rPr lang="ru-RU" sz="3300" dirty="0" smtClean="0"/>
              <a:t> </a:t>
            </a:r>
            <a:r>
              <a:rPr lang="ru-RU" sz="3300" dirty="0" err="1" smtClean="0"/>
              <a:t>його</a:t>
            </a:r>
            <a:r>
              <a:rPr lang="ru-RU" sz="3300" dirty="0" smtClean="0"/>
              <a:t> </a:t>
            </a:r>
            <a:r>
              <a:rPr lang="ru-RU" sz="3300" dirty="0" err="1" smtClean="0"/>
              <a:t>подолання</a:t>
            </a:r>
            <a:r>
              <a:rPr lang="ru-RU" sz="3300" dirty="0" smtClean="0"/>
              <a:t> методом </a:t>
            </a:r>
            <a:r>
              <a:rPr lang="ru-RU" sz="3300" dirty="0" err="1" smtClean="0"/>
              <a:t>пояснення</a:t>
            </a:r>
            <a:r>
              <a:rPr lang="ru-RU" sz="3300" dirty="0" smtClean="0"/>
              <a:t> </a:t>
            </a:r>
            <a:r>
              <a:rPr lang="ru-RU" sz="3300" dirty="0" err="1" smtClean="0"/>
              <a:t>доцільності</a:t>
            </a:r>
            <a:r>
              <a:rPr lang="ru-RU" sz="3300" dirty="0" smtClean="0"/>
              <a:t> </a:t>
            </a:r>
            <a:r>
              <a:rPr lang="ru-RU" sz="3300" dirty="0" err="1" smtClean="0"/>
              <a:t>запланованих</a:t>
            </a:r>
            <a:r>
              <a:rPr lang="ru-RU" sz="3300" dirty="0" smtClean="0"/>
              <a:t> </a:t>
            </a:r>
            <a:r>
              <a:rPr lang="ru-RU" sz="3300" dirty="0" err="1" smtClean="0"/>
              <a:t>змін</a:t>
            </a:r>
            <a:r>
              <a:rPr lang="ru-RU" sz="3300" dirty="0" smtClean="0"/>
              <a:t>. </a:t>
            </a:r>
            <a:r>
              <a:rPr lang="ru-RU" sz="3300" dirty="0" err="1" smtClean="0"/>
              <a:t>Розриви</a:t>
            </a:r>
            <a:r>
              <a:rPr lang="ru-RU" sz="3300" dirty="0" smtClean="0"/>
              <a:t> </a:t>
            </a:r>
            <a:r>
              <a:rPr lang="ru-RU" sz="3300" dirty="0" err="1" smtClean="0"/>
              <a:t>комунікацій</a:t>
            </a:r>
            <a:r>
              <a:rPr lang="ru-RU" sz="3300" dirty="0" smtClean="0"/>
              <a:t> </a:t>
            </a:r>
            <a:r>
              <a:rPr lang="ru-RU" sz="3300" dirty="0" err="1" smtClean="0"/>
              <a:t>посилюються</a:t>
            </a:r>
            <a:r>
              <a:rPr lang="ru-RU" sz="3300" dirty="0" smtClean="0"/>
              <a:t> </a:t>
            </a:r>
            <a:r>
              <a:rPr lang="ru-RU" sz="3300" dirty="0" err="1" smtClean="0"/>
              <a:t>під</a:t>
            </a:r>
            <a:r>
              <a:rPr lang="ru-RU" sz="3300" dirty="0" smtClean="0"/>
              <a:t> час </a:t>
            </a:r>
            <a:r>
              <a:rPr lang="ru-RU" sz="3300" dirty="0" err="1" smtClean="0"/>
              <a:t>просування</a:t>
            </a:r>
            <a:r>
              <a:rPr lang="ru-RU" sz="3300" dirty="0" smtClean="0"/>
              <a:t> </a:t>
            </a:r>
            <a:r>
              <a:rPr lang="ru-RU" sz="3300" dirty="0" err="1" smtClean="0"/>
              <a:t>інформації</a:t>
            </a:r>
            <a:r>
              <a:rPr lang="ru-RU" sz="3300" dirty="0" smtClean="0"/>
              <a:t> (</a:t>
            </a:r>
            <a:r>
              <a:rPr lang="ru-RU" sz="3300" dirty="0" err="1" smtClean="0"/>
              <a:t>повідомлення</a:t>
            </a:r>
            <a:r>
              <a:rPr lang="ru-RU" sz="3300" dirty="0" smtClean="0"/>
              <a:t>) </a:t>
            </a:r>
            <a:r>
              <a:rPr lang="ru-RU" sz="3300" dirty="0" err="1" smtClean="0"/>
              <a:t>зверху</a:t>
            </a:r>
            <a:r>
              <a:rPr lang="ru-RU" sz="3300" dirty="0" smtClean="0"/>
              <a:t> вниз за </a:t>
            </a:r>
            <a:r>
              <a:rPr lang="ru-RU" sz="3300" dirty="0" err="1" smtClean="0"/>
              <a:t>ієрархією</a:t>
            </a:r>
            <a:r>
              <a:rPr lang="ru-RU" sz="3300" dirty="0" smtClean="0"/>
              <a:t>.</a:t>
            </a:r>
            <a:endParaRPr lang="ru-RU" sz="3300" dirty="0" smtClean="0"/>
          </a:p>
          <a:p>
            <a:pPr algn="just"/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476672"/>
            <a:ext cx="7406640" cy="36004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1. </a:t>
            </a:r>
            <a:r>
              <a:rPr lang="ru-RU" sz="2400" b="1" dirty="0" err="1" smtClean="0"/>
              <a:t>Поняття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бізнес-комунікацій</a:t>
            </a:r>
            <a:r>
              <a:rPr lang="ru-RU" sz="2400" b="1" dirty="0" smtClean="0"/>
              <a:t> </a:t>
            </a:r>
            <a:endParaRPr lang="ru-RU" sz="2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836712"/>
            <a:ext cx="7406640" cy="511256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dirty="0" err="1" smtClean="0"/>
              <a:t>Інформація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абстрактне</a:t>
            </a:r>
            <a:r>
              <a:rPr lang="ru-RU" dirty="0" smtClean="0"/>
              <a:t> </a:t>
            </a:r>
            <a:r>
              <a:rPr lang="ru-RU" dirty="0" err="1" smtClean="0"/>
              <a:t>поняття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</a:t>
            </a:r>
            <a:r>
              <a:rPr lang="ru-RU" dirty="0" err="1" smtClean="0"/>
              <a:t>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контексту. Походить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латинського</a:t>
            </a:r>
            <a:r>
              <a:rPr lang="ru-RU" dirty="0" smtClean="0"/>
              <a:t> слова «</a:t>
            </a:r>
            <a:r>
              <a:rPr lang="en-US" dirty="0" err="1" smtClean="0"/>
              <a:t>informatio</a:t>
            </a:r>
            <a:r>
              <a:rPr lang="en-US" dirty="0" smtClean="0"/>
              <a:t>»,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декілька</a:t>
            </a:r>
            <a:r>
              <a:rPr lang="ru-RU" dirty="0" smtClean="0"/>
              <a:t> </a:t>
            </a:r>
            <a:r>
              <a:rPr lang="ru-RU" dirty="0" err="1" smtClean="0"/>
              <a:t>значень</a:t>
            </a:r>
            <a:r>
              <a:rPr lang="ru-RU" dirty="0" smtClean="0"/>
              <a:t>:</a:t>
            </a:r>
            <a:endParaRPr lang="en-US" dirty="0" smtClean="0"/>
          </a:p>
          <a:p>
            <a:r>
              <a:rPr lang="ru-RU" dirty="0" smtClean="0"/>
              <a:t> – </a:t>
            </a:r>
            <a:r>
              <a:rPr lang="ru-RU" dirty="0" err="1" smtClean="0"/>
              <a:t>роз’яснення</a:t>
            </a:r>
            <a:r>
              <a:rPr lang="ru-RU" dirty="0" smtClean="0"/>
              <a:t>; </a:t>
            </a:r>
            <a:r>
              <a:rPr lang="ru-RU" dirty="0" err="1" smtClean="0"/>
              <a:t>виклад</a:t>
            </a:r>
            <a:r>
              <a:rPr lang="ru-RU" dirty="0" smtClean="0"/>
              <a:t> </a:t>
            </a:r>
            <a:r>
              <a:rPr lang="ru-RU" dirty="0" err="1" smtClean="0"/>
              <a:t>фактів</a:t>
            </a:r>
            <a:r>
              <a:rPr lang="ru-RU" dirty="0" smtClean="0"/>
              <a:t>, </a:t>
            </a:r>
            <a:r>
              <a:rPr lang="ru-RU" dirty="0" err="1" smtClean="0"/>
              <a:t>подій</a:t>
            </a:r>
            <a:r>
              <a:rPr lang="ru-RU" dirty="0" smtClean="0"/>
              <a:t>; </a:t>
            </a:r>
            <a:r>
              <a:rPr lang="ru-RU" dirty="0" err="1" smtClean="0"/>
              <a:t>витлумачення</a:t>
            </a:r>
            <a:r>
              <a:rPr lang="ru-RU" dirty="0" smtClean="0"/>
              <a:t>; </a:t>
            </a:r>
            <a:endParaRPr lang="en-US" dirty="0" smtClean="0"/>
          </a:p>
          <a:p>
            <a:r>
              <a:rPr lang="ru-RU" dirty="0" smtClean="0"/>
              <a:t>– </a:t>
            </a:r>
            <a:r>
              <a:rPr lang="ru-RU" dirty="0" err="1" smtClean="0"/>
              <a:t>репрезентування</a:t>
            </a:r>
            <a:r>
              <a:rPr lang="ru-RU" dirty="0" smtClean="0"/>
              <a:t>, </a:t>
            </a:r>
            <a:r>
              <a:rPr lang="ru-RU" dirty="0" err="1" smtClean="0"/>
              <a:t>поняття</a:t>
            </a:r>
            <a:r>
              <a:rPr lang="ru-RU" dirty="0" smtClean="0"/>
              <a:t>; </a:t>
            </a:r>
            <a:endParaRPr lang="en-US" dirty="0" smtClean="0"/>
          </a:p>
          <a:p>
            <a:r>
              <a:rPr lang="ru-RU" dirty="0" smtClean="0"/>
              <a:t>– </a:t>
            </a:r>
            <a:r>
              <a:rPr lang="ru-RU" dirty="0" err="1" smtClean="0"/>
              <a:t>ознайомлення</a:t>
            </a:r>
            <a:r>
              <a:rPr lang="ru-RU" dirty="0" smtClean="0"/>
              <a:t>, </a:t>
            </a:r>
            <a:r>
              <a:rPr lang="ru-RU" dirty="0" err="1" smtClean="0"/>
              <a:t>просвіта</a:t>
            </a:r>
            <a:r>
              <a:rPr lang="ru-RU" dirty="0" smtClean="0"/>
              <a:t>.</a:t>
            </a:r>
            <a:endParaRPr lang="en-US" dirty="0" smtClean="0"/>
          </a:p>
          <a:p>
            <a:pPr algn="just"/>
            <a:r>
              <a:rPr lang="ru-RU" b="1" dirty="0" err="1" smtClean="0"/>
              <a:t>Комунікація</a:t>
            </a:r>
            <a:r>
              <a:rPr lang="en-US" b="1" dirty="0" smtClean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обміну</a:t>
            </a:r>
            <a:r>
              <a:rPr lang="ru-RU" dirty="0" smtClean="0"/>
              <a:t> </a:t>
            </a:r>
            <a:r>
              <a:rPr lang="ru-RU" dirty="0" err="1" smtClean="0"/>
              <a:t>інформацією</a:t>
            </a:r>
            <a:r>
              <a:rPr lang="ru-RU" dirty="0" smtClean="0"/>
              <a:t> (фактами, </a:t>
            </a:r>
            <a:r>
              <a:rPr lang="ru-RU" dirty="0" err="1" smtClean="0"/>
              <a:t>ідеями</a:t>
            </a:r>
            <a:r>
              <a:rPr lang="ru-RU" dirty="0" smtClean="0"/>
              <a:t>, </a:t>
            </a:r>
            <a:r>
              <a:rPr lang="ru-RU" dirty="0" err="1" smtClean="0"/>
              <a:t>поглядами</a:t>
            </a:r>
            <a:r>
              <a:rPr lang="ru-RU" dirty="0" smtClean="0"/>
              <a:t>, </a:t>
            </a:r>
            <a:r>
              <a:rPr lang="ru-RU" dirty="0" err="1" smtClean="0"/>
              <a:t>емоціями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)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двома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особами, </a:t>
            </a:r>
            <a:r>
              <a:rPr lang="ru-RU" dirty="0" err="1" smtClean="0"/>
              <a:t>спілкування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вербальних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невербальних</a:t>
            </a:r>
            <a:r>
              <a:rPr lang="ru-RU" dirty="0" smtClean="0"/>
              <a:t> </a:t>
            </a:r>
            <a:r>
              <a:rPr lang="ru-RU" dirty="0" err="1" smtClean="0"/>
              <a:t>засобів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метою </a:t>
            </a:r>
            <a:r>
              <a:rPr lang="ru-RU" dirty="0" err="1" smtClean="0"/>
              <a:t>передавання</a:t>
            </a:r>
            <a:r>
              <a:rPr lang="ru-RU" dirty="0" smtClean="0"/>
              <a:t> та </a:t>
            </a:r>
            <a:r>
              <a:rPr lang="ru-RU" dirty="0" err="1" smtClean="0"/>
              <a:t>одержання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.</a:t>
            </a:r>
            <a:endParaRPr lang="en-US" dirty="0" smtClean="0"/>
          </a:p>
          <a:p>
            <a:pPr algn="just"/>
            <a:r>
              <a:rPr lang="ru-RU" b="1" dirty="0" err="1" smtClean="0"/>
              <a:t>Бізнес-комунікації</a:t>
            </a:r>
            <a:r>
              <a:rPr lang="ru-RU" dirty="0" smtClean="0"/>
              <a:t> – </a:t>
            </a:r>
            <a:r>
              <a:rPr lang="ru-RU" dirty="0" err="1" smtClean="0"/>
              <a:t>міжгрупові</a:t>
            </a:r>
            <a:r>
              <a:rPr lang="ru-RU" dirty="0" smtClean="0"/>
              <a:t> та </a:t>
            </a:r>
            <a:r>
              <a:rPr lang="ru-RU" dirty="0" err="1" smtClean="0"/>
              <a:t>міжособистісні</a:t>
            </a:r>
            <a:r>
              <a:rPr lang="ru-RU" dirty="0" smtClean="0"/>
              <a:t> </a:t>
            </a:r>
            <a:r>
              <a:rPr lang="ru-RU" dirty="0" err="1" smtClean="0"/>
              <a:t>комунікації</a:t>
            </a:r>
            <a:r>
              <a:rPr lang="ru-RU" dirty="0" smtClean="0"/>
              <a:t>, </a:t>
            </a:r>
            <a:r>
              <a:rPr lang="ru-RU" dirty="0" err="1" smtClean="0"/>
              <a:t>специфіка</a:t>
            </a:r>
            <a:r>
              <a:rPr lang="ru-RU" dirty="0" smtClean="0"/>
              <a:t>, структура та </a:t>
            </a:r>
            <a:r>
              <a:rPr lang="ru-RU" dirty="0" err="1" smtClean="0"/>
              <a:t>функції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зумовлені</a:t>
            </a:r>
            <a:r>
              <a:rPr lang="ru-RU" dirty="0" smtClean="0"/>
              <a:t> сферою </a:t>
            </a:r>
            <a:r>
              <a:rPr lang="ru-RU" dirty="0" err="1" smtClean="0"/>
              <a:t>ділових</a:t>
            </a:r>
            <a:r>
              <a:rPr lang="ru-RU" dirty="0" smtClean="0"/>
              <a:t> </a:t>
            </a:r>
            <a:r>
              <a:rPr lang="ru-RU" dirty="0" err="1" smtClean="0"/>
              <a:t>відносин</a:t>
            </a:r>
            <a:r>
              <a:rPr lang="ru-RU" dirty="0" smtClean="0"/>
              <a:t>, у </a:t>
            </a:r>
            <a:r>
              <a:rPr lang="ru-RU" dirty="0" err="1" smtClean="0"/>
              <a:t>якій</a:t>
            </a:r>
            <a:r>
              <a:rPr lang="ru-RU" dirty="0" smtClean="0"/>
              <a:t> вони </a:t>
            </a:r>
            <a:r>
              <a:rPr lang="ru-RU" dirty="0" err="1" smtClean="0"/>
              <a:t>використовуються</a:t>
            </a:r>
            <a:r>
              <a:rPr lang="ru-RU" dirty="0" smtClean="0"/>
              <a:t>. </a:t>
            </a:r>
            <a:endParaRPr lang="en-US" dirty="0" smtClean="0"/>
          </a:p>
          <a:p>
            <a:pPr algn="just"/>
            <a:endParaRPr lang="en-US" b="1" dirty="0" smtClean="0"/>
          </a:p>
          <a:p>
            <a:pPr algn="just"/>
            <a:endParaRPr lang="ru-RU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476672"/>
            <a:ext cx="7406640" cy="36004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1. </a:t>
            </a:r>
            <a:r>
              <a:rPr lang="ru-RU" sz="2400" b="1" dirty="0" err="1" smtClean="0"/>
              <a:t>Поняття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бізнес-комунікацій</a:t>
            </a:r>
            <a:r>
              <a:rPr lang="ru-RU" sz="2400" b="1" dirty="0" smtClean="0"/>
              <a:t> </a:t>
            </a:r>
            <a:endParaRPr lang="ru-RU" sz="2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1268760"/>
            <a:ext cx="7406640" cy="4680520"/>
          </a:xfrm>
        </p:spPr>
        <p:txBody>
          <a:bodyPr>
            <a:normAutofit/>
          </a:bodyPr>
          <a:lstStyle/>
          <a:p>
            <a:pPr algn="just"/>
            <a:r>
              <a:rPr lang="ru-RU" dirty="0" err="1" smtClean="0"/>
              <a:t>Процеси</a:t>
            </a:r>
            <a:r>
              <a:rPr lang="ru-RU" dirty="0" smtClean="0"/>
              <a:t> </a:t>
            </a:r>
            <a:r>
              <a:rPr lang="ru-RU" dirty="0" err="1" smtClean="0"/>
              <a:t>ділові</a:t>
            </a:r>
            <a:r>
              <a:rPr lang="ru-RU" dirty="0" smtClean="0"/>
              <a:t> </a:t>
            </a:r>
            <a:r>
              <a:rPr lang="ru-RU" dirty="0" err="1" smtClean="0"/>
              <a:t>комунікації</a:t>
            </a:r>
            <a:r>
              <a:rPr lang="ru-RU" dirty="0" smtClean="0"/>
              <a:t>, </a:t>
            </a:r>
            <a:r>
              <a:rPr lang="ru-RU" dirty="0" err="1" smtClean="0"/>
              <a:t>здійснюють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певними</a:t>
            </a:r>
            <a:r>
              <a:rPr lang="ru-RU" dirty="0" smtClean="0"/>
              <a:t> </a:t>
            </a:r>
            <a:r>
              <a:rPr lang="ru-RU" dirty="0" err="1" smtClean="0"/>
              <a:t>цілями</a:t>
            </a:r>
            <a:r>
              <a:rPr lang="ru-RU" dirty="0" smtClean="0"/>
              <a:t>, </a:t>
            </a:r>
            <a:r>
              <a:rPr lang="ru-RU" dirty="0" err="1" smtClean="0"/>
              <a:t>намірами</a:t>
            </a:r>
            <a:r>
              <a:rPr lang="ru-RU" dirty="0" smtClean="0"/>
              <a:t>, тому </a:t>
            </a:r>
            <a:r>
              <a:rPr lang="ru-RU" dirty="0" err="1" smtClean="0"/>
              <a:t>сторони</a:t>
            </a:r>
            <a:r>
              <a:rPr lang="ru-RU" dirty="0" smtClean="0"/>
              <a:t> </a:t>
            </a:r>
            <a:r>
              <a:rPr lang="ru-RU" dirty="0" err="1" smtClean="0"/>
              <a:t>спілкування</a:t>
            </a:r>
            <a:r>
              <a:rPr lang="ru-RU" dirty="0" smtClean="0"/>
              <a:t> </a:t>
            </a:r>
            <a:r>
              <a:rPr lang="ru-RU" dirty="0" err="1" smtClean="0"/>
              <a:t>прагнуть</a:t>
            </a:r>
            <a:r>
              <a:rPr lang="ru-RU" dirty="0" smtClean="0"/>
              <a:t> </a:t>
            </a:r>
            <a:r>
              <a:rPr lang="ru-RU" dirty="0" err="1" smtClean="0"/>
              <a:t>надати</a:t>
            </a:r>
            <a:r>
              <a:rPr lang="ru-RU" dirty="0" smtClean="0"/>
              <a:t> не просто </a:t>
            </a:r>
            <a:r>
              <a:rPr lang="ru-RU" dirty="0" err="1" smtClean="0"/>
              <a:t>дані</a:t>
            </a:r>
            <a:r>
              <a:rPr lang="ru-RU" dirty="0" smtClean="0"/>
              <a:t>, а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готову</a:t>
            </a:r>
            <a:r>
              <a:rPr lang="ru-RU" dirty="0" smtClean="0"/>
              <a:t> </a:t>
            </a:r>
            <a:r>
              <a:rPr lang="ru-RU" dirty="0" err="1" smtClean="0"/>
              <a:t>інформацію</a:t>
            </a:r>
            <a:r>
              <a:rPr lang="ru-RU" dirty="0" smtClean="0"/>
              <a:t>, </a:t>
            </a:r>
            <a:r>
              <a:rPr lang="ru-RU" dirty="0" err="1" smtClean="0"/>
              <a:t>скомпоновану</a:t>
            </a:r>
            <a:r>
              <a:rPr lang="ru-RU" dirty="0" smtClean="0"/>
              <a:t>, </a:t>
            </a:r>
            <a:r>
              <a:rPr lang="ru-RU" dirty="0" err="1" smtClean="0"/>
              <a:t>сформульовану</a:t>
            </a:r>
            <a:r>
              <a:rPr lang="ru-RU" dirty="0" smtClean="0"/>
              <a:t> таким чином,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одержати</a:t>
            </a:r>
            <a:r>
              <a:rPr lang="ru-RU" dirty="0" smtClean="0"/>
              <a:t> </a:t>
            </a:r>
            <a:r>
              <a:rPr lang="ru-RU" dirty="0" err="1" smtClean="0"/>
              <a:t>очікуваний</a:t>
            </a:r>
            <a:r>
              <a:rPr lang="ru-RU" dirty="0" smtClean="0"/>
              <a:t> результат, </a:t>
            </a:r>
            <a:r>
              <a:rPr lang="ru-RU" dirty="0" err="1" smtClean="0"/>
              <a:t>поведінку</a:t>
            </a:r>
            <a:r>
              <a:rPr lang="ru-RU" dirty="0" smtClean="0"/>
              <a:t>, </a:t>
            </a:r>
            <a:r>
              <a:rPr lang="ru-RU" dirty="0" err="1" smtClean="0"/>
              <a:t>реакцію</a:t>
            </a:r>
            <a:r>
              <a:rPr lang="ru-RU" dirty="0" smtClean="0"/>
              <a:t>. </a:t>
            </a:r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dirty="0" err="1" smtClean="0"/>
              <a:t>Ділова</a:t>
            </a:r>
            <a:r>
              <a:rPr lang="ru-RU" dirty="0" smtClean="0"/>
              <a:t> </a:t>
            </a:r>
            <a:r>
              <a:rPr lang="ru-RU" dirty="0" err="1" smtClean="0"/>
              <a:t>комунікація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складним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багатогранним</a:t>
            </a:r>
            <a:r>
              <a:rPr lang="ru-RU" dirty="0" smtClean="0"/>
              <a:t> </a:t>
            </a:r>
            <a:r>
              <a:rPr lang="ru-RU" dirty="0" err="1" smtClean="0"/>
              <a:t>процесом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об’єктивні</a:t>
            </a:r>
            <a:r>
              <a:rPr lang="ru-RU" dirty="0" smtClean="0"/>
              <a:t> та </a:t>
            </a:r>
            <a:r>
              <a:rPr lang="ru-RU" dirty="0" err="1" smtClean="0"/>
              <a:t>суб’єктивні</a:t>
            </a:r>
            <a:r>
              <a:rPr lang="ru-RU" dirty="0" smtClean="0"/>
              <a:t> </a:t>
            </a:r>
            <a:r>
              <a:rPr lang="ru-RU" dirty="0" err="1" smtClean="0"/>
              <a:t>сторони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характеризується</a:t>
            </a:r>
            <a:r>
              <a:rPr lang="ru-RU" dirty="0" smtClean="0"/>
              <a:t> </a:t>
            </a:r>
            <a:r>
              <a:rPr lang="ru-RU" dirty="0" err="1" smtClean="0"/>
              <a:t>різними</a:t>
            </a:r>
            <a:r>
              <a:rPr lang="ru-RU" dirty="0" smtClean="0"/>
              <a:t>  </a:t>
            </a:r>
            <a:r>
              <a:rPr lang="ru-RU" dirty="0" err="1" smtClean="0"/>
              <a:t>вербальними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невербальними</a:t>
            </a:r>
            <a:r>
              <a:rPr lang="ru-RU" dirty="0" smtClean="0"/>
              <a:t> параметрами</a:t>
            </a:r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476672"/>
            <a:ext cx="7406640" cy="36004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1. </a:t>
            </a:r>
            <a:r>
              <a:rPr lang="ru-RU" sz="2400" b="1" dirty="0" err="1" smtClean="0"/>
              <a:t>Поняття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бізнес-комунікацій</a:t>
            </a:r>
            <a:r>
              <a:rPr lang="ru-RU" sz="2400" b="1" dirty="0" smtClean="0"/>
              <a:t> </a:t>
            </a:r>
            <a:endParaRPr lang="ru-RU" sz="2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1268760"/>
            <a:ext cx="7406640" cy="4680520"/>
          </a:xfrm>
        </p:spPr>
        <p:txBody>
          <a:bodyPr>
            <a:normAutofit/>
          </a:bodyPr>
          <a:lstStyle/>
          <a:p>
            <a:pPr algn="just"/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звичайної</a:t>
            </a:r>
            <a:r>
              <a:rPr lang="ru-RU" dirty="0" smtClean="0"/>
              <a:t> </a:t>
            </a:r>
            <a:r>
              <a:rPr lang="ru-RU" dirty="0" err="1" smtClean="0"/>
              <a:t>комунікації</a:t>
            </a:r>
            <a:r>
              <a:rPr lang="ru-RU" dirty="0" smtClean="0"/>
              <a:t> </a:t>
            </a:r>
            <a:r>
              <a:rPr lang="ru-RU" dirty="0" err="1" smtClean="0"/>
              <a:t>ділова</a:t>
            </a:r>
            <a:r>
              <a:rPr lang="ru-RU" dirty="0" smtClean="0"/>
              <a:t> </a:t>
            </a:r>
            <a:r>
              <a:rPr lang="ru-RU" dirty="0" err="1" smtClean="0"/>
              <a:t>відрізняється</a:t>
            </a:r>
            <a:r>
              <a:rPr lang="ru-RU" dirty="0" smtClean="0"/>
              <a:t> </a:t>
            </a:r>
            <a:r>
              <a:rPr lang="ru-RU" dirty="0" err="1" smtClean="0"/>
              <a:t>чіткою</a:t>
            </a:r>
            <a:r>
              <a:rPr lang="ru-RU" dirty="0" smtClean="0"/>
              <a:t> </a:t>
            </a:r>
            <a:r>
              <a:rPr lang="ru-RU" dirty="0" err="1" smtClean="0"/>
              <a:t>детермінованістю</a:t>
            </a:r>
            <a:r>
              <a:rPr lang="ru-RU" dirty="0" smtClean="0"/>
              <a:t> та </a:t>
            </a:r>
            <a:r>
              <a:rPr lang="ru-RU" dirty="0" err="1" smtClean="0"/>
              <a:t>регламентацією</a:t>
            </a:r>
            <a:r>
              <a:rPr lang="ru-RU" dirty="0" smtClean="0"/>
              <a:t>,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спрямована</a:t>
            </a:r>
            <a:r>
              <a:rPr lang="ru-RU" dirty="0" smtClean="0"/>
              <a:t> на </a:t>
            </a:r>
            <a:r>
              <a:rPr lang="ru-RU" dirty="0" err="1" smtClean="0"/>
              <a:t>вирішення</a:t>
            </a:r>
            <a:r>
              <a:rPr lang="ru-RU" dirty="0" smtClean="0"/>
              <a:t> </a:t>
            </a:r>
            <a:r>
              <a:rPr lang="ru-RU" dirty="0" err="1" smtClean="0"/>
              <a:t>певного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. </a:t>
            </a:r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dirty="0" err="1" smtClean="0"/>
              <a:t>Цю</a:t>
            </a:r>
            <a:r>
              <a:rPr lang="ru-RU" dirty="0" smtClean="0"/>
              <a:t> </a:t>
            </a:r>
            <a:r>
              <a:rPr lang="ru-RU" dirty="0" err="1" smtClean="0"/>
              <a:t>регламентацію</a:t>
            </a:r>
            <a:r>
              <a:rPr lang="ru-RU" dirty="0" smtClean="0"/>
              <a:t> </a:t>
            </a:r>
            <a:r>
              <a:rPr lang="ru-RU" dirty="0" err="1" smtClean="0"/>
              <a:t>здійснюють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ділової</a:t>
            </a:r>
            <a:r>
              <a:rPr lang="ru-RU" dirty="0" smtClean="0"/>
              <a:t> </a:t>
            </a:r>
            <a:r>
              <a:rPr lang="ru-RU" dirty="0" err="1" smtClean="0"/>
              <a:t>етики</a:t>
            </a:r>
            <a:r>
              <a:rPr lang="ru-RU" dirty="0" smtClean="0"/>
              <a:t>, </a:t>
            </a:r>
            <a:r>
              <a:rPr lang="ru-RU" dirty="0" err="1" smtClean="0"/>
              <a:t>ділової</a:t>
            </a:r>
            <a:r>
              <a:rPr lang="ru-RU" dirty="0" smtClean="0"/>
              <a:t> риторики, </a:t>
            </a:r>
            <a:r>
              <a:rPr lang="ru-RU" dirty="0" err="1" smtClean="0"/>
              <a:t>деяких</a:t>
            </a:r>
            <a:r>
              <a:rPr lang="ru-RU" dirty="0" smtClean="0"/>
              <a:t> </a:t>
            </a:r>
            <a:r>
              <a:rPr lang="ru-RU" dirty="0" err="1" smtClean="0"/>
              <a:t>стандартів</a:t>
            </a:r>
            <a:r>
              <a:rPr lang="ru-RU" dirty="0" smtClean="0"/>
              <a:t> </a:t>
            </a:r>
            <a:r>
              <a:rPr lang="ru-RU" dirty="0" err="1" smtClean="0"/>
              <a:t>корпоративної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260648"/>
            <a:ext cx="7406640" cy="36004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2 </a:t>
            </a:r>
            <a:r>
              <a:rPr lang="ru-RU" sz="2400" b="1" dirty="0" err="1" smtClean="0"/>
              <a:t>Етапи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бізнес-комунікацій</a:t>
            </a:r>
            <a:endParaRPr lang="ru-RU" sz="2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1268760"/>
            <a:ext cx="7406640" cy="4680520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err="1" smtClean="0"/>
              <a:t>Історично</a:t>
            </a:r>
            <a:r>
              <a:rPr lang="ru-RU" dirty="0" smtClean="0"/>
              <a:t> </a:t>
            </a:r>
            <a:r>
              <a:rPr lang="ru-RU" dirty="0" err="1" smtClean="0"/>
              <a:t>склалися</a:t>
            </a:r>
            <a:r>
              <a:rPr lang="ru-RU" dirty="0" smtClean="0"/>
              <a:t> </a:t>
            </a:r>
            <a:r>
              <a:rPr lang="ru-RU" b="1" dirty="0" smtClean="0"/>
              <a:t>два </a:t>
            </a:r>
            <a:r>
              <a:rPr lang="ru-RU" b="1" dirty="0" err="1" smtClean="0"/>
              <a:t>види</a:t>
            </a:r>
            <a:r>
              <a:rPr lang="ru-RU" b="1" dirty="0" smtClean="0"/>
              <a:t> </a:t>
            </a:r>
            <a:r>
              <a:rPr lang="ru-RU" b="1" dirty="0" err="1" smtClean="0"/>
              <a:t>ділової</a:t>
            </a:r>
            <a:r>
              <a:rPr lang="ru-RU" b="1" dirty="0" smtClean="0"/>
              <a:t> </a:t>
            </a:r>
            <a:r>
              <a:rPr lang="ru-RU" b="1" dirty="0" err="1" smtClean="0"/>
              <a:t>комунікації</a:t>
            </a:r>
            <a:r>
              <a:rPr lang="ru-RU" b="1" dirty="0" smtClean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безпосереднє</a:t>
            </a:r>
            <a:r>
              <a:rPr lang="ru-RU" dirty="0" smtClean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особиста</a:t>
            </a:r>
            <a:r>
              <a:rPr lang="ru-RU" dirty="0" smtClean="0"/>
              <a:t> </a:t>
            </a:r>
            <a:r>
              <a:rPr lang="ru-RU" dirty="0" err="1" smtClean="0"/>
              <a:t>розмова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людей</a:t>
            </a:r>
            <a:r>
              <a:rPr lang="ru-RU" dirty="0" smtClean="0"/>
              <a:t>) та </a:t>
            </a:r>
            <a:r>
              <a:rPr lang="ru-RU" dirty="0" err="1" smtClean="0"/>
              <a:t>опосередковане</a:t>
            </a:r>
            <a:r>
              <a:rPr lang="ru-RU" dirty="0" smtClean="0"/>
              <a:t> (</a:t>
            </a:r>
            <a:r>
              <a:rPr lang="ru-RU" dirty="0" err="1" smtClean="0"/>
              <a:t>телефонна</a:t>
            </a:r>
            <a:r>
              <a:rPr lang="ru-RU" dirty="0" smtClean="0"/>
              <a:t> </a:t>
            </a:r>
            <a:r>
              <a:rPr lang="ru-RU" dirty="0" err="1" smtClean="0"/>
              <a:t>розмова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smtClean="0"/>
              <a:t>людей, </a:t>
            </a:r>
            <a:r>
              <a:rPr lang="ru-RU" dirty="0" err="1" smtClean="0"/>
              <a:t>опосередкована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комп’ютера</a:t>
            </a:r>
            <a:r>
              <a:rPr lang="ru-RU" dirty="0" smtClean="0"/>
              <a:t>)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обумовили</a:t>
            </a:r>
            <a:r>
              <a:rPr lang="ru-RU" dirty="0" smtClean="0"/>
              <a:t> </a:t>
            </a:r>
            <a:r>
              <a:rPr lang="ru-RU" dirty="0" err="1" smtClean="0"/>
              <a:t>функціонування</a:t>
            </a:r>
            <a:r>
              <a:rPr lang="ru-RU" dirty="0" smtClean="0"/>
              <a:t> </a:t>
            </a:r>
            <a:r>
              <a:rPr lang="ru-RU" dirty="0" err="1" smtClean="0"/>
              <a:t>усної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письмової</a:t>
            </a:r>
            <a:r>
              <a:rPr lang="ru-RU" dirty="0" smtClean="0"/>
              <a:t> </a:t>
            </a:r>
            <a:r>
              <a:rPr lang="ru-RU" dirty="0" err="1" smtClean="0"/>
              <a:t>комунікації</a:t>
            </a:r>
            <a:r>
              <a:rPr lang="ru-RU" dirty="0" smtClean="0"/>
              <a:t>. </a:t>
            </a:r>
            <a:endParaRPr lang="ru-RU" dirty="0" smtClean="0"/>
          </a:p>
          <a:p>
            <a:pPr algn="just"/>
            <a:r>
              <a:rPr lang="ru-RU" b="1" dirty="0" err="1" smtClean="0"/>
              <a:t>Письмова</a:t>
            </a:r>
            <a:r>
              <a:rPr lang="ru-RU" b="1" dirty="0" smtClean="0"/>
              <a:t> </a:t>
            </a:r>
            <a:r>
              <a:rPr lang="ru-RU" b="1" dirty="0" err="1" smtClean="0"/>
              <a:t>ділова</a:t>
            </a:r>
            <a:r>
              <a:rPr lang="ru-RU" b="1" dirty="0" smtClean="0"/>
              <a:t> </a:t>
            </a:r>
            <a:r>
              <a:rPr lang="ru-RU" b="1" dirty="0" err="1" smtClean="0"/>
              <a:t>комунікація</a:t>
            </a:r>
            <a:r>
              <a:rPr lang="ru-RU" b="1" dirty="0" smtClean="0"/>
              <a:t> </a:t>
            </a:r>
            <a:r>
              <a:rPr lang="ru-RU" dirty="0" err="1" smtClean="0"/>
              <a:t>передбачає</a:t>
            </a:r>
            <a:r>
              <a:rPr lang="ru-RU" dirty="0" smtClean="0"/>
              <a:t> </a:t>
            </a:r>
            <a:r>
              <a:rPr lang="ru-RU" dirty="0" err="1" smtClean="0"/>
              <a:t>володіння</a:t>
            </a:r>
            <a:r>
              <a:rPr lang="ru-RU" dirty="0" smtClean="0"/>
              <a:t> </a:t>
            </a:r>
            <a:r>
              <a:rPr lang="ru-RU" dirty="0" err="1" smtClean="0"/>
              <a:t>навичками</a:t>
            </a:r>
            <a:r>
              <a:rPr lang="ru-RU" dirty="0" smtClean="0"/>
              <a:t> </a:t>
            </a:r>
            <a:r>
              <a:rPr lang="ru-RU" dirty="0" err="1" smtClean="0"/>
              <a:t>оформлення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 </a:t>
            </a:r>
            <a:r>
              <a:rPr lang="ru-RU" dirty="0" err="1" smtClean="0"/>
              <a:t>ділових</a:t>
            </a:r>
            <a:r>
              <a:rPr lang="ru-RU" dirty="0" smtClean="0"/>
              <a:t> </a:t>
            </a:r>
            <a:r>
              <a:rPr lang="ru-RU" dirty="0" err="1" smtClean="0"/>
              <a:t>листів</a:t>
            </a:r>
            <a:r>
              <a:rPr lang="ru-RU" dirty="0" smtClean="0"/>
              <a:t>, </a:t>
            </a:r>
            <a:r>
              <a:rPr lang="ru-RU" dirty="0" err="1" smtClean="0"/>
              <a:t>контрактів</a:t>
            </a:r>
            <a:r>
              <a:rPr lang="ru-RU" dirty="0" smtClean="0"/>
              <a:t>, </a:t>
            </a:r>
            <a:r>
              <a:rPr lang="ru-RU" dirty="0" err="1" smtClean="0"/>
              <a:t>угод</a:t>
            </a:r>
            <a:r>
              <a:rPr lang="ru-RU" dirty="0" smtClean="0"/>
              <a:t> та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відповідних</a:t>
            </a:r>
            <a:r>
              <a:rPr lang="ru-RU" dirty="0" smtClean="0"/>
              <a:t> </a:t>
            </a:r>
            <a:r>
              <a:rPr lang="ru-RU" dirty="0" err="1" smtClean="0"/>
              <a:t>документів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функціонують</a:t>
            </a:r>
            <a:r>
              <a:rPr lang="ru-RU" dirty="0" smtClean="0"/>
              <a:t> в </a:t>
            </a:r>
            <a:r>
              <a:rPr lang="ru-RU" dirty="0" err="1" smtClean="0"/>
              <a:t>управлінській</a:t>
            </a:r>
            <a:r>
              <a:rPr lang="ru-RU" dirty="0" smtClean="0"/>
              <a:t> </a:t>
            </a:r>
            <a:r>
              <a:rPr lang="ru-RU" dirty="0" err="1" smtClean="0"/>
              <a:t>сфері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. </a:t>
            </a:r>
            <a:endParaRPr lang="ru-RU" dirty="0" smtClean="0"/>
          </a:p>
          <a:p>
            <a:pPr algn="just"/>
            <a:r>
              <a:rPr lang="ru-RU" b="1" dirty="0" err="1" smtClean="0"/>
              <a:t>Усна</a:t>
            </a:r>
            <a:r>
              <a:rPr lang="ru-RU" b="1" dirty="0" smtClean="0"/>
              <a:t> </a:t>
            </a:r>
            <a:r>
              <a:rPr lang="ru-RU" b="1" dirty="0" err="1" smtClean="0"/>
              <a:t>ділова</a:t>
            </a:r>
            <a:r>
              <a:rPr lang="ru-RU" b="1" dirty="0" smtClean="0"/>
              <a:t> </a:t>
            </a:r>
            <a:r>
              <a:rPr lang="ru-RU" b="1" dirty="0" err="1" smtClean="0"/>
              <a:t>комунікація</a:t>
            </a:r>
            <a:r>
              <a:rPr lang="ru-RU" b="1" dirty="0" smtClean="0"/>
              <a:t> </a:t>
            </a:r>
            <a:r>
              <a:rPr lang="ru-RU" dirty="0" err="1" smtClean="0"/>
              <a:t>реалізується</a:t>
            </a:r>
            <a:r>
              <a:rPr lang="ru-RU" dirty="0" smtClean="0"/>
              <a:t> в </a:t>
            </a:r>
            <a:r>
              <a:rPr lang="ru-RU" dirty="0" err="1" smtClean="0"/>
              <a:t>ділових</a:t>
            </a:r>
            <a:r>
              <a:rPr lang="ru-RU" dirty="0" smtClean="0"/>
              <a:t> переговорах, </a:t>
            </a:r>
            <a:r>
              <a:rPr lang="ru-RU" dirty="0" err="1" smtClean="0"/>
              <a:t>зустрічах</a:t>
            </a:r>
            <a:r>
              <a:rPr lang="ru-RU" dirty="0" smtClean="0"/>
              <a:t>, </a:t>
            </a:r>
            <a:r>
              <a:rPr lang="ru-RU" dirty="0" err="1" smtClean="0"/>
              <a:t>консультаціях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260648"/>
            <a:ext cx="7406640" cy="36004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2 </a:t>
            </a:r>
            <a:r>
              <a:rPr lang="ru-RU" sz="2400" b="1" dirty="0" err="1" smtClean="0"/>
              <a:t>Етапи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бізнес-комунікацій</a:t>
            </a:r>
            <a:endParaRPr lang="ru-RU" sz="2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836712"/>
            <a:ext cx="7406640" cy="511256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b="1" dirty="0" err="1" smtClean="0"/>
              <a:t>Загальноприйнятими</a:t>
            </a:r>
            <a:r>
              <a:rPr lang="ru-RU" b="1" dirty="0" smtClean="0"/>
              <a:t> формами </a:t>
            </a:r>
            <a:r>
              <a:rPr lang="ru-RU" b="1" dirty="0" err="1" smtClean="0"/>
              <a:t>ділової</a:t>
            </a:r>
            <a:r>
              <a:rPr lang="ru-RU" b="1" dirty="0" smtClean="0"/>
              <a:t> </a:t>
            </a:r>
            <a:r>
              <a:rPr lang="ru-RU" b="1" dirty="0" err="1" smtClean="0"/>
              <a:t>комунікації</a:t>
            </a:r>
            <a:r>
              <a:rPr lang="ru-RU" b="1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ділові</a:t>
            </a:r>
            <a:r>
              <a:rPr lang="ru-RU" dirty="0" smtClean="0"/>
              <a:t> </a:t>
            </a:r>
            <a:r>
              <a:rPr lang="ru-RU" dirty="0" err="1" smtClean="0"/>
              <a:t>бесіди</a:t>
            </a:r>
            <a:r>
              <a:rPr lang="ru-RU" dirty="0" smtClean="0"/>
              <a:t>, </a:t>
            </a:r>
            <a:r>
              <a:rPr lang="ru-RU" dirty="0" err="1" smtClean="0"/>
              <a:t>наради</a:t>
            </a:r>
            <a:r>
              <a:rPr lang="ru-RU" dirty="0" smtClean="0"/>
              <a:t>, </a:t>
            </a:r>
            <a:r>
              <a:rPr lang="ru-RU" dirty="0" err="1" smtClean="0"/>
              <a:t>збори</a:t>
            </a:r>
            <a:r>
              <a:rPr lang="ru-RU" dirty="0" smtClean="0"/>
              <a:t>, переговори, </a:t>
            </a:r>
            <a:r>
              <a:rPr lang="ru-RU" dirty="0" err="1" smtClean="0"/>
              <a:t>прес-конференції</a:t>
            </a:r>
            <a:r>
              <a:rPr lang="ru-RU" dirty="0" smtClean="0"/>
              <a:t>, </a:t>
            </a:r>
            <a:r>
              <a:rPr lang="ru-RU" dirty="0" err="1" smtClean="0"/>
              <a:t>різноманітні</a:t>
            </a:r>
            <a:r>
              <a:rPr lang="ru-RU" dirty="0" smtClean="0"/>
              <a:t> </a:t>
            </a:r>
            <a:r>
              <a:rPr lang="ru-RU" dirty="0" err="1" smtClean="0"/>
              <a:t>ділові</a:t>
            </a:r>
            <a:r>
              <a:rPr lang="ru-RU" dirty="0" smtClean="0"/>
              <a:t> </a:t>
            </a:r>
            <a:r>
              <a:rPr lang="ru-RU" dirty="0" err="1" smtClean="0"/>
              <a:t>зустрічі</a:t>
            </a:r>
            <a:r>
              <a:rPr lang="ru-RU" dirty="0" smtClean="0"/>
              <a:t>, </a:t>
            </a:r>
            <a:r>
              <a:rPr lang="ru-RU" dirty="0" err="1" smtClean="0"/>
              <a:t>презентації</a:t>
            </a:r>
            <a:r>
              <a:rPr lang="ru-RU" dirty="0" smtClean="0"/>
              <a:t>, </a:t>
            </a:r>
            <a:r>
              <a:rPr lang="ru-RU" dirty="0" err="1" smtClean="0"/>
              <a:t>брифінги</a:t>
            </a:r>
            <a:r>
              <a:rPr lang="ru-RU" dirty="0" smtClean="0"/>
              <a:t>, </a:t>
            </a:r>
            <a:r>
              <a:rPr lang="ru-RU" dirty="0" err="1" smtClean="0"/>
              <a:t>виставки</a:t>
            </a:r>
            <a:r>
              <a:rPr lang="ru-RU" dirty="0" smtClean="0"/>
              <a:t>, ярмарки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товарів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 </a:t>
            </a:r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dirty="0" err="1" smtClean="0"/>
              <a:t>Ділова</a:t>
            </a:r>
            <a:r>
              <a:rPr lang="ru-RU" dirty="0" smtClean="0"/>
              <a:t> </a:t>
            </a:r>
            <a:r>
              <a:rPr lang="ru-RU" dirty="0" err="1" smtClean="0"/>
              <a:t>професійна</a:t>
            </a:r>
            <a:r>
              <a:rPr lang="ru-RU" dirty="0" smtClean="0"/>
              <a:t> культура </a:t>
            </a:r>
            <a:r>
              <a:rPr lang="ru-RU" dirty="0" err="1" smtClean="0"/>
              <a:t>передбачає</a:t>
            </a:r>
            <a:r>
              <a:rPr lang="ru-RU" dirty="0" smtClean="0"/>
              <a:t> </a:t>
            </a:r>
            <a:r>
              <a:rPr lang="ru-RU" dirty="0" err="1" smtClean="0"/>
              <a:t>вміння</a:t>
            </a:r>
            <a:r>
              <a:rPr lang="ru-RU" dirty="0" smtClean="0"/>
              <a:t> </a:t>
            </a:r>
            <a:r>
              <a:rPr lang="ru-RU" dirty="0" err="1" smtClean="0"/>
              <a:t>спілкуватися</a:t>
            </a:r>
            <a:r>
              <a:rPr lang="ru-RU" dirty="0" smtClean="0"/>
              <a:t> телефоном, </a:t>
            </a:r>
            <a:r>
              <a:rPr lang="ru-RU" dirty="0" err="1" smtClean="0"/>
              <a:t>проводити</a:t>
            </a:r>
            <a:r>
              <a:rPr lang="ru-RU" dirty="0" smtClean="0"/>
              <a:t> </a:t>
            </a:r>
            <a:r>
              <a:rPr lang="ru-RU" dirty="0" err="1" smtClean="0"/>
              <a:t>ділову</a:t>
            </a:r>
            <a:r>
              <a:rPr lang="ru-RU" dirty="0" smtClean="0"/>
              <a:t> </a:t>
            </a:r>
            <a:r>
              <a:rPr lang="ru-RU" dirty="0" err="1" smtClean="0"/>
              <a:t>дискусію</a:t>
            </a:r>
            <a:r>
              <a:rPr lang="ru-RU" dirty="0" smtClean="0"/>
              <a:t>, </a:t>
            </a:r>
            <a:r>
              <a:rPr lang="ru-RU" dirty="0" err="1" smtClean="0"/>
              <a:t>публічно</a:t>
            </a:r>
            <a:r>
              <a:rPr lang="ru-RU" dirty="0" smtClean="0"/>
              <a:t> </a:t>
            </a:r>
            <a:r>
              <a:rPr lang="ru-RU" dirty="0" err="1" smtClean="0"/>
              <a:t>виступати</a:t>
            </a:r>
            <a:r>
              <a:rPr lang="ru-RU" dirty="0" smtClean="0"/>
              <a:t>. </a:t>
            </a:r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У </a:t>
            </a:r>
            <a:r>
              <a:rPr lang="ru-RU" dirty="0" err="1" smtClean="0"/>
              <a:t>традиційних</a:t>
            </a:r>
            <a:r>
              <a:rPr lang="ru-RU" dirty="0" smtClean="0"/>
              <a:t> жанрах </a:t>
            </a:r>
            <a:r>
              <a:rPr lang="ru-RU" dirty="0" err="1" smtClean="0"/>
              <a:t>ділової</a:t>
            </a:r>
            <a:r>
              <a:rPr lang="ru-RU" dirty="0" smtClean="0"/>
              <a:t> </a:t>
            </a:r>
            <a:r>
              <a:rPr lang="ru-RU" dirty="0" err="1" smtClean="0"/>
              <a:t>комунікації</a:t>
            </a:r>
            <a:r>
              <a:rPr lang="ru-RU" dirty="0" smtClean="0"/>
              <a:t> (</a:t>
            </a:r>
            <a:r>
              <a:rPr lang="ru-RU" dirty="0" err="1" smtClean="0"/>
              <a:t>публічні</a:t>
            </a:r>
            <a:r>
              <a:rPr lang="ru-RU" dirty="0" smtClean="0"/>
              <a:t> </a:t>
            </a:r>
            <a:r>
              <a:rPr lang="ru-RU" dirty="0" err="1" smtClean="0"/>
              <a:t>промови</a:t>
            </a:r>
            <a:r>
              <a:rPr lang="ru-RU" dirty="0" smtClean="0"/>
              <a:t>, </a:t>
            </a:r>
            <a:r>
              <a:rPr lang="ru-RU" dirty="0" err="1" smtClean="0"/>
              <a:t>інтерв’ю</a:t>
            </a:r>
            <a:r>
              <a:rPr lang="ru-RU" dirty="0" smtClean="0"/>
              <a:t>, </a:t>
            </a:r>
            <a:r>
              <a:rPr lang="ru-RU" dirty="0" err="1" smtClean="0"/>
              <a:t>коментарі</a:t>
            </a:r>
            <a:r>
              <a:rPr lang="ru-RU" dirty="0" smtClean="0"/>
              <a:t>, </a:t>
            </a:r>
            <a:r>
              <a:rPr lang="ru-RU" dirty="0" err="1" smtClean="0"/>
              <a:t>консультації</a:t>
            </a:r>
            <a:r>
              <a:rPr lang="ru-RU" dirty="0" smtClean="0"/>
              <a:t>) </a:t>
            </a:r>
            <a:r>
              <a:rPr lang="ru-RU" dirty="0" err="1" smtClean="0"/>
              <a:t>реалізуються</a:t>
            </a:r>
            <a:r>
              <a:rPr lang="ru-RU" dirty="0" smtClean="0"/>
              <a:t> </a:t>
            </a:r>
            <a:r>
              <a:rPr lang="ru-RU" dirty="0" err="1" smtClean="0"/>
              <a:t>комунікативні</a:t>
            </a:r>
            <a:r>
              <a:rPr lang="ru-RU" dirty="0" smtClean="0"/>
              <a:t> </a:t>
            </a:r>
            <a:r>
              <a:rPr lang="ru-RU" dirty="0" err="1" smtClean="0"/>
              <a:t>стратегії</a:t>
            </a:r>
            <a:r>
              <a:rPr lang="ru-RU" dirty="0" smtClean="0"/>
              <a:t> </a:t>
            </a:r>
            <a:r>
              <a:rPr lang="ru-RU" dirty="0" err="1" smtClean="0"/>
              <a:t>фірм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ділових</a:t>
            </a:r>
            <a:r>
              <a:rPr lang="ru-RU" dirty="0" smtClean="0"/>
              <a:t> </a:t>
            </a:r>
            <a:r>
              <a:rPr lang="ru-RU" dirty="0" err="1" smtClean="0"/>
              <a:t>партнерів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вимагають</a:t>
            </a:r>
            <a:r>
              <a:rPr lang="ru-RU" dirty="0" smtClean="0"/>
              <a:t> </a:t>
            </a:r>
            <a:r>
              <a:rPr lang="ru-RU" dirty="0" err="1" smtClean="0"/>
              <a:t>умінь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самопрезентації</a:t>
            </a:r>
            <a:r>
              <a:rPr lang="ru-RU" dirty="0" smtClean="0"/>
              <a:t>, </a:t>
            </a:r>
            <a:r>
              <a:rPr lang="ru-RU" dirty="0" err="1" smtClean="0"/>
              <a:t>іміджу</a:t>
            </a:r>
            <a:r>
              <a:rPr lang="ru-RU" dirty="0" smtClean="0"/>
              <a:t> </a:t>
            </a:r>
            <a:r>
              <a:rPr lang="ru-RU" dirty="0" err="1" smtClean="0"/>
              <a:t>компанії</a:t>
            </a:r>
            <a:r>
              <a:rPr lang="ru-RU" dirty="0" smtClean="0"/>
              <a:t>, </a:t>
            </a:r>
            <a:r>
              <a:rPr lang="ru-RU" dirty="0" err="1" smtClean="0"/>
              <a:t>організаційних</a:t>
            </a:r>
            <a:r>
              <a:rPr lang="ru-RU" dirty="0" smtClean="0"/>
              <a:t> </a:t>
            </a:r>
            <a:r>
              <a:rPr lang="ru-RU" dirty="0" err="1" smtClean="0"/>
              <a:t>цінностей</a:t>
            </a:r>
            <a:r>
              <a:rPr lang="ru-RU" dirty="0" smtClean="0"/>
              <a:t>, </a:t>
            </a:r>
            <a:r>
              <a:rPr lang="ru-RU" dirty="0" err="1" smtClean="0"/>
              <a:t>корпоративної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знань</a:t>
            </a:r>
            <a:r>
              <a:rPr lang="ru-RU" dirty="0" smtClean="0"/>
              <a:t> </a:t>
            </a:r>
            <a:r>
              <a:rPr lang="ru-RU" dirty="0" err="1" smtClean="0"/>
              <a:t>споживчого</a:t>
            </a:r>
            <a:r>
              <a:rPr lang="ru-RU" dirty="0" smtClean="0"/>
              <a:t>, </a:t>
            </a:r>
            <a:r>
              <a:rPr lang="ru-RU" dirty="0" err="1" smtClean="0"/>
              <a:t>фінансового</a:t>
            </a:r>
            <a:r>
              <a:rPr lang="ru-RU" dirty="0" smtClean="0"/>
              <a:t> </a:t>
            </a:r>
            <a:r>
              <a:rPr lang="ru-RU" dirty="0" err="1" smtClean="0"/>
              <a:t>ринків</a:t>
            </a:r>
            <a:r>
              <a:rPr lang="ru-RU" dirty="0" smtClean="0"/>
              <a:t>, </a:t>
            </a:r>
            <a:r>
              <a:rPr lang="ru-RU" dirty="0" err="1" smtClean="0"/>
              <a:t>контактних</a:t>
            </a:r>
            <a:r>
              <a:rPr lang="ru-RU" dirty="0" smtClean="0"/>
              <a:t> </a:t>
            </a:r>
            <a:r>
              <a:rPr lang="ru-RU" dirty="0" err="1" smtClean="0"/>
              <a:t>аудиторій</a:t>
            </a:r>
            <a:r>
              <a:rPr lang="ru-RU" dirty="0" smtClean="0"/>
              <a:t> та </a:t>
            </a:r>
            <a:r>
              <a:rPr lang="ru-RU" dirty="0" err="1" smtClean="0"/>
              <a:t>ін</a:t>
            </a:r>
            <a:r>
              <a:rPr lang="ru-RU" dirty="0" smtClean="0"/>
              <a:t>. </a:t>
            </a: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260648"/>
            <a:ext cx="7406640" cy="36004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2 </a:t>
            </a:r>
            <a:r>
              <a:rPr lang="ru-RU" sz="2400" b="1" dirty="0" err="1" smtClean="0"/>
              <a:t>Етапи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бізнес-комунікацій</a:t>
            </a:r>
            <a:r>
              <a:rPr lang="ru-RU" sz="2400" b="1" dirty="0" smtClean="0"/>
              <a:t> та </a:t>
            </a:r>
            <a:r>
              <a:rPr lang="ru-RU" sz="2400" b="1" dirty="0" err="1" smtClean="0"/>
              <a:t>їх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типологія</a:t>
            </a:r>
            <a:r>
              <a:rPr lang="ru-RU" sz="2400" b="1" dirty="0" smtClean="0"/>
              <a:t>  </a:t>
            </a:r>
            <a:endParaRPr lang="ru-RU" sz="2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836712"/>
            <a:ext cx="7406640" cy="547260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b="1" dirty="0" err="1" smtClean="0"/>
              <a:t>Комунікаційний</a:t>
            </a:r>
            <a:r>
              <a:rPr lang="ru-RU" b="1" dirty="0" smtClean="0"/>
              <a:t> </a:t>
            </a:r>
            <a:r>
              <a:rPr lang="ru-RU" b="1" dirty="0" err="1" smtClean="0"/>
              <a:t>процес</a:t>
            </a:r>
            <a:r>
              <a:rPr lang="ru-RU" b="1" dirty="0" smtClean="0"/>
              <a:t> – </a:t>
            </a:r>
            <a:r>
              <a:rPr lang="ru-RU" b="1" dirty="0" err="1" smtClean="0"/>
              <a:t>це</a:t>
            </a:r>
            <a:r>
              <a:rPr lang="ru-RU" b="1" dirty="0" smtClean="0"/>
              <a:t> </a:t>
            </a:r>
            <a:r>
              <a:rPr lang="ru-RU" b="1" dirty="0" err="1" smtClean="0"/>
              <a:t>взаємодія</a:t>
            </a:r>
            <a:r>
              <a:rPr lang="ru-RU" b="1" dirty="0" smtClean="0"/>
              <a:t> </a:t>
            </a:r>
            <a:r>
              <a:rPr lang="ru-RU" b="1" dirty="0" err="1" smtClean="0"/>
              <a:t>сукупності</a:t>
            </a:r>
            <a:r>
              <a:rPr lang="ru-RU" b="1" dirty="0" smtClean="0"/>
              <a:t> </a:t>
            </a:r>
            <a:r>
              <a:rPr lang="ru-RU" b="1" dirty="0" err="1" smtClean="0"/>
              <a:t>елементів</a:t>
            </a:r>
            <a:r>
              <a:rPr lang="ru-RU" b="1" dirty="0" smtClean="0"/>
              <a:t>. </a:t>
            </a:r>
            <a:endParaRPr lang="ru-RU" b="1" dirty="0" smtClean="0"/>
          </a:p>
          <a:p>
            <a:pPr algn="just"/>
            <a:r>
              <a:rPr lang="ru-RU" b="1" dirty="0" err="1" smtClean="0"/>
              <a:t>Існує</a:t>
            </a:r>
            <a:r>
              <a:rPr lang="ru-RU" b="1" dirty="0" smtClean="0"/>
              <a:t> </a:t>
            </a:r>
            <a:r>
              <a:rPr lang="ru-RU" b="1" dirty="0" err="1" smtClean="0"/>
              <a:t>чотири</a:t>
            </a:r>
            <a:r>
              <a:rPr lang="ru-RU" b="1" dirty="0" smtClean="0"/>
              <a:t> </a:t>
            </a:r>
            <a:r>
              <a:rPr lang="ru-RU" b="1" dirty="0" err="1" smtClean="0"/>
              <a:t>базові</a:t>
            </a:r>
            <a:r>
              <a:rPr lang="ru-RU" b="1" dirty="0" smtClean="0"/>
              <a:t> </a:t>
            </a:r>
            <a:r>
              <a:rPr lang="ru-RU" b="1" dirty="0" err="1" smtClean="0"/>
              <a:t>елементи</a:t>
            </a:r>
            <a:r>
              <a:rPr lang="ru-RU" b="1" dirty="0" smtClean="0"/>
              <a:t> </a:t>
            </a:r>
            <a:r>
              <a:rPr lang="ru-RU" b="1" dirty="0" err="1" smtClean="0"/>
              <a:t>комунікаційного</a:t>
            </a:r>
            <a:r>
              <a:rPr lang="ru-RU" b="1" dirty="0" smtClean="0"/>
              <a:t> </a:t>
            </a:r>
            <a:r>
              <a:rPr lang="ru-RU" b="1" dirty="0" err="1" smtClean="0"/>
              <a:t>процесу</a:t>
            </a:r>
            <a:r>
              <a:rPr lang="ru-RU" b="1" dirty="0" smtClean="0"/>
              <a:t>: </a:t>
            </a:r>
            <a:endParaRPr lang="ru-RU" b="1" dirty="0" smtClean="0"/>
          </a:p>
          <a:p>
            <a:pPr algn="just"/>
            <a:r>
              <a:rPr lang="ru-RU" dirty="0" smtClean="0"/>
              <a:t>1. </a:t>
            </a:r>
            <a:r>
              <a:rPr lang="ru-RU" b="1" dirty="0" err="1" smtClean="0"/>
              <a:t>Відправник</a:t>
            </a:r>
            <a:r>
              <a:rPr lang="ru-RU" dirty="0" smtClean="0"/>
              <a:t> – особа,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генерує</a:t>
            </a:r>
            <a:r>
              <a:rPr lang="ru-RU" dirty="0" smtClean="0"/>
              <a:t> </a:t>
            </a:r>
            <a:r>
              <a:rPr lang="ru-RU" dirty="0" err="1" smtClean="0"/>
              <a:t>ідею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збирає</a:t>
            </a:r>
            <a:r>
              <a:rPr lang="ru-RU" dirty="0" smtClean="0"/>
              <a:t> </a:t>
            </a:r>
            <a:r>
              <a:rPr lang="ru-RU" dirty="0" err="1" smtClean="0"/>
              <a:t>інформацію</a:t>
            </a:r>
            <a:r>
              <a:rPr lang="ru-RU" dirty="0" smtClean="0"/>
              <a:t> та </a:t>
            </a:r>
            <a:r>
              <a:rPr lang="ru-RU" dirty="0" err="1" smtClean="0"/>
              <a:t>передає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. </a:t>
            </a:r>
            <a:endParaRPr lang="ru-RU" dirty="0" smtClean="0"/>
          </a:p>
          <a:p>
            <a:pPr algn="just"/>
            <a:r>
              <a:rPr lang="ru-RU" dirty="0" smtClean="0"/>
              <a:t>2. </a:t>
            </a:r>
            <a:r>
              <a:rPr lang="ru-RU" b="1" dirty="0" err="1" smtClean="0"/>
              <a:t>Повідомлення</a:t>
            </a:r>
            <a:r>
              <a:rPr lang="ru-RU" b="1" dirty="0" smtClean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інформація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закодована</a:t>
            </a:r>
            <a:r>
              <a:rPr lang="ru-RU" dirty="0" smtClean="0"/>
              <a:t> </a:t>
            </a:r>
            <a:r>
              <a:rPr lang="ru-RU" dirty="0" err="1" smtClean="0"/>
              <a:t>ідея</a:t>
            </a:r>
            <a:r>
              <a:rPr lang="ru-RU" dirty="0" smtClean="0"/>
              <a:t>, те,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передає</a:t>
            </a:r>
            <a:r>
              <a:rPr lang="ru-RU" dirty="0" smtClean="0"/>
              <a:t> </a:t>
            </a:r>
            <a:r>
              <a:rPr lang="ru-RU" dirty="0" err="1" smtClean="0"/>
              <a:t>відправник</a:t>
            </a:r>
            <a:r>
              <a:rPr lang="ru-RU" dirty="0" smtClean="0"/>
              <a:t> </a:t>
            </a:r>
            <a:r>
              <a:rPr lang="ru-RU" dirty="0" err="1" smtClean="0"/>
              <a:t>одержувачу</a:t>
            </a:r>
            <a:r>
              <a:rPr lang="ru-RU" dirty="0" smtClean="0"/>
              <a:t>. </a:t>
            </a:r>
            <a:r>
              <a:rPr lang="ru-RU" b="1" dirty="0" err="1" smtClean="0"/>
              <a:t>Кодування</a:t>
            </a:r>
            <a:r>
              <a:rPr lang="ru-RU" b="1" dirty="0" smtClean="0"/>
              <a:t> </a:t>
            </a:r>
            <a:r>
              <a:rPr lang="ru-RU" b="1" dirty="0" err="1" smtClean="0"/>
              <a:t>повідомлень</a:t>
            </a:r>
            <a:r>
              <a:rPr lang="ru-RU" b="1" dirty="0" smtClean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змісту</a:t>
            </a:r>
            <a:r>
              <a:rPr lang="ru-RU" dirty="0" smtClean="0"/>
              <a:t> </a:t>
            </a:r>
            <a:r>
              <a:rPr lang="ru-RU" dirty="0" err="1" smtClean="0"/>
              <a:t>повідомлення</a:t>
            </a:r>
            <a:r>
              <a:rPr lang="ru-RU" dirty="0" smtClean="0"/>
              <a:t> </a:t>
            </a:r>
            <a:r>
              <a:rPr lang="ru-RU" dirty="0" err="1" smtClean="0"/>
              <a:t>певної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. </a:t>
            </a:r>
            <a:r>
              <a:rPr lang="ru-RU" dirty="0" err="1" smtClean="0"/>
              <a:t>Повідомлення</a:t>
            </a:r>
            <a:r>
              <a:rPr lang="ru-RU" dirty="0" smtClean="0"/>
              <a:t> </a:t>
            </a:r>
            <a:r>
              <a:rPr lang="ru-RU" dirty="0" err="1" smtClean="0"/>
              <a:t>повинне</a:t>
            </a:r>
            <a:r>
              <a:rPr lang="ru-RU" dirty="0" smtClean="0"/>
              <a:t> </a:t>
            </a:r>
            <a:r>
              <a:rPr lang="ru-RU" dirty="0" err="1" smtClean="0"/>
              <a:t>передаватися</a:t>
            </a:r>
            <a:r>
              <a:rPr lang="ru-RU" dirty="0" smtClean="0"/>
              <a:t> словами, знаками, </a:t>
            </a:r>
            <a:r>
              <a:rPr lang="ru-RU" dirty="0" err="1" smtClean="0"/>
              <a:t>імпульсами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будуть</a:t>
            </a:r>
            <a:r>
              <a:rPr lang="ru-RU" dirty="0" smtClean="0"/>
              <a:t> </a:t>
            </a:r>
            <a:r>
              <a:rPr lang="ru-RU" dirty="0" err="1" smtClean="0"/>
              <a:t>зрозумілими</a:t>
            </a:r>
            <a:r>
              <a:rPr lang="ru-RU" dirty="0" smtClean="0"/>
              <a:t> </a:t>
            </a:r>
            <a:r>
              <a:rPr lang="ru-RU" dirty="0" err="1" smtClean="0"/>
              <a:t>одержувачу</a:t>
            </a:r>
            <a:r>
              <a:rPr lang="ru-RU" dirty="0" smtClean="0"/>
              <a:t>, </a:t>
            </a:r>
            <a:r>
              <a:rPr lang="ru-RU" dirty="0" err="1" smtClean="0"/>
              <a:t>інакше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не </a:t>
            </a:r>
            <a:r>
              <a:rPr lang="ru-RU" dirty="0" err="1" smtClean="0"/>
              <a:t>зможе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розшифрувати</a:t>
            </a:r>
            <a:r>
              <a:rPr lang="ru-RU" dirty="0" smtClean="0"/>
              <a:t>/</a:t>
            </a:r>
            <a:r>
              <a:rPr lang="ru-RU" dirty="0" err="1" smtClean="0"/>
              <a:t>декодувати</a:t>
            </a:r>
            <a:r>
              <a:rPr lang="ru-RU" dirty="0" smtClean="0"/>
              <a:t> </a:t>
            </a:r>
            <a:r>
              <a:rPr lang="ru-RU" dirty="0" err="1" smtClean="0"/>
              <a:t>одержану</a:t>
            </a:r>
            <a:r>
              <a:rPr lang="ru-RU" dirty="0" smtClean="0"/>
              <a:t> </a:t>
            </a:r>
            <a:r>
              <a:rPr lang="ru-RU" dirty="0" err="1" smtClean="0"/>
              <a:t>інформацію</a:t>
            </a:r>
            <a:r>
              <a:rPr lang="ru-RU" dirty="0" smtClean="0"/>
              <a:t>. </a:t>
            </a:r>
            <a:endParaRPr lang="ru-RU" dirty="0" smtClean="0"/>
          </a:p>
          <a:p>
            <a:pPr algn="just"/>
            <a:r>
              <a:rPr lang="ru-RU" dirty="0" smtClean="0"/>
              <a:t>3. </a:t>
            </a:r>
            <a:r>
              <a:rPr lang="ru-RU" b="1" dirty="0" smtClean="0"/>
              <a:t>Канал </a:t>
            </a:r>
            <a:r>
              <a:rPr lang="ru-RU" dirty="0" smtClean="0"/>
              <a:t>– </a:t>
            </a:r>
            <a:r>
              <a:rPr lang="ru-RU" dirty="0" err="1" smtClean="0"/>
              <a:t>засіб</a:t>
            </a:r>
            <a:r>
              <a:rPr lang="ru-RU" dirty="0" smtClean="0"/>
              <a:t> </a:t>
            </a:r>
            <a:r>
              <a:rPr lang="ru-RU" dirty="0" err="1" smtClean="0"/>
              <a:t>передавання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(</a:t>
            </a:r>
            <a:r>
              <a:rPr lang="ru-RU" dirty="0" err="1" smtClean="0"/>
              <a:t>усне</a:t>
            </a:r>
            <a:r>
              <a:rPr lang="ru-RU" dirty="0" smtClean="0"/>
              <a:t> </a:t>
            </a:r>
            <a:r>
              <a:rPr lang="ru-RU" dirty="0" err="1" smtClean="0"/>
              <a:t>передавання</a:t>
            </a:r>
            <a:r>
              <a:rPr lang="ru-RU" dirty="0" smtClean="0"/>
              <a:t>, </a:t>
            </a:r>
            <a:r>
              <a:rPr lang="ru-RU" dirty="0" err="1" smtClean="0"/>
              <a:t>наради</a:t>
            </a:r>
            <a:r>
              <a:rPr lang="ru-RU" dirty="0" smtClean="0"/>
              <a:t>, </a:t>
            </a:r>
            <a:r>
              <a:rPr lang="ru-RU" dirty="0" err="1" smtClean="0"/>
              <a:t>телефонні</a:t>
            </a:r>
            <a:r>
              <a:rPr lang="ru-RU" dirty="0" smtClean="0"/>
              <a:t> переговори, </a:t>
            </a:r>
            <a:r>
              <a:rPr lang="ru-RU" dirty="0" err="1" smtClean="0"/>
              <a:t>письмове</a:t>
            </a:r>
            <a:r>
              <a:rPr lang="ru-RU" dirty="0" smtClean="0"/>
              <a:t> </a:t>
            </a:r>
            <a:r>
              <a:rPr lang="ru-RU" dirty="0" err="1" smtClean="0"/>
              <a:t>передавання</a:t>
            </a:r>
            <a:r>
              <a:rPr lang="ru-RU" dirty="0" smtClean="0"/>
              <a:t>, </a:t>
            </a:r>
            <a:r>
              <a:rPr lang="ru-RU" dirty="0" err="1" smtClean="0"/>
              <a:t>службові</a:t>
            </a:r>
            <a:r>
              <a:rPr lang="ru-RU" dirty="0" smtClean="0"/>
              <a:t> записки, </a:t>
            </a:r>
            <a:r>
              <a:rPr lang="ru-RU" dirty="0" err="1" smtClean="0"/>
              <a:t>звіти</a:t>
            </a:r>
            <a:r>
              <a:rPr lang="ru-RU" dirty="0" smtClean="0"/>
              <a:t>, </a:t>
            </a:r>
            <a:r>
              <a:rPr lang="ru-RU" dirty="0" err="1" smtClean="0"/>
              <a:t>електронна</a:t>
            </a:r>
            <a:r>
              <a:rPr lang="ru-RU" dirty="0" smtClean="0"/>
              <a:t> </a:t>
            </a:r>
            <a:r>
              <a:rPr lang="ru-RU" dirty="0" err="1" smtClean="0"/>
              <a:t>пошта</a:t>
            </a:r>
            <a:r>
              <a:rPr lang="ru-RU" dirty="0" smtClean="0"/>
              <a:t>, </a:t>
            </a:r>
            <a:r>
              <a:rPr lang="ru-RU" dirty="0" err="1" smtClean="0"/>
              <a:t>комп’ютерні</a:t>
            </a:r>
            <a:r>
              <a:rPr lang="ru-RU" dirty="0" smtClean="0"/>
              <a:t> </a:t>
            </a:r>
            <a:r>
              <a:rPr lang="ru-RU" dirty="0" err="1" smtClean="0"/>
              <a:t>мережі</a:t>
            </a:r>
            <a:r>
              <a:rPr lang="ru-RU" dirty="0" smtClean="0"/>
              <a:t>). </a:t>
            </a:r>
            <a:endParaRPr lang="ru-RU" dirty="0" smtClean="0"/>
          </a:p>
          <a:p>
            <a:pPr algn="just"/>
            <a:r>
              <a:rPr lang="ru-RU" dirty="0" smtClean="0"/>
              <a:t>4. </a:t>
            </a:r>
            <a:r>
              <a:rPr lang="ru-RU" b="1" dirty="0" err="1" smtClean="0"/>
              <a:t>Одержувач</a:t>
            </a:r>
            <a:r>
              <a:rPr lang="ru-RU" b="1" dirty="0" smtClean="0"/>
              <a:t> (адресат) </a:t>
            </a:r>
            <a:r>
              <a:rPr lang="ru-RU" dirty="0" smtClean="0"/>
              <a:t>– особа, </a:t>
            </a:r>
            <a:r>
              <a:rPr lang="ru-RU" dirty="0" err="1" smtClean="0"/>
              <a:t>якій</a:t>
            </a:r>
            <a:r>
              <a:rPr lang="ru-RU" dirty="0" smtClean="0"/>
              <a:t> </a:t>
            </a:r>
            <a:r>
              <a:rPr lang="ru-RU" dirty="0" err="1" smtClean="0"/>
              <a:t>призначена</a:t>
            </a:r>
            <a:r>
              <a:rPr lang="ru-RU" dirty="0" smtClean="0"/>
              <a:t> </a:t>
            </a:r>
            <a:r>
              <a:rPr lang="ru-RU" dirty="0" err="1" smtClean="0"/>
              <a:t>інформація</a:t>
            </a:r>
            <a:r>
              <a:rPr lang="ru-RU" dirty="0" smtClean="0"/>
              <a:t> та яка </a:t>
            </a:r>
            <a:r>
              <a:rPr lang="ru-RU" dirty="0" err="1" smtClean="0"/>
              <a:t>інтерпретує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260648"/>
            <a:ext cx="7406640" cy="36004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2 </a:t>
            </a:r>
            <a:r>
              <a:rPr lang="ru-RU" sz="2400" b="1" dirty="0" err="1" smtClean="0"/>
              <a:t>Етапи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бізнес-комунікацій</a:t>
            </a:r>
            <a:r>
              <a:rPr lang="ru-RU" sz="2400" b="1" dirty="0" smtClean="0"/>
              <a:t> та </a:t>
            </a:r>
            <a:r>
              <a:rPr lang="ru-RU" sz="2400" b="1" dirty="0" err="1" smtClean="0"/>
              <a:t>їх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типологія</a:t>
            </a:r>
            <a:r>
              <a:rPr lang="ru-RU" sz="2400" b="1" dirty="0" smtClean="0"/>
              <a:t>  </a:t>
            </a:r>
            <a:endParaRPr lang="ru-RU" sz="2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836712"/>
            <a:ext cx="7406640" cy="5472608"/>
          </a:xfrm>
        </p:spPr>
        <p:txBody>
          <a:bodyPr>
            <a:normAutofit/>
          </a:bodyPr>
          <a:lstStyle/>
          <a:p>
            <a:pPr algn="ctr"/>
            <a:r>
              <a:rPr lang="ru-RU" dirty="0" err="1" smtClean="0"/>
              <a:t>Елементи</a:t>
            </a:r>
            <a:r>
              <a:rPr lang="ru-RU" dirty="0" smtClean="0"/>
              <a:t> </a:t>
            </a:r>
            <a:r>
              <a:rPr lang="ru-RU" dirty="0" err="1" smtClean="0"/>
              <a:t>комун</a:t>
            </a:r>
            <a:r>
              <a:rPr lang="uk-UA" dirty="0" err="1" smtClean="0"/>
              <a:t>ікційного</a:t>
            </a:r>
            <a:r>
              <a:rPr lang="uk-UA" dirty="0" smtClean="0"/>
              <a:t> процесу </a:t>
            </a:r>
            <a:endParaRPr lang="en-US" dirty="0" smtClean="0"/>
          </a:p>
        </p:txBody>
      </p:sp>
      <p:pic>
        <p:nvPicPr>
          <p:cNvPr id="4" name="Picture 2" descr="Процес комунікацій - Менеджмент у сфері послуг - Навчальні матеріали онлайн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9" y="2420888"/>
            <a:ext cx="7488832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13798</Words>
  <Application>WPS Presentation</Application>
  <PresentationFormat>Экран (4:3)</PresentationFormat>
  <Paragraphs>153</Paragraphs>
  <Slides>23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4" baseType="lpstr">
      <vt:lpstr>Arial</vt:lpstr>
      <vt:lpstr>SimSun</vt:lpstr>
      <vt:lpstr>Wingdings</vt:lpstr>
      <vt:lpstr>Wingdings 2</vt:lpstr>
      <vt:lpstr>Verdana</vt:lpstr>
      <vt:lpstr>Gill Sans MT</vt:lpstr>
      <vt:lpstr>Corbel</vt:lpstr>
      <vt:lpstr>Microsoft YaHei</vt:lpstr>
      <vt:lpstr>Arial Unicode MS</vt:lpstr>
      <vt:lpstr>Calibri</vt:lpstr>
      <vt:lpstr>Солнцестояние</vt:lpstr>
      <vt:lpstr>Тема 1 Бізнес-комунікації як процес передавання інформації</vt:lpstr>
      <vt:lpstr>1. Поняття бізнес-комунікацій 2. Етапи бізнес-комунікацій  3. Типологія бізнес-комунікацій  4. Комунікативні шуми та бар’єри</vt:lpstr>
      <vt:lpstr>1. Поняття бізнес-комунікацій </vt:lpstr>
      <vt:lpstr>1. Поняття бізнес-комунікацій </vt:lpstr>
      <vt:lpstr>1. Поняття бізнес-комунікацій </vt:lpstr>
      <vt:lpstr>2 Етапи бізнес-комунікацій</vt:lpstr>
      <vt:lpstr>2 Етапи бізнес-комунікацій</vt:lpstr>
      <vt:lpstr>2 Етапи бізнес-комунікацій та їх типологія  </vt:lpstr>
      <vt:lpstr>2 Етапи бізнес-комунікацій та їх типологія  </vt:lpstr>
      <vt:lpstr>2 Етапи бізнес-комунікацій</vt:lpstr>
      <vt:lpstr>2 Етапи бізнес-комунікацій</vt:lpstr>
      <vt:lpstr>2 Етапи бізнес-комунікацій</vt:lpstr>
      <vt:lpstr>3. Типологія бізнес-комунікацій </vt:lpstr>
      <vt:lpstr>3. Типологія бізнес-комунікацій </vt:lpstr>
      <vt:lpstr>3. Типологія бізнес-комунікацій </vt:lpstr>
      <vt:lpstr>3. Типологія бізнес-комунікацій </vt:lpstr>
      <vt:lpstr>3. Типологія бізнес-комунікацій </vt:lpstr>
      <vt:lpstr>3. Типологія бізнес-комунікацій </vt:lpstr>
      <vt:lpstr>PowerPoint 演示文稿</vt:lpstr>
      <vt:lpstr> 4. Комунікативні шуми та бар’єри</vt:lpstr>
      <vt:lpstr> 4. Комунікативні шуми та бар’єри</vt:lpstr>
      <vt:lpstr> 4. Комунікативні шуми та бар’єри</vt:lpstr>
      <vt:lpstr> 4. Комунікативні шуми та бар’єри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 Бізнес-комунікації як процес передавання інформації</dc:title>
  <dc:creator>tetiana.moschytska</dc:creator>
  <cp:lastModifiedBy>Татьяна</cp:lastModifiedBy>
  <cp:revision>15</cp:revision>
  <dcterms:created xsi:type="dcterms:W3CDTF">2023-10-02T14:06:00Z</dcterms:created>
  <dcterms:modified xsi:type="dcterms:W3CDTF">2023-10-07T18:57:01Z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CCA7B544DFC64FEC9495D90D054EA315_13</vt:lpwstr>
  </property>
  <property fmtid="{D5CDD505-2E9C-101B-9397-08002B2CF9AE}" pid="3" name="KSOProductBuildVer">
    <vt:lpwstr>1049-12.2.0.13215</vt:lpwstr>
  </property>
</Properties>
</file>