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 u="sng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66372" y="2362227"/>
            <a:ext cx="3719195" cy="414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63365" y="367106"/>
            <a:ext cx="1126490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62" y="1891356"/>
            <a:ext cx="8122284" cy="290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 u="sng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zakon.rada.gov.ua/laws/show/2341-14" TargetMode="External"/><Relationship Id="rId3" Type="http://schemas.openxmlformats.org/officeDocument/2006/relationships/hyperlink" Target="https://zakon.rada.gov.ua/laws/show/4651-17" TargetMode="External"/><Relationship Id="rId4" Type="http://schemas.openxmlformats.org/officeDocument/2006/relationships/hyperlink" Target="https://zakon.rada.gov.ua/laws/show/2163-19" TargetMode="External"/><Relationship Id="rId5" Type="http://schemas.openxmlformats.org/officeDocument/2006/relationships/hyperlink" Target="https://zakon.rada.gov.ua/laws/show/96/2016" TargetMode="External"/><Relationship Id="rId6" Type="http://schemas.openxmlformats.org/officeDocument/2006/relationships/image" Target="../media/image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1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7" Type="http://schemas.openxmlformats.org/officeDocument/2006/relationships/image" Target="../media/image19.jpg"/><Relationship Id="rId8" Type="http://schemas.openxmlformats.org/officeDocument/2006/relationships/image" Target="../media/image20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724" y="2991967"/>
            <a:ext cx="5821565" cy="36766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9642" y="620293"/>
            <a:ext cx="7272655" cy="1800860"/>
          </a:xfrm>
          <a:prstGeom prst="rect"/>
          <a:ln w="25559">
            <a:solidFill>
              <a:srgbClr val="4BABC6"/>
            </a:solidFill>
          </a:ln>
        </p:spPr>
        <p:txBody>
          <a:bodyPr wrap="square" lIns="0" tIns="46355" rIns="0" bIns="0" rtlCol="0" vert="horz">
            <a:spAutoFit/>
          </a:bodyPr>
          <a:lstStyle/>
          <a:p>
            <a:pPr algn="ctr" marL="698500" marR="694690">
              <a:lnSpc>
                <a:spcPct val="100000"/>
              </a:lnSpc>
              <a:spcBef>
                <a:spcPts val="365"/>
              </a:spcBef>
            </a:pPr>
            <a:r>
              <a:rPr dirty="0" sz="2800" spc="-5" b="1" i="1">
                <a:latin typeface="Times New Roman"/>
                <a:cs typeface="Times New Roman"/>
              </a:rPr>
              <a:t>Кримінальні</a:t>
            </a:r>
            <a:r>
              <a:rPr dirty="0" sz="2800" spc="-5" b="1" i="1">
                <a:latin typeface="Times New Roman"/>
                <a:cs typeface="Times New Roman"/>
              </a:rPr>
              <a:t> правопорушення</a:t>
            </a:r>
            <a:r>
              <a:rPr dirty="0" sz="2800" spc="-5" b="1" i="1">
                <a:latin typeface="Times New Roman"/>
                <a:cs typeface="Times New Roman"/>
              </a:rPr>
              <a:t> </a:t>
            </a:r>
            <a:r>
              <a:rPr dirty="0" sz="2800" b="1" i="1">
                <a:latin typeface="Times New Roman"/>
                <a:cs typeface="Times New Roman"/>
              </a:rPr>
              <a:t>у</a:t>
            </a:r>
            <a:r>
              <a:rPr dirty="0" sz="2800" b="1" i="1">
                <a:latin typeface="Times New Roman"/>
                <a:cs typeface="Times New Roman"/>
              </a:rPr>
              <a:t> </a:t>
            </a:r>
            <a:r>
              <a:rPr dirty="0" sz="2800" spc="-10" b="1" i="1">
                <a:latin typeface="Times New Roman"/>
                <a:cs typeface="Times New Roman"/>
              </a:rPr>
              <a:t>сфері </a:t>
            </a:r>
            <a:r>
              <a:rPr dirty="0" sz="2800" spc="-685" b="1" i="1">
                <a:latin typeface="Times New Roman"/>
                <a:cs typeface="Times New Roman"/>
              </a:rPr>
              <a:t> </a:t>
            </a:r>
            <a:r>
              <a:rPr dirty="0" sz="2800" spc="-5" b="1" i="1">
                <a:latin typeface="Times New Roman"/>
                <a:cs typeface="Times New Roman"/>
              </a:rPr>
              <a:t>використання</a:t>
            </a:r>
            <a:r>
              <a:rPr dirty="0" sz="2800" spc="-5" b="1" i="1">
                <a:latin typeface="Times New Roman"/>
                <a:cs typeface="Times New Roman"/>
              </a:rPr>
              <a:t> комп'ютерів</a:t>
            </a:r>
            <a:r>
              <a:rPr dirty="0" sz="2800" spc="-5" b="1" i="1">
                <a:latin typeface="Times New Roman"/>
                <a:cs typeface="Times New Roman"/>
              </a:rPr>
              <a:t> та </a:t>
            </a:r>
            <a:r>
              <a:rPr dirty="0" sz="2800" b="1" i="1">
                <a:latin typeface="Times New Roman"/>
                <a:cs typeface="Times New Roman"/>
              </a:rPr>
              <a:t> </a:t>
            </a:r>
            <a:r>
              <a:rPr dirty="0" sz="2800" spc="-5" b="1" i="1">
                <a:latin typeface="Times New Roman"/>
                <a:cs typeface="Times New Roman"/>
              </a:rPr>
              <a:t>комп'ютерних</a:t>
            </a:r>
            <a:r>
              <a:rPr dirty="0" sz="2800" spc="-5" b="1" i="1">
                <a:latin typeface="Times New Roman"/>
                <a:cs typeface="Times New Roman"/>
              </a:rPr>
              <a:t> мереж</a:t>
            </a:r>
            <a:r>
              <a:rPr dirty="0" sz="2800" spc="-5" b="1" i="1">
                <a:latin typeface="Times New Roman"/>
                <a:cs typeface="Times New Roman"/>
              </a:rPr>
              <a:t> </a:t>
            </a:r>
            <a:r>
              <a:rPr dirty="0" sz="2800" b="1" i="1">
                <a:latin typeface="Times New Roman"/>
                <a:cs typeface="Times New Roman"/>
              </a:rPr>
              <a:t>і</a:t>
            </a:r>
            <a:r>
              <a:rPr dirty="0" sz="2800" b="1" i="1">
                <a:latin typeface="Times New Roman"/>
                <a:cs typeface="Times New Roman"/>
              </a:rPr>
              <a:t> </a:t>
            </a:r>
            <a:r>
              <a:rPr dirty="0" sz="2800" spc="-5" b="1" i="1">
                <a:latin typeface="Times New Roman"/>
                <a:cs typeface="Times New Roman"/>
              </a:rPr>
              <a:t>мереж </a:t>
            </a:r>
            <a:r>
              <a:rPr dirty="0" sz="2800" b="1" i="1">
                <a:latin typeface="Times New Roman"/>
                <a:cs typeface="Times New Roman"/>
              </a:rPr>
              <a:t> </a:t>
            </a:r>
            <a:r>
              <a:rPr dirty="0" sz="2800" spc="-5" b="1" i="1">
                <a:latin typeface="Times New Roman"/>
                <a:cs typeface="Times New Roman"/>
              </a:rPr>
              <a:t>електрозв'язків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4735" y="497776"/>
            <a:ext cx="459041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/>
              <a:t>Суб'єктивні</a:t>
            </a:r>
            <a:r>
              <a:rPr dirty="0" sz="4400" spc="-75"/>
              <a:t> </a:t>
            </a:r>
            <a:r>
              <a:rPr dirty="0" sz="4400" spc="-5"/>
              <a:t>ознаки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18375" y="1631769"/>
            <a:ext cx="7988300" cy="17653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44170" marR="5080" indent="-332105">
              <a:lnSpc>
                <a:spcPct val="100400"/>
              </a:lnSpc>
              <a:spcBef>
                <a:spcPts val="105"/>
              </a:spcBef>
              <a:buFont typeface="Arial MT"/>
              <a:buChar char="•"/>
              <a:tabLst>
                <a:tab pos="344170" algn="l"/>
                <a:tab pos="344805" algn="l"/>
              </a:tabLst>
            </a:pPr>
            <a:r>
              <a:rPr dirty="0" sz="2700">
                <a:latin typeface="Times New Roman"/>
                <a:cs typeface="Times New Roman"/>
              </a:rPr>
              <a:t>Суб'єктивна</a:t>
            </a:r>
            <a:r>
              <a:rPr dirty="0" sz="2700" spc="210">
                <a:latin typeface="Times New Roman"/>
                <a:cs typeface="Times New Roman"/>
              </a:rPr>
              <a:t> </a:t>
            </a:r>
            <a:r>
              <a:rPr dirty="0" sz="2700" spc="5">
                <a:latin typeface="Times New Roman"/>
                <a:cs typeface="Times New Roman"/>
              </a:rPr>
              <a:t>сторона</a:t>
            </a:r>
            <a:r>
              <a:rPr dirty="0" sz="2700" spc="225">
                <a:latin typeface="Times New Roman"/>
                <a:cs typeface="Times New Roman"/>
              </a:rPr>
              <a:t> </a:t>
            </a:r>
            <a:r>
              <a:rPr dirty="0" sz="2700" spc="10">
                <a:latin typeface="Times New Roman"/>
                <a:cs typeface="Times New Roman"/>
              </a:rPr>
              <a:t>–</a:t>
            </a:r>
            <a:r>
              <a:rPr dirty="0" sz="2700" spc="204">
                <a:latin typeface="Times New Roman"/>
                <a:cs typeface="Times New Roman"/>
              </a:rPr>
              <a:t> </a:t>
            </a:r>
            <a:r>
              <a:rPr dirty="0" sz="2700" spc="5">
                <a:latin typeface="Times New Roman"/>
                <a:cs typeface="Times New Roman"/>
              </a:rPr>
              <a:t>умисна</a:t>
            </a:r>
            <a:r>
              <a:rPr dirty="0" sz="2700" spc="21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винна.</a:t>
            </a:r>
            <a:r>
              <a:rPr dirty="0" sz="2700" spc="229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За</a:t>
            </a:r>
            <a:r>
              <a:rPr dirty="0" sz="2700" spc="220">
                <a:latin typeface="Times New Roman"/>
                <a:cs typeface="Times New Roman"/>
              </a:rPr>
              <a:t> </a:t>
            </a:r>
            <a:r>
              <a:rPr dirty="0" sz="2700" spc="5">
                <a:latin typeface="Times New Roman"/>
                <a:cs typeface="Times New Roman"/>
              </a:rPr>
              <a:t>ст.363</a:t>
            </a:r>
            <a:r>
              <a:rPr dirty="0" sz="2700" spc="210">
                <a:latin typeface="Times New Roman"/>
                <a:cs typeface="Times New Roman"/>
              </a:rPr>
              <a:t> </a:t>
            </a:r>
            <a:r>
              <a:rPr dirty="0" sz="2700" spc="10">
                <a:latin typeface="Times New Roman"/>
                <a:cs typeface="Times New Roman"/>
              </a:rPr>
              <a:t>КК </a:t>
            </a:r>
            <a:r>
              <a:rPr dirty="0" sz="2700" spc="-66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України.</a:t>
            </a:r>
            <a:r>
              <a:rPr dirty="0" sz="2700" spc="5">
                <a:latin typeface="Times New Roman"/>
                <a:cs typeface="Times New Roman"/>
              </a:rPr>
              <a:t> </a:t>
            </a:r>
            <a:r>
              <a:rPr dirty="0" sz="2700" spc="10">
                <a:latin typeface="Times New Roman"/>
                <a:cs typeface="Times New Roman"/>
              </a:rPr>
              <a:t>–</a:t>
            </a:r>
            <a:r>
              <a:rPr dirty="0" sz="2700">
                <a:latin typeface="Times New Roman"/>
                <a:cs typeface="Times New Roman"/>
              </a:rPr>
              <a:t> можлива</a:t>
            </a:r>
            <a:r>
              <a:rPr dirty="0" sz="2700" spc="5">
                <a:latin typeface="Times New Roman"/>
                <a:cs typeface="Times New Roman"/>
              </a:rPr>
              <a:t> і </a:t>
            </a:r>
            <a:r>
              <a:rPr dirty="0" sz="2700">
                <a:latin typeface="Times New Roman"/>
                <a:cs typeface="Times New Roman"/>
              </a:rPr>
              <a:t>необережність.</a:t>
            </a:r>
            <a:endParaRPr sz="2700">
              <a:latin typeface="Times New Roman"/>
              <a:cs typeface="Times New Roman"/>
            </a:endParaRPr>
          </a:p>
          <a:p>
            <a:pPr marL="344170" marR="5080" indent="-332105">
              <a:lnSpc>
                <a:spcPct val="100299"/>
              </a:lnSpc>
              <a:spcBef>
                <a:spcPts val="680"/>
              </a:spcBef>
              <a:buFont typeface="Arial MT"/>
              <a:buChar char="•"/>
              <a:tabLst>
                <a:tab pos="344170" algn="l"/>
                <a:tab pos="344805" algn="l"/>
                <a:tab pos="1631314" algn="l"/>
                <a:tab pos="1983739" algn="l"/>
                <a:tab pos="3437890" algn="l"/>
                <a:tab pos="4529455" algn="l"/>
                <a:tab pos="6592570" algn="l"/>
                <a:tab pos="7802245" algn="l"/>
              </a:tabLst>
            </a:pPr>
            <a:r>
              <a:rPr dirty="0" sz="2700">
                <a:latin typeface="Times New Roman"/>
                <a:cs typeface="Times New Roman"/>
              </a:rPr>
              <a:t>С</a:t>
            </a:r>
            <a:r>
              <a:rPr dirty="0" sz="2700" spc="10">
                <a:latin typeface="Times New Roman"/>
                <a:cs typeface="Times New Roman"/>
              </a:rPr>
              <a:t>у</a:t>
            </a:r>
            <a:r>
              <a:rPr dirty="0" sz="2700">
                <a:latin typeface="Times New Roman"/>
                <a:cs typeface="Times New Roman"/>
              </a:rPr>
              <a:t>б</a:t>
            </a:r>
            <a:r>
              <a:rPr dirty="0" sz="2700">
                <a:latin typeface="Times New Roman"/>
                <a:cs typeface="Times New Roman"/>
              </a:rPr>
              <a:t>'єк</a:t>
            </a:r>
            <a:r>
              <a:rPr dirty="0" sz="2700" spc="5">
                <a:latin typeface="Times New Roman"/>
                <a:cs typeface="Times New Roman"/>
              </a:rPr>
              <a:t>т</a:t>
            </a:r>
            <a:r>
              <a:rPr dirty="0" sz="2700">
                <a:latin typeface="Times New Roman"/>
                <a:cs typeface="Times New Roman"/>
              </a:rPr>
              <a:t>	</a:t>
            </a:r>
            <a:r>
              <a:rPr dirty="0" sz="2700" spc="10">
                <a:latin typeface="Times New Roman"/>
                <a:cs typeface="Times New Roman"/>
              </a:rPr>
              <a:t>–</a:t>
            </a:r>
            <a:r>
              <a:rPr dirty="0" sz="2700">
                <a:latin typeface="Times New Roman"/>
                <a:cs typeface="Times New Roman"/>
              </a:rPr>
              <a:t>	</a:t>
            </a:r>
            <a:r>
              <a:rPr dirty="0" sz="2700" spc="5">
                <a:latin typeface="Times New Roman"/>
                <a:cs typeface="Times New Roman"/>
              </a:rPr>
              <a:t>б</a:t>
            </a:r>
            <a:r>
              <a:rPr dirty="0" sz="2700" spc="10">
                <a:latin typeface="Times New Roman"/>
                <a:cs typeface="Times New Roman"/>
              </a:rPr>
              <a:t>у</a:t>
            </a:r>
            <a:r>
              <a:rPr dirty="0" sz="2700">
                <a:latin typeface="Times New Roman"/>
                <a:cs typeface="Times New Roman"/>
              </a:rPr>
              <a:t>д</a:t>
            </a:r>
            <a:r>
              <a:rPr dirty="0" sz="2700" spc="-10">
                <a:latin typeface="Times New Roman"/>
                <a:cs typeface="Times New Roman"/>
              </a:rPr>
              <a:t>ь</a:t>
            </a:r>
            <a:r>
              <a:rPr dirty="0" sz="2700" spc="5">
                <a:latin typeface="Times New Roman"/>
                <a:cs typeface="Times New Roman"/>
              </a:rPr>
              <a:t>-</a:t>
            </a:r>
            <a:r>
              <a:rPr dirty="0" sz="2700" spc="-10">
                <a:latin typeface="Times New Roman"/>
                <a:cs typeface="Times New Roman"/>
              </a:rPr>
              <a:t>я</a:t>
            </a:r>
            <a:r>
              <a:rPr dirty="0" sz="2700" spc="5">
                <a:latin typeface="Times New Roman"/>
                <a:cs typeface="Times New Roman"/>
              </a:rPr>
              <a:t>к</a:t>
            </a:r>
            <a:r>
              <a:rPr dirty="0" sz="2700" spc="5">
                <a:latin typeface="Times New Roman"/>
                <a:cs typeface="Times New Roman"/>
              </a:rPr>
              <a:t>а</a:t>
            </a:r>
            <a:r>
              <a:rPr dirty="0" sz="2700">
                <a:latin typeface="Times New Roman"/>
                <a:cs typeface="Times New Roman"/>
              </a:rPr>
              <a:t>	</a:t>
            </a:r>
            <a:r>
              <a:rPr dirty="0" sz="2700" spc="10">
                <a:latin typeface="Times New Roman"/>
                <a:cs typeface="Times New Roman"/>
              </a:rPr>
              <a:t>о</a:t>
            </a:r>
            <a:r>
              <a:rPr dirty="0" sz="2700" spc="-5">
                <a:latin typeface="Times New Roman"/>
                <a:cs typeface="Times New Roman"/>
              </a:rPr>
              <a:t>с</a:t>
            </a:r>
            <a:r>
              <a:rPr dirty="0" sz="2700" spc="-5">
                <a:latin typeface="Times New Roman"/>
                <a:cs typeface="Times New Roman"/>
              </a:rPr>
              <a:t>о</a:t>
            </a:r>
            <a:r>
              <a:rPr dirty="0" sz="2700" spc="5">
                <a:latin typeface="Times New Roman"/>
                <a:cs typeface="Times New Roman"/>
              </a:rPr>
              <a:t>б</a:t>
            </a:r>
            <a:r>
              <a:rPr dirty="0" sz="2700" spc="-5">
                <a:latin typeface="Times New Roman"/>
                <a:cs typeface="Times New Roman"/>
              </a:rPr>
              <a:t>а</a:t>
            </a:r>
            <a:r>
              <a:rPr dirty="0" sz="2700" spc="5">
                <a:latin typeface="Times New Roman"/>
                <a:cs typeface="Times New Roman"/>
              </a:rPr>
              <a:t>.</a:t>
            </a:r>
            <a:r>
              <a:rPr dirty="0" sz="2700">
                <a:latin typeface="Times New Roman"/>
                <a:cs typeface="Times New Roman"/>
              </a:rPr>
              <a:t>	</a:t>
            </a:r>
            <a:r>
              <a:rPr dirty="0" sz="2700" spc="10">
                <a:latin typeface="Times New Roman"/>
                <a:cs typeface="Times New Roman"/>
              </a:rPr>
              <a:t>С</a:t>
            </a:r>
            <a:r>
              <a:rPr dirty="0" sz="2700">
                <a:latin typeface="Times New Roman"/>
                <a:cs typeface="Times New Roman"/>
              </a:rPr>
              <a:t>пец</a:t>
            </a:r>
            <a:r>
              <a:rPr dirty="0" sz="2700" spc="5">
                <a:latin typeface="Times New Roman"/>
                <a:cs typeface="Times New Roman"/>
              </a:rPr>
              <a:t>і</a:t>
            </a:r>
            <a:r>
              <a:rPr dirty="0" sz="2700" spc="-15">
                <a:latin typeface="Times New Roman"/>
                <a:cs typeface="Times New Roman"/>
              </a:rPr>
              <a:t>а</a:t>
            </a:r>
            <a:r>
              <a:rPr dirty="0" sz="2700" spc="5">
                <a:latin typeface="Times New Roman"/>
                <a:cs typeface="Times New Roman"/>
              </a:rPr>
              <a:t>ль</a:t>
            </a:r>
            <a:r>
              <a:rPr dirty="0" sz="2700">
                <a:latin typeface="Times New Roman"/>
                <a:cs typeface="Times New Roman"/>
              </a:rPr>
              <a:t>ни</a:t>
            </a:r>
            <a:r>
              <a:rPr dirty="0" sz="2700" spc="10">
                <a:latin typeface="Times New Roman"/>
                <a:cs typeface="Times New Roman"/>
              </a:rPr>
              <a:t>й</a:t>
            </a:r>
            <a:r>
              <a:rPr dirty="0" sz="2700">
                <a:latin typeface="Times New Roman"/>
                <a:cs typeface="Times New Roman"/>
              </a:rPr>
              <a:t>	</a:t>
            </a:r>
            <a:r>
              <a:rPr dirty="0" sz="2700" spc="-5">
                <a:latin typeface="Times New Roman"/>
                <a:cs typeface="Times New Roman"/>
              </a:rPr>
              <a:t>с</a:t>
            </a:r>
            <a:r>
              <a:rPr dirty="0" sz="2700" spc="10">
                <a:latin typeface="Times New Roman"/>
                <a:cs typeface="Times New Roman"/>
              </a:rPr>
              <a:t>у</a:t>
            </a:r>
            <a:r>
              <a:rPr dirty="0" sz="2700">
                <a:latin typeface="Times New Roman"/>
                <a:cs typeface="Times New Roman"/>
              </a:rPr>
              <a:t>б</a:t>
            </a:r>
            <a:r>
              <a:rPr dirty="0" sz="2700" spc="-5">
                <a:latin typeface="Times New Roman"/>
                <a:cs typeface="Times New Roman"/>
              </a:rPr>
              <a:t>'</a:t>
            </a:r>
            <a:r>
              <a:rPr dirty="0" sz="2700" spc="-5">
                <a:latin typeface="Times New Roman"/>
                <a:cs typeface="Times New Roman"/>
              </a:rPr>
              <a:t>є</a:t>
            </a:r>
            <a:r>
              <a:rPr dirty="0" sz="2700" spc="5">
                <a:latin typeface="Times New Roman"/>
                <a:cs typeface="Times New Roman"/>
              </a:rPr>
              <a:t>к</a:t>
            </a:r>
            <a:r>
              <a:rPr dirty="0" sz="2700" spc="5">
                <a:latin typeface="Times New Roman"/>
                <a:cs typeface="Times New Roman"/>
              </a:rPr>
              <a:t>т</a:t>
            </a:r>
            <a:r>
              <a:rPr dirty="0" sz="2700">
                <a:latin typeface="Times New Roman"/>
                <a:cs typeface="Times New Roman"/>
              </a:rPr>
              <a:t>	</a:t>
            </a:r>
            <a:r>
              <a:rPr dirty="0" sz="2700" spc="5">
                <a:latin typeface="Times New Roman"/>
                <a:cs typeface="Times New Roman"/>
              </a:rPr>
              <a:t>–  </a:t>
            </a:r>
            <a:r>
              <a:rPr dirty="0" sz="2700">
                <a:latin typeface="Times New Roman"/>
                <a:cs typeface="Times New Roman"/>
              </a:rPr>
              <a:t>службова</a:t>
            </a:r>
            <a:r>
              <a:rPr dirty="0" sz="2700" spc="-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особа</a:t>
            </a:r>
            <a:r>
              <a:rPr dirty="0" sz="2700" spc="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за</a:t>
            </a:r>
            <a:r>
              <a:rPr dirty="0" sz="2700" spc="-1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ст.</a:t>
            </a:r>
            <a:r>
              <a:rPr dirty="0" sz="2700" spc="5">
                <a:latin typeface="Times New Roman"/>
                <a:cs typeface="Times New Roman"/>
              </a:rPr>
              <a:t> 362,</a:t>
            </a:r>
            <a:r>
              <a:rPr dirty="0" sz="2700" spc="15">
                <a:latin typeface="Times New Roman"/>
                <a:cs typeface="Times New Roman"/>
              </a:rPr>
              <a:t> </a:t>
            </a:r>
            <a:r>
              <a:rPr dirty="0" sz="2700" spc="5">
                <a:latin typeface="Times New Roman"/>
                <a:cs typeface="Times New Roman"/>
              </a:rPr>
              <a:t>363 </a:t>
            </a:r>
            <a:r>
              <a:rPr dirty="0" sz="2700" spc="10">
                <a:latin typeface="Times New Roman"/>
                <a:cs typeface="Times New Roman"/>
              </a:rPr>
              <a:t>КК</a:t>
            </a:r>
            <a:r>
              <a:rPr dirty="0" sz="2700" spc="-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України.</a:t>
            </a:r>
            <a:endParaRPr sz="27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2238" y="3425393"/>
            <a:ext cx="5265724" cy="332280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7149" y="1052283"/>
            <a:ext cx="7039163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874" y="406349"/>
            <a:ext cx="7045959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846455" marR="5080" indent="-834390">
              <a:lnSpc>
                <a:spcPct val="100000"/>
              </a:lnSpc>
              <a:spcBef>
                <a:spcPts val="100"/>
              </a:spcBef>
            </a:pPr>
            <a:r>
              <a:rPr dirty="0" sz="2800" spc="-10" b="1">
                <a:latin typeface="Times New Roman"/>
                <a:cs typeface="Times New Roman"/>
              </a:rPr>
              <a:t>Статті</a:t>
            </a:r>
            <a:r>
              <a:rPr dirty="0" sz="2800" spc="-10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кримінального</a:t>
            </a:r>
            <a:r>
              <a:rPr dirty="0" sz="2800" spc="-5" b="1">
                <a:latin typeface="Times New Roman"/>
                <a:cs typeface="Times New Roman"/>
              </a:rPr>
              <a:t> кодексу</a:t>
            </a:r>
            <a:r>
              <a:rPr dirty="0" sz="2800" spc="-5" b="1">
                <a:latin typeface="Times New Roman"/>
                <a:cs typeface="Times New Roman"/>
              </a:rPr>
              <a:t> України,</a:t>
            </a:r>
            <a:r>
              <a:rPr dirty="0" sz="2800" spc="-5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що </a:t>
            </a:r>
            <a:r>
              <a:rPr dirty="0" sz="2800" spc="-685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регулюють</a:t>
            </a:r>
            <a:r>
              <a:rPr dirty="0" sz="2800" spc="-25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дану</a:t>
            </a:r>
            <a:r>
              <a:rPr dirty="0" sz="2800" spc="-5" b="1">
                <a:latin typeface="Times New Roman"/>
                <a:cs typeface="Times New Roman"/>
              </a:rPr>
              <a:t> категорію</a:t>
            </a:r>
            <a:r>
              <a:rPr dirty="0" sz="2800" spc="-10" b="1">
                <a:latin typeface="Times New Roman"/>
                <a:cs typeface="Times New Roman"/>
              </a:rPr>
              <a:t> справ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2212" y="1912941"/>
            <a:ext cx="104139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65">
                <a:latin typeface="Trebuchet MS"/>
                <a:cs typeface="Trebuchet MS"/>
              </a:rPr>
              <a:t>•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just" marL="38100" marR="32384">
              <a:lnSpc>
                <a:spcPct val="100000"/>
              </a:lnSpc>
              <a:spcBef>
                <a:spcPts val="105"/>
              </a:spcBef>
            </a:pPr>
            <a:r>
              <a:rPr dirty="0" spc="145" b="1">
                <a:latin typeface="Trebuchet MS"/>
                <a:cs typeface="Trebuchet MS"/>
              </a:rPr>
              <a:t>Стаття</a:t>
            </a:r>
            <a:r>
              <a:rPr dirty="0" spc="150" b="1">
                <a:latin typeface="Trebuchet MS"/>
                <a:cs typeface="Trebuchet MS"/>
              </a:rPr>
              <a:t> </a:t>
            </a:r>
            <a:r>
              <a:rPr dirty="0" spc="110" b="1">
                <a:latin typeface="Trebuchet MS"/>
                <a:cs typeface="Trebuchet MS"/>
              </a:rPr>
              <a:t>361.</a:t>
            </a:r>
            <a:r>
              <a:rPr dirty="0" spc="110" b="1">
                <a:latin typeface="Trebuchet MS"/>
                <a:cs typeface="Trebuchet MS"/>
              </a:rPr>
              <a:t> </a:t>
            </a:r>
            <a:r>
              <a:rPr dirty="0" spc="110"/>
              <a:t>Несанкціоноване</a:t>
            </a:r>
            <a:r>
              <a:rPr dirty="0" spc="114"/>
              <a:t> </a:t>
            </a:r>
            <a:r>
              <a:rPr dirty="0" spc="120"/>
              <a:t>втручання</a:t>
            </a:r>
            <a:r>
              <a:rPr dirty="0" spc="125"/>
              <a:t> </a:t>
            </a:r>
            <a:r>
              <a:rPr dirty="0" spc="105"/>
              <a:t>в</a:t>
            </a:r>
            <a:r>
              <a:rPr dirty="0" spc="110"/>
              <a:t> </a:t>
            </a:r>
            <a:r>
              <a:rPr dirty="0" spc="120"/>
              <a:t>роботу</a:t>
            </a:r>
            <a:r>
              <a:rPr dirty="0" spc="125"/>
              <a:t> </a:t>
            </a:r>
            <a:r>
              <a:rPr dirty="0" spc="105"/>
              <a:t>електронно-обчислювальних </a:t>
            </a:r>
            <a:r>
              <a:rPr dirty="0" u="none" spc="110"/>
              <a:t> </a:t>
            </a:r>
            <a:r>
              <a:rPr dirty="0" spc="135"/>
              <a:t>машин</a:t>
            </a:r>
            <a:r>
              <a:rPr dirty="0" spc="135"/>
              <a:t> </a:t>
            </a:r>
            <a:r>
              <a:rPr dirty="0" spc="90"/>
              <a:t>(комп'ютерів),</a:t>
            </a:r>
            <a:r>
              <a:rPr dirty="0" spc="95"/>
              <a:t> </a:t>
            </a:r>
            <a:r>
              <a:rPr dirty="0" spc="120"/>
              <a:t>автоматизованих</a:t>
            </a:r>
            <a:r>
              <a:rPr dirty="0" spc="120"/>
              <a:t> </a:t>
            </a:r>
            <a:r>
              <a:rPr dirty="0" spc="75"/>
              <a:t>систем,</a:t>
            </a:r>
            <a:r>
              <a:rPr dirty="0" spc="80"/>
              <a:t> </a:t>
            </a:r>
            <a:r>
              <a:rPr dirty="0" spc="125"/>
              <a:t>комп'ютерних</a:t>
            </a:r>
            <a:r>
              <a:rPr dirty="0" spc="125"/>
              <a:t> мереж</a:t>
            </a:r>
            <a:r>
              <a:rPr dirty="0" spc="125"/>
              <a:t> </a:t>
            </a:r>
            <a:r>
              <a:rPr dirty="0" spc="100"/>
              <a:t>чи</a:t>
            </a:r>
            <a:r>
              <a:rPr dirty="0" spc="105"/>
              <a:t> </a:t>
            </a:r>
            <a:r>
              <a:rPr dirty="0" spc="125"/>
              <a:t>мереж </a:t>
            </a:r>
            <a:r>
              <a:rPr dirty="0" u="none" spc="130"/>
              <a:t> </a:t>
            </a:r>
            <a:r>
              <a:rPr dirty="0" spc="100"/>
              <a:t>електрозв'язку.</a:t>
            </a:r>
            <a:r>
              <a:rPr dirty="0" spc="100">
                <a:latin typeface="Times New Roman"/>
                <a:cs typeface="Times New Roman"/>
              </a:rPr>
              <a:t> </a:t>
            </a:r>
          </a:p>
          <a:p>
            <a:pPr algn="just" marL="38100" marR="30480">
              <a:lnSpc>
                <a:spcPct val="100000"/>
              </a:lnSpc>
              <a:spcBef>
                <a:spcPts val="210"/>
              </a:spcBef>
            </a:pPr>
            <a:r>
              <a:rPr dirty="0" spc="145" b="1">
                <a:latin typeface="Trebuchet MS"/>
                <a:cs typeface="Trebuchet MS"/>
              </a:rPr>
              <a:t>Стаття</a:t>
            </a:r>
            <a:r>
              <a:rPr dirty="0" spc="150" b="1">
                <a:latin typeface="Trebuchet MS"/>
                <a:cs typeface="Trebuchet MS"/>
              </a:rPr>
              <a:t> </a:t>
            </a:r>
            <a:r>
              <a:rPr dirty="0" spc="100" b="1">
                <a:latin typeface="Trebuchet MS"/>
                <a:cs typeface="Trebuchet MS"/>
              </a:rPr>
              <a:t>361</a:t>
            </a:r>
            <a:r>
              <a:rPr dirty="0" baseline="27777" sz="1200" spc="150" b="1">
                <a:latin typeface="Trebuchet MS"/>
                <a:cs typeface="Trebuchet MS"/>
              </a:rPr>
              <a:t>-1</a:t>
            </a:r>
            <a:r>
              <a:rPr dirty="0" sz="1400" spc="100" b="1">
                <a:latin typeface="Trebuchet MS"/>
                <a:cs typeface="Trebuchet MS"/>
              </a:rPr>
              <a:t>.</a:t>
            </a:r>
            <a:r>
              <a:rPr dirty="0" sz="1400" spc="100" b="1">
                <a:latin typeface="Trebuchet MS"/>
                <a:cs typeface="Trebuchet MS"/>
              </a:rPr>
              <a:t> </a:t>
            </a:r>
            <a:r>
              <a:rPr dirty="0" sz="1400" spc="120"/>
              <a:t>Створення</a:t>
            </a:r>
            <a:r>
              <a:rPr dirty="0" sz="1400" spc="125"/>
              <a:t> </a:t>
            </a:r>
            <a:r>
              <a:rPr dirty="0" sz="1400" spc="110"/>
              <a:t>з</a:t>
            </a:r>
            <a:r>
              <a:rPr dirty="0" sz="1400" spc="114"/>
              <a:t> </a:t>
            </a:r>
            <a:r>
              <a:rPr dirty="0" sz="1400" spc="130"/>
              <a:t>метою</a:t>
            </a:r>
            <a:r>
              <a:rPr dirty="0" sz="1400" spc="135"/>
              <a:t> </a:t>
            </a:r>
            <a:r>
              <a:rPr dirty="0" sz="1400" spc="100"/>
              <a:t>використання,</a:t>
            </a:r>
            <a:r>
              <a:rPr dirty="0" sz="1400" spc="105"/>
              <a:t> </a:t>
            </a:r>
            <a:r>
              <a:rPr dirty="0" sz="1400" spc="120"/>
              <a:t>розповсюдження</a:t>
            </a:r>
            <a:r>
              <a:rPr dirty="0" sz="1400" spc="125"/>
              <a:t> </a:t>
            </a:r>
            <a:r>
              <a:rPr dirty="0" sz="1400" spc="110"/>
              <a:t>або</a:t>
            </a:r>
            <a:r>
              <a:rPr dirty="0" sz="1400" spc="114"/>
              <a:t> </a:t>
            </a:r>
            <a:r>
              <a:rPr dirty="0" sz="1400" spc="125"/>
              <a:t>збуту </a:t>
            </a:r>
            <a:r>
              <a:rPr dirty="0" u="none" sz="1400" spc="130"/>
              <a:t> </a:t>
            </a:r>
            <a:r>
              <a:rPr dirty="0" sz="1400" spc="114"/>
              <a:t>шкідливих</a:t>
            </a:r>
            <a:r>
              <a:rPr dirty="0" sz="1400" spc="20"/>
              <a:t> </a:t>
            </a:r>
            <a:r>
              <a:rPr dirty="0" sz="1400" spc="114"/>
              <a:t>програмних</a:t>
            </a:r>
            <a:r>
              <a:rPr dirty="0" sz="1400" spc="25"/>
              <a:t> </a:t>
            </a:r>
            <a:r>
              <a:rPr dirty="0" sz="1400" spc="90"/>
              <a:t>чи</a:t>
            </a:r>
            <a:r>
              <a:rPr dirty="0" sz="1400" spc="25"/>
              <a:t> </a:t>
            </a:r>
            <a:r>
              <a:rPr dirty="0" sz="1400" spc="105"/>
              <a:t>технічних</a:t>
            </a:r>
            <a:r>
              <a:rPr dirty="0" sz="1400" spc="15"/>
              <a:t> </a:t>
            </a:r>
            <a:r>
              <a:rPr dirty="0" sz="1400" spc="65"/>
              <a:t>засобів,</a:t>
            </a:r>
            <a:r>
              <a:rPr dirty="0" sz="1400" spc="20"/>
              <a:t> </a:t>
            </a:r>
            <a:r>
              <a:rPr dirty="0" sz="1400" spc="140"/>
              <a:t>а</a:t>
            </a:r>
            <a:r>
              <a:rPr dirty="0" sz="1400" spc="20"/>
              <a:t> </a:t>
            </a:r>
            <a:r>
              <a:rPr dirty="0" sz="1400" spc="155"/>
              <a:t>також</a:t>
            </a:r>
            <a:r>
              <a:rPr dirty="0" sz="1400" spc="10"/>
              <a:t> </a:t>
            </a:r>
            <a:r>
              <a:rPr dirty="0" sz="1400" spc="60"/>
              <a:t>їх</a:t>
            </a:r>
            <a:r>
              <a:rPr dirty="0" sz="1400" spc="15"/>
              <a:t> </a:t>
            </a:r>
            <a:r>
              <a:rPr dirty="0" sz="1400" spc="120"/>
              <a:t>розповсюдження</a:t>
            </a:r>
            <a:r>
              <a:rPr dirty="0" sz="1400" spc="25"/>
              <a:t> </a:t>
            </a:r>
            <a:r>
              <a:rPr dirty="0" sz="1400" spc="110"/>
              <a:t>або</a:t>
            </a:r>
            <a:r>
              <a:rPr dirty="0" sz="1400" spc="20"/>
              <a:t> </a:t>
            </a:r>
            <a:r>
              <a:rPr dirty="0" sz="1400" spc="85"/>
              <a:t>збут.</a:t>
            </a:r>
            <a:r>
              <a:rPr dirty="0" sz="1400" spc="165">
                <a:latin typeface="Times New Roman"/>
                <a:cs typeface="Times New Roman"/>
              </a:rPr>
              <a:t> </a:t>
            </a:r>
            <a:endParaRPr sz="1400">
              <a:latin typeface="Times New Roman"/>
              <a:cs typeface="Times New Roman"/>
            </a:endParaRPr>
          </a:p>
          <a:p>
            <a:pPr algn="just" marL="38100" marR="32384">
              <a:lnSpc>
                <a:spcPct val="100000"/>
              </a:lnSpc>
              <a:spcBef>
                <a:spcPts val="200"/>
              </a:spcBef>
            </a:pPr>
            <a:r>
              <a:rPr dirty="0" spc="145" b="1">
                <a:latin typeface="Trebuchet MS"/>
                <a:cs typeface="Trebuchet MS"/>
              </a:rPr>
              <a:t>Стаття</a:t>
            </a:r>
            <a:r>
              <a:rPr dirty="0" spc="145" b="1">
                <a:latin typeface="Trebuchet MS"/>
                <a:cs typeface="Trebuchet MS"/>
              </a:rPr>
              <a:t> </a:t>
            </a:r>
            <a:r>
              <a:rPr dirty="0" spc="100" b="1">
                <a:latin typeface="Trebuchet MS"/>
                <a:cs typeface="Trebuchet MS"/>
              </a:rPr>
              <a:t>361</a:t>
            </a:r>
            <a:r>
              <a:rPr dirty="0" baseline="27777" sz="1200" spc="150" b="1">
                <a:latin typeface="Trebuchet MS"/>
                <a:cs typeface="Trebuchet MS"/>
              </a:rPr>
              <a:t>-2</a:t>
            </a:r>
            <a:r>
              <a:rPr dirty="0" sz="1400" spc="100" b="1">
                <a:latin typeface="Trebuchet MS"/>
                <a:cs typeface="Trebuchet MS"/>
              </a:rPr>
              <a:t>.</a:t>
            </a:r>
            <a:r>
              <a:rPr dirty="0" sz="1400" spc="100" b="1">
                <a:latin typeface="Trebuchet MS"/>
                <a:cs typeface="Trebuchet MS"/>
              </a:rPr>
              <a:t> </a:t>
            </a:r>
            <a:r>
              <a:rPr dirty="0" sz="1400" spc="105"/>
              <a:t>Несанкціоновані</a:t>
            </a:r>
            <a:r>
              <a:rPr dirty="0" sz="1400" spc="105"/>
              <a:t> </a:t>
            </a:r>
            <a:r>
              <a:rPr dirty="0" sz="1400" spc="125"/>
              <a:t>збут</a:t>
            </a:r>
            <a:r>
              <a:rPr dirty="0" sz="1400" spc="125"/>
              <a:t> </a:t>
            </a:r>
            <a:r>
              <a:rPr dirty="0" sz="1400" spc="110"/>
              <a:t>або</a:t>
            </a:r>
            <a:r>
              <a:rPr dirty="0" sz="1400" spc="110"/>
              <a:t> </a:t>
            </a:r>
            <a:r>
              <a:rPr dirty="0" sz="1400" spc="120"/>
              <a:t>розповсюдження</a:t>
            </a:r>
            <a:r>
              <a:rPr dirty="0" sz="1400" spc="120"/>
              <a:t> </a:t>
            </a:r>
            <a:r>
              <a:rPr dirty="0" sz="1400" spc="85"/>
              <a:t>інформації</a:t>
            </a:r>
            <a:r>
              <a:rPr dirty="0" sz="1400" spc="85"/>
              <a:t> </a:t>
            </a:r>
            <a:r>
              <a:rPr dirty="0" sz="1400" spc="110"/>
              <a:t>з</a:t>
            </a:r>
            <a:r>
              <a:rPr dirty="0" sz="1400" spc="110"/>
              <a:t> </a:t>
            </a:r>
            <a:r>
              <a:rPr dirty="0" sz="1400" spc="114"/>
              <a:t>обмеженим </a:t>
            </a:r>
            <a:r>
              <a:rPr dirty="0" u="none" sz="1400" spc="120"/>
              <a:t> </a:t>
            </a:r>
            <a:r>
              <a:rPr dirty="0" sz="1400" spc="100"/>
              <a:t>доступом,</a:t>
            </a:r>
            <a:r>
              <a:rPr dirty="0" sz="1400" spc="100"/>
              <a:t> </a:t>
            </a:r>
            <a:r>
              <a:rPr dirty="0" sz="1400" spc="125"/>
              <a:t>яка</a:t>
            </a:r>
            <a:r>
              <a:rPr dirty="0" sz="1400" spc="125"/>
              <a:t> </a:t>
            </a:r>
            <a:r>
              <a:rPr dirty="0" sz="1400" spc="95"/>
              <a:t>зберігається</a:t>
            </a:r>
            <a:r>
              <a:rPr dirty="0" sz="1400" spc="95"/>
              <a:t> </a:t>
            </a:r>
            <a:r>
              <a:rPr dirty="0" sz="1400" spc="105"/>
              <a:t>в</a:t>
            </a:r>
            <a:r>
              <a:rPr dirty="0" sz="1400" spc="105"/>
              <a:t> електронно-обчислювальних</a:t>
            </a:r>
            <a:r>
              <a:rPr dirty="0" sz="1400" spc="105"/>
              <a:t> </a:t>
            </a:r>
            <a:r>
              <a:rPr dirty="0" sz="1400" spc="135"/>
              <a:t>машинах</a:t>
            </a:r>
            <a:r>
              <a:rPr dirty="0" sz="1400" spc="135"/>
              <a:t> </a:t>
            </a:r>
            <a:r>
              <a:rPr dirty="0" sz="1400" spc="100"/>
              <a:t>(комп'ютерах), </a:t>
            </a:r>
            <a:r>
              <a:rPr dirty="0" u="none" sz="1400" spc="105"/>
              <a:t> </a:t>
            </a:r>
            <a:r>
              <a:rPr dirty="0" sz="1400" spc="120"/>
              <a:t>автоматизованих</a:t>
            </a:r>
            <a:r>
              <a:rPr dirty="0" sz="1400" spc="20"/>
              <a:t> </a:t>
            </a:r>
            <a:r>
              <a:rPr dirty="0" sz="1400" spc="85"/>
              <a:t>системах,</a:t>
            </a:r>
            <a:r>
              <a:rPr dirty="0" sz="1400" spc="20"/>
              <a:t> </a:t>
            </a:r>
            <a:r>
              <a:rPr dirty="0" sz="1400" spc="125"/>
              <a:t>комп'ютерних</a:t>
            </a:r>
            <a:r>
              <a:rPr dirty="0" sz="1400" spc="25"/>
              <a:t> </a:t>
            </a:r>
            <a:r>
              <a:rPr dirty="0" sz="1400" spc="125"/>
              <a:t>мережах</a:t>
            </a:r>
            <a:r>
              <a:rPr dirty="0" sz="1400" spc="20"/>
              <a:t> </a:t>
            </a:r>
            <a:r>
              <a:rPr dirty="0" sz="1400" spc="110"/>
              <a:t>або</a:t>
            </a:r>
            <a:r>
              <a:rPr dirty="0" sz="1400" spc="30"/>
              <a:t> </a:t>
            </a:r>
            <a:r>
              <a:rPr dirty="0" sz="1400" spc="130"/>
              <a:t>на</a:t>
            </a:r>
            <a:r>
              <a:rPr dirty="0" sz="1400" spc="25"/>
              <a:t> </a:t>
            </a:r>
            <a:r>
              <a:rPr dirty="0" sz="1400" spc="85"/>
              <a:t>носіях</a:t>
            </a:r>
            <a:r>
              <a:rPr dirty="0" sz="1400" spc="20"/>
              <a:t> </a:t>
            </a:r>
            <a:r>
              <a:rPr dirty="0" sz="1400" spc="110"/>
              <a:t>такої</a:t>
            </a:r>
            <a:r>
              <a:rPr dirty="0" sz="1400" spc="30"/>
              <a:t> </a:t>
            </a:r>
            <a:r>
              <a:rPr dirty="0" sz="1400" spc="70"/>
              <a:t>інформації.</a:t>
            </a:r>
            <a:endParaRPr sz="1400">
              <a:latin typeface="Trebuchet MS"/>
              <a:cs typeface="Trebuchet MS"/>
            </a:endParaRPr>
          </a:p>
          <a:p>
            <a:pPr algn="just" marL="38100" marR="32384">
              <a:lnSpc>
                <a:spcPct val="100000"/>
              </a:lnSpc>
              <a:spcBef>
                <a:spcPts val="210"/>
              </a:spcBef>
            </a:pPr>
            <a:r>
              <a:rPr dirty="0" spc="145" b="1">
                <a:latin typeface="Trebuchet MS"/>
                <a:cs typeface="Trebuchet MS"/>
              </a:rPr>
              <a:t>Стаття</a:t>
            </a:r>
            <a:r>
              <a:rPr dirty="0" spc="145" b="1">
                <a:latin typeface="Trebuchet MS"/>
                <a:cs typeface="Trebuchet MS"/>
              </a:rPr>
              <a:t> </a:t>
            </a:r>
            <a:r>
              <a:rPr dirty="0" spc="110" b="1">
                <a:latin typeface="Trebuchet MS"/>
                <a:cs typeface="Trebuchet MS"/>
              </a:rPr>
              <a:t>362.</a:t>
            </a:r>
            <a:r>
              <a:rPr dirty="0" spc="110" b="1">
                <a:latin typeface="Trebuchet MS"/>
                <a:cs typeface="Trebuchet MS"/>
              </a:rPr>
              <a:t> </a:t>
            </a:r>
            <a:r>
              <a:rPr dirty="0" spc="105"/>
              <a:t>Несанкціоновані</a:t>
            </a:r>
            <a:r>
              <a:rPr dirty="0" spc="105"/>
              <a:t> </a:t>
            </a:r>
            <a:r>
              <a:rPr dirty="0" spc="50"/>
              <a:t>дії</a:t>
            </a:r>
            <a:r>
              <a:rPr dirty="0" spc="50"/>
              <a:t> </a:t>
            </a:r>
            <a:r>
              <a:rPr dirty="0" spc="110"/>
              <a:t>з</a:t>
            </a:r>
            <a:r>
              <a:rPr dirty="0" spc="110"/>
              <a:t> </a:t>
            </a:r>
            <a:r>
              <a:rPr dirty="0" spc="85"/>
              <a:t>інформацією,</a:t>
            </a:r>
            <a:r>
              <a:rPr dirty="0" spc="85"/>
              <a:t> </a:t>
            </a:r>
            <a:r>
              <a:rPr dirty="0" spc="120"/>
              <a:t>яка</a:t>
            </a:r>
            <a:r>
              <a:rPr dirty="0" spc="120"/>
              <a:t> </a:t>
            </a:r>
            <a:r>
              <a:rPr dirty="0" spc="105"/>
              <a:t>оброблюється</a:t>
            </a:r>
            <a:r>
              <a:rPr dirty="0" spc="105"/>
              <a:t> в</a:t>
            </a:r>
            <a:r>
              <a:rPr dirty="0" spc="105"/>
              <a:t> електронно- </a:t>
            </a:r>
            <a:r>
              <a:rPr dirty="0" u="none" spc="110"/>
              <a:t> </a:t>
            </a:r>
            <a:r>
              <a:rPr dirty="0" spc="105"/>
              <a:t>обчислювальних</a:t>
            </a:r>
            <a:r>
              <a:rPr dirty="0" spc="105"/>
              <a:t> </a:t>
            </a:r>
            <a:r>
              <a:rPr dirty="0" spc="135"/>
              <a:t>машинах</a:t>
            </a:r>
            <a:r>
              <a:rPr dirty="0" spc="135"/>
              <a:t> </a:t>
            </a:r>
            <a:r>
              <a:rPr dirty="0" spc="100"/>
              <a:t>(комп'ютерах),</a:t>
            </a:r>
            <a:r>
              <a:rPr dirty="0" spc="100"/>
              <a:t> </a:t>
            </a:r>
            <a:r>
              <a:rPr dirty="0" spc="120"/>
              <a:t>автоматизованих</a:t>
            </a:r>
            <a:r>
              <a:rPr dirty="0" spc="120"/>
              <a:t> </a:t>
            </a:r>
            <a:r>
              <a:rPr dirty="0" spc="90"/>
              <a:t>системах,</a:t>
            </a:r>
            <a:r>
              <a:rPr dirty="0" spc="90"/>
              <a:t> </a:t>
            </a:r>
            <a:r>
              <a:rPr dirty="0" spc="125"/>
              <a:t>комп'ютерних </a:t>
            </a:r>
            <a:r>
              <a:rPr dirty="0" u="none" spc="-409"/>
              <a:t> </a:t>
            </a:r>
            <a:r>
              <a:rPr dirty="0" spc="125"/>
              <a:t>мережах</a:t>
            </a:r>
            <a:r>
              <a:rPr dirty="0" spc="45"/>
              <a:t> </a:t>
            </a:r>
            <a:r>
              <a:rPr dirty="0" spc="110"/>
              <a:t>або</a:t>
            </a:r>
            <a:r>
              <a:rPr dirty="0" spc="55"/>
              <a:t> </a:t>
            </a:r>
            <a:r>
              <a:rPr dirty="0" spc="95"/>
              <a:t>зберігається</a:t>
            </a:r>
            <a:r>
              <a:rPr dirty="0" spc="40"/>
              <a:t> </a:t>
            </a:r>
            <a:r>
              <a:rPr dirty="0" spc="130"/>
              <a:t>на</a:t>
            </a:r>
            <a:r>
              <a:rPr dirty="0" spc="60"/>
              <a:t> </a:t>
            </a:r>
            <a:r>
              <a:rPr dirty="0" spc="85"/>
              <a:t>носіях</a:t>
            </a:r>
            <a:r>
              <a:rPr dirty="0" spc="45"/>
              <a:t> </a:t>
            </a:r>
            <a:r>
              <a:rPr dirty="0" spc="105"/>
              <a:t>такої</a:t>
            </a:r>
            <a:r>
              <a:rPr dirty="0" spc="60"/>
              <a:t> </a:t>
            </a:r>
            <a:r>
              <a:rPr dirty="0" spc="70"/>
              <a:t>інформації,</a:t>
            </a:r>
            <a:r>
              <a:rPr dirty="0" spc="45"/>
              <a:t> </a:t>
            </a:r>
            <a:r>
              <a:rPr dirty="0" spc="90"/>
              <a:t>вчинені</a:t>
            </a:r>
            <a:r>
              <a:rPr dirty="0" spc="55"/>
              <a:t> </a:t>
            </a:r>
            <a:r>
              <a:rPr dirty="0" spc="80"/>
              <a:t>особою,</a:t>
            </a:r>
            <a:r>
              <a:rPr dirty="0" spc="50"/>
              <a:t> </a:t>
            </a:r>
            <a:r>
              <a:rPr dirty="0" spc="120"/>
              <a:t>яка</a:t>
            </a:r>
            <a:r>
              <a:rPr dirty="0" spc="45"/>
              <a:t> </a:t>
            </a:r>
            <a:r>
              <a:rPr dirty="0" spc="105"/>
              <a:t>має</a:t>
            </a:r>
            <a:r>
              <a:rPr dirty="0" spc="45"/>
              <a:t> </a:t>
            </a:r>
            <a:r>
              <a:rPr dirty="0" spc="114"/>
              <a:t>право </a:t>
            </a:r>
            <a:r>
              <a:rPr dirty="0" u="none" spc="-409"/>
              <a:t> </a:t>
            </a:r>
            <a:r>
              <a:rPr dirty="0" spc="130"/>
              <a:t>доступу</a:t>
            </a:r>
            <a:r>
              <a:rPr dirty="0" spc="5"/>
              <a:t> </a:t>
            </a:r>
            <a:r>
              <a:rPr dirty="0" spc="130"/>
              <a:t>до</a:t>
            </a:r>
            <a:r>
              <a:rPr dirty="0" spc="25"/>
              <a:t> </a:t>
            </a:r>
            <a:r>
              <a:rPr dirty="0" spc="35"/>
              <a:t>неї.</a:t>
            </a:r>
          </a:p>
          <a:p>
            <a:pPr algn="just" marL="38100">
              <a:lnSpc>
                <a:spcPct val="100000"/>
              </a:lnSpc>
              <a:spcBef>
                <a:spcPts val="210"/>
              </a:spcBef>
            </a:pPr>
            <a:r>
              <a:rPr dirty="0" spc="145" b="1">
                <a:latin typeface="Trebuchet MS"/>
                <a:cs typeface="Trebuchet MS"/>
              </a:rPr>
              <a:t>Стаття</a:t>
            </a:r>
            <a:r>
              <a:rPr dirty="0" spc="495" b="1">
                <a:latin typeface="Trebuchet MS"/>
                <a:cs typeface="Trebuchet MS"/>
              </a:rPr>
              <a:t> </a:t>
            </a:r>
            <a:r>
              <a:rPr dirty="0" spc="114" b="1">
                <a:latin typeface="Trebuchet MS"/>
                <a:cs typeface="Trebuchet MS"/>
              </a:rPr>
              <a:t>363.</a:t>
            </a:r>
            <a:r>
              <a:rPr dirty="0" spc="30" b="1">
                <a:latin typeface="Trebuchet MS"/>
                <a:cs typeface="Trebuchet MS"/>
              </a:rPr>
              <a:t> </a:t>
            </a:r>
            <a:r>
              <a:rPr dirty="0" spc="130"/>
              <a:t>Порушення</a:t>
            </a:r>
            <a:r>
              <a:rPr dirty="0" spc="440"/>
              <a:t> </a:t>
            </a:r>
            <a:r>
              <a:rPr dirty="0" spc="114"/>
              <a:t>правил</a:t>
            </a:r>
            <a:r>
              <a:rPr dirty="0" spc="455"/>
              <a:t> </a:t>
            </a:r>
            <a:r>
              <a:rPr dirty="0" spc="105"/>
              <a:t>експлуатації</a:t>
            </a:r>
            <a:r>
              <a:rPr dirty="0" spc="459"/>
              <a:t> </a:t>
            </a:r>
            <a:r>
              <a:rPr dirty="0" spc="105"/>
              <a:t>електронно-обчислювальних</a:t>
            </a:r>
            <a:r>
              <a:rPr dirty="0" spc="450"/>
              <a:t> </a:t>
            </a:r>
            <a:r>
              <a:rPr dirty="0" spc="135"/>
              <a:t>машин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2215" y="2579661"/>
            <a:ext cx="104139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65">
                <a:latin typeface="Trebuchet MS"/>
                <a:cs typeface="Trebuchet MS"/>
              </a:rPr>
              <a:t>•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215" y="3031832"/>
            <a:ext cx="104139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65">
                <a:latin typeface="Trebuchet MS"/>
                <a:cs typeface="Trebuchet MS"/>
              </a:rPr>
              <a:t>•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2215" y="3698557"/>
            <a:ext cx="104139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65">
                <a:latin typeface="Trebuchet MS"/>
                <a:cs typeface="Trebuchet MS"/>
              </a:rPr>
              <a:t>•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2215" y="4578375"/>
            <a:ext cx="104139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65">
                <a:latin typeface="Trebuchet MS"/>
                <a:cs typeface="Trebuchet MS"/>
              </a:rPr>
              <a:t>•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2764" y="4979885"/>
            <a:ext cx="8053705" cy="0"/>
          </a:xfrm>
          <a:custGeom>
            <a:avLst/>
            <a:gdLst/>
            <a:ahLst/>
            <a:cxnLst/>
            <a:rect l="l" t="t" r="r" b="b"/>
            <a:pathLst>
              <a:path w="8053705" h="0">
                <a:moveTo>
                  <a:pt x="0" y="0"/>
                </a:moveTo>
                <a:lnTo>
                  <a:pt x="8053202" y="0"/>
                </a:lnTo>
              </a:path>
            </a:pathLst>
          </a:custGeom>
          <a:ln w="100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60064" y="4771694"/>
            <a:ext cx="807085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612265" algn="l"/>
                <a:tab pos="3514725" algn="l"/>
                <a:tab pos="4485005" algn="l"/>
                <a:tab pos="6069330" algn="l"/>
                <a:tab pos="6952615" algn="l"/>
                <a:tab pos="7429500" algn="l"/>
              </a:tabLst>
            </a:pPr>
            <a:r>
              <a:rPr dirty="0" sz="1400" spc="75">
                <a:latin typeface="Trebuchet MS"/>
                <a:cs typeface="Trebuchet MS"/>
              </a:rPr>
              <a:t>(к</a:t>
            </a:r>
            <a:r>
              <a:rPr dirty="0" sz="1400" spc="105">
                <a:latin typeface="Trebuchet MS"/>
                <a:cs typeface="Trebuchet MS"/>
              </a:rPr>
              <a:t>о</a:t>
            </a:r>
            <a:r>
              <a:rPr dirty="0" sz="1400" spc="100">
                <a:latin typeface="Trebuchet MS"/>
                <a:cs typeface="Trebuchet MS"/>
              </a:rPr>
              <a:t>м</a:t>
            </a:r>
            <a:r>
              <a:rPr dirty="0" sz="1400" spc="140">
                <a:latin typeface="Trebuchet MS"/>
                <a:cs typeface="Trebuchet MS"/>
              </a:rPr>
              <a:t>п</a:t>
            </a:r>
            <a:r>
              <a:rPr dirty="0" sz="1400" spc="160">
                <a:latin typeface="Trebuchet MS"/>
                <a:cs typeface="Trebuchet MS"/>
              </a:rPr>
              <a:t>'</a:t>
            </a:r>
            <a:r>
              <a:rPr dirty="0" sz="1400" spc="150">
                <a:latin typeface="Trebuchet MS"/>
                <a:cs typeface="Trebuchet MS"/>
              </a:rPr>
              <a:t>ю</a:t>
            </a:r>
            <a:r>
              <a:rPr dirty="0" sz="1400" spc="180">
                <a:latin typeface="Trebuchet MS"/>
                <a:cs typeface="Trebuchet MS"/>
              </a:rPr>
              <a:t>т</a:t>
            </a:r>
            <a:r>
              <a:rPr dirty="0" sz="1400" spc="90">
                <a:latin typeface="Trebuchet MS"/>
                <a:cs typeface="Trebuchet MS"/>
              </a:rPr>
              <a:t>е</a:t>
            </a:r>
            <a:r>
              <a:rPr dirty="0" sz="1400" spc="100">
                <a:latin typeface="Trebuchet MS"/>
                <a:cs typeface="Trebuchet MS"/>
              </a:rPr>
              <a:t>р</a:t>
            </a:r>
            <a:r>
              <a:rPr dirty="0" sz="1400">
                <a:latin typeface="Trebuchet MS"/>
                <a:cs typeface="Trebuchet MS"/>
              </a:rPr>
              <a:t>і</a:t>
            </a:r>
            <a:r>
              <a:rPr dirty="0" sz="1400" spc="90">
                <a:latin typeface="Trebuchet MS"/>
                <a:cs typeface="Trebuchet MS"/>
              </a:rPr>
              <a:t>в</a:t>
            </a:r>
            <a:r>
              <a:rPr dirty="0" sz="1400" spc="40">
                <a:latin typeface="Trebuchet MS"/>
                <a:cs typeface="Trebuchet MS"/>
              </a:rPr>
              <a:t>)</a:t>
            </a:r>
            <a:r>
              <a:rPr dirty="0" sz="1400" spc="-70">
                <a:latin typeface="Trebuchet MS"/>
                <a:cs typeface="Trebuchet MS"/>
              </a:rPr>
              <a:t>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135">
                <a:latin typeface="Trebuchet MS"/>
                <a:cs typeface="Trebuchet MS"/>
              </a:rPr>
              <a:t>а</a:t>
            </a:r>
            <a:r>
              <a:rPr dirty="0" sz="1400" spc="140">
                <a:latin typeface="Trebuchet MS"/>
                <a:cs typeface="Trebuchet MS"/>
              </a:rPr>
              <a:t>вт</a:t>
            </a:r>
            <a:r>
              <a:rPr dirty="0" sz="1400" spc="105">
                <a:latin typeface="Trebuchet MS"/>
                <a:cs typeface="Trebuchet MS"/>
              </a:rPr>
              <a:t>о</a:t>
            </a:r>
            <a:r>
              <a:rPr dirty="0" sz="1400" spc="100">
                <a:latin typeface="Trebuchet MS"/>
                <a:cs typeface="Trebuchet MS"/>
              </a:rPr>
              <a:t>м</a:t>
            </a:r>
            <a:r>
              <a:rPr dirty="0" sz="1400" spc="135">
                <a:latin typeface="Trebuchet MS"/>
                <a:cs typeface="Trebuchet MS"/>
              </a:rPr>
              <a:t>а</a:t>
            </a:r>
            <a:r>
              <a:rPr dirty="0" sz="1400" spc="180">
                <a:latin typeface="Trebuchet MS"/>
                <a:cs typeface="Trebuchet MS"/>
              </a:rPr>
              <a:t>т</a:t>
            </a:r>
            <a:r>
              <a:rPr dirty="0" sz="1400" spc="105">
                <a:latin typeface="Trebuchet MS"/>
                <a:cs typeface="Trebuchet MS"/>
              </a:rPr>
              <a:t>и</a:t>
            </a:r>
            <a:r>
              <a:rPr dirty="0" sz="1400" spc="100">
                <a:latin typeface="Trebuchet MS"/>
                <a:cs typeface="Trebuchet MS"/>
              </a:rPr>
              <a:t>з</a:t>
            </a:r>
            <a:r>
              <a:rPr dirty="0" sz="1400" spc="114">
                <a:latin typeface="Trebuchet MS"/>
                <a:cs typeface="Trebuchet MS"/>
              </a:rPr>
              <a:t>о</a:t>
            </a:r>
            <a:r>
              <a:rPr dirty="0" sz="1400" spc="90">
                <a:latin typeface="Trebuchet MS"/>
                <a:cs typeface="Trebuchet MS"/>
              </a:rPr>
              <a:t>в</a:t>
            </a:r>
            <a:r>
              <a:rPr dirty="0" sz="1400" spc="140">
                <a:latin typeface="Trebuchet MS"/>
                <a:cs typeface="Trebuchet MS"/>
              </a:rPr>
              <a:t>а</a:t>
            </a:r>
            <a:r>
              <a:rPr dirty="0" sz="1400" spc="120">
                <a:latin typeface="Trebuchet MS"/>
                <a:cs typeface="Trebuchet MS"/>
              </a:rPr>
              <a:t>н</a:t>
            </a:r>
            <a:r>
              <a:rPr dirty="0" sz="1400" spc="105">
                <a:latin typeface="Trebuchet MS"/>
                <a:cs typeface="Trebuchet MS"/>
              </a:rPr>
              <a:t>и</a:t>
            </a:r>
            <a:r>
              <a:rPr dirty="0" sz="1400" spc="120">
                <a:latin typeface="Trebuchet MS"/>
                <a:cs typeface="Trebuchet MS"/>
              </a:rPr>
              <a:t>х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55">
                <a:latin typeface="Trebuchet MS"/>
                <a:cs typeface="Trebuchet MS"/>
              </a:rPr>
              <a:t>с</a:t>
            </a:r>
            <a:r>
              <a:rPr dirty="0" sz="1400" spc="114">
                <a:latin typeface="Trebuchet MS"/>
                <a:cs typeface="Trebuchet MS"/>
              </a:rPr>
              <a:t>и</a:t>
            </a:r>
            <a:r>
              <a:rPr dirty="0" sz="1400" spc="65">
                <a:latin typeface="Trebuchet MS"/>
                <a:cs typeface="Trebuchet MS"/>
              </a:rPr>
              <a:t>с</a:t>
            </a:r>
            <a:r>
              <a:rPr dirty="0" sz="1400" spc="170">
                <a:latin typeface="Trebuchet MS"/>
                <a:cs typeface="Trebuchet MS"/>
              </a:rPr>
              <a:t>т</a:t>
            </a:r>
            <a:r>
              <a:rPr dirty="0" sz="1400" spc="100">
                <a:latin typeface="Trebuchet MS"/>
                <a:cs typeface="Trebuchet MS"/>
              </a:rPr>
              <a:t>е</a:t>
            </a:r>
            <a:r>
              <a:rPr dirty="0" sz="1400" spc="90">
                <a:latin typeface="Trebuchet MS"/>
                <a:cs typeface="Trebuchet MS"/>
              </a:rPr>
              <a:t>м</a:t>
            </a:r>
            <a:r>
              <a:rPr dirty="0" sz="1400" spc="-70">
                <a:latin typeface="Trebuchet MS"/>
                <a:cs typeface="Trebuchet MS"/>
              </a:rPr>
              <a:t>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120">
                <a:latin typeface="Trebuchet MS"/>
                <a:cs typeface="Trebuchet MS"/>
              </a:rPr>
              <a:t>к</a:t>
            </a:r>
            <a:r>
              <a:rPr dirty="0" sz="1400" spc="114">
                <a:latin typeface="Trebuchet MS"/>
                <a:cs typeface="Trebuchet MS"/>
              </a:rPr>
              <a:t>о</a:t>
            </a:r>
            <a:r>
              <a:rPr dirty="0" sz="1400" spc="90">
                <a:latin typeface="Trebuchet MS"/>
                <a:cs typeface="Trebuchet MS"/>
              </a:rPr>
              <a:t>м</a:t>
            </a:r>
            <a:r>
              <a:rPr dirty="0" sz="1400" spc="150">
                <a:latin typeface="Trebuchet MS"/>
                <a:cs typeface="Trebuchet MS"/>
              </a:rPr>
              <a:t>п</a:t>
            </a:r>
            <a:r>
              <a:rPr dirty="0" sz="1400" spc="150">
                <a:latin typeface="Trebuchet MS"/>
                <a:cs typeface="Trebuchet MS"/>
              </a:rPr>
              <a:t>'</a:t>
            </a:r>
            <a:r>
              <a:rPr dirty="0" sz="1400" spc="150">
                <a:latin typeface="Trebuchet MS"/>
                <a:cs typeface="Trebuchet MS"/>
              </a:rPr>
              <a:t>ю</a:t>
            </a:r>
            <a:r>
              <a:rPr dirty="0" sz="1400" spc="180">
                <a:latin typeface="Trebuchet MS"/>
                <a:cs typeface="Trebuchet MS"/>
              </a:rPr>
              <a:t>т</a:t>
            </a:r>
            <a:r>
              <a:rPr dirty="0" sz="1400" spc="100">
                <a:latin typeface="Trebuchet MS"/>
                <a:cs typeface="Trebuchet MS"/>
              </a:rPr>
              <a:t>е</a:t>
            </a:r>
            <a:r>
              <a:rPr dirty="0" sz="1400" spc="90">
                <a:latin typeface="Trebuchet MS"/>
                <a:cs typeface="Trebuchet MS"/>
              </a:rPr>
              <a:t>р</a:t>
            </a:r>
            <a:r>
              <a:rPr dirty="0" sz="1400" spc="130">
                <a:latin typeface="Trebuchet MS"/>
                <a:cs typeface="Trebuchet MS"/>
              </a:rPr>
              <a:t>н</a:t>
            </a:r>
            <a:r>
              <a:rPr dirty="0" sz="1400" spc="105">
                <a:latin typeface="Trebuchet MS"/>
                <a:cs typeface="Trebuchet MS"/>
              </a:rPr>
              <a:t>и</a:t>
            </a:r>
            <a:r>
              <a:rPr dirty="0" sz="1400" spc="120">
                <a:latin typeface="Trebuchet MS"/>
                <a:cs typeface="Trebuchet MS"/>
              </a:rPr>
              <a:t>х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100">
                <a:latin typeface="Trebuchet MS"/>
                <a:cs typeface="Trebuchet MS"/>
              </a:rPr>
              <a:t>м</a:t>
            </a:r>
            <a:r>
              <a:rPr dirty="0" sz="1400" spc="90">
                <a:latin typeface="Trebuchet MS"/>
                <a:cs typeface="Trebuchet MS"/>
              </a:rPr>
              <a:t>е</a:t>
            </a:r>
            <a:r>
              <a:rPr dirty="0" sz="1400" spc="100">
                <a:latin typeface="Trebuchet MS"/>
                <a:cs typeface="Trebuchet MS"/>
              </a:rPr>
              <a:t>р</a:t>
            </a:r>
            <a:r>
              <a:rPr dirty="0" sz="1400" spc="90">
                <a:latin typeface="Trebuchet MS"/>
                <a:cs typeface="Trebuchet MS"/>
              </a:rPr>
              <a:t>е</a:t>
            </a:r>
            <a:r>
              <a:rPr dirty="0" sz="1400" spc="235">
                <a:latin typeface="Trebuchet MS"/>
                <a:cs typeface="Trebuchet MS"/>
              </a:rPr>
              <a:t>ж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80">
                <a:latin typeface="Trebuchet MS"/>
                <a:cs typeface="Trebuchet MS"/>
              </a:rPr>
              <a:t>ч</a:t>
            </a:r>
            <a:r>
              <a:rPr dirty="0" sz="1400" spc="114">
                <a:latin typeface="Trebuchet MS"/>
                <a:cs typeface="Trebuchet MS"/>
              </a:rPr>
              <a:t>и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100">
                <a:latin typeface="Trebuchet MS"/>
                <a:cs typeface="Trebuchet MS"/>
              </a:rPr>
              <a:t>м</a:t>
            </a:r>
            <a:r>
              <a:rPr dirty="0" sz="1400" spc="90">
                <a:latin typeface="Trebuchet MS"/>
                <a:cs typeface="Trebuchet MS"/>
              </a:rPr>
              <a:t>е</a:t>
            </a:r>
            <a:r>
              <a:rPr dirty="0" sz="1400" spc="100">
                <a:latin typeface="Trebuchet MS"/>
                <a:cs typeface="Trebuchet MS"/>
              </a:rPr>
              <a:t>р</a:t>
            </a:r>
            <a:r>
              <a:rPr dirty="0" sz="1400" spc="100">
                <a:latin typeface="Trebuchet MS"/>
                <a:cs typeface="Trebuchet MS"/>
              </a:rPr>
              <a:t>е</a:t>
            </a:r>
            <a:r>
              <a:rPr dirty="0" sz="1400" spc="165">
                <a:latin typeface="Trebuchet MS"/>
                <a:cs typeface="Trebuchet MS"/>
              </a:rPr>
              <a:t>ж 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u="sng" sz="1400" spc="114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електрозв'язку</a:t>
            </a:r>
            <a:r>
              <a:rPr dirty="0" u="sng" sz="1400" spc="15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11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або</a:t>
            </a:r>
            <a:r>
              <a:rPr dirty="0" u="sng" sz="1400" spc="3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125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порядку</a:t>
            </a:r>
            <a:r>
              <a:rPr dirty="0" u="sng" sz="1400" spc="2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95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чи</a:t>
            </a:r>
            <a:r>
              <a:rPr dirty="0" u="sng" sz="1400" spc="25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114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правил</a:t>
            </a:r>
            <a:r>
              <a:rPr dirty="0" u="sng" sz="1400" spc="3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12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захисту</a:t>
            </a:r>
            <a:r>
              <a:rPr dirty="0" u="sng" sz="1400" spc="25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7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інформації,</a:t>
            </a:r>
            <a:r>
              <a:rPr dirty="0" u="sng" sz="1400" spc="2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12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яка</a:t>
            </a:r>
            <a:r>
              <a:rPr dirty="0" u="sng" sz="1400" spc="25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105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в</a:t>
            </a:r>
            <a:r>
              <a:rPr dirty="0" u="sng" sz="1400" spc="2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12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них</a:t>
            </a:r>
            <a:r>
              <a:rPr dirty="0" u="sng" sz="1400" spc="15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9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оброблюється.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2215" y="5244007"/>
            <a:ext cx="104139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65">
                <a:latin typeface="Trebuchet MS"/>
                <a:cs typeface="Trebuchet MS"/>
              </a:rPr>
              <a:t>•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40832" y="5431682"/>
            <a:ext cx="67310" cy="0"/>
          </a:xfrm>
          <a:custGeom>
            <a:avLst/>
            <a:gdLst/>
            <a:ahLst/>
            <a:cxnLst/>
            <a:rect l="l" t="t" r="r" b="b"/>
            <a:pathLst>
              <a:path w="67310" h="0">
                <a:moveTo>
                  <a:pt x="0" y="0"/>
                </a:moveTo>
                <a:lnTo>
                  <a:pt x="67316" y="0"/>
                </a:lnTo>
              </a:path>
            </a:pathLst>
          </a:custGeom>
          <a:ln w="100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09264" y="5223489"/>
            <a:ext cx="8147684" cy="2406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05"/>
              </a:spcBef>
              <a:tabLst>
                <a:tab pos="1044575" algn="l"/>
                <a:tab pos="3531870" algn="l"/>
                <a:tab pos="4427220" algn="l"/>
                <a:tab pos="7470775" algn="l"/>
              </a:tabLst>
            </a:pPr>
            <a:r>
              <a:rPr dirty="0" u="sng" sz="1400" spc="14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Стаття</a:t>
            </a:r>
            <a:r>
              <a:rPr dirty="0" u="sng" sz="1400" spc="14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1400" spc="1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363</a:t>
            </a:r>
            <a:r>
              <a:rPr dirty="0" u="sng" baseline="27777" sz="1200" spc="15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-1</a:t>
            </a:r>
            <a:r>
              <a:rPr dirty="0" sz="1400" spc="100" b="1">
                <a:latin typeface="Trebuchet MS"/>
                <a:cs typeface="Trebuchet MS"/>
              </a:rPr>
              <a:t>.</a:t>
            </a:r>
            <a:r>
              <a:rPr dirty="0" sz="1400" spc="25" b="1">
                <a:latin typeface="Trebuchet MS"/>
                <a:cs typeface="Trebuchet MS"/>
              </a:rPr>
              <a:t> </a:t>
            </a:r>
            <a:r>
              <a:rPr dirty="0" sz="1400" spc="135">
                <a:latin typeface="Trebuchet MS"/>
                <a:cs typeface="Trebuchet MS"/>
              </a:rPr>
              <a:t>Перешкоджання</a:t>
            </a:r>
            <a:r>
              <a:rPr dirty="0" sz="1400" spc="135">
                <a:latin typeface="Times New Roman"/>
                <a:cs typeface="Times New Roman"/>
              </a:rPr>
              <a:t>	</a:t>
            </a:r>
            <a:r>
              <a:rPr dirty="0" sz="1400" spc="95">
                <a:latin typeface="Trebuchet MS"/>
                <a:cs typeface="Trebuchet MS"/>
              </a:rPr>
              <a:t>роботі</a:t>
            </a:r>
            <a:r>
              <a:rPr dirty="0" sz="1400" spc="95">
                <a:latin typeface="Times New Roman"/>
                <a:cs typeface="Times New Roman"/>
              </a:rPr>
              <a:t>	</a:t>
            </a:r>
            <a:r>
              <a:rPr dirty="0" sz="1400" spc="105">
                <a:latin typeface="Trebuchet MS"/>
                <a:cs typeface="Trebuchet MS"/>
              </a:rPr>
              <a:t>електронно-обчислювальних</a:t>
            </a:r>
            <a:r>
              <a:rPr dirty="0" sz="1400" spc="105">
                <a:latin typeface="Times New Roman"/>
                <a:cs typeface="Times New Roman"/>
              </a:rPr>
              <a:t>	</a:t>
            </a:r>
            <a:r>
              <a:rPr dirty="0" sz="1400" spc="135">
                <a:latin typeface="Trebuchet MS"/>
                <a:cs typeface="Trebuchet MS"/>
              </a:rPr>
              <a:t>машин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108149" y="5431682"/>
            <a:ext cx="6518275" cy="0"/>
          </a:xfrm>
          <a:custGeom>
            <a:avLst/>
            <a:gdLst/>
            <a:ahLst/>
            <a:cxnLst/>
            <a:rect l="l" t="t" r="r" b="b"/>
            <a:pathLst>
              <a:path w="6518275" h="0">
                <a:moveTo>
                  <a:pt x="0" y="0"/>
                </a:moveTo>
                <a:lnTo>
                  <a:pt x="6517817" y="0"/>
                </a:lnTo>
              </a:path>
            </a:pathLst>
          </a:custGeom>
          <a:ln w="100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72764" y="5645175"/>
            <a:ext cx="8053705" cy="0"/>
          </a:xfrm>
          <a:custGeom>
            <a:avLst/>
            <a:gdLst/>
            <a:ahLst/>
            <a:cxnLst/>
            <a:rect l="l" t="t" r="r" b="b"/>
            <a:pathLst>
              <a:path w="8053705" h="0">
                <a:moveTo>
                  <a:pt x="0" y="0"/>
                </a:moveTo>
                <a:lnTo>
                  <a:pt x="8053202" y="0"/>
                </a:lnTo>
              </a:path>
            </a:pathLst>
          </a:custGeom>
          <a:ln w="100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60064" y="5436988"/>
            <a:ext cx="8070850" cy="45465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612265" algn="l"/>
                <a:tab pos="3514725" algn="l"/>
                <a:tab pos="4485005" algn="l"/>
                <a:tab pos="6069330" algn="l"/>
                <a:tab pos="6952615" algn="l"/>
                <a:tab pos="7429500" algn="l"/>
              </a:tabLst>
            </a:pPr>
            <a:r>
              <a:rPr dirty="0" sz="1400" spc="75">
                <a:latin typeface="Trebuchet MS"/>
                <a:cs typeface="Trebuchet MS"/>
              </a:rPr>
              <a:t>(к</a:t>
            </a:r>
            <a:r>
              <a:rPr dirty="0" sz="1400" spc="105">
                <a:latin typeface="Trebuchet MS"/>
                <a:cs typeface="Trebuchet MS"/>
              </a:rPr>
              <a:t>о</a:t>
            </a:r>
            <a:r>
              <a:rPr dirty="0" sz="1400" spc="100">
                <a:latin typeface="Trebuchet MS"/>
                <a:cs typeface="Trebuchet MS"/>
              </a:rPr>
              <a:t>м</a:t>
            </a:r>
            <a:r>
              <a:rPr dirty="0" sz="1400" spc="140">
                <a:latin typeface="Trebuchet MS"/>
                <a:cs typeface="Trebuchet MS"/>
              </a:rPr>
              <a:t>п</a:t>
            </a:r>
            <a:r>
              <a:rPr dirty="0" sz="1400" spc="160">
                <a:latin typeface="Trebuchet MS"/>
                <a:cs typeface="Trebuchet MS"/>
              </a:rPr>
              <a:t>'</a:t>
            </a:r>
            <a:r>
              <a:rPr dirty="0" sz="1400" spc="150">
                <a:latin typeface="Trebuchet MS"/>
                <a:cs typeface="Trebuchet MS"/>
              </a:rPr>
              <a:t>ю</a:t>
            </a:r>
            <a:r>
              <a:rPr dirty="0" sz="1400" spc="180">
                <a:latin typeface="Trebuchet MS"/>
                <a:cs typeface="Trebuchet MS"/>
              </a:rPr>
              <a:t>т</a:t>
            </a:r>
            <a:r>
              <a:rPr dirty="0" sz="1400" spc="90">
                <a:latin typeface="Trebuchet MS"/>
                <a:cs typeface="Trebuchet MS"/>
              </a:rPr>
              <a:t>е</a:t>
            </a:r>
            <a:r>
              <a:rPr dirty="0" sz="1400" spc="100">
                <a:latin typeface="Trebuchet MS"/>
                <a:cs typeface="Trebuchet MS"/>
              </a:rPr>
              <a:t>р</a:t>
            </a:r>
            <a:r>
              <a:rPr dirty="0" sz="1400">
                <a:latin typeface="Trebuchet MS"/>
                <a:cs typeface="Trebuchet MS"/>
              </a:rPr>
              <a:t>і</a:t>
            </a:r>
            <a:r>
              <a:rPr dirty="0" sz="1400" spc="90">
                <a:latin typeface="Trebuchet MS"/>
                <a:cs typeface="Trebuchet MS"/>
              </a:rPr>
              <a:t>в</a:t>
            </a:r>
            <a:r>
              <a:rPr dirty="0" sz="1400" spc="40">
                <a:latin typeface="Trebuchet MS"/>
                <a:cs typeface="Trebuchet MS"/>
              </a:rPr>
              <a:t>)</a:t>
            </a:r>
            <a:r>
              <a:rPr dirty="0" sz="1400" spc="-70">
                <a:latin typeface="Trebuchet MS"/>
                <a:cs typeface="Trebuchet MS"/>
              </a:rPr>
              <a:t>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135">
                <a:latin typeface="Trebuchet MS"/>
                <a:cs typeface="Trebuchet MS"/>
              </a:rPr>
              <a:t>а</a:t>
            </a:r>
            <a:r>
              <a:rPr dirty="0" sz="1400" spc="140">
                <a:latin typeface="Trebuchet MS"/>
                <a:cs typeface="Trebuchet MS"/>
              </a:rPr>
              <a:t>вт</a:t>
            </a:r>
            <a:r>
              <a:rPr dirty="0" sz="1400" spc="105">
                <a:latin typeface="Trebuchet MS"/>
                <a:cs typeface="Trebuchet MS"/>
              </a:rPr>
              <a:t>о</a:t>
            </a:r>
            <a:r>
              <a:rPr dirty="0" sz="1400" spc="100">
                <a:latin typeface="Trebuchet MS"/>
                <a:cs typeface="Trebuchet MS"/>
              </a:rPr>
              <a:t>м</a:t>
            </a:r>
            <a:r>
              <a:rPr dirty="0" sz="1400" spc="135">
                <a:latin typeface="Trebuchet MS"/>
                <a:cs typeface="Trebuchet MS"/>
              </a:rPr>
              <a:t>а</a:t>
            </a:r>
            <a:r>
              <a:rPr dirty="0" sz="1400" spc="180">
                <a:latin typeface="Trebuchet MS"/>
                <a:cs typeface="Trebuchet MS"/>
              </a:rPr>
              <a:t>т</a:t>
            </a:r>
            <a:r>
              <a:rPr dirty="0" sz="1400" spc="105">
                <a:latin typeface="Trebuchet MS"/>
                <a:cs typeface="Trebuchet MS"/>
              </a:rPr>
              <a:t>и</a:t>
            </a:r>
            <a:r>
              <a:rPr dirty="0" sz="1400" spc="100">
                <a:latin typeface="Trebuchet MS"/>
                <a:cs typeface="Trebuchet MS"/>
              </a:rPr>
              <a:t>з</a:t>
            </a:r>
            <a:r>
              <a:rPr dirty="0" sz="1400" spc="114">
                <a:latin typeface="Trebuchet MS"/>
                <a:cs typeface="Trebuchet MS"/>
              </a:rPr>
              <a:t>о</a:t>
            </a:r>
            <a:r>
              <a:rPr dirty="0" sz="1400" spc="90">
                <a:latin typeface="Trebuchet MS"/>
                <a:cs typeface="Trebuchet MS"/>
              </a:rPr>
              <a:t>в</a:t>
            </a:r>
            <a:r>
              <a:rPr dirty="0" sz="1400" spc="140">
                <a:latin typeface="Trebuchet MS"/>
                <a:cs typeface="Trebuchet MS"/>
              </a:rPr>
              <a:t>а</a:t>
            </a:r>
            <a:r>
              <a:rPr dirty="0" sz="1400" spc="120">
                <a:latin typeface="Trebuchet MS"/>
                <a:cs typeface="Trebuchet MS"/>
              </a:rPr>
              <a:t>н</a:t>
            </a:r>
            <a:r>
              <a:rPr dirty="0" sz="1400" spc="105">
                <a:latin typeface="Trebuchet MS"/>
                <a:cs typeface="Trebuchet MS"/>
              </a:rPr>
              <a:t>и</a:t>
            </a:r>
            <a:r>
              <a:rPr dirty="0" sz="1400" spc="120">
                <a:latin typeface="Trebuchet MS"/>
                <a:cs typeface="Trebuchet MS"/>
              </a:rPr>
              <a:t>х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55">
                <a:latin typeface="Trebuchet MS"/>
                <a:cs typeface="Trebuchet MS"/>
              </a:rPr>
              <a:t>с</a:t>
            </a:r>
            <a:r>
              <a:rPr dirty="0" sz="1400" spc="114">
                <a:latin typeface="Trebuchet MS"/>
                <a:cs typeface="Trebuchet MS"/>
              </a:rPr>
              <a:t>и</a:t>
            </a:r>
            <a:r>
              <a:rPr dirty="0" sz="1400" spc="65">
                <a:latin typeface="Trebuchet MS"/>
                <a:cs typeface="Trebuchet MS"/>
              </a:rPr>
              <a:t>с</a:t>
            </a:r>
            <a:r>
              <a:rPr dirty="0" sz="1400" spc="170">
                <a:latin typeface="Trebuchet MS"/>
                <a:cs typeface="Trebuchet MS"/>
              </a:rPr>
              <a:t>т</a:t>
            </a:r>
            <a:r>
              <a:rPr dirty="0" sz="1400" spc="100">
                <a:latin typeface="Trebuchet MS"/>
                <a:cs typeface="Trebuchet MS"/>
              </a:rPr>
              <a:t>е</a:t>
            </a:r>
            <a:r>
              <a:rPr dirty="0" sz="1400" spc="90">
                <a:latin typeface="Trebuchet MS"/>
                <a:cs typeface="Trebuchet MS"/>
              </a:rPr>
              <a:t>м</a:t>
            </a:r>
            <a:r>
              <a:rPr dirty="0" sz="1400" spc="-70">
                <a:latin typeface="Trebuchet MS"/>
                <a:cs typeface="Trebuchet MS"/>
              </a:rPr>
              <a:t>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120">
                <a:latin typeface="Trebuchet MS"/>
                <a:cs typeface="Trebuchet MS"/>
              </a:rPr>
              <a:t>к</a:t>
            </a:r>
            <a:r>
              <a:rPr dirty="0" sz="1400" spc="114">
                <a:latin typeface="Trebuchet MS"/>
                <a:cs typeface="Trebuchet MS"/>
              </a:rPr>
              <a:t>о</a:t>
            </a:r>
            <a:r>
              <a:rPr dirty="0" sz="1400" spc="90">
                <a:latin typeface="Trebuchet MS"/>
                <a:cs typeface="Trebuchet MS"/>
              </a:rPr>
              <a:t>м</a:t>
            </a:r>
            <a:r>
              <a:rPr dirty="0" sz="1400" spc="150">
                <a:latin typeface="Trebuchet MS"/>
                <a:cs typeface="Trebuchet MS"/>
              </a:rPr>
              <a:t>п</a:t>
            </a:r>
            <a:r>
              <a:rPr dirty="0" sz="1400" spc="150">
                <a:latin typeface="Trebuchet MS"/>
                <a:cs typeface="Trebuchet MS"/>
              </a:rPr>
              <a:t>'</a:t>
            </a:r>
            <a:r>
              <a:rPr dirty="0" sz="1400" spc="150">
                <a:latin typeface="Trebuchet MS"/>
                <a:cs typeface="Trebuchet MS"/>
              </a:rPr>
              <a:t>ю</a:t>
            </a:r>
            <a:r>
              <a:rPr dirty="0" sz="1400" spc="180">
                <a:latin typeface="Trebuchet MS"/>
                <a:cs typeface="Trebuchet MS"/>
              </a:rPr>
              <a:t>т</a:t>
            </a:r>
            <a:r>
              <a:rPr dirty="0" sz="1400" spc="100">
                <a:latin typeface="Trebuchet MS"/>
                <a:cs typeface="Trebuchet MS"/>
              </a:rPr>
              <a:t>е</a:t>
            </a:r>
            <a:r>
              <a:rPr dirty="0" sz="1400" spc="90">
                <a:latin typeface="Trebuchet MS"/>
                <a:cs typeface="Trebuchet MS"/>
              </a:rPr>
              <a:t>р</a:t>
            </a:r>
            <a:r>
              <a:rPr dirty="0" sz="1400" spc="130">
                <a:latin typeface="Trebuchet MS"/>
                <a:cs typeface="Trebuchet MS"/>
              </a:rPr>
              <a:t>н</a:t>
            </a:r>
            <a:r>
              <a:rPr dirty="0" sz="1400" spc="105">
                <a:latin typeface="Trebuchet MS"/>
                <a:cs typeface="Trebuchet MS"/>
              </a:rPr>
              <a:t>и</a:t>
            </a:r>
            <a:r>
              <a:rPr dirty="0" sz="1400" spc="120">
                <a:latin typeface="Trebuchet MS"/>
                <a:cs typeface="Trebuchet MS"/>
              </a:rPr>
              <a:t>х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100">
                <a:latin typeface="Trebuchet MS"/>
                <a:cs typeface="Trebuchet MS"/>
              </a:rPr>
              <a:t>м</a:t>
            </a:r>
            <a:r>
              <a:rPr dirty="0" sz="1400" spc="90">
                <a:latin typeface="Trebuchet MS"/>
                <a:cs typeface="Trebuchet MS"/>
              </a:rPr>
              <a:t>е</a:t>
            </a:r>
            <a:r>
              <a:rPr dirty="0" sz="1400" spc="100">
                <a:latin typeface="Trebuchet MS"/>
                <a:cs typeface="Trebuchet MS"/>
              </a:rPr>
              <a:t>р</a:t>
            </a:r>
            <a:r>
              <a:rPr dirty="0" sz="1400" spc="90">
                <a:latin typeface="Trebuchet MS"/>
                <a:cs typeface="Trebuchet MS"/>
              </a:rPr>
              <a:t>е</a:t>
            </a:r>
            <a:r>
              <a:rPr dirty="0" sz="1400" spc="235">
                <a:latin typeface="Trebuchet MS"/>
                <a:cs typeface="Trebuchet MS"/>
              </a:rPr>
              <a:t>ж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80">
                <a:latin typeface="Trebuchet MS"/>
                <a:cs typeface="Trebuchet MS"/>
              </a:rPr>
              <a:t>ч</a:t>
            </a:r>
            <a:r>
              <a:rPr dirty="0" sz="1400" spc="114">
                <a:latin typeface="Trebuchet MS"/>
                <a:cs typeface="Trebuchet MS"/>
              </a:rPr>
              <a:t>и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100">
                <a:latin typeface="Trebuchet MS"/>
                <a:cs typeface="Trebuchet MS"/>
              </a:rPr>
              <a:t>м</a:t>
            </a:r>
            <a:r>
              <a:rPr dirty="0" sz="1400" spc="90">
                <a:latin typeface="Trebuchet MS"/>
                <a:cs typeface="Trebuchet MS"/>
              </a:rPr>
              <a:t>е</a:t>
            </a:r>
            <a:r>
              <a:rPr dirty="0" sz="1400" spc="100">
                <a:latin typeface="Trebuchet MS"/>
                <a:cs typeface="Trebuchet MS"/>
              </a:rPr>
              <a:t>р</a:t>
            </a:r>
            <a:r>
              <a:rPr dirty="0" sz="1400" spc="100">
                <a:latin typeface="Trebuchet MS"/>
                <a:cs typeface="Trebuchet MS"/>
              </a:rPr>
              <a:t>е</a:t>
            </a:r>
            <a:r>
              <a:rPr dirty="0" sz="1400" spc="165">
                <a:latin typeface="Trebuchet MS"/>
                <a:cs typeface="Trebuchet MS"/>
              </a:rPr>
              <a:t>ж 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u="sng" sz="1400" spc="114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електрозв'язку</a:t>
            </a:r>
            <a:r>
              <a:rPr dirty="0" u="sng" sz="1400" spc="1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125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шляхом</a:t>
            </a:r>
            <a:r>
              <a:rPr dirty="0" u="sng" sz="1400" spc="3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105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масового</a:t>
            </a:r>
            <a:r>
              <a:rPr dirty="0" u="sng" sz="1400" spc="3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12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розповсюдження</a:t>
            </a:r>
            <a:r>
              <a:rPr dirty="0" u="sng" sz="1400" spc="25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105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повідомлень</a:t>
            </a:r>
            <a:r>
              <a:rPr dirty="0" u="sng" sz="1400" spc="3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10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електрозв'язку.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85" y="88582"/>
            <a:ext cx="8938729" cy="65800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913" y="188658"/>
            <a:ext cx="8713787" cy="647998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9985" y="691927"/>
            <a:ext cx="7584440" cy="5821680"/>
            <a:chOff x="899985" y="691927"/>
            <a:chExt cx="7584440" cy="58216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8163" y="1010881"/>
              <a:ext cx="6846824" cy="550223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99985" y="691927"/>
              <a:ext cx="7584440" cy="368935"/>
            </a:xfrm>
            <a:custGeom>
              <a:avLst/>
              <a:gdLst/>
              <a:ahLst/>
              <a:cxnLst/>
              <a:rect l="l" t="t" r="r" b="b"/>
              <a:pathLst>
                <a:path w="7584440" h="368934">
                  <a:moveTo>
                    <a:pt x="0" y="0"/>
                  </a:moveTo>
                  <a:lnTo>
                    <a:pt x="7584122" y="0"/>
                  </a:lnTo>
                  <a:lnTo>
                    <a:pt x="7584122" y="368649"/>
                  </a:lnTo>
                  <a:lnTo>
                    <a:pt x="0" y="368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899985" y="691927"/>
            <a:ext cx="7584440" cy="368935"/>
          </a:xfrm>
          <a:prstGeom prst="rect">
            <a:avLst/>
          </a:prstGeom>
          <a:ln w="25559">
            <a:solidFill>
              <a:srgbClr val="4F80BC"/>
            </a:solidFill>
          </a:ln>
        </p:spPr>
        <p:txBody>
          <a:bodyPr wrap="square" lIns="0" tIns="469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dirty="0" sz="1800" spc="-5">
                <a:solidFill>
                  <a:srgbClr val="1F497D"/>
                </a:solidFill>
                <a:latin typeface="Calibri"/>
                <a:cs typeface="Calibri"/>
              </a:rPr>
              <a:t>Анкета.</a:t>
            </a:r>
            <a:r>
              <a:rPr dirty="0" sz="1800" spc="-2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1F497D"/>
                </a:solidFill>
                <a:latin typeface="Calibri"/>
                <a:cs typeface="Calibri"/>
              </a:rPr>
              <a:t>Що</a:t>
            </a:r>
            <a:r>
              <a:rPr dirty="0" sz="1800" spc="-2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97D"/>
                </a:solidFill>
                <a:latin typeface="Calibri"/>
                <a:cs typeface="Calibri"/>
              </a:rPr>
              <a:t>я</a:t>
            </a:r>
            <a:r>
              <a:rPr dirty="0" sz="1800" spc="-2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1F497D"/>
                </a:solidFill>
                <a:latin typeface="Calibri"/>
                <a:cs typeface="Calibri"/>
              </a:rPr>
              <a:t>знаю</a:t>
            </a:r>
            <a:r>
              <a:rPr dirty="0" sz="1800" spc="-1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1F497D"/>
                </a:solidFill>
                <a:latin typeface="Calibri"/>
                <a:cs typeface="Calibri"/>
              </a:rPr>
              <a:t>про</a:t>
            </a:r>
            <a:r>
              <a:rPr dirty="0" sz="1800" spc="-1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1F497D"/>
                </a:solidFill>
                <a:latin typeface="Calibri"/>
                <a:cs typeface="Calibri"/>
              </a:rPr>
              <a:t>кіберзлочинність?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64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200" y="536041"/>
            <a:ext cx="8012176" cy="578340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636" y="398157"/>
            <a:ext cx="7954899" cy="60595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1799" y="426605"/>
            <a:ext cx="7878953" cy="60022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214" y="1375448"/>
            <a:ext cx="6625590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55695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План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SzPct val="95833"/>
              <a:buAutoNum type="arabicPeriod"/>
              <a:tabLst>
                <a:tab pos="242570" algn="l"/>
              </a:tabLst>
            </a:pPr>
            <a:r>
              <a:rPr dirty="0" sz="2400" spc="-5">
                <a:latin typeface="Times New Roman"/>
                <a:cs typeface="Times New Roman"/>
              </a:rPr>
              <a:t>Поняття </a:t>
            </a:r>
            <a:r>
              <a:rPr dirty="0" sz="2400">
                <a:latin typeface="Times New Roman"/>
                <a:cs typeface="Times New Roman"/>
              </a:rPr>
              <a:t>та </a:t>
            </a:r>
            <a:r>
              <a:rPr dirty="0" sz="2400" spc="-5">
                <a:latin typeface="Times New Roman"/>
                <a:cs typeface="Times New Roman"/>
              </a:rPr>
              <a:t>кримінально-правова характеристика </a:t>
            </a:r>
            <a:r>
              <a:rPr dirty="0" sz="2400" spc="-58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комп'ютерних правопорушень.</a:t>
            </a:r>
            <a:endParaRPr sz="2400">
              <a:latin typeface="Times New Roman"/>
              <a:cs typeface="Times New Roman"/>
            </a:endParaRPr>
          </a:p>
          <a:p>
            <a:pPr marL="317500" indent="-305435">
              <a:lnSpc>
                <a:spcPct val="100000"/>
              </a:lnSpc>
              <a:buSzPct val="95833"/>
              <a:buAutoNum type="arabicPeriod"/>
              <a:tabLst>
                <a:tab pos="318135" algn="l"/>
              </a:tabLst>
            </a:pPr>
            <a:r>
              <a:rPr dirty="0" sz="2400" spc="-5">
                <a:latin typeface="Times New Roman"/>
                <a:cs typeface="Times New Roman"/>
              </a:rPr>
              <a:t>Види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комп'ютерних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злочинів.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2434" y="3206521"/>
            <a:ext cx="2743200" cy="18097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6802" y="3638156"/>
            <a:ext cx="4011485" cy="226223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31001" y="164884"/>
            <a:ext cx="2573273" cy="146843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64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9778" y="1662366"/>
            <a:ext cx="199199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/>
              <a:t>2.</a:t>
            </a:r>
            <a:r>
              <a:rPr dirty="0" sz="3200" spc="-70"/>
              <a:t> </a:t>
            </a:r>
            <a:r>
              <a:rPr dirty="0" sz="3200"/>
              <a:t>Питання</a:t>
            </a:r>
            <a:r>
              <a:rPr dirty="0">
                <a:latin typeface="Arial MT"/>
                <a:cs typeface="Arial MT"/>
              </a:rPr>
              <a:t>.</a:t>
            </a:r>
            <a:endParaRPr sz="32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2285" y="2414168"/>
            <a:ext cx="6353301" cy="375443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5637" y="475932"/>
            <a:ext cx="7488555" cy="916940"/>
          </a:xfrm>
          <a:custGeom>
            <a:avLst/>
            <a:gdLst/>
            <a:ahLst/>
            <a:cxnLst/>
            <a:rect l="l" t="t" r="r" b="b"/>
            <a:pathLst>
              <a:path w="7488555" h="916940">
                <a:moveTo>
                  <a:pt x="3744366" y="916901"/>
                </a:moveTo>
                <a:lnTo>
                  <a:pt x="0" y="916901"/>
                </a:lnTo>
                <a:lnTo>
                  <a:pt x="0" y="0"/>
                </a:lnTo>
                <a:lnTo>
                  <a:pt x="7488358" y="0"/>
                </a:lnTo>
                <a:lnTo>
                  <a:pt x="7488358" y="916901"/>
                </a:lnTo>
                <a:lnTo>
                  <a:pt x="3744366" y="916901"/>
                </a:lnTo>
                <a:close/>
              </a:path>
            </a:pathLst>
          </a:custGeom>
          <a:ln w="25559">
            <a:solidFill>
              <a:srgbClr val="4BABC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05284" y="510375"/>
            <a:ext cx="731520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Times New Roman"/>
                <a:cs typeface="Times New Roman"/>
              </a:rPr>
              <a:t>Стаття</a:t>
            </a:r>
            <a:r>
              <a:rPr dirty="0" sz="1800" b="1">
                <a:latin typeface="Times New Roman"/>
                <a:cs typeface="Times New Roman"/>
              </a:rPr>
              <a:t> 361.</a:t>
            </a:r>
            <a:r>
              <a:rPr dirty="0" sz="1800" b="1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Несанкціоноване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втручання</a:t>
            </a:r>
            <a:r>
              <a:rPr dirty="0" sz="1800">
                <a:latin typeface="Times New Roman"/>
                <a:cs typeface="Times New Roman"/>
              </a:rPr>
              <a:t> в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роботу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електронно- 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обчислювальних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машин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(комп’ютерів),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автоматизованих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систем, 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комп’ютерних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мереж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чи мереж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електрозв’язку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262" y="1556988"/>
            <a:ext cx="4572000" cy="4483100"/>
          </a:xfrm>
          <a:custGeom>
            <a:avLst/>
            <a:gdLst/>
            <a:ahLst/>
            <a:cxnLst/>
            <a:rect l="l" t="t" r="r" b="b"/>
            <a:pathLst>
              <a:path w="4572000" h="4483100">
                <a:moveTo>
                  <a:pt x="2285999" y="4483100"/>
                </a:moveTo>
                <a:lnTo>
                  <a:pt x="0" y="4483100"/>
                </a:lnTo>
                <a:lnTo>
                  <a:pt x="0" y="0"/>
                </a:lnTo>
                <a:lnTo>
                  <a:pt x="4571999" y="0"/>
                </a:lnTo>
                <a:lnTo>
                  <a:pt x="4571999" y="4483100"/>
                </a:lnTo>
                <a:lnTo>
                  <a:pt x="2285999" y="4483100"/>
                </a:lnTo>
                <a:close/>
              </a:path>
            </a:pathLst>
          </a:custGeom>
          <a:ln w="25559">
            <a:solidFill>
              <a:srgbClr val="4BABC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29778" y="1591462"/>
            <a:ext cx="39598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49705" algn="l"/>
                <a:tab pos="3028950" algn="l"/>
              </a:tabLst>
            </a:pPr>
            <a:r>
              <a:rPr dirty="0" sz="1800" spc="-5" b="1">
                <a:latin typeface="Times New Roman"/>
                <a:cs typeface="Times New Roman"/>
              </a:rPr>
              <a:t>Додатковим</a:t>
            </a:r>
            <a:r>
              <a:rPr dirty="0" sz="1800" spc="-5">
                <a:latin typeface="Times New Roman"/>
                <a:cs typeface="Times New Roman"/>
              </a:rPr>
              <a:t>	</a:t>
            </a:r>
            <a:r>
              <a:rPr dirty="0" sz="1800" spc="-5" b="1">
                <a:latin typeface="Times New Roman"/>
                <a:cs typeface="Times New Roman"/>
              </a:rPr>
              <a:t>обов’язковим</a:t>
            </a:r>
            <a:r>
              <a:rPr dirty="0" sz="1800" spc="-5">
                <a:latin typeface="Times New Roman"/>
                <a:cs typeface="Times New Roman"/>
              </a:rPr>
              <a:t>	</a:t>
            </a:r>
            <a:r>
              <a:rPr dirty="0" sz="1800" spc="-5" b="1">
                <a:latin typeface="Times New Roman"/>
                <a:cs typeface="Times New Roman"/>
              </a:rPr>
              <a:t>об’єктом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572" y="1865777"/>
            <a:ext cx="44145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84580" algn="l"/>
                <a:tab pos="1452245" algn="l"/>
                <a:tab pos="2887345" algn="l"/>
                <a:tab pos="4196080" algn="l"/>
              </a:tabLst>
            </a:pPr>
            <a:r>
              <a:rPr dirty="0" sz="1800" spc="-5">
                <a:latin typeface="Times New Roman"/>
                <a:cs typeface="Times New Roman"/>
              </a:rPr>
              <a:t>цих</a:t>
            </a:r>
            <a:r>
              <a:rPr dirty="0" sz="1800" spc="7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кримінальних</a:t>
            </a:r>
            <a:r>
              <a:rPr dirty="0" sz="1800" spc="7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правопорушень</a:t>
            </a:r>
            <a:r>
              <a:rPr dirty="0" sz="1800" spc="6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є</a:t>
            </a:r>
            <a:r>
              <a:rPr dirty="0" sz="1800" spc="5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право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вл</a:t>
            </a:r>
            <a:r>
              <a:rPr dirty="0" sz="1800" spc="5">
                <a:latin typeface="Times New Roman"/>
                <a:cs typeface="Times New Roman"/>
              </a:rPr>
              <a:t>а</a:t>
            </a:r>
            <a:r>
              <a:rPr dirty="0" sz="1800" spc="-5">
                <a:latin typeface="Times New Roman"/>
                <a:cs typeface="Times New Roman"/>
              </a:rPr>
              <a:t>сн</a:t>
            </a:r>
            <a:r>
              <a:rPr dirty="0" sz="1800">
                <a:latin typeface="Times New Roman"/>
                <a:cs typeface="Times New Roman"/>
              </a:rPr>
              <a:t>о</a:t>
            </a:r>
            <a:r>
              <a:rPr dirty="0" sz="1800" spc="-5">
                <a:latin typeface="Times New Roman"/>
                <a:cs typeface="Times New Roman"/>
              </a:rPr>
              <a:t>с</a:t>
            </a:r>
            <a:r>
              <a:rPr dirty="0" sz="1800" spc="10">
                <a:latin typeface="Times New Roman"/>
                <a:cs typeface="Times New Roman"/>
              </a:rPr>
              <a:t>т</a:t>
            </a:r>
            <a:r>
              <a:rPr dirty="0" sz="1800">
                <a:latin typeface="Times New Roman"/>
                <a:cs typeface="Times New Roman"/>
              </a:rPr>
              <a:t>і	</a:t>
            </a:r>
            <a:r>
              <a:rPr dirty="0" sz="1800" spc="-5">
                <a:latin typeface="Times New Roman"/>
                <a:cs typeface="Times New Roman"/>
              </a:rPr>
              <a:t>н</a:t>
            </a:r>
            <a:r>
              <a:rPr dirty="0" sz="1800">
                <a:latin typeface="Times New Roman"/>
                <a:cs typeface="Times New Roman"/>
              </a:rPr>
              <a:t>а	ко</a:t>
            </a:r>
            <a:r>
              <a:rPr dirty="0" sz="1800" spc="-5">
                <a:latin typeface="Times New Roman"/>
                <a:cs typeface="Times New Roman"/>
              </a:rPr>
              <a:t>мп</a:t>
            </a:r>
            <a:r>
              <a:rPr dirty="0" sz="1800">
                <a:latin typeface="Times New Roman"/>
                <a:cs typeface="Times New Roman"/>
              </a:rPr>
              <a:t>’</a:t>
            </a:r>
            <a:r>
              <a:rPr dirty="0" sz="1800" spc="-10">
                <a:latin typeface="Times New Roman"/>
                <a:cs typeface="Times New Roman"/>
              </a:rPr>
              <a:t>ю</a:t>
            </a:r>
            <a:r>
              <a:rPr dirty="0" sz="1800">
                <a:latin typeface="Times New Roman"/>
                <a:cs typeface="Times New Roman"/>
              </a:rPr>
              <a:t>т</a:t>
            </a:r>
            <a:r>
              <a:rPr dirty="0" sz="1800" spc="5">
                <a:latin typeface="Times New Roman"/>
                <a:cs typeface="Times New Roman"/>
              </a:rPr>
              <a:t>е</a:t>
            </a:r>
            <a:r>
              <a:rPr dirty="0" sz="1800">
                <a:latin typeface="Times New Roman"/>
                <a:cs typeface="Times New Roman"/>
              </a:rPr>
              <a:t>р</a:t>
            </a:r>
            <a:r>
              <a:rPr dirty="0" sz="1800" spc="-5">
                <a:latin typeface="Times New Roman"/>
                <a:cs typeface="Times New Roman"/>
              </a:rPr>
              <a:t>н</a:t>
            </a:r>
            <a:r>
              <a:rPr dirty="0" sz="1800">
                <a:latin typeface="Times New Roman"/>
                <a:cs typeface="Times New Roman"/>
              </a:rPr>
              <a:t>у	</a:t>
            </a:r>
            <a:r>
              <a:rPr dirty="0" sz="1800" spc="5">
                <a:latin typeface="Times New Roman"/>
                <a:cs typeface="Times New Roman"/>
              </a:rPr>
              <a:t>і</a:t>
            </a:r>
            <a:r>
              <a:rPr dirty="0" sz="1800" spc="-5">
                <a:latin typeface="Times New Roman"/>
                <a:cs typeface="Times New Roman"/>
              </a:rPr>
              <a:t>н</a:t>
            </a:r>
            <a:r>
              <a:rPr dirty="0" sz="1800" spc="-10">
                <a:latin typeface="Times New Roman"/>
                <a:cs typeface="Times New Roman"/>
              </a:rPr>
              <a:t>ф</a:t>
            </a:r>
            <a:r>
              <a:rPr dirty="0" sz="1800">
                <a:latin typeface="Times New Roman"/>
                <a:cs typeface="Times New Roman"/>
              </a:rPr>
              <a:t>ор</a:t>
            </a:r>
            <a:r>
              <a:rPr dirty="0" sz="1800" spc="-5">
                <a:latin typeface="Times New Roman"/>
                <a:cs typeface="Times New Roman"/>
              </a:rPr>
              <a:t>ма</a:t>
            </a:r>
            <a:r>
              <a:rPr dirty="0" sz="1800" spc="5">
                <a:latin typeface="Times New Roman"/>
                <a:cs typeface="Times New Roman"/>
              </a:rPr>
              <a:t>ц</a:t>
            </a:r>
            <a:r>
              <a:rPr dirty="0" sz="1800" spc="-5">
                <a:latin typeface="Times New Roman"/>
                <a:cs typeface="Times New Roman"/>
              </a:rPr>
              <a:t>і</a:t>
            </a:r>
            <a:r>
              <a:rPr dirty="0" sz="1800">
                <a:latin typeface="Times New Roman"/>
                <a:cs typeface="Times New Roman"/>
              </a:rPr>
              <a:t>ю	та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572" y="2414407"/>
            <a:ext cx="44126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74470" algn="l"/>
                <a:tab pos="2005330" algn="l"/>
                <a:tab pos="3409950" algn="l"/>
              </a:tabLst>
            </a:pPr>
            <a:r>
              <a:rPr dirty="0" sz="1800" spc="-5">
                <a:latin typeface="Times New Roman"/>
                <a:cs typeface="Times New Roman"/>
              </a:rPr>
              <a:t>інформацію,	</a:t>
            </a:r>
            <a:r>
              <a:rPr dirty="0" sz="1800">
                <a:latin typeface="Times New Roman"/>
                <a:cs typeface="Times New Roman"/>
              </a:rPr>
              <a:t>що	</a:t>
            </a:r>
            <a:r>
              <a:rPr dirty="0" sz="1800" spc="-5">
                <a:latin typeface="Times New Roman"/>
                <a:cs typeface="Times New Roman"/>
              </a:rPr>
              <a:t>передається	мережами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2572" y="2688747"/>
            <a:ext cx="36106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75764" algn="l"/>
                <a:tab pos="1936750" algn="l"/>
                <a:tab pos="2763520" algn="l"/>
                <a:tab pos="3151505" algn="l"/>
              </a:tabLst>
            </a:pPr>
            <a:r>
              <a:rPr dirty="0" sz="1800" spc="5">
                <a:latin typeface="Times New Roman"/>
                <a:cs typeface="Times New Roman"/>
              </a:rPr>
              <a:t>е</a:t>
            </a:r>
            <a:r>
              <a:rPr dirty="0" sz="1800" spc="-10">
                <a:latin typeface="Times New Roman"/>
                <a:cs typeface="Times New Roman"/>
              </a:rPr>
              <a:t>л</a:t>
            </a:r>
            <a:r>
              <a:rPr dirty="0" sz="1800" spc="5">
                <a:latin typeface="Times New Roman"/>
                <a:cs typeface="Times New Roman"/>
              </a:rPr>
              <a:t>е</a:t>
            </a:r>
            <a:r>
              <a:rPr dirty="0" sz="1800">
                <a:latin typeface="Times New Roman"/>
                <a:cs typeface="Times New Roman"/>
              </a:rPr>
              <a:t>ктро</a:t>
            </a:r>
            <a:r>
              <a:rPr dirty="0" sz="1800" spc="-5">
                <a:latin typeface="Times New Roman"/>
                <a:cs typeface="Times New Roman"/>
              </a:rPr>
              <a:t>зв’</a:t>
            </a:r>
            <a:r>
              <a:rPr dirty="0" sz="1800" spc="-10">
                <a:latin typeface="Times New Roman"/>
                <a:cs typeface="Times New Roman"/>
              </a:rPr>
              <a:t>я</a:t>
            </a:r>
            <a:r>
              <a:rPr dirty="0" sz="1800" spc="-5">
                <a:latin typeface="Times New Roman"/>
                <a:cs typeface="Times New Roman"/>
              </a:rPr>
              <a:t>з</a:t>
            </a:r>
            <a:r>
              <a:rPr dirty="0" sz="1800">
                <a:latin typeface="Times New Roman"/>
                <a:cs typeface="Times New Roman"/>
              </a:rPr>
              <a:t>ку,	в	</a:t>
            </a:r>
            <a:r>
              <a:rPr dirty="0" sz="1800" spc="-5">
                <a:latin typeface="Times New Roman"/>
                <a:cs typeface="Times New Roman"/>
              </a:rPr>
              <a:t>ц</a:t>
            </a:r>
            <a:r>
              <a:rPr dirty="0" sz="1800" spc="5">
                <a:latin typeface="Times New Roman"/>
                <a:cs typeface="Times New Roman"/>
              </a:rPr>
              <a:t>і</a:t>
            </a:r>
            <a:r>
              <a:rPr dirty="0" sz="1800">
                <a:latin typeface="Times New Roman"/>
                <a:cs typeface="Times New Roman"/>
              </a:rPr>
              <a:t>ло</a:t>
            </a:r>
            <a:r>
              <a:rPr dirty="0" sz="1800" spc="-5">
                <a:latin typeface="Times New Roman"/>
                <a:cs typeface="Times New Roman"/>
              </a:rPr>
              <a:t>м</a:t>
            </a:r>
            <a:r>
              <a:rPr dirty="0" sz="1800">
                <a:latin typeface="Times New Roman"/>
                <a:cs typeface="Times New Roman"/>
              </a:rPr>
              <a:t>у	</a:t>
            </a:r>
            <a:r>
              <a:rPr dirty="0" sz="1800" spc="-20">
                <a:latin typeface="Times New Roman"/>
                <a:cs typeface="Times New Roman"/>
              </a:rPr>
              <a:t>ч</a:t>
            </a:r>
            <a:r>
              <a:rPr dirty="0" sz="1800">
                <a:latin typeface="Times New Roman"/>
                <a:cs typeface="Times New Roman"/>
              </a:rPr>
              <a:t>и	</a:t>
            </a:r>
            <a:r>
              <a:rPr dirty="0" sz="1800" spc="-5">
                <a:latin typeface="Times New Roman"/>
                <a:cs typeface="Times New Roman"/>
              </a:rPr>
              <a:t>й</a:t>
            </a:r>
            <a:r>
              <a:rPr dirty="0" sz="1800">
                <a:latin typeface="Times New Roman"/>
                <a:cs typeface="Times New Roman"/>
              </a:rPr>
              <a:t>о</a:t>
            </a:r>
            <a:r>
              <a:rPr dirty="0" sz="1800" spc="10">
                <a:latin typeface="Times New Roman"/>
                <a:cs typeface="Times New Roman"/>
              </a:rPr>
              <a:t>г</a:t>
            </a:r>
            <a:r>
              <a:rPr dirty="0" sz="1800">
                <a:latin typeface="Times New Roman"/>
                <a:cs typeface="Times New Roman"/>
              </a:rPr>
              <a:t>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2572" y="2963062"/>
            <a:ext cx="10617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Times New Roman"/>
                <a:cs typeface="Times New Roman"/>
              </a:rPr>
              <a:t>складові 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воло</a:t>
            </a:r>
            <a:r>
              <a:rPr dirty="0" sz="1800">
                <a:latin typeface="Times New Roman"/>
                <a:cs typeface="Times New Roman"/>
              </a:rPr>
              <a:t>д</a:t>
            </a:r>
            <a:r>
              <a:rPr dirty="0" sz="1800" spc="-5">
                <a:latin typeface="Times New Roman"/>
                <a:cs typeface="Times New Roman"/>
              </a:rPr>
              <a:t>інн</a:t>
            </a:r>
            <a:r>
              <a:rPr dirty="0" sz="1800">
                <a:latin typeface="Times New Roman"/>
                <a:cs typeface="Times New Roman"/>
              </a:rPr>
              <a:t>я,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63640" y="2963062"/>
            <a:ext cx="80962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1445" marR="5080" indent="-1193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Times New Roman"/>
                <a:cs typeface="Times New Roman"/>
              </a:rPr>
              <a:t>ч</a:t>
            </a:r>
            <a:r>
              <a:rPr dirty="0" sz="1800" spc="-5">
                <a:latin typeface="Times New Roman"/>
                <a:cs typeface="Times New Roman"/>
              </a:rPr>
              <a:t>ас</a:t>
            </a:r>
            <a:r>
              <a:rPr dirty="0" sz="1800" spc="10">
                <a:latin typeface="Times New Roman"/>
                <a:cs typeface="Times New Roman"/>
              </a:rPr>
              <a:t>т</a:t>
            </a:r>
            <a:r>
              <a:rPr dirty="0" sz="1800" spc="-5">
                <a:latin typeface="Times New Roman"/>
                <a:cs typeface="Times New Roman"/>
              </a:rPr>
              <a:t>ин</a:t>
            </a:r>
            <a:r>
              <a:rPr dirty="0" sz="1800">
                <a:latin typeface="Times New Roman"/>
                <a:cs typeface="Times New Roman"/>
              </a:rPr>
              <a:t>и  </a:t>
            </a:r>
            <a:r>
              <a:rPr dirty="0" sz="1800" spc="-5">
                <a:latin typeface="Times New Roman"/>
                <a:cs typeface="Times New Roman"/>
              </a:rPr>
              <a:t>право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15807" y="2963062"/>
            <a:ext cx="136144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89865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Times New Roman"/>
                <a:cs typeface="Times New Roman"/>
              </a:rPr>
              <a:t>(елементи) 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к</a:t>
            </a:r>
            <a:r>
              <a:rPr dirty="0" sz="1800">
                <a:latin typeface="Times New Roman"/>
                <a:cs typeface="Times New Roman"/>
              </a:rPr>
              <a:t>ор</a:t>
            </a:r>
            <a:r>
              <a:rPr dirty="0" sz="1800" spc="-5">
                <a:latin typeface="Times New Roman"/>
                <a:cs typeface="Times New Roman"/>
              </a:rPr>
              <a:t>и</a:t>
            </a:r>
            <a:r>
              <a:rPr dirty="0" sz="1800" spc="5">
                <a:latin typeface="Times New Roman"/>
                <a:cs typeface="Times New Roman"/>
              </a:rPr>
              <a:t>с</a:t>
            </a:r>
            <a:r>
              <a:rPr dirty="0" sz="1800">
                <a:latin typeface="Times New Roman"/>
                <a:cs typeface="Times New Roman"/>
              </a:rPr>
              <a:t>тув</a:t>
            </a:r>
            <a:r>
              <a:rPr dirty="0" sz="1800" spc="-5">
                <a:latin typeface="Times New Roman"/>
                <a:cs typeface="Times New Roman"/>
              </a:rPr>
              <a:t>анн</a:t>
            </a:r>
            <a:r>
              <a:rPr dirty="0" sz="1800">
                <a:latin typeface="Times New Roman"/>
                <a:cs typeface="Times New Roman"/>
              </a:rPr>
              <a:t>я  </a:t>
            </a:r>
            <a:r>
              <a:rPr dirty="0" sz="1800" spc="-5">
                <a:latin typeface="Times New Roman"/>
                <a:cs typeface="Times New Roman"/>
              </a:rPr>
              <a:t>зазначеними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37068" y="2688747"/>
            <a:ext cx="950594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762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Times New Roman"/>
                <a:cs typeface="Times New Roman"/>
              </a:rPr>
              <a:t>окремі</a:t>
            </a:r>
            <a:endParaRPr sz="1800">
              <a:latin typeface="Times New Roman"/>
              <a:cs typeface="Times New Roman"/>
            </a:endParaRPr>
          </a:p>
          <a:p>
            <a:pPr algn="r" marR="5080" indent="1270">
              <a:lnSpc>
                <a:spcPct val="100000"/>
              </a:lnSpc>
              <a:tabLst>
                <a:tab pos="374650" algn="l"/>
              </a:tabLst>
            </a:pPr>
            <a:r>
              <a:rPr dirty="0" sz="1800">
                <a:latin typeface="Times New Roman"/>
                <a:cs typeface="Times New Roman"/>
              </a:rPr>
              <a:t>–	</a:t>
            </a:r>
            <a:r>
              <a:rPr dirty="0" sz="1800" spc="-5">
                <a:latin typeface="Times New Roman"/>
                <a:cs typeface="Times New Roman"/>
              </a:rPr>
              <a:t>п</a:t>
            </a:r>
            <a:r>
              <a:rPr dirty="0" sz="1800">
                <a:latin typeface="Times New Roman"/>
                <a:cs typeface="Times New Roman"/>
              </a:rPr>
              <a:t>р</a:t>
            </a:r>
            <a:r>
              <a:rPr dirty="0" sz="1800" spc="-5">
                <a:latin typeface="Times New Roman"/>
                <a:cs typeface="Times New Roman"/>
              </a:rPr>
              <a:t>а</a:t>
            </a:r>
            <a:r>
              <a:rPr dirty="0" sz="1800" spc="5">
                <a:latin typeface="Times New Roman"/>
                <a:cs typeface="Times New Roman"/>
              </a:rPr>
              <a:t>в</a:t>
            </a:r>
            <a:r>
              <a:rPr dirty="0" sz="1800">
                <a:latin typeface="Times New Roman"/>
                <a:cs typeface="Times New Roman"/>
              </a:rPr>
              <a:t>о  </a:t>
            </a:r>
            <a:r>
              <a:rPr dirty="0" sz="1800" spc="10">
                <a:latin typeface="Times New Roman"/>
                <a:cs typeface="Times New Roman"/>
              </a:rPr>
              <a:t>т</a:t>
            </a:r>
            <a:r>
              <a:rPr dirty="0" sz="1800">
                <a:latin typeface="Times New Roman"/>
                <a:cs typeface="Times New Roman"/>
              </a:rPr>
              <a:t>а	</a:t>
            </a:r>
            <a:r>
              <a:rPr dirty="0" sz="1800" spc="-5">
                <a:latin typeface="Times New Roman"/>
                <a:cs typeface="Times New Roman"/>
              </a:rPr>
              <a:t>п</a:t>
            </a:r>
            <a:r>
              <a:rPr dirty="0" sz="1800">
                <a:latin typeface="Times New Roman"/>
                <a:cs typeface="Times New Roman"/>
              </a:rPr>
              <a:t>р</a:t>
            </a:r>
            <a:r>
              <a:rPr dirty="0" sz="1800" spc="-5">
                <a:latin typeface="Times New Roman"/>
                <a:cs typeface="Times New Roman"/>
              </a:rPr>
              <a:t>а</a:t>
            </a:r>
            <a:r>
              <a:rPr dirty="0" sz="1800" spc="5">
                <a:latin typeface="Times New Roman"/>
                <a:cs typeface="Times New Roman"/>
              </a:rPr>
              <a:t>в</a:t>
            </a:r>
            <a:r>
              <a:rPr dirty="0" sz="1800">
                <a:latin typeface="Times New Roman"/>
                <a:cs typeface="Times New Roman"/>
              </a:rPr>
              <a:t>о  </a:t>
            </a:r>
            <a:r>
              <a:rPr dirty="0" sz="1800" spc="-5">
                <a:latin typeface="Times New Roman"/>
                <a:cs typeface="Times New Roman"/>
              </a:rPr>
              <a:t>видами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2570" y="3511692"/>
            <a:ext cx="167767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5811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ро</a:t>
            </a:r>
            <a:r>
              <a:rPr dirty="0" sz="1800" spc="-5">
                <a:latin typeface="Times New Roman"/>
                <a:cs typeface="Times New Roman"/>
              </a:rPr>
              <a:t>зп</a:t>
            </a:r>
            <a:r>
              <a:rPr dirty="0" sz="1800">
                <a:latin typeface="Times New Roman"/>
                <a:cs typeface="Times New Roman"/>
              </a:rPr>
              <a:t>ор</a:t>
            </a:r>
            <a:r>
              <a:rPr dirty="0" sz="1800" spc="-5">
                <a:latin typeface="Times New Roman"/>
                <a:cs typeface="Times New Roman"/>
              </a:rPr>
              <a:t>я</a:t>
            </a:r>
            <a:r>
              <a:rPr dirty="0" sz="1800" spc="-10">
                <a:latin typeface="Times New Roman"/>
                <a:cs typeface="Times New Roman"/>
              </a:rPr>
              <a:t>д</a:t>
            </a:r>
            <a:r>
              <a:rPr dirty="0" sz="1800">
                <a:latin typeface="Times New Roman"/>
                <a:cs typeface="Times New Roman"/>
              </a:rPr>
              <a:t>ж</a:t>
            </a:r>
            <a:r>
              <a:rPr dirty="0" sz="1800" spc="-5">
                <a:latin typeface="Times New Roman"/>
                <a:cs typeface="Times New Roman"/>
              </a:rPr>
              <a:t>енн</a:t>
            </a:r>
            <a:r>
              <a:rPr dirty="0" sz="1800">
                <a:latin typeface="Times New Roman"/>
                <a:cs typeface="Times New Roman"/>
              </a:rPr>
              <a:t>я  </a:t>
            </a:r>
            <a:r>
              <a:rPr dirty="0" sz="1800" spc="-5">
                <a:latin typeface="Times New Roman"/>
                <a:cs typeface="Times New Roman"/>
              </a:rPr>
              <a:t>інформації.</a:t>
            </a:r>
            <a:endParaRPr sz="1800">
              <a:latin typeface="Times New Roman"/>
              <a:cs typeface="Times New Roman"/>
            </a:endParaRPr>
          </a:p>
          <a:p>
            <a:pPr algn="r" marR="38100">
              <a:lnSpc>
                <a:spcPct val="100000"/>
              </a:lnSpc>
            </a:pPr>
            <a:r>
              <a:rPr dirty="0" sz="1800" spc="-5" b="1">
                <a:latin typeface="Times New Roman"/>
                <a:cs typeface="Times New Roman"/>
              </a:rPr>
              <a:t>Предметом</a:t>
            </a:r>
            <a:endParaRPr sz="18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800" spc="-5">
                <a:latin typeface="Times New Roman"/>
                <a:cs typeface="Times New Roman"/>
              </a:rPr>
              <a:t>правопорушення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23029" y="4060347"/>
            <a:ext cx="23660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897890">
              <a:lnSpc>
                <a:spcPct val="100000"/>
              </a:lnSpc>
              <a:spcBef>
                <a:spcPts val="100"/>
              </a:spcBef>
              <a:tabLst>
                <a:tab pos="570865" algn="l"/>
                <a:tab pos="1158240" algn="l"/>
              </a:tabLst>
            </a:pPr>
            <a:r>
              <a:rPr dirty="0" sz="1800">
                <a:latin typeface="Times New Roman"/>
                <a:cs typeface="Times New Roman"/>
              </a:rPr>
              <a:t>кр</a:t>
            </a:r>
            <a:r>
              <a:rPr dirty="0" sz="1800" spc="-5">
                <a:latin typeface="Times New Roman"/>
                <a:cs typeface="Times New Roman"/>
              </a:rPr>
              <a:t>имін</a:t>
            </a:r>
            <a:r>
              <a:rPr dirty="0" sz="1800" spc="5">
                <a:latin typeface="Times New Roman"/>
                <a:cs typeface="Times New Roman"/>
              </a:rPr>
              <a:t>а</a:t>
            </a:r>
            <a:r>
              <a:rPr dirty="0" sz="1800">
                <a:latin typeface="Times New Roman"/>
                <a:cs typeface="Times New Roman"/>
              </a:rPr>
              <a:t>л</a:t>
            </a:r>
            <a:r>
              <a:rPr dirty="0" sz="1800" spc="-15">
                <a:latin typeface="Times New Roman"/>
                <a:cs typeface="Times New Roman"/>
              </a:rPr>
              <a:t>ь</a:t>
            </a:r>
            <a:r>
              <a:rPr dirty="0" sz="1800" spc="-5">
                <a:latin typeface="Times New Roman"/>
                <a:cs typeface="Times New Roman"/>
              </a:rPr>
              <a:t>н</a:t>
            </a:r>
            <a:r>
              <a:rPr dirty="0" sz="1800">
                <a:latin typeface="Times New Roman"/>
                <a:cs typeface="Times New Roman"/>
              </a:rPr>
              <a:t>о</a:t>
            </a:r>
            <a:r>
              <a:rPr dirty="0" sz="1800" spc="10">
                <a:latin typeface="Times New Roman"/>
                <a:cs typeface="Times New Roman"/>
              </a:rPr>
              <a:t>г</a:t>
            </a:r>
            <a:r>
              <a:rPr dirty="0" sz="1800">
                <a:latin typeface="Times New Roman"/>
                <a:cs typeface="Times New Roman"/>
              </a:rPr>
              <a:t>о  </a:t>
            </a:r>
            <a:r>
              <a:rPr dirty="0" sz="1800" spc="-15">
                <a:latin typeface="Times New Roman"/>
                <a:cs typeface="Times New Roman"/>
              </a:rPr>
              <a:t>є</a:t>
            </a:r>
            <a:r>
              <a:rPr dirty="0" sz="1800">
                <a:latin typeface="Times New Roman"/>
                <a:cs typeface="Times New Roman"/>
              </a:rPr>
              <a:t>:	1)	</a:t>
            </a:r>
            <a:r>
              <a:rPr dirty="0" sz="1800" spc="-5">
                <a:latin typeface="Times New Roman"/>
                <a:cs typeface="Times New Roman"/>
              </a:rPr>
              <a:t>е</a:t>
            </a:r>
            <a:r>
              <a:rPr dirty="0" sz="1800" spc="10">
                <a:latin typeface="Times New Roman"/>
                <a:cs typeface="Times New Roman"/>
              </a:rPr>
              <a:t>л</a:t>
            </a:r>
            <a:r>
              <a:rPr dirty="0" sz="1800" spc="-5">
                <a:latin typeface="Times New Roman"/>
                <a:cs typeface="Times New Roman"/>
              </a:rPr>
              <a:t>е</a:t>
            </a:r>
            <a:r>
              <a:rPr dirty="0" sz="1800" spc="-10">
                <a:latin typeface="Times New Roman"/>
                <a:cs typeface="Times New Roman"/>
              </a:rPr>
              <a:t>к</a:t>
            </a:r>
            <a:r>
              <a:rPr dirty="0" sz="1800" spc="10">
                <a:latin typeface="Times New Roman"/>
                <a:cs typeface="Times New Roman"/>
              </a:rPr>
              <a:t>т</a:t>
            </a:r>
            <a:r>
              <a:rPr dirty="0" sz="1800">
                <a:latin typeface="Times New Roman"/>
                <a:cs typeface="Times New Roman"/>
              </a:rPr>
              <a:t>ро</a:t>
            </a:r>
            <a:r>
              <a:rPr dirty="0" sz="1800" spc="-5">
                <a:latin typeface="Times New Roman"/>
                <a:cs typeface="Times New Roman"/>
              </a:rPr>
              <a:t>нн</a:t>
            </a:r>
            <a:r>
              <a:rPr dirty="0" sz="1800">
                <a:latin typeface="Times New Roman"/>
                <a:cs typeface="Times New Roman"/>
              </a:rPr>
              <a:t>о-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93355" y="4608977"/>
            <a:ext cx="1792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88770" algn="l"/>
              </a:tabLst>
            </a:pPr>
            <a:r>
              <a:rPr dirty="0" sz="1800">
                <a:latin typeface="Times New Roman"/>
                <a:cs typeface="Times New Roman"/>
              </a:rPr>
              <a:t>(ко</a:t>
            </a:r>
            <a:r>
              <a:rPr dirty="0" sz="1800" spc="-5">
                <a:latin typeface="Times New Roman"/>
                <a:cs typeface="Times New Roman"/>
              </a:rPr>
              <a:t>мп</a:t>
            </a:r>
            <a:r>
              <a:rPr dirty="0" sz="1800">
                <a:latin typeface="Times New Roman"/>
                <a:cs typeface="Times New Roman"/>
              </a:rPr>
              <a:t>’</a:t>
            </a:r>
            <a:r>
              <a:rPr dirty="0" sz="1800" spc="-10">
                <a:latin typeface="Times New Roman"/>
                <a:cs typeface="Times New Roman"/>
              </a:rPr>
              <a:t>ю</a:t>
            </a:r>
            <a:r>
              <a:rPr dirty="0" sz="1800" spc="10">
                <a:latin typeface="Times New Roman"/>
                <a:cs typeface="Times New Roman"/>
              </a:rPr>
              <a:t>т</a:t>
            </a:r>
            <a:r>
              <a:rPr dirty="0" sz="1800" spc="-5">
                <a:latin typeface="Times New Roman"/>
                <a:cs typeface="Times New Roman"/>
              </a:rPr>
              <a:t>е</a:t>
            </a:r>
            <a:r>
              <a:rPr dirty="0" sz="1800">
                <a:latin typeface="Times New Roman"/>
                <a:cs typeface="Times New Roman"/>
              </a:rPr>
              <a:t>р</a:t>
            </a:r>
            <a:r>
              <a:rPr dirty="0" sz="1800" spc="-5">
                <a:latin typeface="Times New Roman"/>
                <a:cs typeface="Times New Roman"/>
              </a:rPr>
              <a:t>и</a:t>
            </a:r>
            <a:r>
              <a:rPr dirty="0" sz="1800">
                <a:latin typeface="Times New Roman"/>
                <a:cs typeface="Times New Roman"/>
              </a:rPr>
              <a:t>);	2)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2570" y="4608977"/>
            <a:ext cx="15182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Times New Roman"/>
                <a:cs typeface="Times New Roman"/>
              </a:rPr>
              <a:t>обчислювальні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 spc="5">
                <a:latin typeface="Times New Roman"/>
                <a:cs typeface="Times New Roman"/>
              </a:rPr>
              <a:t>а</a:t>
            </a:r>
            <a:r>
              <a:rPr dirty="0" sz="1800" spc="-5">
                <a:latin typeface="Times New Roman"/>
                <a:cs typeface="Times New Roman"/>
              </a:rPr>
              <a:t>в</a:t>
            </a:r>
            <a:r>
              <a:rPr dirty="0" sz="1800">
                <a:latin typeface="Times New Roman"/>
                <a:cs typeface="Times New Roman"/>
              </a:rPr>
              <a:t>то</a:t>
            </a:r>
            <a:r>
              <a:rPr dirty="0" sz="1800" spc="-5">
                <a:latin typeface="Times New Roman"/>
                <a:cs typeface="Times New Roman"/>
              </a:rPr>
              <a:t>ма</a:t>
            </a:r>
            <a:r>
              <a:rPr dirty="0" sz="1800">
                <a:latin typeface="Times New Roman"/>
                <a:cs typeface="Times New Roman"/>
              </a:rPr>
              <a:t>т</a:t>
            </a:r>
            <a:r>
              <a:rPr dirty="0" sz="1800" spc="5">
                <a:latin typeface="Times New Roman"/>
                <a:cs typeface="Times New Roman"/>
              </a:rPr>
              <a:t>и</a:t>
            </a:r>
            <a:r>
              <a:rPr dirty="0" sz="1800" spc="-15">
                <a:latin typeface="Times New Roman"/>
                <a:cs typeface="Times New Roman"/>
              </a:rPr>
              <a:t>з</a:t>
            </a:r>
            <a:r>
              <a:rPr dirty="0" sz="1800">
                <a:latin typeface="Times New Roman"/>
                <a:cs typeface="Times New Roman"/>
              </a:rPr>
              <a:t>о</a:t>
            </a:r>
            <a:r>
              <a:rPr dirty="0" sz="1800" spc="5">
                <a:latin typeface="Times New Roman"/>
                <a:cs typeface="Times New Roman"/>
              </a:rPr>
              <a:t>в</a:t>
            </a:r>
            <a:r>
              <a:rPr dirty="0" sz="1800" spc="-5">
                <a:latin typeface="Times New Roman"/>
                <a:cs typeface="Times New Roman"/>
              </a:rPr>
              <a:t>ан</a:t>
            </a:r>
            <a:r>
              <a:rPr dirty="0" sz="1800">
                <a:latin typeface="Times New Roman"/>
                <a:cs typeface="Times New Roman"/>
              </a:rPr>
              <a:t>і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21805" y="4608977"/>
            <a:ext cx="92900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7150" marR="5080" indent="-45085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Times New Roman"/>
                <a:cs typeface="Times New Roman"/>
              </a:rPr>
              <a:t>машини 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5">
                <a:latin typeface="Times New Roman"/>
                <a:cs typeface="Times New Roman"/>
              </a:rPr>
              <a:t>с</a:t>
            </a:r>
            <a:r>
              <a:rPr dirty="0" sz="1800" spc="-5">
                <a:latin typeface="Times New Roman"/>
                <a:cs typeface="Times New Roman"/>
              </a:rPr>
              <a:t>ис</a:t>
            </a:r>
            <a:r>
              <a:rPr dirty="0" sz="1800">
                <a:latin typeface="Times New Roman"/>
                <a:cs typeface="Times New Roman"/>
              </a:rPr>
              <a:t>т</a:t>
            </a:r>
            <a:r>
              <a:rPr dirty="0" sz="1800" spc="5">
                <a:latin typeface="Times New Roman"/>
                <a:cs typeface="Times New Roman"/>
              </a:rPr>
              <a:t>е</a:t>
            </a:r>
            <a:r>
              <a:rPr dirty="0" sz="1800" spc="-5">
                <a:latin typeface="Times New Roman"/>
                <a:cs typeface="Times New Roman"/>
              </a:rPr>
              <a:t>ми</a:t>
            </a:r>
            <a:r>
              <a:rPr dirty="0" sz="1800">
                <a:latin typeface="Times New Roman"/>
                <a:cs typeface="Times New Roman"/>
              </a:rPr>
              <a:t>;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26471" y="4883292"/>
            <a:ext cx="16573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4495" algn="l"/>
              </a:tabLst>
            </a:pPr>
            <a:r>
              <a:rPr dirty="0" sz="1800">
                <a:latin typeface="Times New Roman"/>
                <a:cs typeface="Times New Roman"/>
              </a:rPr>
              <a:t>3)	</a:t>
            </a:r>
            <a:r>
              <a:rPr dirty="0" sz="1800" spc="-5">
                <a:latin typeface="Times New Roman"/>
                <a:cs typeface="Times New Roman"/>
              </a:rPr>
              <a:t>комп’ютерні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2570" y="5157607"/>
            <a:ext cx="441325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Times New Roman"/>
                <a:cs typeface="Times New Roman"/>
              </a:rPr>
              <a:t>мережі;</a:t>
            </a:r>
            <a:r>
              <a:rPr dirty="0" sz="1800">
                <a:latin typeface="Times New Roman"/>
                <a:cs typeface="Times New Roman"/>
              </a:rPr>
              <a:t> 4)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мережі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електрозв’язку;</a:t>
            </a:r>
            <a:r>
              <a:rPr dirty="0" sz="1800">
                <a:latin typeface="Times New Roman"/>
                <a:cs typeface="Times New Roman"/>
              </a:rPr>
              <a:t> 5) 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комп’ютерна інформація; </a:t>
            </a:r>
            <a:r>
              <a:rPr dirty="0" sz="1800">
                <a:latin typeface="Times New Roman"/>
                <a:cs typeface="Times New Roman"/>
              </a:rPr>
              <a:t>6) </a:t>
            </a:r>
            <a:r>
              <a:rPr dirty="0" sz="1800" spc="-5">
                <a:latin typeface="Times New Roman"/>
                <a:cs typeface="Times New Roman"/>
              </a:rPr>
              <a:t>інформація, </a:t>
            </a:r>
            <a:r>
              <a:rPr dirty="0" sz="1800" spc="5">
                <a:latin typeface="Times New Roman"/>
                <a:cs typeface="Times New Roman"/>
              </a:rPr>
              <a:t>що 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передається мережам електрозв’язку.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363991" y="1628279"/>
            <a:ext cx="3601085" cy="1465580"/>
          </a:xfrm>
          <a:custGeom>
            <a:avLst/>
            <a:gdLst/>
            <a:ahLst/>
            <a:cxnLst/>
            <a:rect l="l" t="t" r="r" b="b"/>
            <a:pathLst>
              <a:path w="3601084" h="1465580">
                <a:moveTo>
                  <a:pt x="1800396" y="1465560"/>
                </a:moveTo>
                <a:lnTo>
                  <a:pt x="0" y="1465560"/>
                </a:lnTo>
                <a:lnTo>
                  <a:pt x="0" y="0"/>
                </a:lnTo>
                <a:lnTo>
                  <a:pt x="3600748" y="0"/>
                </a:lnTo>
                <a:lnTo>
                  <a:pt x="3600748" y="1465560"/>
                </a:lnTo>
                <a:lnTo>
                  <a:pt x="1800396" y="1465560"/>
                </a:lnTo>
                <a:close/>
              </a:path>
            </a:pathLst>
          </a:custGeom>
          <a:ln w="25559">
            <a:solidFill>
              <a:srgbClr val="4BABC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7430938" y="1662379"/>
            <a:ext cx="14541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Times New Roman"/>
                <a:cs typeface="Times New Roman"/>
              </a:rPr>
              <a:t>кримінального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17834" y="1936694"/>
            <a:ext cx="14668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424815" algn="l"/>
              </a:tabLst>
            </a:pPr>
            <a:r>
              <a:rPr dirty="0" sz="1800">
                <a:latin typeface="Times New Roman"/>
                <a:cs typeface="Times New Roman"/>
              </a:rPr>
              <a:t>–	</a:t>
            </a:r>
            <a:r>
              <a:rPr dirty="0" sz="1800" spc="-5">
                <a:latin typeface="Times New Roman"/>
                <a:cs typeface="Times New Roman"/>
              </a:rPr>
              <a:t>загальний.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32638" y="2211009"/>
            <a:ext cx="15525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424940" algn="l"/>
              </a:tabLst>
            </a:pPr>
            <a:r>
              <a:rPr dirty="0" sz="1800" spc="-5">
                <a:latin typeface="Times New Roman"/>
                <a:cs typeface="Times New Roman"/>
              </a:rPr>
              <a:t>с</a:t>
            </a:r>
            <a:r>
              <a:rPr dirty="0" sz="1800">
                <a:latin typeface="Times New Roman"/>
                <a:cs typeface="Times New Roman"/>
              </a:rPr>
              <a:t>торо</a:t>
            </a:r>
            <a:r>
              <a:rPr dirty="0" sz="1800" spc="-5">
                <a:latin typeface="Times New Roman"/>
                <a:cs typeface="Times New Roman"/>
              </a:rPr>
              <a:t>н</a:t>
            </a:r>
            <a:r>
              <a:rPr dirty="0" sz="1800">
                <a:latin typeface="Times New Roman"/>
                <a:cs typeface="Times New Roman"/>
              </a:rPr>
              <a:t>а	–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83184" y="2485323"/>
            <a:ext cx="901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latin typeface="Times New Roman"/>
                <a:cs typeface="Times New Roman"/>
              </a:rPr>
              <a:t>у</a:t>
            </a:r>
            <a:r>
              <a:rPr dirty="0" sz="1800" spc="-5">
                <a:latin typeface="Times New Roman"/>
                <a:cs typeface="Times New Roman"/>
              </a:rPr>
              <a:t>ми</a:t>
            </a:r>
            <a:r>
              <a:rPr dirty="0" sz="1800" spc="5">
                <a:latin typeface="Times New Roman"/>
                <a:cs typeface="Times New Roman"/>
              </a:rPr>
              <a:t>с</a:t>
            </a:r>
            <a:r>
              <a:rPr dirty="0" sz="1800" spc="-5">
                <a:latin typeface="Times New Roman"/>
                <a:cs typeface="Times New Roman"/>
              </a:rPr>
              <a:t>н</a:t>
            </a:r>
            <a:r>
              <a:rPr dirty="0" sz="1800">
                <a:latin typeface="Times New Roman"/>
                <a:cs typeface="Times New Roman"/>
              </a:rPr>
              <a:t>ою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53291" y="1662379"/>
            <a:ext cx="1707514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 indent="4572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Times New Roman"/>
                <a:cs typeface="Times New Roman"/>
              </a:rPr>
              <a:t>Суб’єкт 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правопорушення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Суб’єктивна 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5">
                <a:latin typeface="Times New Roman"/>
                <a:cs typeface="Times New Roman"/>
              </a:rPr>
              <a:t>х</a:t>
            </a:r>
            <a:r>
              <a:rPr dirty="0" sz="1800" spc="-5">
                <a:latin typeface="Times New Roman"/>
                <a:cs typeface="Times New Roman"/>
              </a:rPr>
              <a:t>а</a:t>
            </a:r>
            <a:r>
              <a:rPr dirty="0" sz="1800">
                <a:latin typeface="Times New Roman"/>
                <a:cs typeface="Times New Roman"/>
              </a:rPr>
              <a:t>р</a:t>
            </a:r>
            <a:r>
              <a:rPr dirty="0" sz="1800" spc="-5">
                <a:latin typeface="Times New Roman"/>
                <a:cs typeface="Times New Roman"/>
              </a:rPr>
              <a:t>а</a:t>
            </a:r>
            <a:r>
              <a:rPr dirty="0" sz="1800">
                <a:latin typeface="Times New Roman"/>
                <a:cs typeface="Times New Roman"/>
              </a:rPr>
              <a:t>кт</a:t>
            </a:r>
            <a:r>
              <a:rPr dirty="0" sz="1800" spc="-5">
                <a:latin typeface="Times New Roman"/>
                <a:cs typeface="Times New Roman"/>
              </a:rPr>
              <a:t>е</a:t>
            </a:r>
            <a:r>
              <a:rPr dirty="0" sz="1800" spc="5">
                <a:latin typeface="Times New Roman"/>
                <a:cs typeface="Times New Roman"/>
              </a:rPr>
              <a:t>р</a:t>
            </a:r>
            <a:r>
              <a:rPr dirty="0" sz="1800" spc="-5">
                <a:latin typeface="Times New Roman"/>
                <a:cs typeface="Times New Roman"/>
              </a:rPr>
              <a:t>и</a:t>
            </a:r>
            <a:r>
              <a:rPr dirty="0" sz="1800" spc="-15">
                <a:latin typeface="Times New Roman"/>
                <a:cs typeface="Times New Roman"/>
              </a:rPr>
              <a:t>з</a:t>
            </a:r>
            <a:r>
              <a:rPr dirty="0" sz="1800">
                <a:latin typeface="Times New Roman"/>
                <a:cs typeface="Times New Roman"/>
              </a:rPr>
              <a:t>у</a:t>
            </a:r>
            <a:r>
              <a:rPr dirty="0" sz="1800" spc="-5">
                <a:latin typeface="Times New Roman"/>
                <a:cs typeface="Times New Roman"/>
              </a:rPr>
              <a:t>є</a:t>
            </a:r>
            <a:r>
              <a:rPr dirty="0" sz="1800">
                <a:latin typeface="Times New Roman"/>
                <a:cs typeface="Times New Roman"/>
              </a:rPr>
              <a:t>т</a:t>
            </a:r>
            <a:r>
              <a:rPr dirty="0" sz="1800" spc="-5">
                <a:latin typeface="Times New Roman"/>
                <a:cs typeface="Times New Roman"/>
              </a:rPr>
              <a:t>ьс</a:t>
            </a:r>
            <a:r>
              <a:rPr dirty="0" sz="1800">
                <a:latin typeface="Times New Roman"/>
                <a:cs typeface="Times New Roman"/>
              </a:rPr>
              <a:t>я  </a:t>
            </a:r>
            <a:r>
              <a:rPr dirty="0" sz="1800" spc="-5">
                <a:latin typeface="Times New Roman"/>
                <a:cs typeface="Times New Roman"/>
              </a:rPr>
              <a:t>формою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вини,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7876" y="3491991"/>
            <a:ext cx="3614762" cy="231804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6349" y="475932"/>
            <a:ext cx="6409055" cy="916940"/>
          </a:xfrm>
          <a:prstGeom prst="rect"/>
          <a:ln w="25559">
            <a:solidFill>
              <a:srgbClr val="4BABC6"/>
            </a:solidFill>
          </a:ln>
        </p:spPr>
        <p:txBody>
          <a:bodyPr wrap="square" lIns="0" tIns="46990" rIns="0" bIns="0" rtlCol="0" vert="horz">
            <a:spAutoFit/>
          </a:bodyPr>
          <a:lstStyle/>
          <a:p>
            <a:pPr algn="just" marL="89535" marR="88900">
              <a:lnSpc>
                <a:spcPct val="100000"/>
              </a:lnSpc>
              <a:spcBef>
                <a:spcPts val="370"/>
              </a:spcBef>
            </a:pPr>
            <a:r>
              <a:rPr dirty="0" spc="-5"/>
              <a:t>Створення </a:t>
            </a:r>
            <a:r>
              <a:rPr dirty="0"/>
              <a:t>з метою </a:t>
            </a:r>
            <a:r>
              <a:rPr dirty="0" spc="-5"/>
              <a:t>використання, розповсюдження або збуту </a:t>
            </a:r>
            <a:r>
              <a:rPr dirty="0"/>
              <a:t> </a:t>
            </a:r>
            <a:r>
              <a:rPr dirty="0" spc="-5"/>
              <a:t>шкідливих</a:t>
            </a:r>
            <a:r>
              <a:rPr dirty="0"/>
              <a:t> </a:t>
            </a:r>
            <a:r>
              <a:rPr dirty="0" spc="-5"/>
              <a:t>програмних</a:t>
            </a:r>
            <a:r>
              <a:rPr dirty="0"/>
              <a:t> </a:t>
            </a:r>
            <a:r>
              <a:rPr dirty="0" spc="-5"/>
              <a:t>чи</a:t>
            </a:r>
            <a:r>
              <a:rPr dirty="0"/>
              <a:t> </a:t>
            </a:r>
            <a:r>
              <a:rPr dirty="0" spc="-5"/>
              <a:t>технічних</a:t>
            </a:r>
            <a:r>
              <a:rPr dirty="0"/>
              <a:t> </a:t>
            </a:r>
            <a:r>
              <a:rPr dirty="0" spc="-5"/>
              <a:t>засобів,</a:t>
            </a:r>
            <a:r>
              <a:rPr dirty="0"/>
              <a:t> а</a:t>
            </a:r>
            <a:r>
              <a:rPr dirty="0" spc="5"/>
              <a:t> </a:t>
            </a:r>
            <a:r>
              <a:rPr dirty="0" spc="-5"/>
              <a:t>також</a:t>
            </a:r>
            <a:r>
              <a:rPr dirty="0"/>
              <a:t> </a:t>
            </a:r>
            <a:r>
              <a:rPr dirty="0" spc="-5"/>
              <a:t>їх </a:t>
            </a:r>
            <a:r>
              <a:rPr dirty="0" spc="-434"/>
              <a:t> </a:t>
            </a:r>
            <a:r>
              <a:rPr dirty="0" spc="-5"/>
              <a:t>розповсюдження</a:t>
            </a:r>
            <a:r>
              <a:rPr dirty="0"/>
              <a:t> і</a:t>
            </a:r>
            <a:r>
              <a:rPr dirty="0" spc="5"/>
              <a:t> </a:t>
            </a:r>
            <a:r>
              <a:rPr dirty="0" spc="-5"/>
              <a:t>збут</a:t>
            </a:r>
            <a:r>
              <a:rPr dirty="0" spc="10"/>
              <a:t> </a:t>
            </a:r>
            <a:r>
              <a:rPr dirty="0" spc="-5"/>
              <a:t>(ст.</a:t>
            </a:r>
            <a:r>
              <a:rPr dirty="0" spc="15"/>
              <a:t> </a:t>
            </a:r>
            <a:r>
              <a:rPr dirty="0"/>
              <a:t>361¹</a:t>
            </a:r>
            <a:r>
              <a:rPr dirty="0" spc="-5"/>
              <a:t> КК).</a:t>
            </a:r>
          </a:p>
        </p:txBody>
      </p:sp>
      <p:sp>
        <p:nvSpPr>
          <p:cNvPr id="3" name="object 3"/>
          <p:cNvSpPr/>
          <p:nvPr/>
        </p:nvSpPr>
        <p:spPr>
          <a:xfrm>
            <a:off x="2267991" y="2349004"/>
            <a:ext cx="4643755" cy="3934460"/>
          </a:xfrm>
          <a:custGeom>
            <a:avLst/>
            <a:gdLst/>
            <a:ahLst/>
            <a:cxnLst/>
            <a:rect l="l" t="t" r="r" b="b"/>
            <a:pathLst>
              <a:path w="4643755" h="3934460">
                <a:moveTo>
                  <a:pt x="2322017" y="3934444"/>
                </a:moveTo>
                <a:lnTo>
                  <a:pt x="0" y="3934444"/>
                </a:lnTo>
                <a:lnTo>
                  <a:pt x="0" y="0"/>
                </a:lnTo>
                <a:lnTo>
                  <a:pt x="4643666" y="0"/>
                </a:lnTo>
                <a:lnTo>
                  <a:pt x="4643666" y="3934444"/>
                </a:lnTo>
                <a:lnTo>
                  <a:pt x="2322017" y="3934444"/>
                </a:lnTo>
                <a:close/>
              </a:path>
            </a:pathLst>
          </a:custGeom>
          <a:ln w="25559">
            <a:solidFill>
              <a:srgbClr val="4BABC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58351" y="2382392"/>
            <a:ext cx="4476115" cy="38658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R="5715" indent="457200">
              <a:lnSpc>
                <a:spcPct val="100000"/>
              </a:lnSpc>
              <a:spcBef>
                <a:spcPts val="100"/>
              </a:spcBef>
              <a:tabLst>
                <a:tab pos="3019425" algn="l"/>
              </a:tabLst>
            </a:pPr>
            <a:r>
              <a:rPr dirty="0" sz="1800" spc="-5" b="1">
                <a:latin typeface="Times New Roman"/>
                <a:cs typeface="Times New Roman"/>
              </a:rPr>
              <a:t>Пред</a:t>
            </a:r>
            <a:r>
              <a:rPr dirty="0" sz="1800" b="1">
                <a:latin typeface="Times New Roman"/>
                <a:cs typeface="Times New Roman"/>
              </a:rPr>
              <a:t>м</a:t>
            </a:r>
            <a:r>
              <a:rPr dirty="0" sz="1800" spc="-5" b="1">
                <a:latin typeface="Times New Roman"/>
                <a:cs typeface="Times New Roman"/>
              </a:rPr>
              <a:t>е</a:t>
            </a:r>
            <a:r>
              <a:rPr dirty="0" sz="1800" b="1">
                <a:latin typeface="Times New Roman"/>
                <a:cs typeface="Times New Roman"/>
              </a:rPr>
              <a:t>том</a:t>
            </a:r>
            <a:r>
              <a:rPr dirty="0" sz="1800">
                <a:latin typeface="Times New Roman"/>
                <a:cs typeface="Times New Roman"/>
              </a:rPr>
              <a:t>	кр</a:t>
            </a:r>
            <a:r>
              <a:rPr dirty="0" sz="1800" spc="-5">
                <a:latin typeface="Times New Roman"/>
                <a:cs typeface="Times New Roman"/>
              </a:rPr>
              <a:t>имін</a:t>
            </a:r>
            <a:r>
              <a:rPr dirty="0" sz="1800" spc="5">
                <a:latin typeface="Times New Roman"/>
                <a:cs typeface="Times New Roman"/>
              </a:rPr>
              <a:t>а</a:t>
            </a:r>
            <a:r>
              <a:rPr dirty="0" sz="1800">
                <a:latin typeface="Times New Roman"/>
                <a:cs typeface="Times New Roman"/>
              </a:rPr>
              <a:t>л</a:t>
            </a:r>
            <a:r>
              <a:rPr dirty="0" sz="1800" spc="-15">
                <a:latin typeface="Times New Roman"/>
                <a:cs typeface="Times New Roman"/>
              </a:rPr>
              <a:t>ь</a:t>
            </a:r>
            <a:r>
              <a:rPr dirty="0" sz="1800" spc="-5">
                <a:latin typeface="Times New Roman"/>
                <a:cs typeface="Times New Roman"/>
              </a:rPr>
              <a:t>н</a:t>
            </a:r>
            <a:r>
              <a:rPr dirty="0" sz="1800">
                <a:latin typeface="Times New Roman"/>
                <a:cs typeface="Times New Roman"/>
              </a:rPr>
              <a:t>о</a:t>
            </a:r>
            <a:r>
              <a:rPr dirty="0" sz="1800" spc="10">
                <a:latin typeface="Times New Roman"/>
                <a:cs typeface="Times New Roman"/>
              </a:rPr>
              <a:t>г</a:t>
            </a:r>
            <a:r>
              <a:rPr dirty="0" sz="1800">
                <a:latin typeface="Times New Roman"/>
                <a:cs typeface="Times New Roman"/>
              </a:rPr>
              <a:t>о  </a:t>
            </a:r>
            <a:r>
              <a:rPr dirty="0" sz="1800" spc="-5">
                <a:latin typeface="Times New Roman"/>
                <a:cs typeface="Times New Roman"/>
              </a:rPr>
              <a:t>правопорушення</a:t>
            </a:r>
            <a:r>
              <a:rPr dirty="0" sz="1800">
                <a:latin typeface="Times New Roman"/>
                <a:cs typeface="Times New Roman"/>
              </a:rPr>
              <a:t> є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шкідливі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програмні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або 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технічні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засоби,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призначені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для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несанкціонованого втручання </a:t>
            </a:r>
            <a:r>
              <a:rPr dirty="0" sz="1800">
                <a:latin typeface="Times New Roman"/>
                <a:cs typeface="Times New Roman"/>
              </a:rPr>
              <a:t>в </a:t>
            </a:r>
            <a:r>
              <a:rPr dirty="0" sz="1800" spc="-5">
                <a:latin typeface="Times New Roman"/>
                <a:cs typeface="Times New Roman"/>
              </a:rPr>
              <a:t>роботу ЕОМ,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АС,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КМ.</a:t>
            </a:r>
            <a:endParaRPr sz="1800">
              <a:latin typeface="Times New Roman"/>
              <a:cs typeface="Times New Roman"/>
            </a:endParaRPr>
          </a:p>
          <a:p>
            <a:pPr algn="just" marR="5080" indent="457200">
              <a:lnSpc>
                <a:spcPct val="100000"/>
              </a:lnSpc>
              <a:tabLst>
                <a:tab pos="1776095" algn="l"/>
                <a:tab pos="3175000" algn="l"/>
              </a:tabLst>
            </a:pPr>
            <a:r>
              <a:rPr dirty="0" sz="1800" spc="-5" b="1">
                <a:latin typeface="Times New Roman"/>
                <a:cs typeface="Times New Roman"/>
              </a:rPr>
              <a:t>Основним</a:t>
            </a:r>
            <a:r>
              <a:rPr dirty="0" sz="180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безпосереднім</a:t>
            </a:r>
            <a:r>
              <a:rPr dirty="0" sz="180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об'єктом </a:t>
            </a:r>
            <a:r>
              <a:rPr dirty="0" sz="1800" spc="-434" b="1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даного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кримінального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правопорушення</a:t>
            </a:r>
            <a:r>
              <a:rPr dirty="0" sz="1800">
                <a:latin typeface="Times New Roman"/>
                <a:cs typeface="Times New Roman"/>
              </a:rPr>
              <a:t> є 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н</a:t>
            </a:r>
            <a:r>
              <a:rPr dirty="0" sz="1800">
                <a:latin typeface="Times New Roman"/>
                <a:cs typeface="Times New Roman"/>
              </a:rPr>
              <a:t>ор</a:t>
            </a:r>
            <a:r>
              <a:rPr dirty="0" sz="1800" spc="-5">
                <a:latin typeface="Times New Roman"/>
                <a:cs typeface="Times New Roman"/>
              </a:rPr>
              <a:t>ма</a:t>
            </a:r>
            <a:r>
              <a:rPr dirty="0" sz="1800">
                <a:latin typeface="Times New Roman"/>
                <a:cs typeface="Times New Roman"/>
              </a:rPr>
              <a:t>ль</a:t>
            </a:r>
            <a:r>
              <a:rPr dirty="0" sz="1800" spc="-5">
                <a:latin typeface="Times New Roman"/>
                <a:cs typeface="Times New Roman"/>
              </a:rPr>
              <a:t>н</a:t>
            </a:r>
            <a:r>
              <a:rPr dirty="0" sz="1800">
                <a:latin typeface="Times New Roman"/>
                <a:cs typeface="Times New Roman"/>
              </a:rPr>
              <a:t>а	ро</a:t>
            </a:r>
            <a:r>
              <a:rPr dirty="0" sz="1800" spc="-10">
                <a:latin typeface="Times New Roman"/>
                <a:cs typeface="Times New Roman"/>
              </a:rPr>
              <a:t>б</a:t>
            </a:r>
            <a:r>
              <a:rPr dirty="0" sz="1800">
                <a:latin typeface="Times New Roman"/>
                <a:cs typeface="Times New Roman"/>
              </a:rPr>
              <a:t>ота	</a:t>
            </a:r>
            <a:r>
              <a:rPr dirty="0" sz="1800" spc="-10">
                <a:latin typeface="Times New Roman"/>
                <a:cs typeface="Times New Roman"/>
              </a:rPr>
              <a:t>к</a:t>
            </a:r>
            <a:r>
              <a:rPr dirty="0" sz="1800" spc="5">
                <a:latin typeface="Times New Roman"/>
                <a:cs typeface="Times New Roman"/>
              </a:rPr>
              <a:t>о</a:t>
            </a:r>
            <a:r>
              <a:rPr dirty="0" sz="1800" spc="-5">
                <a:latin typeface="Times New Roman"/>
                <a:cs typeface="Times New Roman"/>
              </a:rPr>
              <a:t>мп</a:t>
            </a:r>
            <a:r>
              <a:rPr dirty="0" sz="1800" spc="-10">
                <a:latin typeface="Times New Roman"/>
                <a:cs typeface="Times New Roman"/>
              </a:rPr>
              <a:t>’</a:t>
            </a:r>
            <a:r>
              <a:rPr dirty="0" sz="1800">
                <a:latin typeface="Times New Roman"/>
                <a:cs typeface="Times New Roman"/>
              </a:rPr>
              <a:t>ют</a:t>
            </a:r>
            <a:r>
              <a:rPr dirty="0" sz="1800" spc="-5">
                <a:latin typeface="Times New Roman"/>
                <a:cs typeface="Times New Roman"/>
              </a:rPr>
              <a:t>е</a:t>
            </a:r>
            <a:r>
              <a:rPr dirty="0" sz="1800" spc="5">
                <a:latin typeface="Times New Roman"/>
                <a:cs typeface="Times New Roman"/>
              </a:rPr>
              <a:t>р</a:t>
            </a:r>
            <a:r>
              <a:rPr dirty="0" sz="1800" spc="-5">
                <a:latin typeface="Times New Roman"/>
                <a:cs typeface="Times New Roman"/>
              </a:rPr>
              <a:t>ів,  автоматизованих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систем,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комп’ютерних 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мереж </a:t>
            </a:r>
            <a:r>
              <a:rPr dirty="0" sz="1800">
                <a:latin typeface="Times New Roman"/>
                <a:cs typeface="Times New Roman"/>
              </a:rPr>
              <a:t>і </a:t>
            </a:r>
            <a:r>
              <a:rPr dirty="0" sz="1800" spc="-5">
                <a:latin typeface="Times New Roman"/>
                <a:cs typeface="Times New Roman"/>
              </a:rPr>
              <a:t>мереж електрозв’язку, </a:t>
            </a:r>
            <a:r>
              <a:rPr dirty="0" sz="1800" b="1">
                <a:latin typeface="Times New Roman"/>
                <a:cs typeface="Times New Roman"/>
              </a:rPr>
              <a:t>а</a:t>
            </a:r>
            <a:r>
              <a:rPr dirty="0" sz="180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додатковим </a:t>
            </a:r>
            <a:r>
              <a:rPr dirty="0" sz="1800" spc="-434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факультативним</a:t>
            </a:r>
            <a:r>
              <a:rPr dirty="0" sz="180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об’єктом</a:t>
            </a:r>
            <a:r>
              <a:rPr dirty="0" sz="1800" b="1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–</a:t>
            </a:r>
            <a:r>
              <a:rPr dirty="0" sz="1800" spc="45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право 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власності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на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комп’ютерну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інформацію</a:t>
            </a:r>
            <a:r>
              <a:rPr dirty="0" sz="1800">
                <a:latin typeface="Times New Roman"/>
                <a:cs typeface="Times New Roman"/>
              </a:rPr>
              <a:t> чи 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іншу інформацію, </a:t>
            </a:r>
            <a:r>
              <a:rPr dirty="0" sz="1800">
                <a:latin typeface="Times New Roman"/>
                <a:cs typeface="Times New Roman"/>
              </a:rPr>
              <a:t>яка </a:t>
            </a:r>
            <a:r>
              <a:rPr dirty="0" sz="1800" spc="-5">
                <a:latin typeface="Times New Roman"/>
                <a:cs typeface="Times New Roman"/>
              </a:rPr>
              <a:t>передається каналами 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електрозв’язку.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127591" y="1471132"/>
            <a:ext cx="601980" cy="891540"/>
            <a:chOff x="4127591" y="1471132"/>
            <a:chExt cx="601980" cy="891540"/>
          </a:xfrm>
        </p:grpSpPr>
        <p:sp>
          <p:nvSpPr>
            <p:cNvPr id="6" name="object 6"/>
            <p:cNvSpPr/>
            <p:nvPr/>
          </p:nvSpPr>
          <p:spPr>
            <a:xfrm>
              <a:off x="4140371" y="1483912"/>
              <a:ext cx="576580" cy="865505"/>
            </a:xfrm>
            <a:custGeom>
              <a:avLst/>
              <a:gdLst/>
              <a:ahLst/>
              <a:cxnLst/>
              <a:rect l="l" t="t" r="r" b="b"/>
              <a:pathLst>
                <a:path w="576579" h="865505">
                  <a:moveTo>
                    <a:pt x="431977" y="0"/>
                  </a:moveTo>
                  <a:lnTo>
                    <a:pt x="143992" y="0"/>
                  </a:lnTo>
                  <a:lnTo>
                    <a:pt x="143992" y="576738"/>
                  </a:lnTo>
                  <a:lnTo>
                    <a:pt x="0" y="576738"/>
                  </a:lnTo>
                  <a:lnTo>
                    <a:pt x="287985" y="865441"/>
                  </a:lnTo>
                  <a:lnTo>
                    <a:pt x="575989" y="576738"/>
                  </a:lnTo>
                  <a:lnTo>
                    <a:pt x="431977" y="576738"/>
                  </a:lnTo>
                  <a:lnTo>
                    <a:pt x="431977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140371" y="1483912"/>
              <a:ext cx="576580" cy="865505"/>
            </a:xfrm>
            <a:custGeom>
              <a:avLst/>
              <a:gdLst/>
              <a:ahLst/>
              <a:cxnLst/>
              <a:rect l="l" t="t" r="r" b="b"/>
              <a:pathLst>
                <a:path w="576579" h="865505">
                  <a:moveTo>
                    <a:pt x="143992" y="0"/>
                  </a:moveTo>
                  <a:lnTo>
                    <a:pt x="143992" y="576738"/>
                  </a:lnTo>
                  <a:lnTo>
                    <a:pt x="0" y="576738"/>
                  </a:lnTo>
                  <a:lnTo>
                    <a:pt x="287985" y="865441"/>
                  </a:lnTo>
                  <a:lnTo>
                    <a:pt x="575989" y="576738"/>
                  </a:lnTo>
                  <a:lnTo>
                    <a:pt x="431977" y="576738"/>
                  </a:lnTo>
                  <a:lnTo>
                    <a:pt x="431977" y="0"/>
                  </a:lnTo>
                  <a:lnTo>
                    <a:pt x="143992" y="0"/>
                  </a:lnTo>
                  <a:close/>
                </a:path>
              </a:pathLst>
            </a:custGeom>
            <a:ln w="25559">
              <a:solidFill>
                <a:srgbClr val="37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0914" y="2133352"/>
            <a:ext cx="7777480" cy="3934460"/>
          </a:xfrm>
          <a:custGeom>
            <a:avLst/>
            <a:gdLst/>
            <a:ahLst/>
            <a:cxnLst/>
            <a:rect l="l" t="t" r="r" b="b"/>
            <a:pathLst>
              <a:path w="7777480" h="3934460">
                <a:moveTo>
                  <a:pt x="3888727" y="3934447"/>
                </a:moveTo>
                <a:lnTo>
                  <a:pt x="0" y="3934447"/>
                </a:lnTo>
                <a:lnTo>
                  <a:pt x="0" y="0"/>
                </a:lnTo>
                <a:lnTo>
                  <a:pt x="7777118" y="0"/>
                </a:lnTo>
                <a:lnTo>
                  <a:pt x="7777118" y="3934447"/>
                </a:lnTo>
                <a:lnTo>
                  <a:pt x="3888727" y="3934447"/>
                </a:lnTo>
                <a:close/>
              </a:path>
            </a:pathLst>
          </a:custGeom>
          <a:ln w="25559">
            <a:solidFill>
              <a:srgbClr val="4BABC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88225" y="2167801"/>
            <a:ext cx="7622540" cy="3866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4572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imes New Roman"/>
                <a:cs typeface="Times New Roman"/>
              </a:rPr>
              <a:t>З</a:t>
            </a:r>
            <a:r>
              <a:rPr dirty="0" sz="1800" spc="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об’єктивної</a:t>
            </a:r>
            <a:r>
              <a:rPr dirty="0" sz="180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сторони</a:t>
            </a:r>
            <a:r>
              <a:rPr dirty="0" sz="1800" b="1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заборонені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даною</a:t>
            </a:r>
            <a:r>
              <a:rPr dirty="0" sz="1800">
                <a:latin typeface="Times New Roman"/>
                <a:cs typeface="Times New Roman"/>
              </a:rPr>
              <a:t> статтею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КК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дії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мають 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становити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собою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створення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предметів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кримінального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правопорушення</a:t>
            </a:r>
            <a:r>
              <a:rPr dirty="0" sz="1800">
                <a:latin typeface="Times New Roman"/>
                <a:cs typeface="Times New Roman"/>
              </a:rPr>
              <a:t> (з 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метою їх подальшого використання, розповсюдження або збуту), </a:t>
            </a:r>
            <a:r>
              <a:rPr dirty="0" sz="1800">
                <a:latin typeface="Times New Roman"/>
                <a:cs typeface="Times New Roman"/>
              </a:rPr>
              <a:t>а </a:t>
            </a:r>
            <a:r>
              <a:rPr dirty="0" sz="1800" spc="-5">
                <a:latin typeface="Times New Roman"/>
                <a:cs typeface="Times New Roman"/>
              </a:rPr>
              <a:t>також їх 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розповсюдження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або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збут.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Під</a:t>
            </a:r>
            <a:r>
              <a:rPr dirty="0" sz="180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створенням</a:t>
            </a:r>
            <a:r>
              <a:rPr dirty="0" sz="1800" b="1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слід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вважати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розробку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чи 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виготовлення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предметів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кримінального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правопорушення.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Використанням </a:t>
            </a:r>
            <a:r>
              <a:rPr dirty="0" sz="1800" b="1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шкідливих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програмних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чи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технічних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засобів</a:t>
            </a:r>
            <a:r>
              <a:rPr dirty="0" sz="1800">
                <a:latin typeface="Times New Roman"/>
                <a:cs typeface="Times New Roman"/>
              </a:rPr>
              <a:t> слід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розуміти</a:t>
            </a:r>
            <a:r>
              <a:rPr dirty="0" sz="1800" spc="44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дії,</a:t>
            </a:r>
            <a:r>
              <a:rPr dirty="0" sz="1800" spc="44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внаслідок 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яких ці засоби активуються </a:t>
            </a:r>
            <a:r>
              <a:rPr dirty="0" sz="1800">
                <a:latin typeface="Times New Roman"/>
                <a:cs typeface="Times New Roman"/>
              </a:rPr>
              <a:t>і </a:t>
            </a:r>
            <a:r>
              <a:rPr dirty="0" sz="1800" spc="-5">
                <a:latin typeface="Times New Roman"/>
                <a:cs typeface="Times New Roman"/>
              </a:rPr>
              <a:t>починають функціонувати відповідно до своїх 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властивостей </a:t>
            </a:r>
            <a:r>
              <a:rPr dirty="0" sz="1800">
                <a:latin typeface="Times New Roman"/>
                <a:cs typeface="Times New Roman"/>
              </a:rPr>
              <a:t>та </a:t>
            </a:r>
            <a:r>
              <a:rPr dirty="0" sz="1800" spc="-5">
                <a:latin typeface="Times New Roman"/>
                <a:cs typeface="Times New Roman"/>
              </a:rPr>
              <a:t>призначення. </a:t>
            </a:r>
            <a:r>
              <a:rPr dirty="0" sz="1800" spc="-5" b="1">
                <a:latin typeface="Times New Roman"/>
                <a:cs typeface="Times New Roman"/>
              </a:rPr>
              <a:t>Розповсюдженням</a:t>
            </a:r>
            <a:r>
              <a:rPr dirty="0" sz="1800" spc="-5" b="1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шкідливих програмних чи 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технічних засобів </a:t>
            </a:r>
            <a:r>
              <a:rPr dirty="0" sz="1800">
                <a:latin typeface="Times New Roman"/>
                <a:cs typeface="Times New Roman"/>
              </a:rPr>
              <a:t>є </a:t>
            </a:r>
            <a:r>
              <a:rPr dirty="0" sz="1800" spc="-5">
                <a:latin typeface="Times New Roman"/>
                <a:cs typeface="Times New Roman"/>
              </a:rPr>
              <a:t>відкриття доступу до них невизначеному колу осіб, </a:t>
            </a:r>
            <a:r>
              <a:rPr dirty="0" sz="1800">
                <a:latin typeface="Times New Roman"/>
                <a:cs typeface="Times New Roman"/>
              </a:rPr>
              <a:t>а 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також дії, внаслідок яких </a:t>
            </a:r>
            <a:r>
              <a:rPr dirty="0" sz="1800">
                <a:latin typeface="Times New Roman"/>
                <a:cs typeface="Times New Roman"/>
              </a:rPr>
              <a:t>ці </a:t>
            </a:r>
            <a:r>
              <a:rPr dirty="0" sz="1800" spc="-5">
                <a:latin typeface="Times New Roman"/>
                <a:cs typeface="Times New Roman"/>
              </a:rPr>
              <a:t>засоби (зокрема, комп’ютерні віруси) починають 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автоматично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відтворюватися</a:t>
            </a:r>
            <a:r>
              <a:rPr dirty="0" sz="1800">
                <a:latin typeface="Times New Roman"/>
                <a:cs typeface="Times New Roman"/>
              </a:rPr>
              <a:t> і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поширюватися</a:t>
            </a:r>
            <a:r>
              <a:rPr dirty="0" sz="1800">
                <a:latin typeface="Times New Roman"/>
                <a:cs typeface="Times New Roman"/>
              </a:rPr>
              <a:t> в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комп’ютерах, 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автоматизованих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системах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чи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комп’ютерних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мережах.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Збутом</a:t>
            </a:r>
            <a:r>
              <a:rPr dirty="0" sz="1800" b="1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шкідливих 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програмних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чи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технічних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засобів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слід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визнавати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оплатну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чи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безоплатну 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передачу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таких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засобів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у </a:t>
            </a:r>
            <a:r>
              <a:rPr dirty="0" sz="1800" spc="-5">
                <a:latin typeface="Times New Roman"/>
                <a:cs typeface="Times New Roman"/>
              </a:rPr>
              <a:t>розпорядження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іншої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особи.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63293" y="765003"/>
            <a:ext cx="5256530" cy="399415"/>
          </a:xfrm>
          <a:prstGeom prst="rect"/>
          <a:ln w="25559">
            <a:solidFill>
              <a:srgbClr val="4BABC6"/>
            </a:solidFill>
          </a:ln>
        </p:spPr>
        <p:txBody>
          <a:bodyPr wrap="square" lIns="0" tIns="463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dirty="0" sz="2000" spc="-5"/>
              <a:t>Об'єктивні</a:t>
            </a:r>
            <a:r>
              <a:rPr dirty="0" sz="2000" spc="-40"/>
              <a:t> </a:t>
            </a:r>
            <a:r>
              <a:rPr dirty="0" sz="2000"/>
              <a:t>ознаки</a:t>
            </a:r>
            <a:endParaRPr sz="2000"/>
          </a:p>
        </p:txBody>
      </p:sp>
      <p:grpSp>
        <p:nvGrpSpPr>
          <p:cNvPr id="5" name="object 5"/>
          <p:cNvGrpSpPr/>
          <p:nvPr/>
        </p:nvGrpSpPr>
        <p:grpSpPr>
          <a:xfrm>
            <a:off x="3838495" y="1328581"/>
            <a:ext cx="746760" cy="745490"/>
            <a:chOff x="3838495" y="1328581"/>
            <a:chExt cx="746760" cy="745490"/>
          </a:xfrm>
        </p:grpSpPr>
        <p:sp>
          <p:nvSpPr>
            <p:cNvPr id="6" name="object 6"/>
            <p:cNvSpPr/>
            <p:nvPr/>
          </p:nvSpPr>
          <p:spPr>
            <a:xfrm>
              <a:off x="3851274" y="1341361"/>
              <a:ext cx="721360" cy="720090"/>
            </a:xfrm>
            <a:custGeom>
              <a:avLst/>
              <a:gdLst/>
              <a:ahLst/>
              <a:cxnLst/>
              <a:rect l="l" t="t" r="r" b="b"/>
              <a:pathLst>
                <a:path w="721360" h="720089">
                  <a:moveTo>
                    <a:pt x="540715" y="0"/>
                  </a:moveTo>
                  <a:lnTo>
                    <a:pt x="180009" y="0"/>
                  </a:lnTo>
                  <a:lnTo>
                    <a:pt x="180009" y="359644"/>
                  </a:lnTo>
                  <a:lnTo>
                    <a:pt x="0" y="359644"/>
                  </a:lnTo>
                  <a:lnTo>
                    <a:pt x="360362" y="719632"/>
                  </a:lnTo>
                  <a:lnTo>
                    <a:pt x="721074" y="359644"/>
                  </a:lnTo>
                  <a:lnTo>
                    <a:pt x="540715" y="359644"/>
                  </a:lnTo>
                  <a:lnTo>
                    <a:pt x="540715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851274" y="1341361"/>
              <a:ext cx="721360" cy="720090"/>
            </a:xfrm>
            <a:custGeom>
              <a:avLst/>
              <a:gdLst/>
              <a:ahLst/>
              <a:cxnLst/>
              <a:rect l="l" t="t" r="r" b="b"/>
              <a:pathLst>
                <a:path w="721360" h="720089">
                  <a:moveTo>
                    <a:pt x="180009" y="0"/>
                  </a:moveTo>
                  <a:lnTo>
                    <a:pt x="180009" y="359644"/>
                  </a:lnTo>
                  <a:lnTo>
                    <a:pt x="0" y="359644"/>
                  </a:lnTo>
                  <a:lnTo>
                    <a:pt x="360362" y="719632"/>
                  </a:lnTo>
                  <a:lnTo>
                    <a:pt x="721074" y="359644"/>
                  </a:lnTo>
                  <a:lnTo>
                    <a:pt x="540715" y="359644"/>
                  </a:lnTo>
                  <a:lnTo>
                    <a:pt x="540715" y="0"/>
                  </a:lnTo>
                  <a:lnTo>
                    <a:pt x="180009" y="0"/>
                  </a:lnTo>
                  <a:close/>
                </a:path>
              </a:pathLst>
            </a:custGeom>
            <a:ln w="25559">
              <a:solidFill>
                <a:srgbClr val="37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5987" y="2828525"/>
            <a:ext cx="6840855" cy="916940"/>
          </a:xfrm>
          <a:prstGeom prst="rect">
            <a:avLst/>
          </a:prstGeom>
          <a:ln w="25559">
            <a:solidFill>
              <a:srgbClr val="4BABC6"/>
            </a:solidFill>
          </a:ln>
        </p:spPr>
        <p:txBody>
          <a:bodyPr wrap="square" lIns="0" tIns="46355" rIns="0" bIns="0" rtlCol="0" vert="horz">
            <a:spAutoFit/>
          </a:bodyPr>
          <a:lstStyle/>
          <a:p>
            <a:pPr marL="547370">
              <a:lnSpc>
                <a:spcPct val="100000"/>
              </a:lnSpc>
              <a:spcBef>
                <a:spcPts val="365"/>
              </a:spcBef>
            </a:pPr>
            <a:r>
              <a:rPr dirty="0" sz="1800" spc="-5">
                <a:latin typeface="Times New Roman"/>
                <a:cs typeface="Times New Roman"/>
              </a:rPr>
              <a:t>Суб’єкт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кримінального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правопорушення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–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загальний.</a:t>
            </a:r>
            <a:endParaRPr sz="1800">
              <a:latin typeface="Times New Roman"/>
              <a:cs typeface="Times New Roman"/>
            </a:endParaRPr>
          </a:p>
          <a:p>
            <a:pPr marL="90170" marR="86995" indent="457200">
              <a:lnSpc>
                <a:spcPct val="100000"/>
              </a:lnSpc>
              <a:tabLst>
                <a:tab pos="2139950" algn="l"/>
                <a:tab pos="3280410" algn="l"/>
                <a:tab pos="5093335" algn="l"/>
              </a:tabLst>
            </a:pPr>
            <a:r>
              <a:rPr dirty="0" sz="1800" spc="-5">
                <a:latin typeface="Times New Roman"/>
                <a:cs typeface="Times New Roman"/>
              </a:rPr>
              <a:t>С</a:t>
            </a:r>
            <a:r>
              <a:rPr dirty="0" sz="1800">
                <a:latin typeface="Times New Roman"/>
                <a:cs typeface="Times New Roman"/>
              </a:rPr>
              <a:t>у</a:t>
            </a:r>
            <a:r>
              <a:rPr dirty="0" sz="1800" spc="-10">
                <a:latin typeface="Times New Roman"/>
                <a:cs typeface="Times New Roman"/>
              </a:rPr>
              <a:t>б</a:t>
            </a:r>
            <a:r>
              <a:rPr dirty="0" sz="1800">
                <a:latin typeface="Times New Roman"/>
                <a:cs typeface="Times New Roman"/>
              </a:rPr>
              <a:t>’</a:t>
            </a:r>
            <a:r>
              <a:rPr dirty="0" sz="1800" spc="-5">
                <a:latin typeface="Times New Roman"/>
                <a:cs typeface="Times New Roman"/>
              </a:rPr>
              <a:t>є</a:t>
            </a:r>
            <a:r>
              <a:rPr dirty="0" sz="1800" spc="-10">
                <a:latin typeface="Times New Roman"/>
                <a:cs typeface="Times New Roman"/>
              </a:rPr>
              <a:t>к</a:t>
            </a:r>
            <a:r>
              <a:rPr dirty="0" sz="1800" spc="10">
                <a:latin typeface="Times New Roman"/>
                <a:cs typeface="Times New Roman"/>
              </a:rPr>
              <a:t>т</a:t>
            </a:r>
            <a:r>
              <a:rPr dirty="0" sz="1800" spc="-15">
                <a:latin typeface="Times New Roman"/>
                <a:cs typeface="Times New Roman"/>
              </a:rPr>
              <a:t>и</a:t>
            </a:r>
            <a:r>
              <a:rPr dirty="0" sz="1800" spc="5">
                <a:latin typeface="Times New Roman"/>
                <a:cs typeface="Times New Roman"/>
              </a:rPr>
              <a:t>в</a:t>
            </a:r>
            <a:r>
              <a:rPr dirty="0" sz="1800" spc="-5">
                <a:latin typeface="Times New Roman"/>
                <a:cs typeface="Times New Roman"/>
              </a:rPr>
              <a:t>н</a:t>
            </a:r>
            <a:r>
              <a:rPr dirty="0" sz="1800">
                <a:latin typeface="Times New Roman"/>
                <a:cs typeface="Times New Roman"/>
              </a:rPr>
              <a:t>а	</a:t>
            </a:r>
            <a:r>
              <a:rPr dirty="0" sz="1800" spc="-5">
                <a:latin typeface="Times New Roman"/>
                <a:cs typeface="Times New Roman"/>
              </a:rPr>
              <a:t>с</a:t>
            </a:r>
            <a:r>
              <a:rPr dirty="0" sz="1800">
                <a:latin typeface="Times New Roman"/>
                <a:cs typeface="Times New Roman"/>
              </a:rPr>
              <a:t>т</a:t>
            </a:r>
            <a:r>
              <a:rPr dirty="0" sz="1800" spc="5">
                <a:latin typeface="Times New Roman"/>
                <a:cs typeface="Times New Roman"/>
              </a:rPr>
              <a:t>о</a:t>
            </a:r>
            <a:r>
              <a:rPr dirty="0" sz="1800" spc="-15">
                <a:latin typeface="Times New Roman"/>
                <a:cs typeface="Times New Roman"/>
              </a:rPr>
              <a:t>р</a:t>
            </a:r>
            <a:r>
              <a:rPr dirty="0" sz="1800" spc="5">
                <a:latin typeface="Times New Roman"/>
                <a:cs typeface="Times New Roman"/>
              </a:rPr>
              <a:t>о</a:t>
            </a:r>
            <a:r>
              <a:rPr dirty="0" sz="1800" spc="-15">
                <a:latin typeface="Times New Roman"/>
                <a:cs typeface="Times New Roman"/>
              </a:rPr>
              <a:t>н</a:t>
            </a:r>
            <a:r>
              <a:rPr dirty="0" sz="1800">
                <a:latin typeface="Times New Roman"/>
                <a:cs typeface="Times New Roman"/>
              </a:rPr>
              <a:t>а	</a:t>
            </a:r>
            <a:r>
              <a:rPr dirty="0" sz="1800" spc="-10">
                <a:latin typeface="Times New Roman"/>
                <a:cs typeface="Times New Roman"/>
              </a:rPr>
              <a:t>к</a:t>
            </a:r>
            <a:r>
              <a:rPr dirty="0" sz="1800">
                <a:latin typeface="Times New Roman"/>
                <a:cs typeface="Times New Roman"/>
              </a:rPr>
              <a:t>р</a:t>
            </a:r>
            <a:r>
              <a:rPr dirty="0" sz="1800" spc="-5">
                <a:latin typeface="Times New Roman"/>
                <a:cs typeface="Times New Roman"/>
              </a:rPr>
              <a:t>им</a:t>
            </a:r>
            <a:r>
              <a:rPr dirty="0" sz="1800" spc="5">
                <a:latin typeface="Times New Roman"/>
                <a:cs typeface="Times New Roman"/>
              </a:rPr>
              <a:t>і</a:t>
            </a:r>
            <a:r>
              <a:rPr dirty="0" sz="1800" spc="-5">
                <a:latin typeface="Times New Roman"/>
                <a:cs typeface="Times New Roman"/>
              </a:rPr>
              <a:t>на</a:t>
            </a:r>
            <a:r>
              <a:rPr dirty="0" sz="1800">
                <a:latin typeface="Times New Roman"/>
                <a:cs typeface="Times New Roman"/>
              </a:rPr>
              <a:t>ль</a:t>
            </a:r>
            <a:r>
              <a:rPr dirty="0" sz="1800" spc="-5">
                <a:latin typeface="Times New Roman"/>
                <a:cs typeface="Times New Roman"/>
              </a:rPr>
              <a:t>н</a:t>
            </a:r>
            <a:r>
              <a:rPr dirty="0" sz="1800">
                <a:latin typeface="Times New Roman"/>
                <a:cs typeface="Times New Roman"/>
              </a:rPr>
              <a:t>ого	</a:t>
            </a:r>
            <a:r>
              <a:rPr dirty="0" sz="1800" spc="-15">
                <a:latin typeface="Times New Roman"/>
                <a:cs typeface="Times New Roman"/>
              </a:rPr>
              <a:t>п</a:t>
            </a:r>
            <a:r>
              <a:rPr dirty="0" sz="1800" spc="5">
                <a:latin typeface="Times New Roman"/>
                <a:cs typeface="Times New Roman"/>
              </a:rPr>
              <a:t>р</a:t>
            </a:r>
            <a:r>
              <a:rPr dirty="0" sz="1800" spc="-5">
                <a:latin typeface="Times New Roman"/>
                <a:cs typeface="Times New Roman"/>
              </a:rPr>
              <a:t>авоп</a:t>
            </a:r>
            <a:r>
              <a:rPr dirty="0" sz="1800">
                <a:latin typeface="Times New Roman"/>
                <a:cs typeface="Times New Roman"/>
              </a:rPr>
              <a:t>оруш</a:t>
            </a:r>
            <a:r>
              <a:rPr dirty="0" sz="1800" spc="5">
                <a:latin typeface="Times New Roman"/>
                <a:cs typeface="Times New Roman"/>
              </a:rPr>
              <a:t>е</a:t>
            </a:r>
            <a:r>
              <a:rPr dirty="0" sz="1800" spc="-5">
                <a:latin typeface="Times New Roman"/>
                <a:cs typeface="Times New Roman"/>
              </a:rPr>
              <a:t>нн</a:t>
            </a:r>
            <a:r>
              <a:rPr dirty="0" sz="1800">
                <a:latin typeface="Times New Roman"/>
                <a:cs typeface="Times New Roman"/>
              </a:rPr>
              <a:t>я  </a:t>
            </a:r>
            <a:r>
              <a:rPr dirty="0" sz="1800" spc="-5">
                <a:latin typeface="Times New Roman"/>
                <a:cs typeface="Times New Roman"/>
              </a:rPr>
              <a:t>характеризується прямим умислом.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56001" y="1413002"/>
            <a:ext cx="4177665" cy="399415"/>
          </a:xfrm>
          <a:prstGeom prst="rect"/>
          <a:ln w="25559">
            <a:solidFill>
              <a:srgbClr val="4BABC6"/>
            </a:solidFill>
          </a:ln>
        </p:spPr>
        <p:txBody>
          <a:bodyPr wrap="square" lIns="0" tIns="47625" rIns="0" bIns="0" rtlCol="0" vert="horz">
            <a:spAutoFit/>
          </a:bodyPr>
          <a:lstStyle/>
          <a:p>
            <a:pPr marL="1049020">
              <a:lnSpc>
                <a:spcPct val="100000"/>
              </a:lnSpc>
              <a:spcBef>
                <a:spcPts val="375"/>
              </a:spcBef>
            </a:pPr>
            <a:r>
              <a:rPr dirty="0" sz="2000" spc="-5"/>
              <a:t>Суб'єктивні</a:t>
            </a:r>
            <a:r>
              <a:rPr dirty="0" sz="2000" spc="-30"/>
              <a:t> </a:t>
            </a:r>
            <a:r>
              <a:rPr dirty="0" sz="2000"/>
              <a:t>ознаки</a:t>
            </a:r>
            <a:endParaRPr sz="2000"/>
          </a:p>
        </p:txBody>
      </p:sp>
      <p:grpSp>
        <p:nvGrpSpPr>
          <p:cNvPr id="4" name="object 4"/>
          <p:cNvGrpSpPr/>
          <p:nvPr/>
        </p:nvGrpSpPr>
        <p:grpSpPr>
          <a:xfrm>
            <a:off x="4198857" y="1976211"/>
            <a:ext cx="746760" cy="745490"/>
            <a:chOff x="4198857" y="1976211"/>
            <a:chExt cx="746760" cy="745490"/>
          </a:xfrm>
        </p:grpSpPr>
        <p:sp>
          <p:nvSpPr>
            <p:cNvPr id="5" name="object 5"/>
            <p:cNvSpPr/>
            <p:nvPr/>
          </p:nvSpPr>
          <p:spPr>
            <a:xfrm>
              <a:off x="4211637" y="1988991"/>
              <a:ext cx="721360" cy="720090"/>
            </a:xfrm>
            <a:custGeom>
              <a:avLst/>
              <a:gdLst/>
              <a:ahLst/>
              <a:cxnLst/>
              <a:rect l="l" t="t" r="r" b="b"/>
              <a:pathLst>
                <a:path w="721360" h="720089">
                  <a:moveTo>
                    <a:pt x="540715" y="0"/>
                  </a:moveTo>
                  <a:lnTo>
                    <a:pt x="180009" y="0"/>
                  </a:lnTo>
                  <a:lnTo>
                    <a:pt x="180009" y="359638"/>
                  </a:lnTo>
                  <a:lnTo>
                    <a:pt x="0" y="359638"/>
                  </a:lnTo>
                  <a:lnTo>
                    <a:pt x="360362" y="719658"/>
                  </a:lnTo>
                  <a:lnTo>
                    <a:pt x="721074" y="359638"/>
                  </a:lnTo>
                  <a:lnTo>
                    <a:pt x="540715" y="359638"/>
                  </a:lnTo>
                  <a:lnTo>
                    <a:pt x="540715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211637" y="1988991"/>
              <a:ext cx="721360" cy="720090"/>
            </a:xfrm>
            <a:custGeom>
              <a:avLst/>
              <a:gdLst/>
              <a:ahLst/>
              <a:cxnLst/>
              <a:rect l="l" t="t" r="r" b="b"/>
              <a:pathLst>
                <a:path w="721360" h="720089">
                  <a:moveTo>
                    <a:pt x="180009" y="0"/>
                  </a:moveTo>
                  <a:lnTo>
                    <a:pt x="180009" y="359638"/>
                  </a:lnTo>
                  <a:lnTo>
                    <a:pt x="0" y="359638"/>
                  </a:lnTo>
                  <a:lnTo>
                    <a:pt x="360362" y="719658"/>
                  </a:lnTo>
                  <a:lnTo>
                    <a:pt x="721074" y="359638"/>
                  </a:lnTo>
                  <a:lnTo>
                    <a:pt x="540715" y="359638"/>
                  </a:lnTo>
                  <a:lnTo>
                    <a:pt x="540715" y="0"/>
                  </a:lnTo>
                  <a:lnTo>
                    <a:pt x="180009" y="0"/>
                  </a:lnTo>
                  <a:close/>
                </a:path>
              </a:pathLst>
            </a:custGeom>
            <a:ln w="25559">
              <a:solidFill>
                <a:srgbClr val="37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8402" y="3998518"/>
            <a:ext cx="4760645" cy="26035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9626" y="332993"/>
            <a:ext cx="8065134" cy="1313815"/>
          </a:xfrm>
          <a:prstGeom prst="rect"/>
          <a:ln w="25559">
            <a:solidFill>
              <a:srgbClr val="4BABC6"/>
            </a:solidFill>
          </a:ln>
        </p:spPr>
        <p:txBody>
          <a:bodyPr wrap="square" lIns="0" tIns="46355" rIns="0" bIns="0" rtlCol="0" vert="horz">
            <a:spAutoFit/>
          </a:bodyPr>
          <a:lstStyle/>
          <a:p>
            <a:pPr algn="just" marL="90170" marR="86995">
              <a:lnSpc>
                <a:spcPct val="100000"/>
              </a:lnSpc>
              <a:spcBef>
                <a:spcPts val="365"/>
              </a:spcBef>
            </a:pPr>
            <a:r>
              <a:rPr dirty="0" sz="2000" spc="-5"/>
              <a:t>Несанкціоновані</a:t>
            </a:r>
            <a:r>
              <a:rPr dirty="0" sz="2000"/>
              <a:t> дії</a:t>
            </a:r>
            <a:r>
              <a:rPr dirty="0" sz="2000" spc="5"/>
              <a:t> </a:t>
            </a:r>
            <a:r>
              <a:rPr dirty="0" sz="2000"/>
              <a:t>з</a:t>
            </a:r>
            <a:r>
              <a:rPr dirty="0" sz="2000" spc="5"/>
              <a:t> </a:t>
            </a:r>
            <a:r>
              <a:rPr dirty="0" sz="2000" spc="-5"/>
              <a:t>інформацією,</a:t>
            </a:r>
            <a:r>
              <a:rPr dirty="0" sz="2000"/>
              <a:t> яка</a:t>
            </a:r>
            <a:r>
              <a:rPr dirty="0" sz="2000" spc="5"/>
              <a:t> </a:t>
            </a:r>
            <a:r>
              <a:rPr dirty="0" sz="2000"/>
              <a:t>оброблюється</a:t>
            </a:r>
            <a:r>
              <a:rPr dirty="0" sz="2000" spc="5"/>
              <a:t> </a:t>
            </a:r>
            <a:r>
              <a:rPr dirty="0" sz="2000"/>
              <a:t>в</a:t>
            </a:r>
            <a:r>
              <a:rPr dirty="0" sz="2000" spc="5"/>
              <a:t> </a:t>
            </a:r>
            <a:r>
              <a:rPr dirty="0" sz="2000" spc="-5"/>
              <a:t>електронно- </a:t>
            </a:r>
            <a:r>
              <a:rPr dirty="0" sz="2000" spc="-484"/>
              <a:t> </a:t>
            </a:r>
            <a:r>
              <a:rPr dirty="0" sz="2000" spc="-5"/>
              <a:t>обчислювальних</a:t>
            </a:r>
            <a:r>
              <a:rPr dirty="0" sz="2000"/>
              <a:t> </a:t>
            </a:r>
            <a:r>
              <a:rPr dirty="0" sz="2000" spc="-5"/>
              <a:t>машинах</a:t>
            </a:r>
            <a:r>
              <a:rPr dirty="0" sz="2000"/>
              <a:t> (комп’ютерах),</a:t>
            </a:r>
            <a:r>
              <a:rPr dirty="0" sz="2000" spc="5"/>
              <a:t> </a:t>
            </a:r>
            <a:r>
              <a:rPr dirty="0" sz="2000" spc="-5"/>
              <a:t>автоматизованих</a:t>
            </a:r>
            <a:r>
              <a:rPr dirty="0" sz="2000"/>
              <a:t> </a:t>
            </a:r>
            <a:r>
              <a:rPr dirty="0" sz="2000" spc="-5"/>
              <a:t>системах, </a:t>
            </a:r>
            <a:r>
              <a:rPr dirty="0" sz="2000" spc="-484"/>
              <a:t> </a:t>
            </a:r>
            <a:r>
              <a:rPr dirty="0" sz="2000"/>
              <a:t>комп’ютерних</a:t>
            </a:r>
            <a:r>
              <a:rPr dirty="0" sz="2000" spc="5"/>
              <a:t> </a:t>
            </a:r>
            <a:r>
              <a:rPr dirty="0" sz="2000"/>
              <a:t>мережах</a:t>
            </a:r>
            <a:r>
              <a:rPr dirty="0" sz="2000" spc="5"/>
              <a:t> </a:t>
            </a:r>
            <a:r>
              <a:rPr dirty="0" sz="2000"/>
              <a:t>або</a:t>
            </a:r>
            <a:r>
              <a:rPr dirty="0" sz="2000" spc="5"/>
              <a:t> </a:t>
            </a:r>
            <a:r>
              <a:rPr dirty="0" sz="2000" spc="-5"/>
              <a:t>зберігається</a:t>
            </a:r>
            <a:r>
              <a:rPr dirty="0" sz="2000"/>
              <a:t> </a:t>
            </a:r>
            <a:r>
              <a:rPr dirty="0" sz="2000" spc="-5"/>
              <a:t>на</a:t>
            </a:r>
            <a:r>
              <a:rPr dirty="0" sz="2000"/>
              <a:t> </a:t>
            </a:r>
            <a:r>
              <a:rPr dirty="0" sz="2000" spc="-5"/>
              <a:t>носіях</a:t>
            </a:r>
            <a:r>
              <a:rPr dirty="0" sz="2000"/>
              <a:t> </a:t>
            </a:r>
            <a:r>
              <a:rPr dirty="0" sz="2000" spc="-5"/>
              <a:t>такої</a:t>
            </a:r>
            <a:r>
              <a:rPr dirty="0" sz="2000"/>
              <a:t> </a:t>
            </a:r>
            <a:r>
              <a:rPr dirty="0" sz="2000" spc="-5"/>
              <a:t>інформації, </a:t>
            </a:r>
            <a:r>
              <a:rPr dirty="0" sz="2000"/>
              <a:t> </a:t>
            </a:r>
            <a:r>
              <a:rPr dirty="0" sz="2000" spc="-5"/>
              <a:t>вчинені</a:t>
            </a:r>
            <a:r>
              <a:rPr dirty="0" sz="2000" spc="-15"/>
              <a:t> </a:t>
            </a:r>
            <a:r>
              <a:rPr dirty="0" sz="2000"/>
              <a:t>особою,</a:t>
            </a:r>
            <a:r>
              <a:rPr dirty="0" sz="2000" spc="5"/>
              <a:t> </a:t>
            </a:r>
            <a:r>
              <a:rPr dirty="0" sz="2000"/>
              <a:t>яка має</a:t>
            </a:r>
            <a:r>
              <a:rPr dirty="0" sz="2000" spc="5"/>
              <a:t> </a:t>
            </a:r>
            <a:r>
              <a:rPr dirty="0" sz="2000" spc="-5"/>
              <a:t>право</a:t>
            </a:r>
            <a:r>
              <a:rPr dirty="0" sz="2000" spc="5"/>
              <a:t> </a:t>
            </a:r>
            <a:r>
              <a:rPr dirty="0" sz="2000"/>
              <a:t>доступу</a:t>
            </a:r>
            <a:r>
              <a:rPr dirty="0" sz="2000" spc="5"/>
              <a:t> </a:t>
            </a:r>
            <a:r>
              <a:rPr dirty="0" sz="2000"/>
              <a:t>до</a:t>
            </a:r>
            <a:r>
              <a:rPr dirty="0" sz="2000" spc="15"/>
              <a:t> </a:t>
            </a:r>
            <a:r>
              <a:rPr dirty="0" sz="2000" spc="-5"/>
              <a:t>неї</a:t>
            </a:r>
            <a:r>
              <a:rPr dirty="0" sz="2000"/>
              <a:t> </a:t>
            </a:r>
            <a:r>
              <a:rPr dirty="0" sz="2000" spc="-5"/>
              <a:t>(ст.</a:t>
            </a:r>
            <a:r>
              <a:rPr dirty="0" sz="2000"/>
              <a:t> 362</a:t>
            </a:r>
            <a:r>
              <a:rPr dirty="0" sz="2000" spc="5"/>
              <a:t> </a:t>
            </a:r>
            <a:r>
              <a:rPr dirty="0" sz="2000"/>
              <a:t>КК).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539626" y="2420639"/>
            <a:ext cx="4572000" cy="3660140"/>
          </a:xfrm>
          <a:custGeom>
            <a:avLst/>
            <a:gdLst/>
            <a:ahLst/>
            <a:cxnLst/>
            <a:rect l="l" t="t" r="r" b="b"/>
            <a:pathLst>
              <a:path w="4572000" h="3660140">
                <a:moveTo>
                  <a:pt x="2285996" y="3660133"/>
                </a:moveTo>
                <a:lnTo>
                  <a:pt x="0" y="3660133"/>
                </a:lnTo>
                <a:lnTo>
                  <a:pt x="0" y="0"/>
                </a:lnTo>
                <a:lnTo>
                  <a:pt x="4571996" y="0"/>
                </a:lnTo>
                <a:lnTo>
                  <a:pt x="4571996" y="3660133"/>
                </a:lnTo>
                <a:lnTo>
                  <a:pt x="2285996" y="3660133"/>
                </a:lnTo>
                <a:close/>
              </a:path>
            </a:pathLst>
          </a:custGeom>
          <a:ln w="25559">
            <a:solidFill>
              <a:srgbClr val="4BABC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578820" y="2454744"/>
            <a:ext cx="14541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Times New Roman"/>
                <a:cs typeface="Times New Roman"/>
              </a:rPr>
              <a:t>кримінального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9988" y="2454744"/>
            <a:ext cx="16643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381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Times New Roman"/>
                <a:cs typeface="Times New Roman"/>
              </a:rPr>
              <a:t>Предметом</a:t>
            </a:r>
            <a:endParaRPr sz="18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800" spc="-5">
                <a:latin typeface="Times New Roman"/>
                <a:cs typeface="Times New Roman"/>
              </a:rPr>
              <a:t>п</a:t>
            </a:r>
            <a:r>
              <a:rPr dirty="0" sz="1800">
                <a:latin typeface="Times New Roman"/>
                <a:cs typeface="Times New Roman"/>
              </a:rPr>
              <a:t>р</a:t>
            </a:r>
            <a:r>
              <a:rPr dirty="0" sz="1800" spc="-5">
                <a:latin typeface="Times New Roman"/>
                <a:cs typeface="Times New Roman"/>
              </a:rPr>
              <a:t>аво</a:t>
            </a:r>
            <a:r>
              <a:rPr dirty="0" sz="1800" spc="5">
                <a:latin typeface="Times New Roman"/>
                <a:cs typeface="Times New Roman"/>
              </a:rPr>
              <a:t>п</a:t>
            </a:r>
            <a:r>
              <a:rPr dirty="0" sz="1800" spc="-15">
                <a:latin typeface="Times New Roman"/>
                <a:cs typeface="Times New Roman"/>
              </a:rPr>
              <a:t>о</a:t>
            </a:r>
            <a:r>
              <a:rPr dirty="0" sz="1800" spc="5">
                <a:latin typeface="Times New Roman"/>
                <a:cs typeface="Times New Roman"/>
              </a:rPr>
              <a:t>р</a:t>
            </a:r>
            <a:r>
              <a:rPr dirty="0" sz="1800" spc="-15">
                <a:latin typeface="Times New Roman"/>
                <a:cs typeface="Times New Roman"/>
              </a:rPr>
              <a:t>у</a:t>
            </a:r>
            <a:r>
              <a:rPr dirty="0" sz="1800" spc="10">
                <a:latin typeface="Times New Roman"/>
                <a:cs typeface="Times New Roman"/>
              </a:rPr>
              <a:t>ш</a:t>
            </a:r>
            <a:r>
              <a:rPr dirty="0" sz="1800" spc="-5">
                <a:latin typeface="Times New Roman"/>
                <a:cs typeface="Times New Roman"/>
              </a:rPr>
              <a:t>енн</a:t>
            </a:r>
            <a:r>
              <a:rPr dirty="0" sz="1800">
                <a:latin typeface="Times New Roman"/>
                <a:cs typeface="Times New Roman"/>
              </a:rPr>
              <a:t>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9988" y="3003374"/>
            <a:ext cx="16929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571625" algn="l"/>
              </a:tabLst>
            </a:pPr>
            <a:r>
              <a:rPr dirty="0" sz="1800">
                <a:latin typeface="Times New Roman"/>
                <a:cs typeface="Times New Roman"/>
              </a:rPr>
              <a:t>о</a:t>
            </a:r>
            <a:r>
              <a:rPr dirty="0" sz="1800" spc="-10">
                <a:latin typeface="Times New Roman"/>
                <a:cs typeface="Times New Roman"/>
              </a:rPr>
              <a:t>б</a:t>
            </a:r>
            <a:r>
              <a:rPr dirty="0" sz="1800">
                <a:latin typeface="Times New Roman"/>
                <a:cs typeface="Times New Roman"/>
              </a:rPr>
              <a:t>ро</a:t>
            </a:r>
            <a:r>
              <a:rPr dirty="0" sz="1800" spc="-10">
                <a:latin typeface="Times New Roman"/>
                <a:cs typeface="Times New Roman"/>
              </a:rPr>
              <a:t>б</a:t>
            </a:r>
            <a:r>
              <a:rPr dirty="0" sz="1800">
                <a:latin typeface="Times New Roman"/>
                <a:cs typeface="Times New Roman"/>
              </a:rPr>
              <a:t>л</a:t>
            </a:r>
            <a:r>
              <a:rPr dirty="0" sz="1800" spc="-5">
                <a:latin typeface="Times New Roman"/>
                <a:cs typeface="Times New Roman"/>
              </a:rPr>
              <a:t>яє</a:t>
            </a:r>
            <a:r>
              <a:rPr dirty="0" sz="1800">
                <a:latin typeface="Times New Roman"/>
                <a:cs typeface="Times New Roman"/>
              </a:rPr>
              <a:t>т</a:t>
            </a:r>
            <a:r>
              <a:rPr dirty="0" sz="1800" spc="-5">
                <a:latin typeface="Times New Roman"/>
                <a:cs typeface="Times New Roman"/>
              </a:rPr>
              <a:t>ьс</a:t>
            </a:r>
            <a:r>
              <a:rPr dirty="0" sz="1800">
                <a:latin typeface="Times New Roman"/>
                <a:cs typeface="Times New Roman"/>
              </a:rPr>
              <a:t>я	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0184" y="2729059"/>
            <a:ext cx="24511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 indent="89535">
              <a:lnSpc>
                <a:spcPct val="100000"/>
              </a:lnSpc>
              <a:spcBef>
                <a:spcPts val="100"/>
              </a:spcBef>
              <a:tabLst>
                <a:tab pos="574040" algn="l"/>
                <a:tab pos="835025" algn="l"/>
                <a:tab pos="1480820" algn="l"/>
                <a:tab pos="2106295" algn="l"/>
              </a:tabLst>
            </a:pPr>
            <a:r>
              <a:rPr dirty="0" sz="1800">
                <a:latin typeface="Times New Roman"/>
                <a:cs typeface="Times New Roman"/>
              </a:rPr>
              <a:t>є	</a:t>
            </a:r>
            <a:r>
              <a:rPr dirty="0" sz="1800" spc="-5">
                <a:latin typeface="Times New Roman"/>
                <a:cs typeface="Times New Roman"/>
              </a:rPr>
              <a:t>ін</a:t>
            </a:r>
            <a:r>
              <a:rPr dirty="0" sz="1800">
                <a:latin typeface="Times New Roman"/>
                <a:cs typeface="Times New Roman"/>
              </a:rPr>
              <a:t>фор</a:t>
            </a:r>
            <a:r>
              <a:rPr dirty="0" sz="1800" spc="-5">
                <a:latin typeface="Times New Roman"/>
                <a:cs typeface="Times New Roman"/>
              </a:rPr>
              <a:t>маці</a:t>
            </a:r>
            <a:r>
              <a:rPr dirty="0" sz="1800">
                <a:latin typeface="Times New Roman"/>
                <a:cs typeface="Times New Roman"/>
              </a:rPr>
              <a:t>я,	</a:t>
            </a:r>
            <a:r>
              <a:rPr dirty="0" sz="1800" spc="-36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яка  </a:t>
            </a:r>
            <a:r>
              <a:rPr dirty="0" sz="1800" spc="5">
                <a:latin typeface="Times New Roman"/>
                <a:cs typeface="Times New Roman"/>
              </a:rPr>
              <a:t>Е</a:t>
            </a:r>
            <a:r>
              <a:rPr dirty="0" sz="1800" spc="-10">
                <a:latin typeface="Times New Roman"/>
                <a:cs typeface="Times New Roman"/>
              </a:rPr>
              <a:t>О</a:t>
            </a:r>
            <a:r>
              <a:rPr dirty="0" sz="1800" spc="-5">
                <a:latin typeface="Times New Roman"/>
                <a:cs typeface="Times New Roman"/>
              </a:rPr>
              <a:t>М</a:t>
            </a:r>
            <a:r>
              <a:rPr dirty="0" sz="1800">
                <a:latin typeface="Times New Roman"/>
                <a:cs typeface="Times New Roman"/>
              </a:rPr>
              <a:t>,		</a:t>
            </a:r>
            <a:r>
              <a:rPr dirty="0" sz="1800" spc="-5">
                <a:latin typeface="Times New Roman"/>
                <a:cs typeface="Times New Roman"/>
              </a:rPr>
              <a:t>АС</a:t>
            </a:r>
            <a:r>
              <a:rPr dirty="0" sz="1800">
                <a:latin typeface="Times New Roman"/>
                <a:cs typeface="Times New Roman"/>
              </a:rPr>
              <a:t>,	</a:t>
            </a:r>
            <a:r>
              <a:rPr dirty="0" sz="1800" spc="-5">
                <a:latin typeface="Times New Roman"/>
                <a:cs typeface="Times New Roman"/>
              </a:rPr>
              <a:t>К</a:t>
            </a:r>
            <a:r>
              <a:rPr dirty="0" sz="1800">
                <a:latin typeface="Times New Roman"/>
                <a:cs typeface="Times New Roman"/>
              </a:rPr>
              <a:t>М	</a:t>
            </a:r>
            <a:r>
              <a:rPr dirty="0" sz="1800" spc="-5">
                <a:latin typeface="Times New Roman"/>
                <a:cs typeface="Times New Roman"/>
              </a:rPr>
              <a:t>аб</a:t>
            </a:r>
            <a:r>
              <a:rPr dirty="0" sz="1800">
                <a:latin typeface="Times New Roman"/>
                <a:cs typeface="Times New Roman"/>
              </a:rPr>
              <a:t>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9986" y="3277715"/>
            <a:ext cx="440245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1016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Times New Roman"/>
                <a:cs typeface="Times New Roman"/>
              </a:rPr>
              <a:t>зберігається</a:t>
            </a:r>
            <a:r>
              <a:rPr dirty="0" sz="1800" spc="4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на</a:t>
            </a:r>
            <a:r>
              <a:rPr dirty="0" sz="1800" spc="4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носіях</a:t>
            </a:r>
            <a:r>
              <a:rPr dirty="0" sz="1800" spc="40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такої</a:t>
            </a:r>
            <a:r>
              <a:rPr dirty="0" sz="1800" spc="4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інформації,</a:t>
            </a:r>
            <a:r>
              <a:rPr dirty="0" sz="1800" spc="40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та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носії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такої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інформації.</a:t>
            </a:r>
            <a:endParaRPr sz="1800">
              <a:latin typeface="Times New Roman"/>
              <a:cs typeface="Times New Roman"/>
            </a:endParaRPr>
          </a:p>
          <a:p>
            <a:pPr marR="5080" indent="457200">
              <a:lnSpc>
                <a:spcPct val="100000"/>
              </a:lnSpc>
              <a:tabLst>
                <a:tab pos="2150110" algn="l"/>
                <a:tab pos="2746375" algn="l"/>
                <a:tab pos="2948305" algn="l"/>
                <a:tab pos="4163060" algn="l"/>
              </a:tabLst>
            </a:pPr>
            <a:r>
              <a:rPr dirty="0" sz="1800" spc="-5" b="1">
                <a:latin typeface="Times New Roman"/>
                <a:cs typeface="Times New Roman"/>
              </a:rPr>
              <a:t>О</a:t>
            </a:r>
            <a:r>
              <a:rPr dirty="0" sz="1800" b="1">
                <a:latin typeface="Times New Roman"/>
                <a:cs typeface="Times New Roman"/>
              </a:rPr>
              <a:t>б’є</a:t>
            </a:r>
            <a:r>
              <a:rPr dirty="0" sz="1800" spc="-10" b="1">
                <a:latin typeface="Times New Roman"/>
                <a:cs typeface="Times New Roman"/>
              </a:rPr>
              <a:t>к</a:t>
            </a:r>
            <a:r>
              <a:rPr dirty="0" sz="1800" b="1">
                <a:latin typeface="Times New Roman"/>
                <a:cs typeface="Times New Roman"/>
              </a:rPr>
              <a:t>том</a:t>
            </a:r>
            <a:r>
              <a:rPr dirty="0" sz="1800">
                <a:latin typeface="Times New Roman"/>
                <a:cs typeface="Times New Roman"/>
              </a:rPr>
              <a:t>			к</a:t>
            </a:r>
            <a:r>
              <a:rPr dirty="0" sz="1800" spc="-15">
                <a:latin typeface="Times New Roman"/>
                <a:cs typeface="Times New Roman"/>
              </a:rPr>
              <a:t>р</a:t>
            </a:r>
            <a:r>
              <a:rPr dirty="0" sz="1800" spc="-5">
                <a:latin typeface="Times New Roman"/>
                <a:cs typeface="Times New Roman"/>
              </a:rPr>
              <a:t>им</a:t>
            </a:r>
            <a:r>
              <a:rPr dirty="0" sz="1800" spc="5">
                <a:latin typeface="Times New Roman"/>
                <a:cs typeface="Times New Roman"/>
              </a:rPr>
              <a:t>і</a:t>
            </a:r>
            <a:r>
              <a:rPr dirty="0" sz="1800" spc="-5">
                <a:latin typeface="Times New Roman"/>
                <a:cs typeface="Times New Roman"/>
              </a:rPr>
              <a:t>на</a:t>
            </a:r>
            <a:r>
              <a:rPr dirty="0" sz="1800">
                <a:latin typeface="Times New Roman"/>
                <a:cs typeface="Times New Roman"/>
              </a:rPr>
              <a:t>ль</a:t>
            </a:r>
            <a:r>
              <a:rPr dirty="0" sz="1800" spc="-5">
                <a:latin typeface="Times New Roman"/>
                <a:cs typeface="Times New Roman"/>
              </a:rPr>
              <a:t>н</a:t>
            </a:r>
            <a:r>
              <a:rPr dirty="0" sz="1800">
                <a:latin typeface="Times New Roman"/>
                <a:cs typeface="Times New Roman"/>
              </a:rPr>
              <a:t>ого  </a:t>
            </a:r>
            <a:r>
              <a:rPr dirty="0" sz="1800" spc="-5">
                <a:latin typeface="Times New Roman"/>
                <a:cs typeface="Times New Roman"/>
              </a:rPr>
              <a:t>п</a:t>
            </a:r>
            <a:r>
              <a:rPr dirty="0" sz="1800">
                <a:latin typeface="Times New Roman"/>
                <a:cs typeface="Times New Roman"/>
              </a:rPr>
              <a:t>р</a:t>
            </a:r>
            <a:r>
              <a:rPr dirty="0" sz="1800" spc="-5">
                <a:latin typeface="Times New Roman"/>
                <a:cs typeface="Times New Roman"/>
              </a:rPr>
              <a:t>аво</a:t>
            </a:r>
            <a:r>
              <a:rPr dirty="0" sz="1800" spc="5">
                <a:latin typeface="Times New Roman"/>
                <a:cs typeface="Times New Roman"/>
              </a:rPr>
              <a:t>п</a:t>
            </a:r>
            <a:r>
              <a:rPr dirty="0" sz="1800" spc="-15">
                <a:latin typeface="Times New Roman"/>
                <a:cs typeface="Times New Roman"/>
              </a:rPr>
              <a:t>о</a:t>
            </a:r>
            <a:r>
              <a:rPr dirty="0" sz="1800" spc="5">
                <a:latin typeface="Times New Roman"/>
                <a:cs typeface="Times New Roman"/>
              </a:rPr>
              <a:t>р</a:t>
            </a:r>
            <a:r>
              <a:rPr dirty="0" sz="1800" spc="-15">
                <a:latin typeface="Times New Roman"/>
                <a:cs typeface="Times New Roman"/>
              </a:rPr>
              <a:t>у</a:t>
            </a:r>
            <a:r>
              <a:rPr dirty="0" sz="1800" spc="10">
                <a:latin typeface="Times New Roman"/>
                <a:cs typeface="Times New Roman"/>
              </a:rPr>
              <a:t>ш</a:t>
            </a:r>
            <a:r>
              <a:rPr dirty="0" sz="1800" spc="-5">
                <a:latin typeface="Times New Roman"/>
                <a:cs typeface="Times New Roman"/>
              </a:rPr>
              <a:t>енн</a:t>
            </a:r>
            <a:r>
              <a:rPr dirty="0" sz="1800">
                <a:latin typeface="Times New Roman"/>
                <a:cs typeface="Times New Roman"/>
              </a:rPr>
              <a:t>я	є	</a:t>
            </a:r>
            <a:r>
              <a:rPr dirty="0" sz="1800" spc="-5">
                <a:latin typeface="Times New Roman"/>
                <a:cs typeface="Times New Roman"/>
              </a:rPr>
              <a:t>вл</a:t>
            </a:r>
            <a:r>
              <a:rPr dirty="0" sz="1800" spc="5">
                <a:latin typeface="Times New Roman"/>
                <a:cs typeface="Times New Roman"/>
              </a:rPr>
              <a:t>а</a:t>
            </a:r>
            <a:r>
              <a:rPr dirty="0" sz="1800" spc="-5">
                <a:latin typeface="Times New Roman"/>
                <a:cs typeface="Times New Roman"/>
              </a:rPr>
              <a:t>сн</a:t>
            </a:r>
            <a:r>
              <a:rPr dirty="0" sz="1800" spc="5">
                <a:latin typeface="Times New Roman"/>
                <a:cs typeface="Times New Roman"/>
              </a:rPr>
              <a:t>і</a:t>
            </a:r>
            <a:r>
              <a:rPr dirty="0" sz="1800" spc="-5">
                <a:latin typeface="Times New Roman"/>
                <a:cs typeface="Times New Roman"/>
              </a:rPr>
              <a:t>с</a:t>
            </a:r>
            <a:r>
              <a:rPr dirty="0" sz="1800">
                <a:latin typeface="Times New Roman"/>
                <a:cs typeface="Times New Roman"/>
              </a:rPr>
              <a:t>ть	</a:t>
            </a:r>
            <a:r>
              <a:rPr dirty="0" sz="1800" spc="-5">
                <a:latin typeface="Times New Roman"/>
                <a:cs typeface="Times New Roman"/>
              </a:rPr>
              <a:t>н</a:t>
            </a:r>
            <a:r>
              <a:rPr dirty="0" sz="1800">
                <a:latin typeface="Times New Roman"/>
                <a:cs typeface="Times New Roman"/>
              </a:rPr>
              <a:t>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9986" y="4374974"/>
            <a:ext cx="440245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7620">
              <a:lnSpc>
                <a:spcPct val="100000"/>
              </a:lnSpc>
              <a:spcBef>
                <a:spcPts val="100"/>
              </a:spcBef>
              <a:tabLst>
                <a:tab pos="1612265" algn="l"/>
                <a:tab pos="3049270" algn="l"/>
              </a:tabLst>
            </a:pPr>
            <a:r>
              <a:rPr dirty="0" sz="1800" spc="-10">
                <a:latin typeface="Times New Roman"/>
                <a:cs typeface="Times New Roman"/>
              </a:rPr>
              <a:t>к</a:t>
            </a:r>
            <a:r>
              <a:rPr dirty="0" sz="1800" spc="5">
                <a:latin typeface="Times New Roman"/>
                <a:cs typeface="Times New Roman"/>
              </a:rPr>
              <a:t>о</a:t>
            </a:r>
            <a:r>
              <a:rPr dirty="0" sz="1800" spc="-10">
                <a:latin typeface="Times New Roman"/>
                <a:cs typeface="Times New Roman"/>
              </a:rPr>
              <a:t>м</a:t>
            </a:r>
            <a:r>
              <a:rPr dirty="0" sz="1800" spc="-5">
                <a:latin typeface="Times New Roman"/>
                <a:cs typeface="Times New Roman"/>
              </a:rPr>
              <a:t>п</a:t>
            </a:r>
            <a:r>
              <a:rPr dirty="0" sz="1800">
                <a:latin typeface="Times New Roman"/>
                <a:cs typeface="Times New Roman"/>
              </a:rPr>
              <a:t>’ют</a:t>
            </a:r>
            <a:r>
              <a:rPr dirty="0" sz="1800" spc="-5">
                <a:latin typeface="Times New Roman"/>
                <a:cs typeface="Times New Roman"/>
              </a:rPr>
              <a:t>е</a:t>
            </a:r>
            <a:r>
              <a:rPr dirty="0" sz="1800">
                <a:latin typeface="Times New Roman"/>
                <a:cs typeface="Times New Roman"/>
              </a:rPr>
              <a:t>р</a:t>
            </a:r>
            <a:r>
              <a:rPr dirty="0" sz="1800" spc="-5">
                <a:latin typeface="Times New Roman"/>
                <a:cs typeface="Times New Roman"/>
              </a:rPr>
              <a:t>н</a:t>
            </a:r>
            <a:r>
              <a:rPr dirty="0" sz="1800">
                <a:latin typeface="Times New Roman"/>
                <a:cs typeface="Times New Roman"/>
              </a:rPr>
              <a:t>у	</a:t>
            </a:r>
            <a:r>
              <a:rPr dirty="0" sz="1800" spc="-5">
                <a:latin typeface="Times New Roman"/>
                <a:cs typeface="Times New Roman"/>
              </a:rPr>
              <a:t>ін</a:t>
            </a:r>
            <a:r>
              <a:rPr dirty="0" sz="1800">
                <a:latin typeface="Times New Roman"/>
                <a:cs typeface="Times New Roman"/>
              </a:rPr>
              <a:t>ф</a:t>
            </a:r>
            <a:r>
              <a:rPr dirty="0" sz="1800" spc="-15">
                <a:latin typeface="Times New Roman"/>
                <a:cs typeface="Times New Roman"/>
              </a:rPr>
              <a:t>о</a:t>
            </a:r>
            <a:r>
              <a:rPr dirty="0" sz="1800" spc="5">
                <a:latin typeface="Times New Roman"/>
                <a:cs typeface="Times New Roman"/>
              </a:rPr>
              <a:t>р</a:t>
            </a:r>
            <a:r>
              <a:rPr dirty="0" sz="1800" spc="-5">
                <a:latin typeface="Times New Roman"/>
                <a:cs typeface="Times New Roman"/>
              </a:rPr>
              <a:t>маці</a:t>
            </a:r>
            <a:r>
              <a:rPr dirty="0" sz="1800" spc="5">
                <a:latin typeface="Times New Roman"/>
                <a:cs typeface="Times New Roman"/>
              </a:rPr>
              <a:t>ї</a:t>
            </a:r>
            <a:r>
              <a:rPr dirty="0" sz="1800">
                <a:latin typeface="Times New Roman"/>
                <a:cs typeface="Times New Roman"/>
              </a:rPr>
              <a:t>,	</a:t>
            </a:r>
            <a:r>
              <a:rPr dirty="0" sz="1800" spc="-5">
                <a:latin typeface="Times New Roman"/>
                <a:cs typeface="Times New Roman"/>
              </a:rPr>
              <a:t>вс</a:t>
            </a:r>
            <a:r>
              <a:rPr dirty="0" sz="1800">
                <a:latin typeface="Times New Roman"/>
                <a:cs typeface="Times New Roman"/>
              </a:rPr>
              <a:t>т</a:t>
            </a:r>
            <a:r>
              <a:rPr dirty="0" sz="1800" spc="5">
                <a:latin typeface="Times New Roman"/>
                <a:cs typeface="Times New Roman"/>
              </a:rPr>
              <a:t>а</a:t>
            </a:r>
            <a:r>
              <a:rPr dirty="0" sz="1800" spc="-5">
                <a:latin typeface="Times New Roman"/>
                <a:cs typeface="Times New Roman"/>
              </a:rPr>
              <a:t>н</a:t>
            </a:r>
            <a:r>
              <a:rPr dirty="0" sz="1800">
                <a:latin typeface="Times New Roman"/>
                <a:cs typeface="Times New Roman"/>
              </a:rPr>
              <a:t>овл</a:t>
            </a:r>
            <a:r>
              <a:rPr dirty="0" sz="1800" spc="-5">
                <a:latin typeface="Times New Roman"/>
                <a:cs typeface="Times New Roman"/>
              </a:rPr>
              <a:t>ени</a:t>
            </a:r>
            <a:r>
              <a:rPr dirty="0" sz="1800">
                <a:latin typeface="Times New Roman"/>
                <a:cs typeface="Times New Roman"/>
              </a:rPr>
              <a:t>й  </a:t>
            </a:r>
            <a:r>
              <a:rPr dirty="0" sz="1800" spc="-5">
                <a:latin typeface="Times New Roman"/>
                <a:cs typeface="Times New Roman"/>
              </a:rPr>
              <a:t>порядок її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зберігання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5">
                <a:latin typeface="Times New Roman"/>
                <a:cs typeface="Times New Roman"/>
              </a:rPr>
              <a:t>та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використання.</a:t>
            </a:r>
            <a:endParaRPr sz="1800">
              <a:latin typeface="Times New Roman"/>
              <a:cs typeface="Times New Roman"/>
            </a:endParaRPr>
          </a:p>
          <a:p>
            <a:pPr marR="5080" indent="457200">
              <a:lnSpc>
                <a:spcPct val="100000"/>
              </a:lnSpc>
              <a:tabLst>
                <a:tab pos="1068070" algn="l"/>
                <a:tab pos="1858645" algn="l"/>
                <a:tab pos="2868295" algn="l"/>
                <a:tab pos="4274820" algn="l"/>
              </a:tabLst>
            </a:pPr>
            <a:r>
              <a:rPr dirty="0" sz="1800" spc="-5" b="1">
                <a:latin typeface="Times New Roman"/>
                <a:cs typeface="Times New Roman"/>
              </a:rPr>
              <a:t>О</a:t>
            </a:r>
            <a:r>
              <a:rPr dirty="0" sz="1800" b="1">
                <a:latin typeface="Times New Roman"/>
                <a:cs typeface="Times New Roman"/>
              </a:rPr>
              <a:t>б’є</a:t>
            </a:r>
            <a:r>
              <a:rPr dirty="0" sz="1800" spc="-10" b="1">
                <a:latin typeface="Times New Roman"/>
                <a:cs typeface="Times New Roman"/>
              </a:rPr>
              <a:t>к</a:t>
            </a:r>
            <a:r>
              <a:rPr dirty="0" sz="1800" b="1">
                <a:latin typeface="Times New Roman"/>
                <a:cs typeface="Times New Roman"/>
              </a:rPr>
              <a:t>т</a:t>
            </a:r>
            <a:r>
              <a:rPr dirty="0" sz="1800" spc="-10" b="1">
                <a:latin typeface="Times New Roman"/>
                <a:cs typeface="Times New Roman"/>
              </a:rPr>
              <a:t>и</a:t>
            </a:r>
            <a:r>
              <a:rPr dirty="0" sz="1800" spc="5" b="1">
                <a:latin typeface="Times New Roman"/>
                <a:cs typeface="Times New Roman"/>
              </a:rPr>
              <a:t>в</a:t>
            </a:r>
            <a:r>
              <a:rPr dirty="0" sz="1800" spc="-10" b="1">
                <a:latin typeface="Times New Roman"/>
                <a:cs typeface="Times New Roman"/>
              </a:rPr>
              <a:t>н</a:t>
            </a:r>
            <a:r>
              <a:rPr dirty="0" sz="1800" b="1">
                <a:latin typeface="Times New Roman"/>
                <a:cs typeface="Times New Roman"/>
              </a:rPr>
              <a:t>а</a:t>
            </a:r>
            <a:r>
              <a:rPr dirty="0" sz="1800">
                <a:latin typeface="Times New Roman"/>
                <a:cs typeface="Times New Roman"/>
              </a:rPr>
              <a:t>	</a:t>
            </a:r>
            <a:r>
              <a:rPr dirty="0" sz="1800" spc="5" b="1">
                <a:latin typeface="Times New Roman"/>
                <a:cs typeface="Times New Roman"/>
              </a:rPr>
              <a:t>с</a:t>
            </a:r>
            <a:r>
              <a:rPr dirty="0" sz="1800" b="1">
                <a:latin typeface="Times New Roman"/>
                <a:cs typeface="Times New Roman"/>
              </a:rPr>
              <a:t>то</a:t>
            </a:r>
            <a:r>
              <a:rPr dirty="0" sz="1800" spc="-15" b="1">
                <a:latin typeface="Times New Roman"/>
                <a:cs typeface="Times New Roman"/>
              </a:rPr>
              <a:t>р</a:t>
            </a:r>
            <a:r>
              <a:rPr dirty="0" sz="1800" b="1">
                <a:latin typeface="Times New Roman"/>
                <a:cs typeface="Times New Roman"/>
              </a:rPr>
              <a:t>о</a:t>
            </a:r>
            <a:r>
              <a:rPr dirty="0" sz="1800" spc="-10" b="1">
                <a:latin typeface="Times New Roman"/>
                <a:cs typeface="Times New Roman"/>
              </a:rPr>
              <a:t>н</a:t>
            </a:r>
            <a:r>
              <a:rPr dirty="0" sz="1800" b="1">
                <a:latin typeface="Times New Roman"/>
                <a:cs typeface="Times New Roman"/>
              </a:rPr>
              <a:t>а</a:t>
            </a:r>
            <a:r>
              <a:rPr dirty="0" sz="1800">
                <a:latin typeface="Times New Roman"/>
                <a:cs typeface="Times New Roman"/>
              </a:rPr>
              <a:t>	</a:t>
            </a:r>
            <a:r>
              <a:rPr dirty="0" sz="1800" spc="-5">
                <a:latin typeface="Times New Roman"/>
                <a:cs typeface="Times New Roman"/>
              </a:rPr>
              <a:t>ви</a:t>
            </a:r>
            <a:r>
              <a:rPr dirty="0" sz="1800">
                <a:latin typeface="Times New Roman"/>
                <a:cs typeface="Times New Roman"/>
              </a:rPr>
              <a:t>р</a:t>
            </a:r>
            <a:r>
              <a:rPr dirty="0" sz="1800" spc="-5">
                <a:latin typeface="Times New Roman"/>
                <a:cs typeface="Times New Roman"/>
              </a:rPr>
              <a:t>а</a:t>
            </a:r>
            <a:r>
              <a:rPr dirty="0" sz="1800">
                <a:latin typeface="Times New Roman"/>
                <a:cs typeface="Times New Roman"/>
              </a:rPr>
              <a:t>ж</a:t>
            </a:r>
            <a:r>
              <a:rPr dirty="0" sz="1800" spc="5">
                <a:latin typeface="Times New Roman"/>
                <a:cs typeface="Times New Roman"/>
              </a:rPr>
              <a:t>а</a:t>
            </a:r>
            <a:r>
              <a:rPr dirty="0" sz="1800" spc="-5">
                <a:latin typeface="Times New Roman"/>
                <a:cs typeface="Times New Roman"/>
              </a:rPr>
              <a:t>є</a:t>
            </a:r>
            <a:r>
              <a:rPr dirty="0" sz="1800">
                <a:latin typeface="Times New Roman"/>
                <a:cs typeface="Times New Roman"/>
              </a:rPr>
              <a:t>т</a:t>
            </a:r>
            <a:r>
              <a:rPr dirty="0" sz="1800" spc="-15">
                <a:latin typeface="Times New Roman"/>
                <a:cs typeface="Times New Roman"/>
              </a:rPr>
              <a:t>ь</a:t>
            </a:r>
            <a:r>
              <a:rPr dirty="0" sz="1800" spc="5">
                <a:latin typeface="Times New Roman"/>
                <a:cs typeface="Times New Roman"/>
              </a:rPr>
              <a:t>с</a:t>
            </a:r>
            <a:r>
              <a:rPr dirty="0" sz="1800">
                <a:latin typeface="Times New Roman"/>
                <a:cs typeface="Times New Roman"/>
              </a:rPr>
              <a:t>я	у  </a:t>
            </a:r>
            <a:r>
              <a:rPr dirty="0" sz="1800" spc="-5">
                <a:latin typeface="Times New Roman"/>
                <a:cs typeface="Times New Roman"/>
              </a:rPr>
              <a:t>вчинені	</a:t>
            </a:r>
            <a:r>
              <a:rPr dirty="0" sz="1800">
                <a:latin typeface="Times New Roman"/>
                <a:cs typeface="Times New Roman"/>
              </a:rPr>
              <a:t>щодо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9986" y="5472259"/>
            <a:ext cx="17824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Times New Roman"/>
                <a:cs typeface="Times New Roman"/>
              </a:rPr>
              <a:t>несанкціонованої: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32972" y="5197944"/>
            <a:ext cx="11245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Times New Roman"/>
                <a:cs typeface="Times New Roman"/>
              </a:rPr>
              <a:t>відповідної</a:t>
            </a:r>
            <a:endParaRPr sz="1800">
              <a:latin typeface="Times New Roman"/>
              <a:cs typeface="Times New Roman"/>
            </a:endParaRPr>
          </a:p>
          <a:p>
            <a:pPr marL="366395">
              <a:lnSpc>
                <a:spcPct val="100000"/>
              </a:lnSpc>
            </a:pPr>
            <a:r>
              <a:rPr dirty="0" sz="1800" spc="-5">
                <a:latin typeface="Times New Roman"/>
                <a:cs typeface="Times New Roman"/>
              </a:rPr>
              <a:t>зміни,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59376" y="5197944"/>
            <a:ext cx="10706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005" marR="5080" indent="-4064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Times New Roman"/>
                <a:cs typeface="Times New Roman"/>
              </a:rPr>
              <a:t>і</a:t>
            </a:r>
            <a:r>
              <a:rPr dirty="0" sz="1800" spc="-5">
                <a:latin typeface="Times New Roman"/>
                <a:cs typeface="Times New Roman"/>
              </a:rPr>
              <a:t>н</a:t>
            </a:r>
            <a:r>
              <a:rPr dirty="0" sz="1800" spc="-10">
                <a:latin typeface="Times New Roman"/>
                <a:cs typeface="Times New Roman"/>
              </a:rPr>
              <a:t>ф</a:t>
            </a:r>
            <a:r>
              <a:rPr dirty="0" sz="1800">
                <a:latin typeface="Times New Roman"/>
                <a:cs typeface="Times New Roman"/>
              </a:rPr>
              <a:t>ор</a:t>
            </a:r>
            <a:r>
              <a:rPr dirty="0" sz="1800" spc="-5">
                <a:latin typeface="Times New Roman"/>
                <a:cs typeface="Times New Roman"/>
              </a:rPr>
              <a:t>м</a:t>
            </a:r>
            <a:r>
              <a:rPr dirty="0" sz="1800" spc="5">
                <a:latin typeface="Times New Roman"/>
                <a:cs typeface="Times New Roman"/>
              </a:rPr>
              <a:t>а</a:t>
            </a:r>
            <a:r>
              <a:rPr dirty="0" sz="1800" spc="-5">
                <a:latin typeface="Times New Roman"/>
                <a:cs typeface="Times New Roman"/>
              </a:rPr>
              <a:t>ці</a:t>
            </a:r>
            <a:r>
              <a:rPr dirty="0" sz="1800">
                <a:latin typeface="Times New Roman"/>
                <a:cs typeface="Times New Roman"/>
              </a:rPr>
              <a:t>ї  </a:t>
            </a:r>
            <a:r>
              <a:rPr dirty="0" sz="1800" spc="-15">
                <a:latin typeface="Times New Roman"/>
                <a:cs typeface="Times New Roman"/>
              </a:rPr>
              <a:t>з</a:t>
            </a:r>
            <a:r>
              <a:rPr dirty="0" sz="1800" spc="-5">
                <a:latin typeface="Times New Roman"/>
                <a:cs typeface="Times New Roman"/>
              </a:rPr>
              <a:t>ни</a:t>
            </a:r>
            <a:r>
              <a:rPr dirty="0" sz="1800" spc="10">
                <a:latin typeface="Times New Roman"/>
                <a:cs typeface="Times New Roman"/>
              </a:rPr>
              <a:t>щ</a:t>
            </a:r>
            <a:r>
              <a:rPr dirty="0" sz="1800" spc="-5">
                <a:latin typeface="Times New Roman"/>
                <a:cs typeface="Times New Roman"/>
              </a:rPr>
              <a:t>енн</a:t>
            </a:r>
            <a:r>
              <a:rPr dirty="0" sz="1800">
                <a:latin typeface="Times New Roman"/>
                <a:cs typeface="Times New Roman"/>
              </a:rPr>
              <a:t>я,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9986" y="5746574"/>
            <a:ext cx="412622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Times New Roman"/>
                <a:cs typeface="Times New Roman"/>
              </a:rPr>
              <a:t>блокування,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перехоплення</a:t>
            </a:r>
            <a:r>
              <a:rPr dirty="0" sz="1800">
                <a:latin typeface="Times New Roman"/>
                <a:cs typeface="Times New Roman"/>
              </a:rPr>
              <a:t> та </a:t>
            </a:r>
            <a:r>
              <a:rPr dirty="0" sz="1800" spc="-5">
                <a:latin typeface="Times New Roman"/>
                <a:cs typeface="Times New Roman"/>
              </a:rPr>
              <a:t>копіювання.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363991" y="2491930"/>
            <a:ext cx="3564254" cy="3934460"/>
          </a:xfrm>
          <a:custGeom>
            <a:avLst/>
            <a:gdLst/>
            <a:ahLst/>
            <a:cxnLst/>
            <a:rect l="l" t="t" r="r" b="b"/>
            <a:pathLst>
              <a:path w="3564254" h="3934460">
                <a:moveTo>
                  <a:pt x="1782044" y="3934442"/>
                </a:moveTo>
                <a:lnTo>
                  <a:pt x="0" y="3934442"/>
                </a:lnTo>
                <a:lnTo>
                  <a:pt x="0" y="0"/>
                </a:lnTo>
                <a:lnTo>
                  <a:pt x="3563981" y="0"/>
                </a:lnTo>
                <a:lnTo>
                  <a:pt x="3563981" y="3934442"/>
                </a:lnTo>
                <a:lnTo>
                  <a:pt x="1782044" y="3934442"/>
                </a:lnTo>
                <a:close/>
              </a:path>
            </a:pathLst>
          </a:custGeom>
          <a:ln w="25559">
            <a:solidFill>
              <a:srgbClr val="4BABC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453291" y="2526004"/>
            <a:ext cx="3395345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R="5080" indent="457200">
              <a:lnSpc>
                <a:spcPct val="100000"/>
              </a:lnSpc>
              <a:spcBef>
                <a:spcPts val="100"/>
              </a:spcBef>
              <a:tabLst>
                <a:tab pos="1568450" algn="l"/>
              </a:tabLst>
            </a:pPr>
            <a:r>
              <a:rPr dirty="0" sz="1800" spc="-5">
                <a:latin typeface="Times New Roman"/>
                <a:cs typeface="Times New Roman"/>
              </a:rPr>
              <a:t>Пі</a:t>
            </a:r>
            <a:r>
              <a:rPr dirty="0" sz="1800">
                <a:latin typeface="Times New Roman"/>
                <a:cs typeface="Times New Roman"/>
              </a:rPr>
              <a:t>д	</a:t>
            </a:r>
            <a:r>
              <a:rPr dirty="0" sz="1800" spc="-5">
                <a:latin typeface="Times New Roman"/>
                <a:cs typeface="Times New Roman"/>
              </a:rPr>
              <a:t>не</a:t>
            </a:r>
            <a:r>
              <a:rPr dirty="0" sz="1800" spc="5">
                <a:latin typeface="Times New Roman"/>
                <a:cs typeface="Times New Roman"/>
              </a:rPr>
              <a:t>с</a:t>
            </a:r>
            <a:r>
              <a:rPr dirty="0" sz="1800" spc="-5">
                <a:latin typeface="Times New Roman"/>
                <a:cs typeface="Times New Roman"/>
              </a:rPr>
              <a:t>ан</a:t>
            </a:r>
            <a:r>
              <a:rPr dirty="0" sz="1800">
                <a:latin typeface="Times New Roman"/>
                <a:cs typeface="Times New Roman"/>
              </a:rPr>
              <a:t>к</a:t>
            </a:r>
            <a:r>
              <a:rPr dirty="0" sz="1800" spc="-5">
                <a:latin typeface="Times New Roman"/>
                <a:cs typeface="Times New Roman"/>
              </a:rPr>
              <a:t>ці</a:t>
            </a:r>
            <a:r>
              <a:rPr dirty="0" sz="1800">
                <a:latin typeface="Times New Roman"/>
                <a:cs typeface="Times New Roman"/>
              </a:rPr>
              <a:t>о</a:t>
            </a:r>
            <a:r>
              <a:rPr dirty="0" sz="1800" spc="-5">
                <a:latin typeface="Times New Roman"/>
                <a:cs typeface="Times New Roman"/>
              </a:rPr>
              <a:t>н</a:t>
            </a:r>
            <a:r>
              <a:rPr dirty="0" sz="1800">
                <a:latin typeface="Times New Roman"/>
                <a:cs typeface="Times New Roman"/>
              </a:rPr>
              <a:t>о</a:t>
            </a:r>
            <a:r>
              <a:rPr dirty="0" sz="1800" spc="5">
                <a:latin typeface="Times New Roman"/>
                <a:cs typeface="Times New Roman"/>
              </a:rPr>
              <a:t>в</a:t>
            </a:r>
            <a:r>
              <a:rPr dirty="0" sz="1800" spc="-5">
                <a:latin typeface="Times New Roman"/>
                <a:cs typeface="Times New Roman"/>
              </a:rPr>
              <a:t>ан</a:t>
            </a:r>
            <a:r>
              <a:rPr dirty="0" sz="1800">
                <a:latin typeface="Times New Roman"/>
                <a:cs typeface="Times New Roman"/>
              </a:rPr>
              <a:t>ою  </a:t>
            </a:r>
            <a:r>
              <a:rPr dirty="0" sz="1800" spc="-5">
                <a:latin typeface="Times New Roman"/>
                <a:cs typeface="Times New Roman"/>
              </a:rPr>
              <a:t>зміною комп’ютерної інформації, 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необхідно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визнавати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заміну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або 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вилучення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будь-якої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складової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частини відповідної інформації </a:t>
            </a:r>
            <a:r>
              <a:rPr dirty="0" sz="1800">
                <a:latin typeface="Times New Roman"/>
                <a:cs typeface="Times New Roman"/>
              </a:rPr>
              <a:t>чи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внесення до цієї інформації </a:t>
            </a:r>
            <a:r>
              <a:rPr dirty="0" sz="1800" spc="-10">
                <a:latin typeface="Times New Roman"/>
                <a:cs typeface="Times New Roman"/>
              </a:rPr>
              <a:t>будь- </a:t>
            </a:r>
            <a:r>
              <a:rPr dirty="0" sz="1800" spc="-5">
                <a:latin typeface="Times New Roman"/>
                <a:cs typeface="Times New Roman"/>
              </a:rPr>
              <a:t> яких</a:t>
            </a:r>
            <a:r>
              <a:rPr dirty="0" sz="1800" spc="44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додаткових,</a:t>
            </a:r>
            <a:r>
              <a:rPr dirty="0" sz="1800" spc="44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раніше 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відсутніх </a:t>
            </a:r>
            <a:r>
              <a:rPr dirty="0" sz="1800">
                <a:latin typeface="Times New Roman"/>
                <a:cs typeface="Times New Roman"/>
              </a:rPr>
              <a:t>у </a:t>
            </a:r>
            <a:r>
              <a:rPr dirty="0" sz="1800" spc="-5">
                <a:latin typeface="Times New Roman"/>
                <a:cs typeface="Times New Roman"/>
              </a:rPr>
              <a:t>ній складових частин. 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Під</a:t>
            </a:r>
            <a:r>
              <a:rPr dirty="0" sz="1800" spc="8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знищенням</a:t>
            </a:r>
            <a:r>
              <a:rPr dirty="0" sz="1800" spc="8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відповідної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10771" y="4994889"/>
            <a:ext cx="193611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621790" algn="l"/>
              </a:tabLst>
            </a:pPr>
            <a:r>
              <a:rPr dirty="0" sz="1800" spc="5">
                <a:latin typeface="Times New Roman"/>
                <a:cs typeface="Times New Roman"/>
              </a:rPr>
              <a:t>р</a:t>
            </a:r>
            <a:r>
              <a:rPr dirty="0" sz="1800" spc="-15">
                <a:latin typeface="Times New Roman"/>
                <a:cs typeface="Times New Roman"/>
              </a:rPr>
              <a:t>о</a:t>
            </a:r>
            <a:r>
              <a:rPr dirty="0" sz="1800" spc="-5">
                <a:latin typeface="Times New Roman"/>
                <a:cs typeface="Times New Roman"/>
              </a:rPr>
              <a:t>з</a:t>
            </a:r>
            <a:r>
              <a:rPr dirty="0" sz="1800">
                <a:latin typeface="Times New Roman"/>
                <a:cs typeface="Times New Roman"/>
              </a:rPr>
              <a:t>у</a:t>
            </a:r>
            <a:r>
              <a:rPr dirty="0" sz="1800" spc="-5">
                <a:latin typeface="Times New Roman"/>
                <a:cs typeface="Times New Roman"/>
              </a:rPr>
              <a:t>м</a:t>
            </a:r>
            <a:r>
              <a:rPr dirty="0" sz="1800" spc="5">
                <a:latin typeface="Times New Roman"/>
                <a:cs typeface="Times New Roman"/>
              </a:rPr>
              <a:t>і</a:t>
            </a:r>
            <a:r>
              <a:rPr dirty="0" sz="1800" spc="-10">
                <a:latin typeface="Times New Roman"/>
                <a:cs typeface="Times New Roman"/>
              </a:rPr>
              <a:t>ю</a:t>
            </a:r>
            <a:r>
              <a:rPr dirty="0" sz="1800">
                <a:latin typeface="Times New Roman"/>
                <a:cs typeface="Times New Roman"/>
              </a:rPr>
              <a:t>т</a:t>
            </a:r>
            <a:r>
              <a:rPr dirty="0" sz="1800" spc="-5">
                <a:latin typeface="Times New Roman"/>
                <a:cs typeface="Times New Roman"/>
              </a:rPr>
              <a:t>ьс</a:t>
            </a:r>
            <a:r>
              <a:rPr dirty="0" sz="1800">
                <a:latin typeface="Times New Roman"/>
                <a:cs typeface="Times New Roman"/>
              </a:rPr>
              <a:t>я	</a:t>
            </a:r>
            <a:r>
              <a:rPr dirty="0" sz="1800" spc="-10">
                <a:latin typeface="Times New Roman"/>
                <a:cs typeface="Times New Roman"/>
              </a:rPr>
              <a:t>д</a:t>
            </a:r>
            <a:r>
              <a:rPr dirty="0" sz="1800" spc="5">
                <a:latin typeface="Times New Roman"/>
                <a:cs typeface="Times New Roman"/>
              </a:rPr>
              <a:t>і</a:t>
            </a:r>
            <a:r>
              <a:rPr dirty="0" sz="1800" spc="-5">
                <a:latin typeface="Times New Roman"/>
                <a:cs typeface="Times New Roman"/>
              </a:rPr>
              <a:t>ї</a:t>
            </a:r>
            <a:r>
              <a:rPr dirty="0" sz="1800">
                <a:latin typeface="Times New Roman"/>
                <a:cs typeface="Times New Roman"/>
              </a:rPr>
              <a:t>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53291" y="4994889"/>
            <a:ext cx="210375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  <a:tabLst>
                <a:tab pos="1263650" algn="l"/>
                <a:tab pos="1574165" algn="l"/>
                <a:tab pos="1991995" algn="l"/>
              </a:tabLst>
            </a:pPr>
            <a:r>
              <a:rPr dirty="0" sz="1800" spc="-5">
                <a:latin typeface="Times New Roman"/>
                <a:cs typeface="Times New Roman"/>
              </a:rPr>
              <a:t>інформації </a:t>
            </a:r>
            <a:r>
              <a:rPr dirty="0" sz="1800" spc="5">
                <a:latin typeface="Times New Roman"/>
                <a:cs typeface="Times New Roman"/>
              </a:rPr>
              <a:t> н</a:t>
            </a:r>
            <a:r>
              <a:rPr dirty="0" sz="1800" spc="-5">
                <a:latin typeface="Times New Roman"/>
                <a:cs typeface="Times New Roman"/>
              </a:rPr>
              <a:t>ас</a:t>
            </a:r>
            <a:r>
              <a:rPr dirty="0" sz="1800">
                <a:latin typeface="Times New Roman"/>
                <a:cs typeface="Times New Roman"/>
              </a:rPr>
              <a:t>л</a:t>
            </a:r>
            <a:r>
              <a:rPr dirty="0" sz="1800" spc="5">
                <a:latin typeface="Times New Roman"/>
                <a:cs typeface="Times New Roman"/>
              </a:rPr>
              <a:t>і</a:t>
            </a:r>
            <a:r>
              <a:rPr dirty="0" sz="1800" spc="-10">
                <a:latin typeface="Times New Roman"/>
                <a:cs typeface="Times New Roman"/>
              </a:rPr>
              <a:t>дк</a:t>
            </a:r>
            <a:r>
              <a:rPr dirty="0" sz="1800" spc="5">
                <a:latin typeface="Times New Roman"/>
                <a:cs typeface="Times New Roman"/>
              </a:rPr>
              <a:t>о</a:t>
            </a:r>
            <a:r>
              <a:rPr dirty="0" sz="1800">
                <a:latin typeface="Times New Roman"/>
                <a:cs typeface="Times New Roman"/>
              </a:rPr>
              <a:t>м	як</a:t>
            </a:r>
            <a:r>
              <a:rPr dirty="0" sz="1800" spc="-5">
                <a:latin typeface="Times New Roman"/>
                <a:cs typeface="Times New Roman"/>
              </a:rPr>
              <a:t>и</a:t>
            </a:r>
            <a:r>
              <a:rPr dirty="0" sz="1800">
                <a:latin typeface="Times New Roman"/>
                <a:cs typeface="Times New Roman"/>
              </a:rPr>
              <a:t>х	є  </a:t>
            </a:r>
            <a:r>
              <a:rPr dirty="0" sz="1800" spc="-5">
                <a:latin typeface="Times New Roman"/>
                <a:cs typeface="Times New Roman"/>
              </a:rPr>
              <a:t>інформації		</a:t>
            </a:r>
            <a:r>
              <a:rPr dirty="0" sz="1800">
                <a:latin typeface="Times New Roman"/>
                <a:cs typeface="Times New Roman"/>
              </a:rPr>
              <a:t>у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53291" y="5817860"/>
            <a:ext cx="16294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Times New Roman"/>
                <a:cs typeface="Times New Roman"/>
              </a:rPr>
              <a:t>автоматизованій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58533" y="5269204"/>
            <a:ext cx="118935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 indent="15875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Times New Roman"/>
                <a:cs typeface="Times New Roman"/>
              </a:rPr>
              <a:t>зни</a:t>
            </a:r>
            <a:r>
              <a:rPr dirty="0" sz="1800" spc="-10">
                <a:latin typeface="Times New Roman"/>
                <a:cs typeface="Times New Roman"/>
              </a:rPr>
              <a:t>к</a:t>
            </a:r>
            <a:r>
              <a:rPr dirty="0" sz="1800" spc="-5">
                <a:latin typeface="Times New Roman"/>
                <a:cs typeface="Times New Roman"/>
              </a:rPr>
              <a:t>н</a:t>
            </a:r>
            <a:r>
              <a:rPr dirty="0" sz="1800" spc="5">
                <a:latin typeface="Times New Roman"/>
                <a:cs typeface="Times New Roman"/>
              </a:rPr>
              <a:t>е</a:t>
            </a:r>
            <a:r>
              <a:rPr dirty="0" sz="1800" spc="-5">
                <a:latin typeface="Times New Roman"/>
                <a:cs typeface="Times New Roman"/>
              </a:rPr>
              <a:t>нн</a:t>
            </a:r>
            <a:r>
              <a:rPr dirty="0" sz="1800">
                <a:latin typeface="Times New Roman"/>
                <a:cs typeface="Times New Roman"/>
              </a:rPr>
              <a:t>я  </a:t>
            </a:r>
            <a:r>
              <a:rPr dirty="0" sz="1800" spc="-10">
                <a:latin typeface="Times New Roman"/>
                <a:cs typeface="Times New Roman"/>
              </a:rPr>
              <a:t>к</a:t>
            </a:r>
            <a:r>
              <a:rPr dirty="0" sz="1800">
                <a:latin typeface="Times New Roman"/>
                <a:cs typeface="Times New Roman"/>
              </a:rPr>
              <a:t>о</a:t>
            </a:r>
            <a:r>
              <a:rPr dirty="0" sz="1800" spc="-5">
                <a:latin typeface="Times New Roman"/>
                <a:cs typeface="Times New Roman"/>
              </a:rPr>
              <a:t>мп</a:t>
            </a:r>
            <a:r>
              <a:rPr dirty="0" sz="1800">
                <a:latin typeface="Times New Roman"/>
                <a:cs typeface="Times New Roman"/>
              </a:rPr>
              <a:t>’ют</a:t>
            </a:r>
            <a:r>
              <a:rPr dirty="0" sz="1800" spc="-5">
                <a:latin typeface="Times New Roman"/>
                <a:cs typeface="Times New Roman"/>
              </a:rPr>
              <a:t>е</a:t>
            </a:r>
            <a:r>
              <a:rPr dirty="0" sz="1800">
                <a:latin typeface="Times New Roman"/>
                <a:cs typeface="Times New Roman"/>
              </a:rPr>
              <a:t>р</a:t>
            </a:r>
            <a:r>
              <a:rPr dirty="0" sz="1800" spc="5">
                <a:latin typeface="Times New Roman"/>
                <a:cs typeface="Times New Roman"/>
              </a:rPr>
              <a:t>і</a:t>
            </a:r>
            <a:r>
              <a:rPr dirty="0" sz="1800">
                <a:latin typeface="Times New Roman"/>
                <a:cs typeface="Times New Roman"/>
              </a:rPr>
              <a:t>,</a:t>
            </a:r>
            <a:endParaRPr sz="1800">
              <a:latin typeface="Times New Roman"/>
              <a:cs typeface="Times New Roman"/>
            </a:endParaRPr>
          </a:p>
          <a:p>
            <a:pPr algn="r" marR="6350">
              <a:lnSpc>
                <a:spcPct val="100000"/>
              </a:lnSpc>
            </a:pPr>
            <a:r>
              <a:rPr dirty="0" sz="1800" spc="-5">
                <a:latin typeface="Times New Roman"/>
                <a:cs typeface="Times New Roman"/>
              </a:rPr>
              <a:t>системі,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53291" y="6092174"/>
            <a:ext cx="32740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Times New Roman"/>
                <a:cs typeface="Times New Roman"/>
              </a:rPr>
              <a:t>комп’ютерній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мережі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чи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на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носії.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037775" y="1760584"/>
            <a:ext cx="602615" cy="601980"/>
            <a:chOff x="2037775" y="1760584"/>
            <a:chExt cx="602615" cy="601980"/>
          </a:xfrm>
        </p:grpSpPr>
        <p:sp>
          <p:nvSpPr>
            <p:cNvPr id="22" name="object 22"/>
            <p:cNvSpPr/>
            <p:nvPr/>
          </p:nvSpPr>
          <p:spPr>
            <a:xfrm>
              <a:off x="2050554" y="1773364"/>
              <a:ext cx="577215" cy="576580"/>
            </a:xfrm>
            <a:custGeom>
              <a:avLst/>
              <a:gdLst/>
              <a:ahLst/>
              <a:cxnLst/>
              <a:rect l="l" t="t" r="r" b="b"/>
              <a:pathLst>
                <a:path w="577214" h="576580">
                  <a:moveTo>
                    <a:pt x="432371" y="0"/>
                  </a:moveTo>
                  <a:lnTo>
                    <a:pt x="144017" y="0"/>
                  </a:lnTo>
                  <a:lnTo>
                    <a:pt x="144017" y="288004"/>
                  </a:lnTo>
                  <a:lnTo>
                    <a:pt x="0" y="288004"/>
                  </a:lnTo>
                  <a:lnTo>
                    <a:pt x="288378" y="575989"/>
                  </a:lnTo>
                  <a:lnTo>
                    <a:pt x="576707" y="288004"/>
                  </a:lnTo>
                  <a:lnTo>
                    <a:pt x="432371" y="288004"/>
                  </a:lnTo>
                  <a:lnTo>
                    <a:pt x="432371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050554" y="1773364"/>
              <a:ext cx="577215" cy="576580"/>
            </a:xfrm>
            <a:custGeom>
              <a:avLst/>
              <a:gdLst/>
              <a:ahLst/>
              <a:cxnLst/>
              <a:rect l="l" t="t" r="r" b="b"/>
              <a:pathLst>
                <a:path w="577214" h="576580">
                  <a:moveTo>
                    <a:pt x="144017" y="0"/>
                  </a:moveTo>
                  <a:lnTo>
                    <a:pt x="144017" y="288004"/>
                  </a:lnTo>
                  <a:lnTo>
                    <a:pt x="0" y="288004"/>
                  </a:lnTo>
                  <a:lnTo>
                    <a:pt x="288378" y="575989"/>
                  </a:lnTo>
                  <a:lnTo>
                    <a:pt x="576707" y="288004"/>
                  </a:lnTo>
                  <a:lnTo>
                    <a:pt x="432371" y="288004"/>
                  </a:lnTo>
                  <a:lnTo>
                    <a:pt x="432371" y="0"/>
                  </a:lnTo>
                  <a:lnTo>
                    <a:pt x="144017" y="0"/>
                  </a:lnTo>
                  <a:close/>
                </a:path>
              </a:pathLst>
            </a:custGeom>
            <a:ln w="25559">
              <a:solidFill>
                <a:srgbClr val="37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/>
          <p:cNvGrpSpPr/>
          <p:nvPr/>
        </p:nvGrpSpPr>
        <p:grpSpPr>
          <a:xfrm>
            <a:off x="6574901" y="1687509"/>
            <a:ext cx="510540" cy="746760"/>
            <a:chOff x="6574901" y="1687509"/>
            <a:chExt cx="510540" cy="746760"/>
          </a:xfrm>
        </p:grpSpPr>
        <p:sp>
          <p:nvSpPr>
            <p:cNvPr id="25" name="object 25"/>
            <p:cNvSpPr/>
            <p:nvPr/>
          </p:nvSpPr>
          <p:spPr>
            <a:xfrm>
              <a:off x="6587680" y="1700288"/>
              <a:ext cx="484505" cy="721360"/>
            </a:xfrm>
            <a:custGeom>
              <a:avLst/>
              <a:gdLst/>
              <a:ahLst/>
              <a:cxnLst/>
              <a:rect l="l" t="t" r="r" b="b"/>
              <a:pathLst>
                <a:path w="484504" h="721360">
                  <a:moveTo>
                    <a:pt x="363220" y="0"/>
                  </a:moveTo>
                  <a:lnTo>
                    <a:pt x="120903" y="0"/>
                  </a:lnTo>
                  <a:lnTo>
                    <a:pt x="120903" y="478059"/>
                  </a:lnTo>
                  <a:lnTo>
                    <a:pt x="0" y="478059"/>
                  </a:lnTo>
                  <a:lnTo>
                    <a:pt x="242252" y="721067"/>
                  </a:lnTo>
                  <a:lnTo>
                    <a:pt x="484504" y="478059"/>
                  </a:lnTo>
                  <a:lnTo>
                    <a:pt x="363220" y="478059"/>
                  </a:lnTo>
                  <a:lnTo>
                    <a:pt x="363220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587680" y="1700288"/>
              <a:ext cx="484505" cy="721360"/>
            </a:xfrm>
            <a:custGeom>
              <a:avLst/>
              <a:gdLst/>
              <a:ahLst/>
              <a:cxnLst/>
              <a:rect l="l" t="t" r="r" b="b"/>
              <a:pathLst>
                <a:path w="484504" h="721360">
                  <a:moveTo>
                    <a:pt x="120903" y="0"/>
                  </a:moveTo>
                  <a:lnTo>
                    <a:pt x="120903" y="478059"/>
                  </a:lnTo>
                  <a:lnTo>
                    <a:pt x="0" y="478059"/>
                  </a:lnTo>
                  <a:lnTo>
                    <a:pt x="242252" y="721067"/>
                  </a:lnTo>
                  <a:lnTo>
                    <a:pt x="484504" y="478059"/>
                  </a:lnTo>
                  <a:lnTo>
                    <a:pt x="363220" y="478059"/>
                  </a:lnTo>
                  <a:lnTo>
                    <a:pt x="363220" y="0"/>
                  </a:lnTo>
                  <a:lnTo>
                    <a:pt x="120903" y="0"/>
                  </a:lnTo>
                  <a:close/>
                </a:path>
              </a:pathLst>
            </a:custGeom>
            <a:ln w="25559">
              <a:solidFill>
                <a:srgbClr val="37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5624" y="2420639"/>
            <a:ext cx="7561580" cy="1739900"/>
          </a:xfrm>
          <a:prstGeom prst="rect">
            <a:avLst/>
          </a:prstGeom>
          <a:ln w="25559">
            <a:solidFill>
              <a:srgbClr val="4BABC6"/>
            </a:solidFill>
          </a:ln>
        </p:spPr>
        <p:txBody>
          <a:bodyPr wrap="square" lIns="0" tIns="46355" rIns="0" bIns="0" rtlCol="0" vert="horz">
            <a:spAutoFit/>
          </a:bodyPr>
          <a:lstStyle/>
          <a:p>
            <a:pPr algn="just" marL="90170" marR="88265" indent="457200">
              <a:lnSpc>
                <a:spcPct val="100000"/>
              </a:lnSpc>
              <a:spcBef>
                <a:spcPts val="365"/>
              </a:spcBef>
            </a:pPr>
            <a:r>
              <a:rPr dirty="0" sz="1800" spc="-5" b="1">
                <a:latin typeface="Times New Roman"/>
                <a:cs typeface="Times New Roman"/>
              </a:rPr>
              <a:t>Суб’єкт</a:t>
            </a:r>
            <a:r>
              <a:rPr dirty="0" sz="1800" spc="-5" b="1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кримінального правопорушення спеціальний </a:t>
            </a:r>
            <a:r>
              <a:rPr dirty="0" sz="1800">
                <a:latin typeface="Times New Roman"/>
                <a:cs typeface="Times New Roman"/>
              </a:rPr>
              <a:t>– </a:t>
            </a:r>
            <a:r>
              <a:rPr dirty="0" sz="1800" spc="-5">
                <a:latin typeface="Times New Roman"/>
                <a:cs typeface="Times New Roman"/>
              </a:rPr>
              <a:t>особа, яка </a:t>
            </a:r>
            <a:r>
              <a:rPr dirty="0" sz="1800">
                <a:latin typeface="Times New Roman"/>
                <a:cs typeface="Times New Roman"/>
              </a:rPr>
              <a:t>має 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право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доступу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до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інформації,</a:t>
            </a:r>
            <a:r>
              <a:rPr dirty="0" sz="1800">
                <a:latin typeface="Times New Roman"/>
                <a:cs typeface="Times New Roman"/>
              </a:rPr>
              <a:t> яка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обробляється</a:t>
            </a:r>
            <a:r>
              <a:rPr dirty="0" sz="1800">
                <a:latin typeface="Times New Roman"/>
                <a:cs typeface="Times New Roman"/>
              </a:rPr>
              <a:t> В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ЕОМ,</a:t>
            </a:r>
            <a:r>
              <a:rPr dirty="0" sz="1800" spc="-5">
                <a:latin typeface="Times New Roman"/>
                <a:cs typeface="Times New Roman"/>
              </a:rPr>
              <a:t> АС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чи 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комп’ютерних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мережах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або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зберігається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на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носіях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такої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інформації.</a:t>
            </a:r>
            <a:endParaRPr sz="1800">
              <a:latin typeface="Times New Roman"/>
              <a:cs typeface="Times New Roman"/>
            </a:endParaRPr>
          </a:p>
          <a:p>
            <a:pPr algn="just" marL="90170" marR="84455" indent="457200">
              <a:lnSpc>
                <a:spcPct val="100000"/>
              </a:lnSpc>
            </a:pPr>
            <a:r>
              <a:rPr dirty="0" sz="1800" spc="-5" b="1">
                <a:latin typeface="Times New Roman"/>
                <a:cs typeface="Times New Roman"/>
              </a:rPr>
              <a:t>Суб'єктивна</a:t>
            </a:r>
            <a:r>
              <a:rPr dirty="0" sz="180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сторона</a:t>
            </a:r>
            <a:r>
              <a:rPr dirty="0" sz="1800" b="1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кримінального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правопорушення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характеризується прямим умислом щодо заборонених дій </a:t>
            </a:r>
            <a:r>
              <a:rPr dirty="0" sz="1800">
                <a:latin typeface="Times New Roman"/>
                <a:cs typeface="Times New Roman"/>
              </a:rPr>
              <a:t>і </a:t>
            </a:r>
            <a:r>
              <a:rPr dirty="0" sz="1800" spc="-5">
                <a:latin typeface="Times New Roman"/>
                <a:cs typeface="Times New Roman"/>
              </a:rPr>
              <a:t>прямим або не 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прямим умислом щодо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наслідків передбачених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у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ч.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2 </a:t>
            </a:r>
            <a:r>
              <a:rPr dirty="0" sz="1800" spc="-5">
                <a:latin typeface="Times New Roman"/>
                <a:cs typeface="Times New Roman"/>
              </a:rPr>
              <a:t>даної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статті.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127591" y="391461"/>
            <a:ext cx="889635" cy="1826895"/>
            <a:chOff x="4127591" y="391461"/>
            <a:chExt cx="889635" cy="1826895"/>
          </a:xfrm>
        </p:grpSpPr>
        <p:sp>
          <p:nvSpPr>
            <p:cNvPr id="4" name="object 4"/>
            <p:cNvSpPr/>
            <p:nvPr/>
          </p:nvSpPr>
          <p:spPr>
            <a:xfrm>
              <a:off x="4140371" y="404241"/>
              <a:ext cx="864235" cy="1800860"/>
            </a:xfrm>
            <a:custGeom>
              <a:avLst/>
              <a:gdLst/>
              <a:ahLst/>
              <a:cxnLst/>
              <a:rect l="l" t="t" r="r" b="b"/>
              <a:pathLst>
                <a:path w="864235" h="1800860">
                  <a:moveTo>
                    <a:pt x="647630" y="0"/>
                  </a:moveTo>
                  <a:lnTo>
                    <a:pt x="215626" y="0"/>
                  </a:lnTo>
                  <a:lnTo>
                    <a:pt x="215626" y="1368399"/>
                  </a:lnTo>
                  <a:lnTo>
                    <a:pt x="0" y="1368399"/>
                  </a:lnTo>
                  <a:lnTo>
                    <a:pt x="431628" y="1800745"/>
                  </a:lnTo>
                  <a:lnTo>
                    <a:pt x="863625" y="1368399"/>
                  </a:lnTo>
                  <a:lnTo>
                    <a:pt x="647630" y="1368399"/>
                  </a:lnTo>
                  <a:lnTo>
                    <a:pt x="647630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140371" y="404241"/>
              <a:ext cx="864235" cy="1800860"/>
            </a:xfrm>
            <a:custGeom>
              <a:avLst/>
              <a:gdLst/>
              <a:ahLst/>
              <a:cxnLst/>
              <a:rect l="l" t="t" r="r" b="b"/>
              <a:pathLst>
                <a:path w="864235" h="1800860">
                  <a:moveTo>
                    <a:pt x="215626" y="0"/>
                  </a:moveTo>
                  <a:lnTo>
                    <a:pt x="215626" y="1368399"/>
                  </a:lnTo>
                  <a:lnTo>
                    <a:pt x="0" y="1368399"/>
                  </a:lnTo>
                  <a:lnTo>
                    <a:pt x="431628" y="1800745"/>
                  </a:lnTo>
                  <a:lnTo>
                    <a:pt x="863625" y="1368399"/>
                  </a:lnTo>
                  <a:lnTo>
                    <a:pt x="647630" y="1368399"/>
                  </a:lnTo>
                  <a:lnTo>
                    <a:pt x="647630" y="0"/>
                  </a:lnTo>
                  <a:lnTo>
                    <a:pt x="215626" y="0"/>
                  </a:lnTo>
                  <a:close/>
                </a:path>
              </a:pathLst>
            </a:custGeom>
            <a:ln w="25559">
              <a:solidFill>
                <a:srgbClr val="37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7324" y="4505045"/>
            <a:ext cx="3108236" cy="18828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5475" y="255244"/>
            <a:ext cx="2711526" cy="181115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6397" y="109080"/>
            <a:ext cx="2998800" cy="224963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9642" y="332993"/>
            <a:ext cx="7776209" cy="1191260"/>
          </a:xfrm>
          <a:custGeom>
            <a:avLst/>
            <a:gdLst/>
            <a:ahLst/>
            <a:cxnLst/>
            <a:rect l="l" t="t" r="r" b="b"/>
            <a:pathLst>
              <a:path w="7776209" h="1191260">
                <a:moveTo>
                  <a:pt x="3888009" y="1191253"/>
                </a:moveTo>
                <a:lnTo>
                  <a:pt x="0" y="1191253"/>
                </a:lnTo>
                <a:lnTo>
                  <a:pt x="0" y="0"/>
                </a:lnTo>
                <a:lnTo>
                  <a:pt x="7775663" y="0"/>
                </a:lnTo>
                <a:lnTo>
                  <a:pt x="7775663" y="1191253"/>
                </a:lnTo>
                <a:lnTo>
                  <a:pt x="3888009" y="1191253"/>
                </a:lnTo>
                <a:close/>
              </a:path>
            </a:pathLst>
          </a:custGeom>
          <a:ln w="25559">
            <a:solidFill>
              <a:srgbClr val="4BABC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89285" y="367106"/>
            <a:ext cx="66706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398270" algn="l"/>
                <a:tab pos="2344420" algn="l"/>
                <a:tab pos="3826510" algn="l"/>
              </a:tabLst>
            </a:pPr>
            <a:r>
              <a:rPr dirty="0" sz="1800" spc="-5">
                <a:latin typeface="Times New Roman"/>
                <a:cs typeface="Times New Roman"/>
              </a:rPr>
              <a:t>Порушення	правил	експлуатації	електронно-обчислювальних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9285" y="641421"/>
            <a:ext cx="64300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557020" algn="l"/>
                <a:tab pos="3377565" algn="l"/>
                <a:tab pos="4262120" algn="l"/>
                <a:tab pos="5795645" algn="l"/>
              </a:tabLst>
            </a:pPr>
            <a:r>
              <a:rPr dirty="0" sz="1800">
                <a:latin typeface="Times New Roman"/>
                <a:cs typeface="Times New Roman"/>
              </a:rPr>
              <a:t>(ко</a:t>
            </a:r>
            <a:r>
              <a:rPr dirty="0" sz="1800" spc="-5">
                <a:latin typeface="Times New Roman"/>
                <a:cs typeface="Times New Roman"/>
              </a:rPr>
              <a:t>мп'</a:t>
            </a:r>
            <a:r>
              <a:rPr dirty="0" sz="1800">
                <a:latin typeface="Times New Roman"/>
                <a:cs typeface="Times New Roman"/>
              </a:rPr>
              <a:t>ют</a:t>
            </a:r>
            <a:r>
              <a:rPr dirty="0" sz="1800" spc="-5">
                <a:latin typeface="Times New Roman"/>
                <a:cs typeface="Times New Roman"/>
              </a:rPr>
              <a:t>е</a:t>
            </a:r>
            <a:r>
              <a:rPr dirty="0" sz="1800">
                <a:latin typeface="Times New Roman"/>
                <a:cs typeface="Times New Roman"/>
              </a:rPr>
              <a:t>р</a:t>
            </a:r>
            <a:r>
              <a:rPr dirty="0" sz="1800" spc="5">
                <a:latin typeface="Times New Roman"/>
                <a:cs typeface="Times New Roman"/>
              </a:rPr>
              <a:t>і</a:t>
            </a:r>
            <a:r>
              <a:rPr dirty="0" sz="1800" spc="-5">
                <a:latin typeface="Times New Roman"/>
                <a:cs typeface="Times New Roman"/>
              </a:rPr>
              <a:t>в)</a:t>
            </a:r>
            <a:r>
              <a:rPr dirty="0" sz="1800">
                <a:latin typeface="Times New Roman"/>
                <a:cs typeface="Times New Roman"/>
              </a:rPr>
              <a:t>,	</a:t>
            </a:r>
            <a:r>
              <a:rPr dirty="0" sz="1800" spc="-5">
                <a:latin typeface="Times New Roman"/>
                <a:cs typeface="Times New Roman"/>
              </a:rPr>
              <a:t>а</a:t>
            </a:r>
            <a:r>
              <a:rPr dirty="0" sz="1800" spc="5">
                <a:latin typeface="Times New Roman"/>
                <a:cs typeface="Times New Roman"/>
              </a:rPr>
              <a:t>в</a:t>
            </a:r>
            <a:r>
              <a:rPr dirty="0" sz="1800">
                <a:latin typeface="Times New Roman"/>
                <a:cs typeface="Times New Roman"/>
              </a:rPr>
              <a:t>то</a:t>
            </a:r>
            <a:r>
              <a:rPr dirty="0" sz="1800" spc="-5">
                <a:latin typeface="Times New Roman"/>
                <a:cs typeface="Times New Roman"/>
              </a:rPr>
              <a:t>ма</a:t>
            </a:r>
            <a:r>
              <a:rPr dirty="0" sz="1800" spc="10">
                <a:latin typeface="Times New Roman"/>
                <a:cs typeface="Times New Roman"/>
              </a:rPr>
              <a:t>т</a:t>
            </a:r>
            <a:r>
              <a:rPr dirty="0" sz="1800" spc="-5">
                <a:latin typeface="Times New Roman"/>
                <a:cs typeface="Times New Roman"/>
              </a:rPr>
              <a:t>и</a:t>
            </a:r>
            <a:r>
              <a:rPr dirty="0" sz="1800" spc="-15">
                <a:latin typeface="Times New Roman"/>
                <a:cs typeface="Times New Roman"/>
              </a:rPr>
              <a:t>з</a:t>
            </a:r>
            <a:r>
              <a:rPr dirty="0" sz="1800">
                <a:latin typeface="Times New Roman"/>
                <a:cs typeface="Times New Roman"/>
              </a:rPr>
              <a:t>о</a:t>
            </a:r>
            <a:r>
              <a:rPr dirty="0" sz="1800" spc="5">
                <a:latin typeface="Times New Roman"/>
                <a:cs typeface="Times New Roman"/>
              </a:rPr>
              <a:t>в</a:t>
            </a:r>
            <a:r>
              <a:rPr dirty="0" sz="1800" spc="-5">
                <a:latin typeface="Times New Roman"/>
                <a:cs typeface="Times New Roman"/>
              </a:rPr>
              <a:t>ани</a:t>
            </a:r>
            <a:r>
              <a:rPr dirty="0" sz="1800">
                <a:latin typeface="Times New Roman"/>
                <a:cs typeface="Times New Roman"/>
              </a:rPr>
              <a:t>х	</a:t>
            </a:r>
            <a:r>
              <a:rPr dirty="0" sz="1800" spc="-5">
                <a:latin typeface="Times New Roman"/>
                <a:cs typeface="Times New Roman"/>
              </a:rPr>
              <a:t>сис</a:t>
            </a:r>
            <a:r>
              <a:rPr dirty="0" sz="1800" spc="10">
                <a:latin typeface="Times New Roman"/>
                <a:cs typeface="Times New Roman"/>
              </a:rPr>
              <a:t>т</a:t>
            </a:r>
            <a:r>
              <a:rPr dirty="0" sz="1800" spc="-5">
                <a:latin typeface="Times New Roman"/>
                <a:cs typeface="Times New Roman"/>
              </a:rPr>
              <a:t>ем</a:t>
            </a:r>
            <a:r>
              <a:rPr dirty="0" sz="1800">
                <a:latin typeface="Times New Roman"/>
                <a:cs typeface="Times New Roman"/>
              </a:rPr>
              <a:t>,	ко</a:t>
            </a:r>
            <a:r>
              <a:rPr dirty="0" sz="1800" spc="-5">
                <a:latin typeface="Times New Roman"/>
                <a:cs typeface="Times New Roman"/>
              </a:rPr>
              <a:t>мп'</a:t>
            </a:r>
            <a:r>
              <a:rPr dirty="0" sz="1800">
                <a:latin typeface="Times New Roman"/>
                <a:cs typeface="Times New Roman"/>
              </a:rPr>
              <a:t>ют</a:t>
            </a:r>
            <a:r>
              <a:rPr dirty="0" sz="1800" spc="-5">
                <a:latin typeface="Times New Roman"/>
                <a:cs typeface="Times New Roman"/>
              </a:rPr>
              <a:t>е</a:t>
            </a:r>
            <a:r>
              <a:rPr dirty="0" sz="1800">
                <a:latin typeface="Times New Roman"/>
                <a:cs typeface="Times New Roman"/>
              </a:rPr>
              <a:t>р</a:t>
            </a:r>
            <a:r>
              <a:rPr dirty="0" sz="1800" spc="-5">
                <a:latin typeface="Times New Roman"/>
                <a:cs typeface="Times New Roman"/>
              </a:rPr>
              <a:t>ни</a:t>
            </a:r>
            <a:r>
              <a:rPr dirty="0" sz="1800">
                <a:latin typeface="Times New Roman"/>
                <a:cs typeface="Times New Roman"/>
              </a:rPr>
              <a:t>х	</a:t>
            </a:r>
            <a:r>
              <a:rPr dirty="0" sz="1800" spc="-5">
                <a:latin typeface="Times New Roman"/>
                <a:cs typeface="Times New Roman"/>
              </a:rPr>
              <a:t>м</a:t>
            </a:r>
            <a:r>
              <a:rPr dirty="0" sz="1800" spc="5">
                <a:latin typeface="Times New Roman"/>
                <a:cs typeface="Times New Roman"/>
              </a:rPr>
              <a:t>е</a:t>
            </a:r>
            <a:r>
              <a:rPr dirty="0" sz="1800" spc="-15">
                <a:latin typeface="Times New Roman"/>
                <a:cs typeface="Times New Roman"/>
              </a:rPr>
              <a:t>р</a:t>
            </a:r>
            <a:r>
              <a:rPr dirty="0" sz="1800" spc="5">
                <a:latin typeface="Times New Roman"/>
                <a:cs typeface="Times New Roman"/>
              </a:rPr>
              <a:t>е</a:t>
            </a:r>
            <a:r>
              <a:rPr dirty="0" sz="1800">
                <a:latin typeface="Times New Roman"/>
                <a:cs typeface="Times New Roman"/>
              </a:rPr>
              <a:t>ж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9285" y="915735"/>
            <a:ext cx="63220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581150" algn="l"/>
                <a:tab pos="2078355" algn="l"/>
                <a:tab pos="3039110" algn="l"/>
                <a:tab pos="3440429" algn="l"/>
                <a:tab pos="4286250" algn="l"/>
                <a:tab pos="5194300" algn="l"/>
              </a:tabLst>
            </a:pPr>
            <a:r>
              <a:rPr dirty="0" sz="1800" spc="-5">
                <a:latin typeface="Times New Roman"/>
                <a:cs typeface="Times New Roman"/>
              </a:rPr>
              <a:t>електрозв'язку	або	порядку	чи	правил	захисту	інформації,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R="5080" indent="44704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ма</a:t>
            </a:r>
            <a:r>
              <a:rPr dirty="0"/>
              <a:t>ш</a:t>
            </a:r>
            <a:r>
              <a:rPr dirty="0" spc="-5"/>
              <a:t>и</a:t>
            </a:r>
            <a:r>
              <a:rPr dirty="0"/>
              <a:t>н  </a:t>
            </a:r>
            <a:r>
              <a:rPr dirty="0" spc="-5"/>
              <a:t>чи</a:t>
            </a:r>
            <a:r>
              <a:rPr dirty="0"/>
              <a:t> мереж </a:t>
            </a:r>
            <a:r>
              <a:rPr dirty="0" spc="5"/>
              <a:t> </a:t>
            </a:r>
            <a:r>
              <a:rPr dirty="0"/>
              <a:t>яка</a:t>
            </a:r>
            <a:r>
              <a:rPr dirty="0" spc="350"/>
              <a:t> </a:t>
            </a:r>
            <a:r>
              <a:rPr dirty="0"/>
              <a:t>в</a:t>
            </a:r>
            <a:r>
              <a:rPr dirty="0" spc="340"/>
              <a:t> </a:t>
            </a:r>
            <a:r>
              <a:rPr dirty="0" spc="-5"/>
              <a:t>них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89285" y="1190051"/>
            <a:ext cx="23082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Times New Roman"/>
                <a:cs typeface="Times New Roman"/>
              </a:rPr>
              <a:t>оброблюється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(ст.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363).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5262" y="2133352"/>
            <a:ext cx="4572000" cy="2562860"/>
          </a:xfrm>
          <a:custGeom>
            <a:avLst/>
            <a:gdLst/>
            <a:ahLst/>
            <a:cxnLst/>
            <a:rect l="l" t="t" r="r" b="b"/>
            <a:pathLst>
              <a:path w="4572000" h="2562860">
                <a:moveTo>
                  <a:pt x="2285999" y="2562847"/>
                </a:moveTo>
                <a:lnTo>
                  <a:pt x="0" y="2562847"/>
                </a:lnTo>
                <a:lnTo>
                  <a:pt x="0" y="0"/>
                </a:lnTo>
                <a:lnTo>
                  <a:pt x="4571999" y="0"/>
                </a:lnTo>
                <a:lnTo>
                  <a:pt x="4571999" y="2562847"/>
                </a:lnTo>
                <a:lnTo>
                  <a:pt x="2285999" y="2562847"/>
                </a:lnTo>
                <a:close/>
              </a:path>
            </a:pathLst>
          </a:custGeom>
          <a:ln w="25559">
            <a:solidFill>
              <a:srgbClr val="4BABC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85278" y="2442141"/>
            <a:ext cx="26708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Times New Roman"/>
                <a:cs typeface="Times New Roman"/>
              </a:rPr>
              <a:t>електронно-обчислювальні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2478" y="2167801"/>
            <a:ext cx="3945254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  <a:tabLst>
                <a:tab pos="1050925" algn="l"/>
                <a:tab pos="2051685" algn="l"/>
                <a:tab pos="2439035" algn="l"/>
              </a:tabLst>
            </a:pPr>
            <a:r>
              <a:rPr dirty="0" sz="1800" spc="-5" b="1">
                <a:latin typeface="Times New Roman"/>
                <a:cs typeface="Times New Roman"/>
              </a:rPr>
              <a:t>Пре</a:t>
            </a:r>
            <a:r>
              <a:rPr dirty="0" sz="1800" spc="5" b="1">
                <a:latin typeface="Times New Roman"/>
                <a:cs typeface="Times New Roman"/>
              </a:rPr>
              <a:t>д</a:t>
            </a:r>
            <a:r>
              <a:rPr dirty="0" sz="1800" spc="-10" b="1">
                <a:latin typeface="Times New Roman"/>
                <a:cs typeface="Times New Roman"/>
              </a:rPr>
              <a:t>м</a:t>
            </a:r>
            <a:r>
              <a:rPr dirty="0" sz="1800" spc="-5" b="1">
                <a:latin typeface="Times New Roman"/>
                <a:cs typeface="Times New Roman"/>
              </a:rPr>
              <a:t>е</a:t>
            </a:r>
            <a:r>
              <a:rPr dirty="0" sz="1800" b="1">
                <a:latin typeface="Times New Roman"/>
                <a:cs typeface="Times New Roman"/>
              </a:rPr>
              <a:t>т</a:t>
            </a:r>
            <a:r>
              <a:rPr dirty="0" sz="1800">
                <a:latin typeface="Times New Roman"/>
                <a:cs typeface="Times New Roman"/>
              </a:rPr>
              <a:t>	</a:t>
            </a:r>
            <a:r>
              <a:rPr dirty="0" sz="1800" spc="-5" b="1">
                <a:latin typeface="Times New Roman"/>
                <a:cs typeface="Times New Roman"/>
              </a:rPr>
              <a:t>зло</a:t>
            </a:r>
            <a:r>
              <a:rPr dirty="0" sz="1800" b="1">
                <a:latin typeface="Times New Roman"/>
                <a:cs typeface="Times New Roman"/>
              </a:rPr>
              <a:t>ч</a:t>
            </a:r>
            <a:r>
              <a:rPr dirty="0" sz="1800" spc="-10" b="1">
                <a:latin typeface="Times New Roman"/>
                <a:cs typeface="Times New Roman"/>
              </a:rPr>
              <a:t>ин</a:t>
            </a:r>
            <a:r>
              <a:rPr dirty="0" sz="1800" b="1">
                <a:latin typeface="Times New Roman"/>
                <a:cs typeface="Times New Roman"/>
              </a:rPr>
              <a:t>у</a:t>
            </a:r>
            <a:r>
              <a:rPr dirty="0" sz="1800">
                <a:latin typeface="Times New Roman"/>
                <a:cs typeface="Times New Roman"/>
              </a:rPr>
              <a:t>	—	</a:t>
            </a:r>
            <a:r>
              <a:rPr dirty="0" sz="1800" spc="5">
                <a:latin typeface="Times New Roman"/>
                <a:cs typeface="Times New Roman"/>
              </a:rPr>
              <a:t>а</a:t>
            </a:r>
            <a:r>
              <a:rPr dirty="0" sz="1800" spc="-5">
                <a:latin typeface="Times New Roman"/>
                <a:cs typeface="Times New Roman"/>
              </a:rPr>
              <a:t>в</a:t>
            </a:r>
            <a:r>
              <a:rPr dirty="0" sz="1800">
                <a:latin typeface="Times New Roman"/>
                <a:cs typeface="Times New Roman"/>
              </a:rPr>
              <a:t>то</a:t>
            </a:r>
            <a:r>
              <a:rPr dirty="0" sz="1800" spc="-5">
                <a:latin typeface="Times New Roman"/>
                <a:cs typeface="Times New Roman"/>
              </a:rPr>
              <a:t>м</a:t>
            </a:r>
            <a:r>
              <a:rPr dirty="0" sz="1800" spc="5">
                <a:latin typeface="Times New Roman"/>
                <a:cs typeface="Times New Roman"/>
              </a:rPr>
              <a:t>а</a:t>
            </a:r>
            <a:r>
              <a:rPr dirty="0" sz="1800">
                <a:latin typeface="Times New Roman"/>
                <a:cs typeface="Times New Roman"/>
              </a:rPr>
              <a:t>т</a:t>
            </a:r>
            <a:r>
              <a:rPr dirty="0" sz="1800" spc="-5">
                <a:latin typeface="Times New Roman"/>
                <a:cs typeface="Times New Roman"/>
              </a:rPr>
              <a:t>из</a:t>
            </a:r>
            <a:r>
              <a:rPr dirty="0" sz="1800">
                <a:latin typeface="Times New Roman"/>
                <a:cs typeface="Times New Roman"/>
              </a:rPr>
              <a:t>ов</a:t>
            </a:r>
            <a:r>
              <a:rPr dirty="0" sz="1800" spc="-5">
                <a:latin typeface="Times New Roman"/>
                <a:cs typeface="Times New Roman"/>
              </a:rPr>
              <a:t>ан</a:t>
            </a:r>
            <a:r>
              <a:rPr dirty="0" sz="1800">
                <a:latin typeface="Times New Roman"/>
                <a:cs typeface="Times New Roman"/>
              </a:rPr>
              <a:t>і</a:t>
            </a:r>
            <a:endParaRPr sz="18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800" spc="-5">
                <a:latin typeface="Times New Roman"/>
                <a:cs typeface="Times New Roman"/>
              </a:rPr>
              <a:t>машини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5278" y="2716456"/>
            <a:ext cx="43986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  <a:tabLst>
                <a:tab pos="1506220" algn="l"/>
                <a:tab pos="1839595" algn="l"/>
                <a:tab pos="2788920" algn="l"/>
                <a:tab pos="3180080" algn="l"/>
              </a:tabLst>
            </a:pPr>
            <a:r>
              <a:rPr dirty="0" sz="1800">
                <a:latin typeface="Times New Roman"/>
                <a:cs typeface="Times New Roman"/>
              </a:rPr>
              <a:t>(ко</a:t>
            </a:r>
            <a:r>
              <a:rPr dirty="0" sz="1800" spc="-5">
                <a:latin typeface="Times New Roman"/>
                <a:cs typeface="Times New Roman"/>
              </a:rPr>
              <a:t>мп'</a:t>
            </a:r>
            <a:r>
              <a:rPr dirty="0" sz="1800" spc="-10">
                <a:latin typeface="Times New Roman"/>
                <a:cs typeface="Times New Roman"/>
              </a:rPr>
              <a:t>ю</a:t>
            </a:r>
            <a:r>
              <a:rPr dirty="0" sz="1800" spc="10">
                <a:latin typeface="Times New Roman"/>
                <a:cs typeface="Times New Roman"/>
              </a:rPr>
              <a:t>т</a:t>
            </a:r>
            <a:r>
              <a:rPr dirty="0" sz="1800" spc="-5">
                <a:latin typeface="Times New Roman"/>
                <a:cs typeface="Times New Roman"/>
              </a:rPr>
              <a:t>е</a:t>
            </a:r>
            <a:r>
              <a:rPr dirty="0" sz="1800">
                <a:latin typeface="Times New Roman"/>
                <a:cs typeface="Times New Roman"/>
              </a:rPr>
              <a:t>р</a:t>
            </a:r>
            <a:r>
              <a:rPr dirty="0" sz="1800" spc="-5">
                <a:latin typeface="Times New Roman"/>
                <a:cs typeface="Times New Roman"/>
              </a:rPr>
              <a:t>и</a:t>
            </a:r>
            <a:r>
              <a:rPr dirty="0" sz="1800">
                <a:latin typeface="Times New Roman"/>
                <a:cs typeface="Times New Roman"/>
              </a:rPr>
              <a:t>),	</a:t>
            </a:r>
            <a:r>
              <a:rPr dirty="0" sz="1800" spc="5">
                <a:latin typeface="Times New Roman"/>
                <a:cs typeface="Times New Roman"/>
              </a:rPr>
              <a:t>ї</a:t>
            </a:r>
            <a:r>
              <a:rPr dirty="0" sz="1800">
                <a:latin typeface="Times New Roman"/>
                <a:cs typeface="Times New Roman"/>
              </a:rPr>
              <a:t>х	</a:t>
            </a:r>
            <a:r>
              <a:rPr dirty="0" sz="1800" spc="-5">
                <a:latin typeface="Times New Roman"/>
                <a:cs typeface="Times New Roman"/>
              </a:rPr>
              <a:t>си</a:t>
            </a:r>
            <a:r>
              <a:rPr dirty="0" sz="1800" spc="5">
                <a:latin typeface="Times New Roman"/>
                <a:cs typeface="Times New Roman"/>
              </a:rPr>
              <a:t>с</a:t>
            </a:r>
            <a:r>
              <a:rPr dirty="0" sz="1800">
                <a:latin typeface="Times New Roman"/>
                <a:cs typeface="Times New Roman"/>
              </a:rPr>
              <a:t>т</a:t>
            </a:r>
            <a:r>
              <a:rPr dirty="0" sz="1800" spc="-5">
                <a:latin typeface="Times New Roman"/>
                <a:cs typeface="Times New Roman"/>
              </a:rPr>
              <a:t>ем</a:t>
            </a:r>
            <a:r>
              <a:rPr dirty="0" sz="1800">
                <a:latin typeface="Times New Roman"/>
                <a:cs typeface="Times New Roman"/>
              </a:rPr>
              <a:t>и	</a:t>
            </a:r>
            <a:r>
              <a:rPr dirty="0" sz="1800" spc="-10">
                <a:latin typeface="Times New Roman"/>
                <a:cs typeface="Times New Roman"/>
              </a:rPr>
              <a:t>ч</a:t>
            </a:r>
            <a:r>
              <a:rPr dirty="0" sz="1800">
                <a:latin typeface="Times New Roman"/>
                <a:cs typeface="Times New Roman"/>
              </a:rPr>
              <a:t>и	ко</a:t>
            </a:r>
            <a:r>
              <a:rPr dirty="0" sz="1800" spc="-5">
                <a:latin typeface="Times New Roman"/>
                <a:cs typeface="Times New Roman"/>
              </a:rPr>
              <a:t>мп'</a:t>
            </a:r>
            <a:r>
              <a:rPr dirty="0" sz="1800">
                <a:latin typeface="Times New Roman"/>
                <a:cs typeface="Times New Roman"/>
              </a:rPr>
              <a:t>ют</a:t>
            </a:r>
            <a:r>
              <a:rPr dirty="0" sz="1800" spc="-5">
                <a:latin typeface="Times New Roman"/>
                <a:cs typeface="Times New Roman"/>
              </a:rPr>
              <a:t>е</a:t>
            </a:r>
            <a:r>
              <a:rPr dirty="0" sz="1800">
                <a:latin typeface="Times New Roman"/>
                <a:cs typeface="Times New Roman"/>
              </a:rPr>
              <a:t>р</a:t>
            </a:r>
            <a:r>
              <a:rPr dirty="0" sz="1800" spc="-5">
                <a:latin typeface="Times New Roman"/>
                <a:cs typeface="Times New Roman"/>
              </a:rPr>
              <a:t>н</a:t>
            </a:r>
            <a:r>
              <a:rPr dirty="0" sz="1800">
                <a:latin typeface="Times New Roman"/>
                <a:cs typeface="Times New Roman"/>
              </a:rPr>
              <a:t>і  </a:t>
            </a:r>
            <a:r>
              <a:rPr dirty="0" sz="1800" spc="-5">
                <a:latin typeface="Times New Roman"/>
                <a:cs typeface="Times New Roman"/>
              </a:rPr>
              <a:t>мережі.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5278" y="3265086"/>
            <a:ext cx="1783714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Times New Roman"/>
                <a:cs typeface="Times New Roman"/>
              </a:rPr>
              <a:t>Об'єктивна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tabLst>
                <a:tab pos="1656080" algn="l"/>
              </a:tabLst>
            </a:pPr>
            <a:r>
              <a:rPr dirty="0" sz="1800" spc="-5">
                <a:latin typeface="Times New Roman"/>
                <a:cs typeface="Times New Roman"/>
              </a:rPr>
              <a:t>ви</a:t>
            </a:r>
            <a:r>
              <a:rPr dirty="0" sz="1800">
                <a:latin typeface="Times New Roman"/>
                <a:cs typeface="Times New Roman"/>
              </a:rPr>
              <a:t>р</a:t>
            </a:r>
            <a:r>
              <a:rPr dirty="0" sz="1800" spc="5">
                <a:latin typeface="Times New Roman"/>
                <a:cs typeface="Times New Roman"/>
              </a:rPr>
              <a:t>а</a:t>
            </a:r>
            <a:r>
              <a:rPr dirty="0" sz="1800">
                <a:latin typeface="Times New Roman"/>
                <a:cs typeface="Times New Roman"/>
              </a:rPr>
              <a:t>ж</a:t>
            </a:r>
            <a:r>
              <a:rPr dirty="0" sz="1800" spc="-5">
                <a:latin typeface="Times New Roman"/>
                <a:cs typeface="Times New Roman"/>
              </a:rPr>
              <a:t>ає</a:t>
            </a:r>
            <a:r>
              <a:rPr dirty="0" sz="1800">
                <a:latin typeface="Times New Roman"/>
                <a:cs typeface="Times New Roman"/>
              </a:rPr>
              <a:t>т</a:t>
            </a:r>
            <a:r>
              <a:rPr dirty="0" sz="1800" spc="-15">
                <a:latin typeface="Times New Roman"/>
                <a:cs typeface="Times New Roman"/>
              </a:rPr>
              <a:t>ь</a:t>
            </a:r>
            <a:r>
              <a:rPr dirty="0" sz="1800" spc="5">
                <a:latin typeface="Times New Roman"/>
                <a:cs typeface="Times New Roman"/>
              </a:rPr>
              <a:t>с</a:t>
            </a:r>
            <a:r>
              <a:rPr dirty="0" sz="1800">
                <a:latin typeface="Times New Roman"/>
                <a:cs typeface="Times New Roman"/>
              </a:rPr>
              <a:t>я	у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33981" y="3265086"/>
            <a:ext cx="25565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5125" marR="5080" indent="-365760">
              <a:lnSpc>
                <a:spcPct val="100000"/>
              </a:lnSpc>
              <a:spcBef>
                <a:spcPts val="100"/>
              </a:spcBef>
              <a:tabLst>
                <a:tab pos="1009650" algn="l"/>
                <a:tab pos="1751964" algn="l"/>
                <a:tab pos="1856739" algn="l"/>
              </a:tabLst>
            </a:pPr>
            <a:r>
              <a:rPr dirty="0" sz="1800" spc="-5" b="1">
                <a:latin typeface="Times New Roman"/>
                <a:cs typeface="Times New Roman"/>
              </a:rPr>
              <a:t>с</a:t>
            </a:r>
            <a:r>
              <a:rPr dirty="0" sz="1800" b="1">
                <a:latin typeface="Times New Roman"/>
                <a:cs typeface="Times New Roman"/>
              </a:rPr>
              <a:t>торо</a:t>
            </a:r>
            <a:r>
              <a:rPr dirty="0" sz="1800" spc="-10" b="1">
                <a:latin typeface="Times New Roman"/>
                <a:cs typeface="Times New Roman"/>
              </a:rPr>
              <a:t>н</a:t>
            </a:r>
            <a:r>
              <a:rPr dirty="0" sz="1800" b="1">
                <a:latin typeface="Times New Roman"/>
                <a:cs typeface="Times New Roman"/>
              </a:rPr>
              <a:t>а</a:t>
            </a:r>
            <a:r>
              <a:rPr dirty="0" sz="1800">
                <a:latin typeface="Times New Roman"/>
                <a:cs typeface="Times New Roman"/>
              </a:rPr>
              <a:t>	</a:t>
            </a:r>
            <a:r>
              <a:rPr dirty="0" sz="1800" spc="-5">
                <a:latin typeface="Times New Roman"/>
                <a:cs typeface="Times New Roman"/>
              </a:rPr>
              <a:t>цьо</a:t>
            </a:r>
            <a:r>
              <a:rPr dirty="0" sz="1800" spc="10">
                <a:latin typeface="Times New Roman"/>
                <a:cs typeface="Times New Roman"/>
              </a:rPr>
              <a:t>г</a:t>
            </a:r>
            <a:r>
              <a:rPr dirty="0" sz="1800">
                <a:latin typeface="Times New Roman"/>
                <a:cs typeface="Times New Roman"/>
              </a:rPr>
              <a:t>о	</a:t>
            </a:r>
            <a:r>
              <a:rPr dirty="0" sz="1800" spc="-5">
                <a:latin typeface="Times New Roman"/>
                <a:cs typeface="Times New Roman"/>
              </a:rPr>
              <a:t>з</a:t>
            </a:r>
            <a:r>
              <a:rPr dirty="0" sz="1800">
                <a:latin typeface="Times New Roman"/>
                <a:cs typeface="Times New Roman"/>
              </a:rPr>
              <a:t>ло</a:t>
            </a:r>
            <a:r>
              <a:rPr dirty="0" sz="1800" spc="-10">
                <a:latin typeface="Times New Roman"/>
                <a:cs typeface="Times New Roman"/>
              </a:rPr>
              <a:t>ч</a:t>
            </a:r>
            <a:r>
              <a:rPr dirty="0" sz="1800" spc="-5">
                <a:latin typeface="Times New Roman"/>
                <a:cs typeface="Times New Roman"/>
              </a:rPr>
              <a:t>ин</a:t>
            </a:r>
            <a:r>
              <a:rPr dirty="0" sz="1800">
                <a:latin typeface="Times New Roman"/>
                <a:cs typeface="Times New Roman"/>
              </a:rPr>
              <a:t>у  </a:t>
            </a:r>
            <a:r>
              <a:rPr dirty="0" sz="1800" spc="-5">
                <a:latin typeface="Times New Roman"/>
                <a:cs typeface="Times New Roman"/>
              </a:rPr>
              <a:t>п</a:t>
            </a:r>
            <a:r>
              <a:rPr dirty="0" sz="1800">
                <a:latin typeface="Times New Roman"/>
                <a:cs typeface="Times New Roman"/>
              </a:rPr>
              <a:t>оруш</a:t>
            </a:r>
            <a:r>
              <a:rPr dirty="0" sz="1800" spc="-5">
                <a:latin typeface="Times New Roman"/>
                <a:cs typeface="Times New Roman"/>
              </a:rPr>
              <a:t>енн</a:t>
            </a:r>
            <a:r>
              <a:rPr dirty="0" sz="1800">
                <a:latin typeface="Times New Roman"/>
                <a:cs typeface="Times New Roman"/>
              </a:rPr>
              <a:t>і		</a:t>
            </a:r>
            <a:r>
              <a:rPr dirty="0" sz="1800" spc="-5">
                <a:latin typeface="Times New Roman"/>
                <a:cs typeface="Times New Roman"/>
              </a:rPr>
              <a:t>п</a:t>
            </a:r>
            <a:r>
              <a:rPr dirty="0" sz="1800">
                <a:latin typeface="Times New Roman"/>
                <a:cs typeface="Times New Roman"/>
              </a:rPr>
              <a:t>р</a:t>
            </a:r>
            <a:r>
              <a:rPr dirty="0" sz="1800" spc="-5">
                <a:latin typeface="Times New Roman"/>
                <a:cs typeface="Times New Roman"/>
              </a:rPr>
              <a:t>а</a:t>
            </a:r>
            <a:r>
              <a:rPr dirty="0" sz="1800" spc="5">
                <a:latin typeface="Times New Roman"/>
                <a:cs typeface="Times New Roman"/>
              </a:rPr>
              <a:t>в</a:t>
            </a:r>
            <a:r>
              <a:rPr dirty="0" sz="1800" spc="-5">
                <a:latin typeface="Times New Roman"/>
                <a:cs typeface="Times New Roman"/>
              </a:rPr>
              <a:t>и</a:t>
            </a:r>
            <a:r>
              <a:rPr dirty="0" sz="1800">
                <a:latin typeface="Times New Roman"/>
                <a:cs typeface="Times New Roman"/>
              </a:rPr>
              <a:t>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5278" y="3813741"/>
            <a:ext cx="440118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Times New Roman"/>
                <a:cs typeface="Times New Roman"/>
              </a:rPr>
              <a:t>експлуатації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автоматизованих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електронно- 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обчислювальних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машин,</a:t>
            </a:r>
            <a:r>
              <a:rPr dirty="0" sz="1800">
                <a:latin typeface="Times New Roman"/>
                <a:cs typeface="Times New Roman"/>
              </a:rPr>
              <a:t> їх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систем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чи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комп'ютерних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мереж.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076723" y="1779117"/>
            <a:ext cx="3888104" cy="4757420"/>
          </a:xfrm>
          <a:custGeom>
            <a:avLst/>
            <a:gdLst/>
            <a:ahLst/>
            <a:cxnLst/>
            <a:rect l="l" t="t" r="r" b="b"/>
            <a:pathLst>
              <a:path w="3888104" h="4757420">
                <a:moveTo>
                  <a:pt x="1944027" y="4757413"/>
                </a:moveTo>
                <a:lnTo>
                  <a:pt x="0" y="4757413"/>
                </a:lnTo>
                <a:lnTo>
                  <a:pt x="0" y="0"/>
                </a:lnTo>
                <a:lnTo>
                  <a:pt x="3888016" y="0"/>
                </a:lnTo>
                <a:lnTo>
                  <a:pt x="3888016" y="4757413"/>
                </a:lnTo>
                <a:lnTo>
                  <a:pt x="1944027" y="4757413"/>
                </a:lnTo>
                <a:close/>
              </a:path>
            </a:pathLst>
          </a:custGeom>
          <a:ln w="25559">
            <a:solidFill>
              <a:srgbClr val="4BABC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623572" y="1813598"/>
            <a:ext cx="11995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Times New Roman"/>
                <a:cs typeface="Times New Roman"/>
              </a:rPr>
              <a:t>Суб'єктивна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66372" y="2087912"/>
            <a:ext cx="16059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017269" algn="l"/>
              </a:tabLst>
            </a:pPr>
            <a:r>
              <a:rPr dirty="0" sz="1800" spc="-5">
                <a:latin typeface="Times New Roman"/>
                <a:cs typeface="Times New Roman"/>
              </a:rPr>
              <a:t>з</a:t>
            </a:r>
            <a:r>
              <a:rPr dirty="0" sz="1800">
                <a:latin typeface="Times New Roman"/>
                <a:cs typeface="Times New Roman"/>
              </a:rPr>
              <a:t>ло</a:t>
            </a:r>
            <a:r>
              <a:rPr dirty="0" sz="1800" spc="-10">
                <a:latin typeface="Times New Roman"/>
                <a:cs typeface="Times New Roman"/>
              </a:rPr>
              <a:t>ч</a:t>
            </a:r>
            <a:r>
              <a:rPr dirty="0" sz="1800" spc="-5">
                <a:latin typeface="Times New Roman"/>
                <a:cs typeface="Times New Roman"/>
              </a:rPr>
              <a:t>ин</a:t>
            </a:r>
            <a:r>
              <a:rPr dirty="0" sz="1800">
                <a:latin typeface="Times New Roman"/>
                <a:cs typeface="Times New Roman"/>
              </a:rPr>
              <a:t>у.	Що</a:t>
            </a:r>
            <a:r>
              <a:rPr dirty="0" sz="1800" spc="-10">
                <a:latin typeface="Times New Roman"/>
                <a:cs typeface="Times New Roman"/>
              </a:rPr>
              <a:t>д</a:t>
            </a:r>
            <a:r>
              <a:rPr dirty="0" sz="1800">
                <a:latin typeface="Times New Roman"/>
                <a:cs typeface="Times New Roman"/>
              </a:rPr>
              <a:t>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28994" y="1813598"/>
            <a:ext cx="19558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 indent="253365">
              <a:lnSpc>
                <a:spcPct val="100000"/>
              </a:lnSpc>
              <a:spcBef>
                <a:spcPts val="100"/>
              </a:spcBef>
              <a:tabLst>
                <a:tab pos="1260475" algn="l"/>
                <a:tab pos="1393825" algn="l"/>
              </a:tabLst>
            </a:pPr>
            <a:r>
              <a:rPr dirty="0" sz="1800" spc="-5">
                <a:latin typeface="Times New Roman"/>
                <a:cs typeface="Times New Roman"/>
              </a:rPr>
              <a:t>с</a:t>
            </a:r>
            <a:r>
              <a:rPr dirty="0" sz="1800">
                <a:latin typeface="Times New Roman"/>
                <a:cs typeface="Times New Roman"/>
              </a:rPr>
              <a:t>торо</a:t>
            </a:r>
            <a:r>
              <a:rPr dirty="0" sz="1800" spc="-5">
                <a:latin typeface="Times New Roman"/>
                <a:cs typeface="Times New Roman"/>
              </a:rPr>
              <a:t>н</a:t>
            </a:r>
            <a:r>
              <a:rPr dirty="0" sz="1800">
                <a:latin typeface="Times New Roman"/>
                <a:cs typeface="Times New Roman"/>
              </a:rPr>
              <a:t>а		</a:t>
            </a:r>
            <a:r>
              <a:rPr dirty="0" sz="1800" spc="-5">
                <a:latin typeface="Times New Roman"/>
                <a:cs typeface="Times New Roman"/>
              </a:rPr>
              <a:t>цього  п</a:t>
            </a:r>
            <a:r>
              <a:rPr dirty="0" sz="1800">
                <a:latin typeface="Times New Roman"/>
                <a:cs typeface="Times New Roman"/>
              </a:rPr>
              <a:t>оруш</a:t>
            </a:r>
            <a:r>
              <a:rPr dirty="0" sz="1800" spc="-5">
                <a:latin typeface="Times New Roman"/>
                <a:cs typeface="Times New Roman"/>
              </a:rPr>
              <a:t>енн</a:t>
            </a:r>
            <a:r>
              <a:rPr dirty="0" sz="1800">
                <a:latin typeface="Times New Roman"/>
                <a:cs typeface="Times New Roman"/>
              </a:rPr>
              <a:t>я	</a:t>
            </a:r>
            <a:r>
              <a:rPr dirty="0" sz="1800" spc="-5">
                <a:latin typeface="Times New Roman"/>
                <a:cs typeface="Times New Roman"/>
              </a:rPr>
              <a:t>п</a:t>
            </a:r>
            <a:r>
              <a:rPr dirty="0" sz="1800">
                <a:latin typeface="Times New Roman"/>
                <a:cs typeface="Times New Roman"/>
              </a:rPr>
              <a:t>р</a:t>
            </a:r>
            <a:r>
              <a:rPr dirty="0" sz="1800" spc="-5">
                <a:latin typeface="Times New Roman"/>
                <a:cs typeface="Times New Roman"/>
              </a:rPr>
              <a:t>ави</a:t>
            </a:r>
            <a:r>
              <a:rPr dirty="0" sz="1800">
                <a:latin typeface="Times New Roman"/>
                <a:cs typeface="Times New Roman"/>
              </a:rPr>
              <a:t>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R="5715">
              <a:lnSpc>
                <a:spcPct val="100000"/>
              </a:lnSpc>
              <a:spcBef>
                <a:spcPts val="100"/>
              </a:spcBef>
              <a:tabLst>
                <a:tab pos="2039620" algn="l"/>
              </a:tabLst>
            </a:pPr>
            <a:r>
              <a:rPr dirty="0" spc="5"/>
              <a:t>е</a:t>
            </a:r>
            <a:r>
              <a:rPr dirty="0" spc="-10"/>
              <a:t>к</a:t>
            </a:r>
            <a:r>
              <a:rPr dirty="0" spc="5"/>
              <a:t>с</a:t>
            </a:r>
            <a:r>
              <a:rPr dirty="0" spc="-5"/>
              <a:t>п</a:t>
            </a:r>
            <a:r>
              <a:rPr dirty="0"/>
              <a:t>лу</a:t>
            </a:r>
            <a:r>
              <a:rPr dirty="0" spc="-5"/>
              <a:t>а</a:t>
            </a:r>
            <a:r>
              <a:rPr dirty="0"/>
              <a:t>т</a:t>
            </a:r>
            <a:r>
              <a:rPr dirty="0" spc="5"/>
              <a:t>а</a:t>
            </a:r>
            <a:r>
              <a:rPr dirty="0" spc="-5"/>
              <a:t>ці</a:t>
            </a:r>
            <a:r>
              <a:rPr dirty="0"/>
              <a:t>ї	</a:t>
            </a:r>
            <a:r>
              <a:rPr dirty="0" spc="-5"/>
              <a:t>ав</a:t>
            </a:r>
            <a:r>
              <a:rPr dirty="0"/>
              <a:t>то</a:t>
            </a:r>
            <a:r>
              <a:rPr dirty="0" spc="-5"/>
              <a:t>м</a:t>
            </a:r>
            <a:r>
              <a:rPr dirty="0" spc="5"/>
              <a:t>а</a:t>
            </a:r>
            <a:r>
              <a:rPr dirty="0"/>
              <a:t>т</a:t>
            </a:r>
            <a:r>
              <a:rPr dirty="0" spc="-5"/>
              <a:t>из</a:t>
            </a:r>
            <a:r>
              <a:rPr dirty="0"/>
              <a:t>ов</a:t>
            </a:r>
            <a:r>
              <a:rPr dirty="0" spc="-5"/>
              <a:t>ани</a:t>
            </a:r>
            <a:r>
              <a:rPr dirty="0"/>
              <a:t>х  </a:t>
            </a:r>
            <a:r>
              <a:rPr dirty="0" spc="-5"/>
              <a:t>електронно-обчислювальних</a:t>
            </a:r>
            <a:r>
              <a:rPr dirty="0"/>
              <a:t> </a:t>
            </a:r>
            <a:r>
              <a:rPr dirty="0" spc="-5"/>
              <a:t>машин, </a:t>
            </a:r>
            <a:r>
              <a:rPr dirty="0" spc="-434"/>
              <a:t> </a:t>
            </a:r>
            <a:r>
              <a:rPr dirty="0"/>
              <a:t>їх</a:t>
            </a:r>
            <a:r>
              <a:rPr dirty="0" spc="5"/>
              <a:t> </a:t>
            </a:r>
            <a:r>
              <a:rPr dirty="0" spc="-5"/>
              <a:t>систем</a:t>
            </a:r>
            <a:r>
              <a:rPr dirty="0"/>
              <a:t> </a:t>
            </a:r>
            <a:r>
              <a:rPr dirty="0" spc="-5"/>
              <a:t>чи</a:t>
            </a:r>
            <a:r>
              <a:rPr dirty="0"/>
              <a:t> </a:t>
            </a:r>
            <a:r>
              <a:rPr dirty="0" spc="-5"/>
              <a:t>комп'ютерних</a:t>
            </a:r>
            <a:r>
              <a:rPr dirty="0"/>
              <a:t> </a:t>
            </a:r>
            <a:r>
              <a:rPr dirty="0" spc="-5"/>
              <a:t>мереж </a:t>
            </a:r>
            <a:r>
              <a:rPr dirty="0"/>
              <a:t> </a:t>
            </a:r>
            <a:r>
              <a:rPr dirty="0" spc="-5"/>
              <a:t>допустима</a:t>
            </a:r>
            <a:r>
              <a:rPr dirty="0"/>
              <a:t> </a:t>
            </a:r>
            <a:r>
              <a:rPr dirty="0" spc="-10"/>
              <a:t>будь-яка</a:t>
            </a:r>
            <a:r>
              <a:rPr dirty="0" spc="-5"/>
              <a:t> форма</a:t>
            </a:r>
            <a:r>
              <a:rPr dirty="0"/>
              <a:t> </a:t>
            </a:r>
            <a:r>
              <a:rPr dirty="0" spc="-5"/>
              <a:t>вини,</a:t>
            </a:r>
            <a:r>
              <a:rPr dirty="0"/>
              <a:t> як </a:t>
            </a:r>
            <a:r>
              <a:rPr dirty="0" spc="-434"/>
              <a:t> </a:t>
            </a:r>
            <a:r>
              <a:rPr dirty="0" spc="-5"/>
              <a:t>умисел, так </a:t>
            </a:r>
            <a:r>
              <a:rPr dirty="0"/>
              <a:t>і </a:t>
            </a:r>
            <a:r>
              <a:rPr dirty="0" spc="-5"/>
              <a:t>необережність, </a:t>
            </a:r>
            <a:r>
              <a:rPr dirty="0"/>
              <a:t>а </a:t>
            </a:r>
            <a:r>
              <a:rPr dirty="0" spc="-5"/>
              <a:t>щодо </a:t>
            </a:r>
            <a:r>
              <a:rPr dirty="0"/>
              <a:t> </a:t>
            </a:r>
            <a:r>
              <a:rPr dirty="0" spc="-5"/>
              <a:t>суспільне</a:t>
            </a:r>
            <a:r>
              <a:rPr dirty="0"/>
              <a:t> </a:t>
            </a:r>
            <a:r>
              <a:rPr dirty="0" spc="-5"/>
              <a:t>небезпечних</a:t>
            </a:r>
            <a:r>
              <a:rPr dirty="0"/>
              <a:t> </a:t>
            </a:r>
            <a:r>
              <a:rPr dirty="0" spc="-5"/>
              <a:t>наслідків </a:t>
            </a:r>
            <a:r>
              <a:rPr dirty="0"/>
              <a:t> </a:t>
            </a:r>
            <a:r>
              <a:rPr dirty="0" spc="-5"/>
              <a:t>можлива</a:t>
            </a:r>
            <a:r>
              <a:rPr dirty="0"/>
              <a:t> </a:t>
            </a:r>
            <a:r>
              <a:rPr dirty="0" spc="-5"/>
              <a:t>тільки</a:t>
            </a:r>
            <a:r>
              <a:rPr dirty="0"/>
              <a:t> </a:t>
            </a:r>
            <a:r>
              <a:rPr dirty="0" spc="-5"/>
              <a:t>необережна</a:t>
            </a:r>
            <a:r>
              <a:rPr dirty="0"/>
              <a:t> </a:t>
            </a:r>
            <a:r>
              <a:rPr dirty="0" spc="-5"/>
              <a:t>форма </a:t>
            </a:r>
            <a:r>
              <a:rPr dirty="0"/>
              <a:t> </a:t>
            </a:r>
            <a:r>
              <a:rPr dirty="0" spc="-5"/>
              <a:t>вини.</a:t>
            </a:r>
            <a:r>
              <a:rPr dirty="0" spc="280"/>
              <a:t> </a:t>
            </a:r>
            <a:r>
              <a:rPr dirty="0" spc="-5"/>
              <a:t>Суб'єкт</a:t>
            </a:r>
            <a:r>
              <a:rPr dirty="0" spc="290"/>
              <a:t> </a:t>
            </a:r>
            <a:r>
              <a:rPr dirty="0" spc="-5"/>
              <a:t>злочину</a:t>
            </a:r>
            <a:r>
              <a:rPr dirty="0" spc="280"/>
              <a:t> </a:t>
            </a:r>
            <a:r>
              <a:rPr dirty="0" spc="-5"/>
              <a:t>спеціальний</a:t>
            </a:r>
          </a:p>
          <a:p>
            <a:pPr algn="just" marR="5080">
              <a:lnSpc>
                <a:spcPct val="100000"/>
              </a:lnSpc>
              <a:tabLst>
                <a:tab pos="2039620" algn="l"/>
                <a:tab pos="2106295" algn="l"/>
              </a:tabLst>
            </a:pPr>
            <a:r>
              <a:rPr dirty="0"/>
              <a:t>—</a:t>
            </a:r>
            <a:r>
              <a:rPr dirty="0" spc="5"/>
              <a:t> </a:t>
            </a:r>
            <a:r>
              <a:rPr dirty="0" spc="-5"/>
              <a:t>особа,</a:t>
            </a:r>
            <a:r>
              <a:rPr dirty="0"/>
              <a:t> </a:t>
            </a:r>
            <a:r>
              <a:rPr dirty="0" spc="-5"/>
              <a:t>відповідальна</a:t>
            </a:r>
            <a:r>
              <a:rPr dirty="0"/>
              <a:t> </a:t>
            </a:r>
            <a:r>
              <a:rPr dirty="0" spc="-5"/>
              <a:t>за </a:t>
            </a:r>
            <a:r>
              <a:rPr dirty="0"/>
              <a:t> </a:t>
            </a:r>
            <a:r>
              <a:rPr dirty="0" spc="5"/>
              <a:t>е</a:t>
            </a:r>
            <a:r>
              <a:rPr dirty="0" spc="-10"/>
              <a:t>к</a:t>
            </a:r>
            <a:r>
              <a:rPr dirty="0" spc="5"/>
              <a:t>с</a:t>
            </a:r>
            <a:r>
              <a:rPr dirty="0" spc="-5"/>
              <a:t>п</a:t>
            </a:r>
            <a:r>
              <a:rPr dirty="0"/>
              <a:t>лу</a:t>
            </a:r>
            <a:r>
              <a:rPr dirty="0" spc="-5"/>
              <a:t>а</a:t>
            </a:r>
            <a:r>
              <a:rPr dirty="0"/>
              <a:t>т</a:t>
            </a:r>
            <a:r>
              <a:rPr dirty="0" spc="5"/>
              <a:t>а</a:t>
            </a:r>
            <a:r>
              <a:rPr dirty="0" spc="-5"/>
              <a:t>ці</a:t>
            </a:r>
            <a:r>
              <a:rPr dirty="0"/>
              <a:t>ю	</a:t>
            </a:r>
            <a:r>
              <a:rPr dirty="0" spc="-5"/>
              <a:t>ав</a:t>
            </a:r>
            <a:r>
              <a:rPr dirty="0"/>
              <a:t>то</a:t>
            </a:r>
            <a:r>
              <a:rPr dirty="0" spc="-5"/>
              <a:t>м</a:t>
            </a:r>
            <a:r>
              <a:rPr dirty="0" spc="5"/>
              <a:t>а</a:t>
            </a:r>
            <a:r>
              <a:rPr dirty="0"/>
              <a:t>т</a:t>
            </a:r>
            <a:r>
              <a:rPr dirty="0" spc="-5"/>
              <a:t>из</a:t>
            </a:r>
            <a:r>
              <a:rPr dirty="0"/>
              <a:t>ов</a:t>
            </a:r>
            <a:r>
              <a:rPr dirty="0" spc="-5"/>
              <a:t>ани</a:t>
            </a:r>
            <a:r>
              <a:rPr dirty="0"/>
              <a:t>х  </a:t>
            </a:r>
            <a:r>
              <a:rPr dirty="0" spc="-5"/>
              <a:t>електронно-обчислювальних</a:t>
            </a:r>
            <a:r>
              <a:rPr dirty="0"/>
              <a:t> </a:t>
            </a:r>
            <a:r>
              <a:rPr dirty="0" spc="-5"/>
              <a:t>машин, </a:t>
            </a:r>
            <a:r>
              <a:rPr dirty="0" spc="-434"/>
              <a:t> </a:t>
            </a:r>
            <a:r>
              <a:rPr dirty="0"/>
              <a:t>їх</a:t>
            </a:r>
            <a:r>
              <a:rPr dirty="0" spc="5"/>
              <a:t> </a:t>
            </a:r>
            <a:r>
              <a:rPr dirty="0" spc="-5"/>
              <a:t>систем</a:t>
            </a:r>
            <a:r>
              <a:rPr dirty="0"/>
              <a:t> </a:t>
            </a:r>
            <a:r>
              <a:rPr dirty="0" spc="-5"/>
              <a:t>чи</a:t>
            </a:r>
            <a:r>
              <a:rPr dirty="0"/>
              <a:t> </a:t>
            </a:r>
            <a:r>
              <a:rPr dirty="0" spc="-5"/>
              <a:t>комп'ютерних</a:t>
            </a:r>
            <a:r>
              <a:rPr dirty="0"/>
              <a:t> </a:t>
            </a:r>
            <a:r>
              <a:rPr dirty="0" spc="-5"/>
              <a:t>мереж </a:t>
            </a:r>
            <a:r>
              <a:rPr dirty="0"/>
              <a:t> </a:t>
            </a:r>
            <a:r>
              <a:rPr dirty="0" spc="-5"/>
              <a:t>(інженери,</a:t>
            </a:r>
            <a:r>
              <a:rPr dirty="0"/>
              <a:t> </a:t>
            </a:r>
            <a:r>
              <a:rPr dirty="0" spc="-5"/>
              <a:t>наукові</a:t>
            </a:r>
            <a:r>
              <a:rPr dirty="0"/>
              <a:t> </a:t>
            </a:r>
            <a:r>
              <a:rPr dirty="0" spc="-5"/>
              <a:t>співробітники, </a:t>
            </a:r>
            <a:r>
              <a:rPr dirty="0" spc="-434"/>
              <a:t> </a:t>
            </a:r>
            <a:r>
              <a:rPr dirty="0" spc="-5"/>
              <a:t>п</a:t>
            </a:r>
            <a:r>
              <a:rPr dirty="0"/>
              <a:t>р</a:t>
            </a:r>
            <a:r>
              <a:rPr dirty="0" spc="5"/>
              <a:t>а</a:t>
            </a:r>
            <a:r>
              <a:rPr dirty="0" spc="-5"/>
              <a:t>цівни</a:t>
            </a:r>
            <a:r>
              <a:rPr dirty="0"/>
              <a:t>ки		о</a:t>
            </a:r>
            <a:r>
              <a:rPr dirty="0" spc="-10"/>
              <a:t>б</a:t>
            </a:r>
            <a:r>
              <a:rPr dirty="0" spc="5"/>
              <a:t>с</a:t>
            </a:r>
            <a:r>
              <a:rPr dirty="0"/>
              <a:t>луговую</a:t>
            </a:r>
            <a:r>
              <a:rPr dirty="0" spc="-10"/>
              <a:t>ч</a:t>
            </a:r>
            <a:r>
              <a:rPr dirty="0"/>
              <a:t>ого  </a:t>
            </a:r>
            <a:r>
              <a:rPr dirty="0" spc="-5"/>
              <a:t>персоналу</a:t>
            </a:r>
            <a:r>
              <a:rPr dirty="0" spc="-10"/>
              <a:t> </a:t>
            </a:r>
            <a:r>
              <a:rPr dirty="0"/>
              <a:t>та</a:t>
            </a:r>
            <a:r>
              <a:rPr dirty="0" spc="5"/>
              <a:t> </a:t>
            </a:r>
            <a:r>
              <a:rPr dirty="0" spc="-5"/>
              <a:t>інші).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439" y="483831"/>
            <a:ext cx="7897685" cy="58881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6457" y="942390"/>
            <a:ext cx="241617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Times New Roman"/>
                <a:cs typeface="Times New Roman"/>
              </a:rPr>
              <a:t>Нормативна</a:t>
            </a:r>
            <a:r>
              <a:rPr dirty="0" sz="2400" spc="-70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база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7289" y="1616671"/>
            <a:ext cx="7971155" cy="2128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8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Кримінальний</a:t>
            </a:r>
            <a:r>
              <a:rPr dirty="0" u="sng" sz="18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18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кодекс</a:t>
            </a:r>
            <a:r>
              <a:rPr dirty="0" u="sng" sz="18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18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України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sng" sz="18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Кримінальний</a:t>
            </a:r>
            <a:r>
              <a:rPr dirty="0" u="sng" sz="18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dirty="0" u="sng" sz="18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процесуальний</a:t>
            </a:r>
            <a:r>
              <a:rPr dirty="0" u="sng" sz="18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dirty="0" u="sng" sz="18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кодекс</a:t>
            </a:r>
            <a:r>
              <a:rPr dirty="0" u="sng" sz="18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dirty="0" u="sng" sz="18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України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sng" sz="18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Закон України</a:t>
            </a:r>
            <a:r>
              <a:rPr dirty="0" u="sng" sz="1800" spc="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 </a:t>
            </a:r>
            <a:r>
              <a:rPr dirty="0" u="sng" sz="18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«Про</a:t>
            </a:r>
            <a:r>
              <a:rPr dirty="0" u="sng" sz="1800" spc="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 </a:t>
            </a:r>
            <a:r>
              <a:rPr dirty="0" u="sng" sz="18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основні</a:t>
            </a:r>
            <a:r>
              <a:rPr dirty="0" u="sng" sz="180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 </a:t>
            </a:r>
            <a:r>
              <a:rPr dirty="0" u="sng" sz="18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засади</a:t>
            </a:r>
            <a:r>
              <a:rPr dirty="0" u="sng" sz="18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 </a:t>
            </a:r>
            <a:r>
              <a:rPr dirty="0" u="sng" sz="18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забезпечення</a:t>
            </a:r>
            <a:r>
              <a:rPr dirty="0" u="sng" sz="180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 </a:t>
            </a:r>
            <a:r>
              <a:rPr dirty="0" u="sng" sz="18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кібербезпеки</a:t>
            </a:r>
            <a:r>
              <a:rPr dirty="0" u="sng" sz="1800" spc="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 </a:t>
            </a:r>
            <a:r>
              <a:rPr dirty="0" u="sng" sz="18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України»</a:t>
            </a:r>
            <a:endParaRPr sz="1800">
              <a:latin typeface="Times New Roman"/>
              <a:cs typeface="Times New Roman"/>
            </a:endParaRPr>
          </a:p>
          <a:p>
            <a:pPr marL="12700" marR="30480">
              <a:lnSpc>
                <a:spcPts val="1800"/>
              </a:lnSpc>
              <a:spcBef>
                <a:spcPts val="359"/>
              </a:spcBef>
            </a:pPr>
            <a:r>
              <a:rPr dirty="0" u="sng" sz="18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Указ Президента</a:t>
            </a:r>
            <a:r>
              <a:rPr dirty="0" u="sng" sz="180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 </a:t>
            </a:r>
            <a:r>
              <a:rPr dirty="0" u="sng" sz="18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України</a:t>
            </a:r>
            <a:r>
              <a:rPr dirty="0" u="sng" sz="18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 15</a:t>
            </a:r>
            <a:r>
              <a:rPr dirty="0" u="sng" sz="180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 </a:t>
            </a:r>
            <a:r>
              <a:rPr dirty="0" u="sng" sz="18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березня</a:t>
            </a:r>
            <a:r>
              <a:rPr dirty="0" u="sng" sz="1800" spc="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 </a:t>
            </a:r>
            <a:r>
              <a:rPr dirty="0" u="sng" sz="18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2016</a:t>
            </a:r>
            <a:r>
              <a:rPr dirty="0" u="sng" sz="1800" spc="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 </a:t>
            </a:r>
            <a:r>
              <a:rPr dirty="0" u="sng" sz="18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року</a:t>
            </a:r>
            <a:r>
              <a:rPr dirty="0" u="sng" sz="180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 </a:t>
            </a:r>
            <a:r>
              <a:rPr dirty="0" u="sng" sz="18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№ 96</a:t>
            </a:r>
            <a:r>
              <a:rPr dirty="0" u="sng" sz="1800" spc="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 </a:t>
            </a:r>
            <a:r>
              <a:rPr dirty="0" u="sng" sz="18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«Про</a:t>
            </a:r>
            <a:r>
              <a:rPr dirty="0" u="sng" sz="180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 </a:t>
            </a:r>
            <a:r>
              <a:rPr dirty="0" u="sng" sz="18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рішення</a:t>
            </a:r>
            <a:r>
              <a:rPr dirty="0" u="sng" sz="180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 </a:t>
            </a:r>
            <a:r>
              <a:rPr dirty="0" u="sng" sz="18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Ради</a:t>
            </a:r>
            <a:r>
              <a:rPr dirty="0" u="sng" sz="180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 </a:t>
            </a:r>
            <a:r>
              <a:rPr dirty="0" u="sng" sz="18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націон </a:t>
            </a:r>
            <a:r>
              <a:rPr dirty="0" sz="180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sng" sz="18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альної</a:t>
            </a:r>
            <a:r>
              <a:rPr dirty="0" u="sng" sz="180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 </a:t>
            </a:r>
            <a:r>
              <a:rPr dirty="0" u="sng" sz="18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безпеки</a:t>
            </a:r>
            <a:r>
              <a:rPr dirty="0" u="sng" sz="180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 </a:t>
            </a:r>
            <a:r>
              <a:rPr dirty="0" u="sng" sz="18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і</a:t>
            </a:r>
            <a:r>
              <a:rPr dirty="0" u="sng" sz="180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 </a:t>
            </a:r>
            <a:r>
              <a:rPr dirty="0" u="sng" sz="18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оборони України</a:t>
            </a:r>
            <a:r>
              <a:rPr dirty="0" u="sng" sz="1800" spc="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 </a:t>
            </a:r>
            <a:r>
              <a:rPr dirty="0" u="sng" sz="18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від</a:t>
            </a:r>
            <a:r>
              <a:rPr dirty="0" u="sng" sz="18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 27</a:t>
            </a:r>
            <a:r>
              <a:rPr dirty="0" u="sng" sz="180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 </a:t>
            </a:r>
            <a:r>
              <a:rPr dirty="0" u="sng" sz="18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січня</a:t>
            </a:r>
            <a:r>
              <a:rPr dirty="0" u="sng" sz="18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 2016</a:t>
            </a:r>
            <a:r>
              <a:rPr dirty="0" u="sng" sz="1800" spc="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 </a:t>
            </a:r>
            <a:r>
              <a:rPr dirty="0" u="sng" sz="18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року</a:t>
            </a:r>
            <a:r>
              <a:rPr dirty="0" u="sng" sz="180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 </a:t>
            </a:r>
            <a:r>
              <a:rPr dirty="0" u="sng" sz="18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«Про</a:t>
            </a:r>
            <a:r>
              <a:rPr dirty="0" u="sng" sz="180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 </a:t>
            </a:r>
            <a:r>
              <a:rPr dirty="0" u="sng" sz="18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Стратегію </a:t>
            </a:r>
            <a:r>
              <a:rPr dirty="0" u="sng" sz="18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кібербе </a:t>
            </a:r>
            <a:r>
              <a:rPr dirty="0" sz="1800" spc="-434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sng" sz="18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зпеки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 </a:t>
            </a:r>
            <a:r>
              <a:rPr dirty="0" u="sng" sz="18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України»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723900" algn="l"/>
                <a:tab pos="1668145" algn="l"/>
                <a:tab pos="2324100" algn="l"/>
                <a:tab pos="3102610" algn="l"/>
                <a:tab pos="4308475" algn="l"/>
                <a:tab pos="4565015" algn="l"/>
              </a:tabLst>
            </a:pPr>
            <a:r>
              <a:rPr dirty="0" sz="1800" spc="-5">
                <a:latin typeface="Times New Roman"/>
                <a:cs typeface="Times New Roman"/>
              </a:rPr>
              <a:t>Закон	України	«Про	захист	інформації	</a:t>
            </a:r>
            <a:r>
              <a:rPr dirty="0" sz="1800">
                <a:latin typeface="Times New Roman"/>
                <a:cs typeface="Times New Roman"/>
              </a:rPr>
              <a:t>в	</a:t>
            </a:r>
            <a:r>
              <a:rPr dirty="0" sz="1800" spc="-5">
                <a:latin typeface="Times New Roman"/>
                <a:cs typeface="Times New Roman"/>
              </a:rPr>
              <a:t>інформаційно-телекомунікаційних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системах»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62238" y="3925442"/>
            <a:ext cx="4662360" cy="26272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2671" y="184346"/>
            <a:ext cx="2201760" cy="18367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877845" y="1866607"/>
            <a:ext cx="3283585" cy="2800985"/>
            <a:chOff x="2877845" y="1866607"/>
            <a:chExt cx="3283585" cy="280098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2525" y="1891430"/>
              <a:ext cx="3274193" cy="27712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82525" y="1891430"/>
              <a:ext cx="3274695" cy="2771775"/>
            </a:xfrm>
            <a:custGeom>
              <a:avLst/>
              <a:gdLst/>
              <a:ahLst/>
              <a:cxnLst/>
              <a:rect l="l" t="t" r="r" b="b"/>
              <a:pathLst>
                <a:path w="3274695" h="2771775">
                  <a:moveTo>
                    <a:pt x="0" y="2771279"/>
                  </a:moveTo>
                  <a:lnTo>
                    <a:pt x="3274193" y="2771279"/>
                  </a:lnTo>
                  <a:lnTo>
                    <a:pt x="3274193" y="0"/>
                  </a:lnTo>
                  <a:lnTo>
                    <a:pt x="0" y="0"/>
                  </a:lnTo>
                  <a:lnTo>
                    <a:pt x="0" y="277127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882525" y="1891430"/>
              <a:ext cx="3274060" cy="2771140"/>
            </a:xfrm>
            <a:custGeom>
              <a:avLst/>
              <a:gdLst/>
              <a:ahLst/>
              <a:cxnLst/>
              <a:rect l="l" t="t" r="r" b="b"/>
              <a:pathLst>
                <a:path w="3274060" h="2771140">
                  <a:moveTo>
                    <a:pt x="0" y="0"/>
                  </a:moveTo>
                  <a:lnTo>
                    <a:pt x="3273850" y="0"/>
                  </a:lnTo>
                  <a:lnTo>
                    <a:pt x="3273850" y="2770930"/>
                  </a:lnTo>
                  <a:lnTo>
                    <a:pt x="0" y="2770930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2525" y="1871287"/>
              <a:ext cx="3274193" cy="27712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882525" y="1871287"/>
              <a:ext cx="3274060" cy="2771140"/>
            </a:xfrm>
            <a:custGeom>
              <a:avLst/>
              <a:gdLst/>
              <a:ahLst/>
              <a:cxnLst/>
              <a:rect l="l" t="t" r="r" b="b"/>
              <a:pathLst>
                <a:path w="3274060" h="2771140">
                  <a:moveTo>
                    <a:pt x="0" y="0"/>
                  </a:moveTo>
                  <a:lnTo>
                    <a:pt x="3273850" y="0"/>
                  </a:lnTo>
                  <a:lnTo>
                    <a:pt x="3273850" y="2770911"/>
                  </a:lnTo>
                  <a:lnTo>
                    <a:pt x="0" y="2770911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2887205" y="1905012"/>
            <a:ext cx="3264535" cy="270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73355" marR="168910">
              <a:lnSpc>
                <a:spcPct val="99800"/>
              </a:lnSpc>
              <a:spcBef>
                <a:spcPts val="100"/>
              </a:spcBef>
            </a:pPr>
            <a:r>
              <a:rPr dirty="0" sz="1600" spc="-25" b="1">
                <a:latin typeface="Calibri"/>
                <a:cs typeface="Calibri"/>
              </a:rPr>
              <a:t>Кіберзлочинність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–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-30" b="1">
                <a:latin typeface="Calibri"/>
                <a:cs typeface="Calibri"/>
              </a:rPr>
              <a:t>це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spc="-30" b="1">
                <a:latin typeface="Calibri"/>
                <a:cs typeface="Calibri"/>
              </a:rPr>
              <a:t>сукупність 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spc="-30" b="1">
                <a:latin typeface="Calibri"/>
                <a:cs typeface="Calibri"/>
              </a:rPr>
              <a:t>злочинів,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spc="-45" b="1">
                <a:latin typeface="Calibri"/>
                <a:cs typeface="Calibri"/>
              </a:rPr>
              <a:t>що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spc="-35" b="1">
                <a:latin typeface="Calibri"/>
                <a:cs typeface="Calibri"/>
              </a:rPr>
              <a:t>вчинюються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spc="-35" b="1">
                <a:latin typeface="Calibri"/>
                <a:cs typeface="Calibri"/>
              </a:rPr>
              <a:t>у 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spc="-35" b="1">
                <a:latin typeface="Calibri"/>
                <a:cs typeface="Calibri"/>
              </a:rPr>
              <a:t>віртуальному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spc="-25" b="1">
                <a:latin typeface="Calibri"/>
                <a:cs typeface="Calibri"/>
              </a:rPr>
              <a:t>просторі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25" b="1">
                <a:latin typeface="Calibri"/>
                <a:cs typeface="Calibri"/>
              </a:rPr>
              <a:t>за 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-35" b="1">
                <a:latin typeface="Calibri"/>
                <a:cs typeface="Calibri"/>
              </a:rPr>
              <a:t>допомогою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spc="-35" b="1">
                <a:latin typeface="Calibri"/>
                <a:cs typeface="Calibri"/>
              </a:rPr>
              <a:t>комп’ютерних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-25" b="1">
                <a:latin typeface="Calibri"/>
                <a:cs typeface="Calibri"/>
              </a:rPr>
              <a:t>систем </a:t>
            </a:r>
            <a:r>
              <a:rPr dirty="0" sz="1600" spc="-345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або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spc="-45" b="1">
                <a:latin typeface="Calibri"/>
                <a:cs typeface="Calibri"/>
              </a:rPr>
              <a:t>шляхом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spc="-30" b="1">
                <a:latin typeface="Calibri"/>
                <a:cs typeface="Calibri"/>
              </a:rPr>
              <a:t>використання 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spc="-35" b="1">
                <a:latin typeface="Calibri"/>
                <a:cs typeface="Calibri"/>
              </a:rPr>
              <a:t>комп’ютерних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45" b="1">
                <a:latin typeface="Calibri"/>
                <a:cs typeface="Calibri"/>
              </a:rPr>
              <a:t>мереж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та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spc="-40" b="1">
                <a:latin typeface="Calibri"/>
                <a:cs typeface="Calibri"/>
              </a:rPr>
              <a:t>інших 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засобів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30" b="1">
                <a:latin typeface="Calibri"/>
                <a:cs typeface="Calibri"/>
              </a:rPr>
              <a:t>доступу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spc="-35" b="1">
                <a:latin typeface="Calibri"/>
                <a:cs typeface="Calibri"/>
              </a:rPr>
              <a:t>до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spc="-30" b="1">
                <a:latin typeface="Calibri"/>
                <a:cs typeface="Calibri"/>
              </a:rPr>
              <a:t>віртуального </a:t>
            </a:r>
            <a:r>
              <a:rPr dirty="0" sz="1600" spc="-25" b="1">
                <a:latin typeface="Calibri"/>
                <a:cs typeface="Calibri"/>
              </a:rPr>
              <a:t> простору,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spc="-25" b="1">
                <a:latin typeface="Calibri"/>
                <a:cs typeface="Calibri"/>
              </a:rPr>
              <a:t>а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40" b="1">
                <a:latin typeface="Calibri"/>
                <a:cs typeface="Calibri"/>
              </a:rPr>
              <a:t>також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spc="-25" b="1">
                <a:latin typeface="Calibri"/>
                <a:cs typeface="Calibri"/>
              </a:rPr>
              <a:t>проти 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-35" b="1">
                <a:latin typeface="Calibri"/>
                <a:cs typeface="Calibri"/>
              </a:rPr>
              <a:t>комп’ютерних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25" b="1">
                <a:latin typeface="Calibri"/>
                <a:cs typeface="Calibri"/>
              </a:rPr>
              <a:t>систем, 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-35" b="1">
                <a:latin typeface="Calibri"/>
                <a:cs typeface="Calibri"/>
              </a:rPr>
              <a:t>комп’ютерних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spc="-40" b="1">
                <a:latin typeface="Calibri"/>
                <a:cs typeface="Calibri"/>
              </a:rPr>
              <a:t>мереж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spc="-30" b="1">
                <a:latin typeface="Calibri"/>
                <a:cs typeface="Calibri"/>
              </a:rPr>
              <a:t>і 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spc="-35" b="1">
                <a:latin typeface="Calibri"/>
                <a:cs typeface="Calibri"/>
              </a:rPr>
              <a:t>комп’ютерних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35" b="1">
                <a:latin typeface="Calibri"/>
                <a:cs typeface="Calibri"/>
              </a:rPr>
              <a:t>даних.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78003" y="2317584"/>
            <a:ext cx="2188845" cy="879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F497D"/>
                </a:solidFill>
                <a:latin typeface="Calibri"/>
                <a:cs typeface="Calibri"/>
              </a:rPr>
              <a:t>Кіберзлочинність</a:t>
            </a:r>
            <a:r>
              <a:rPr dirty="0" sz="1400" spc="-5">
                <a:solidFill>
                  <a:srgbClr val="1F497D"/>
                </a:solidFill>
                <a:latin typeface="Calibri"/>
                <a:cs typeface="Calibri"/>
              </a:rPr>
              <a:t> швидко </a:t>
            </a:r>
            <a:r>
              <a:rPr dirty="0" sz="140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1F497D"/>
                </a:solidFill>
                <a:latin typeface="Calibri"/>
                <a:cs typeface="Calibri"/>
              </a:rPr>
              <a:t>перетворилася</a:t>
            </a:r>
            <a:r>
              <a:rPr dirty="0" sz="1400" spc="-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1F497D"/>
                </a:solidFill>
                <a:latin typeface="Calibri"/>
                <a:cs typeface="Calibri"/>
              </a:rPr>
              <a:t>на</a:t>
            </a:r>
            <a:r>
              <a:rPr dirty="0" sz="1400" spc="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1F497D"/>
                </a:solidFill>
                <a:latin typeface="Calibri"/>
                <a:cs typeface="Calibri"/>
              </a:rPr>
              <a:t>бізнес, </a:t>
            </a:r>
            <a:r>
              <a:rPr dirty="0" sz="1400">
                <a:solidFill>
                  <a:srgbClr val="1F497D"/>
                </a:solidFill>
                <a:latin typeface="Calibri"/>
                <a:cs typeface="Calibri"/>
              </a:rPr>
              <a:t> доходи</a:t>
            </a:r>
            <a:r>
              <a:rPr dirty="0" sz="1400">
                <a:solidFill>
                  <a:srgbClr val="1F497D"/>
                </a:solidFill>
                <a:latin typeface="Calibri"/>
                <a:cs typeface="Calibri"/>
              </a:rPr>
              <a:t> від</a:t>
            </a:r>
            <a:r>
              <a:rPr dirty="0" sz="140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1F497D"/>
                </a:solidFill>
                <a:latin typeface="Calibri"/>
                <a:cs typeface="Calibri"/>
              </a:rPr>
              <a:t>якого </a:t>
            </a:r>
            <a:r>
              <a:rPr dirty="0" sz="140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1F497D"/>
                </a:solidFill>
                <a:latin typeface="Calibri"/>
                <a:cs typeface="Calibri"/>
              </a:rPr>
              <a:t>перевищують</a:t>
            </a:r>
            <a:r>
              <a:rPr dirty="0" sz="1400" spc="-1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F497D"/>
                </a:solidFill>
                <a:latin typeface="Calibri"/>
                <a:cs typeface="Calibri"/>
              </a:rPr>
              <a:t>$</a:t>
            </a:r>
            <a:r>
              <a:rPr dirty="0" sz="1400" spc="-2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F497D"/>
                </a:solidFill>
                <a:latin typeface="Calibri"/>
                <a:cs typeface="Calibri"/>
              </a:rPr>
              <a:t>3</a:t>
            </a:r>
            <a:r>
              <a:rPr dirty="0" sz="1400" spc="-2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1F497D"/>
                </a:solidFill>
                <a:latin typeface="Calibri"/>
                <a:cs typeface="Calibri"/>
              </a:rPr>
              <a:t>трлн</a:t>
            </a:r>
            <a:r>
              <a:rPr dirty="0" sz="1400" spc="-1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F497D"/>
                </a:solidFill>
                <a:latin typeface="Calibri"/>
                <a:cs typeface="Calibri"/>
              </a:rPr>
              <a:t>на</a:t>
            </a:r>
            <a:r>
              <a:rPr dirty="0" sz="1400" spc="-1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F497D"/>
                </a:solidFill>
                <a:latin typeface="Calibri"/>
                <a:cs typeface="Calibri"/>
              </a:rPr>
              <a:t>рік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0924" y="3735361"/>
            <a:ext cx="2369864" cy="169237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72578" y="5652627"/>
            <a:ext cx="1991360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F497D"/>
                </a:solidFill>
                <a:latin typeface="Calibri"/>
                <a:cs typeface="Calibri"/>
              </a:rPr>
              <a:t>Близько</a:t>
            </a:r>
            <a:r>
              <a:rPr dirty="0" sz="1400" spc="-5">
                <a:solidFill>
                  <a:srgbClr val="1F497D"/>
                </a:solidFill>
                <a:latin typeface="Calibri"/>
                <a:cs typeface="Calibri"/>
              </a:rPr>
              <a:t> 80</a:t>
            </a:r>
            <a:r>
              <a:rPr dirty="0" sz="1400" spc="-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F497D"/>
                </a:solidFill>
                <a:latin typeface="Calibri"/>
                <a:cs typeface="Calibri"/>
              </a:rPr>
              <a:t>млн </a:t>
            </a:r>
            <a:r>
              <a:rPr dirty="0" sz="1400" spc="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1F497D"/>
                </a:solidFill>
                <a:latin typeface="Calibri"/>
                <a:cs typeface="Calibri"/>
              </a:rPr>
              <a:t>хакерських</a:t>
            </a:r>
            <a:r>
              <a:rPr dirty="0" sz="140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1F497D"/>
                </a:solidFill>
                <a:latin typeface="Calibri"/>
                <a:cs typeface="Calibri"/>
              </a:rPr>
              <a:t>атак </a:t>
            </a:r>
            <a:r>
              <a:rPr dirty="0" sz="140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1F497D"/>
                </a:solidFill>
                <a:latin typeface="Calibri"/>
                <a:cs typeface="Calibri"/>
              </a:rPr>
              <a:t>відбувається</a:t>
            </a:r>
            <a:r>
              <a:rPr dirty="0" sz="1400" spc="-3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F497D"/>
                </a:solidFill>
                <a:latin typeface="Calibri"/>
                <a:cs typeface="Calibri"/>
              </a:rPr>
              <a:t>кожного</a:t>
            </a:r>
            <a:r>
              <a:rPr dirty="0" sz="1400" spc="-3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F497D"/>
                </a:solidFill>
                <a:latin typeface="Calibri"/>
                <a:cs typeface="Calibri"/>
              </a:rPr>
              <a:t>дня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05683" y="3789388"/>
            <a:ext cx="2557437" cy="158435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282601" y="5407457"/>
            <a:ext cx="1872614" cy="1091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</a:pPr>
            <a:r>
              <a:rPr dirty="0" sz="1400">
                <a:solidFill>
                  <a:srgbClr val="1F497D"/>
                </a:solidFill>
                <a:latin typeface="Calibri"/>
                <a:cs typeface="Calibri"/>
              </a:rPr>
              <a:t>Злочини</a:t>
            </a:r>
            <a:r>
              <a:rPr dirty="0" sz="1400" spc="-3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F497D"/>
                </a:solidFill>
                <a:latin typeface="Calibri"/>
                <a:cs typeface="Calibri"/>
              </a:rPr>
              <a:t>з</a:t>
            </a:r>
            <a:r>
              <a:rPr dirty="0" sz="1400" spc="-3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1F497D"/>
                </a:solidFill>
                <a:latin typeface="Calibri"/>
                <a:cs typeface="Calibri"/>
              </a:rPr>
              <a:t>використання </a:t>
            </a:r>
            <a:r>
              <a:rPr dirty="0" sz="1400" spc="-30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1F497D"/>
                </a:solidFill>
                <a:latin typeface="Calibri"/>
                <a:cs typeface="Calibri"/>
              </a:rPr>
              <a:t>особистих</a:t>
            </a:r>
            <a:r>
              <a:rPr dirty="0" sz="1400" spc="-5">
                <a:solidFill>
                  <a:srgbClr val="1F497D"/>
                </a:solidFill>
                <a:latin typeface="Calibri"/>
                <a:cs typeface="Calibri"/>
              </a:rPr>
              <a:t> даних</a:t>
            </a:r>
            <a:r>
              <a:rPr dirty="0" sz="1400" spc="1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F497D"/>
                </a:solidFill>
                <a:latin typeface="Calibri"/>
                <a:cs typeface="Calibri"/>
              </a:rPr>
              <a:t>- </a:t>
            </a:r>
            <a:r>
              <a:rPr dirty="0" sz="1400" spc="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1F497D"/>
                </a:solidFill>
                <a:latin typeface="Calibri"/>
                <a:cs typeface="Calibri"/>
              </a:rPr>
              <a:t>найбільш</a:t>
            </a:r>
            <a:r>
              <a:rPr dirty="0" sz="1400" spc="-5">
                <a:solidFill>
                  <a:srgbClr val="1F497D"/>
                </a:solidFill>
                <a:latin typeface="Calibri"/>
                <a:cs typeface="Calibri"/>
              </a:rPr>
              <a:t> поширена </a:t>
            </a:r>
            <a:r>
              <a:rPr dirty="0" sz="140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1F497D"/>
                </a:solidFill>
                <a:latin typeface="Calibri"/>
                <a:cs typeface="Calibri"/>
              </a:rPr>
              <a:t>форма</a:t>
            </a:r>
            <a:r>
              <a:rPr dirty="0" sz="1400" spc="-5">
                <a:solidFill>
                  <a:srgbClr val="1F497D"/>
                </a:solidFill>
                <a:latin typeface="Calibri"/>
                <a:cs typeface="Calibri"/>
              </a:rPr>
              <a:t> обману</a:t>
            </a:r>
            <a:r>
              <a:rPr dirty="0" sz="1400" spc="-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F497D"/>
                </a:solidFill>
                <a:latin typeface="Calibri"/>
                <a:cs typeface="Calibri"/>
              </a:rPr>
              <a:t>онлайн- </a:t>
            </a:r>
            <a:r>
              <a:rPr dirty="0" sz="1400" spc="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1F497D"/>
                </a:solidFill>
                <a:latin typeface="Calibri"/>
                <a:cs typeface="Calibri"/>
              </a:rPr>
              <a:t>споживачів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0924" y="260299"/>
            <a:ext cx="2166810" cy="1836712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72578" y="2317584"/>
            <a:ext cx="1979295" cy="1306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11125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F497D"/>
                </a:solidFill>
                <a:latin typeface="Calibri"/>
                <a:cs typeface="Calibri"/>
              </a:rPr>
              <a:t>Кіберзлочинність</a:t>
            </a:r>
            <a:r>
              <a:rPr dirty="0" sz="1400" spc="36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F497D"/>
                </a:solidFill>
                <a:latin typeface="Calibri"/>
                <a:cs typeface="Calibri"/>
              </a:rPr>
              <a:t>– </a:t>
            </a:r>
            <a:r>
              <a:rPr dirty="0" sz="1400" spc="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F497D"/>
                </a:solidFill>
                <a:latin typeface="Calibri"/>
                <a:cs typeface="Calibri"/>
              </a:rPr>
              <a:t>одна</a:t>
            </a:r>
            <a:r>
              <a:rPr dirty="0" sz="1400">
                <a:solidFill>
                  <a:srgbClr val="1F497D"/>
                </a:solidFill>
                <a:latin typeface="Calibri"/>
                <a:cs typeface="Calibri"/>
              </a:rPr>
              <a:t> з</a:t>
            </a:r>
            <a:r>
              <a:rPr dirty="0" sz="1400">
                <a:solidFill>
                  <a:srgbClr val="1F497D"/>
                </a:solidFill>
                <a:latin typeface="Calibri"/>
                <a:cs typeface="Calibri"/>
              </a:rPr>
              <a:t> форм </a:t>
            </a:r>
            <a:r>
              <a:rPr dirty="0" sz="1400" spc="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F497D"/>
                </a:solidFill>
                <a:latin typeface="Calibri"/>
                <a:cs typeface="Calibri"/>
              </a:rPr>
              <a:t>транснаціональної </a:t>
            </a:r>
            <a:r>
              <a:rPr dirty="0" sz="1400" spc="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F497D"/>
                </a:solidFill>
                <a:latin typeface="Calibri"/>
                <a:cs typeface="Calibri"/>
              </a:rPr>
              <a:t>злочинності,</a:t>
            </a:r>
            <a:r>
              <a:rPr dirty="0" sz="1400" spc="-6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F497D"/>
                </a:solidFill>
                <a:latin typeface="Calibri"/>
                <a:cs typeface="Calibri"/>
              </a:rPr>
              <a:t>що</a:t>
            </a:r>
            <a:r>
              <a:rPr dirty="0" sz="1400" spc="-4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1F497D"/>
                </a:solidFill>
                <a:latin typeface="Calibri"/>
                <a:cs typeface="Calibri"/>
              </a:rPr>
              <a:t>швидко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400" spc="-5">
                <a:solidFill>
                  <a:srgbClr val="1F497D"/>
                </a:solidFill>
                <a:latin typeface="Calibri"/>
                <a:cs typeface="Calibri"/>
              </a:rPr>
              <a:t>розвивається</a:t>
            </a:r>
            <a:r>
              <a:rPr dirty="0" sz="1400" spc="-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F497D"/>
                </a:solidFill>
                <a:latin typeface="Calibri"/>
                <a:cs typeface="Calibri"/>
              </a:rPr>
              <a:t>у</a:t>
            </a:r>
            <a:r>
              <a:rPr dirty="0" sz="140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1F497D"/>
                </a:solidFill>
                <a:latin typeface="Calibri"/>
                <a:cs typeface="Calibri"/>
              </a:rPr>
              <a:t>сучасному </a:t>
            </a:r>
            <a:r>
              <a:rPr dirty="0" sz="1400" spc="-30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1F497D"/>
                </a:solidFill>
                <a:latin typeface="Calibri"/>
                <a:cs typeface="Calibri"/>
              </a:rPr>
              <a:t>світі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064598" y="582739"/>
            <a:ext cx="1902460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latin typeface="Times New Roman"/>
                <a:cs typeface="Times New Roman"/>
              </a:rPr>
              <a:t>1.</a:t>
            </a:r>
            <a:r>
              <a:rPr dirty="0" sz="2800" spc="-70" b="1">
                <a:latin typeface="Times New Roman"/>
                <a:cs typeface="Times New Roman"/>
              </a:rPr>
              <a:t> </a:t>
            </a:r>
            <a:r>
              <a:rPr dirty="0" sz="2800" spc="-10" b="1">
                <a:latin typeface="Times New Roman"/>
                <a:cs typeface="Times New Roman"/>
              </a:rPr>
              <a:t>Питання.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323" y="206294"/>
            <a:ext cx="8808783" cy="64756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098" y="497776"/>
            <a:ext cx="365061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>
                <a:latin typeface="Calibri"/>
                <a:cs typeface="Calibri"/>
              </a:rPr>
              <a:t>Склад</a:t>
            </a:r>
            <a:r>
              <a:rPr dirty="0" sz="4400" spc="-100">
                <a:latin typeface="Calibri"/>
                <a:cs typeface="Calibri"/>
              </a:rPr>
              <a:t> </a:t>
            </a:r>
            <a:r>
              <a:rPr dirty="0" sz="4400" spc="-5">
                <a:latin typeface="Calibri"/>
                <a:cs typeface="Calibri"/>
              </a:rPr>
              <a:t>злочину: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676" y="1261808"/>
            <a:ext cx="8435911" cy="53402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0362" y="2332113"/>
            <a:ext cx="3381476" cy="248433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2598"/>
            <a:ext cx="3684587" cy="216721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69052" y="3821062"/>
            <a:ext cx="3774928" cy="30257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88001" y="12598"/>
            <a:ext cx="3600323" cy="14716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33897" y="1838172"/>
            <a:ext cx="3446633" cy="151956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2708300"/>
            <a:ext cx="3116135" cy="173196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4653012"/>
            <a:ext cx="3274910" cy="19414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9037" y="497776"/>
            <a:ext cx="431800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/>
              <a:t>Предмет</a:t>
            </a:r>
            <a:r>
              <a:rPr dirty="0" sz="4400" spc="-80"/>
              <a:t> </a:t>
            </a:r>
            <a:r>
              <a:rPr dirty="0" sz="4400" spc="-5"/>
              <a:t>злочину: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47471" y="1395967"/>
            <a:ext cx="1155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75">
                <a:latin typeface="Trebuchet MS"/>
                <a:cs typeface="Trebuchet MS"/>
              </a:rPr>
              <a:t>•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4703" y="1374363"/>
            <a:ext cx="781748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22880" algn="l"/>
                <a:tab pos="3629660" algn="l"/>
                <a:tab pos="4412615" algn="l"/>
                <a:tab pos="4752340" algn="l"/>
                <a:tab pos="5705475" algn="l"/>
                <a:tab pos="6940550" algn="l"/>
              </a:tabLst>
            </a:pPr>
            <a:r>
              <a:rPr dirty="0" sz="1600" spc="-5" b="1">
                <a:latin typeface="Times New Roman"/>
                <a:cs typeface="Times New Roman"/>
              </a:rPr>
              <a:t>Електронно-обчислювальні</a:t>
            </a:r>
            <a:r>
              <a:rPr dirty="0" sz="1600" spc="-5">
                <a:latin typeface="Times New Roman"/>
                <a:cs typeface="Times New Roman"/>
              </a:rPr>
              <a:t>	</a:t>
            </a:r>
            <a:r>
              <a:rPr dirty="0" sz="1600" spc="-5" b="1">
                <a:latin typeface="Times New Roman"/>
                <a:cs typeface="Times New Roman"/>
              </a:rPr>
              <a:t>машини</a:t>
            </a:r>
            <a:r>
              <a:rPr dirty="0" sz="1600" spc="-5">
                <a:latin typeface="Times New Roman"/>
                <a:cs typeface="Times New Roman"/>
              </a:rPr>
              <a:t>	</a:t>
            </a:r>
            <a:r>
              <a:rPr dirty="0" sz="1600" spc="-10">
                <a:latin typeface="Times New Roman"/>
                <a:cs typeface="Times New Roman"/>
              </a:rPr>
              <a:t>(</a:t>
            </a:r>
            <a:r>
              <a:rPr dirty="0" sz="1600" spc="-10" b="1" i="1">
                <a:latin typeface="Times New Roman"/>
                <a:cs typeface="Times New Roman"/>
              </a:rPr>
              <a:t>ЕОМ)</a:t>
            </a:r>
            <a:r>
              <a:rPr dirty="0" sz="1600" spc="-10">
                <a:latin typeface="Times New Roman"/>
                <a:cs typeface="Times New Roman"/>
              </a:rPr>
              <a:t>	</a:t>
            </a:r>
            <a:r>
              <a:rPr dirty="0" sz="1600" spc="-5">
                <a:latin typeface="Times New Roman"/>
                <a:cs typeface="Times New Roman"/>
              </a:rPr>
              <a:t>—	комплекс	електронних	</a:t>
            </a:r>
            <a:r>
              <a:rPr dirty="0" sz="1600" spc="-10">
                <a:latin typeface="Times New Roman"/>
                <a:cs typeface="Times New Roman"/>
              </a:rPr>
              <a:t>технічних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696" y="1617027"/>
            <a:ext cx="7814945" cy="2255520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algn="just" marL="12700" marR="9525">
              <a:lnSpc>
                <a:spcPts val="1910"/>
              </a:lnSpc>
              <a:spcBef>
                <a:spcPts val="170"/>
              </a:spcBef>
            </a:pPr>
            <a:r>
              <a:rPr dirty="0" sz="1600" spc="-5">
                <a:latin typeface="Times New Roman"/>
                <a:cs typeface="Times New Roman"/>
              </a:rPr>
              <a:t>засобів, побудованих </a:t>
            </a:r>
            <a:r>
              <a:rPr dirty="0" sz="1600" spc="-10">
                <a:latin typeface="Times New Roman"/>
                <a:cs typeface="Times New Roman"/>
              </a:rPr>
              <a:t>на </a:t>
            </a:r>
            <a:r>
              <a:rPr dirty="0" sz="1600" spc="-5">
                <a:latin typeface="Times New Roman"/>
                <a:cs typeface="Times New Roman"/>
              </a:rPr>
              <a:t>основі мікропроцесорів і </a:t>
            </a:r>
            <a:r>
              <a:rPr dirty="0" sz="1600" spc="-10">
                <a:latin typeface="Times New Roman"/>
                <a:cs typeface="Times New Roman"/>
              </a:rPr>
              <a:t>призначених для </a:t>
            </a:r>
            <a:r>
              <a:rPr dirty="0" sz="1600" spc="-5">
                <a:latin typeface="Times New Roman"/>
                <a:cs typeface="Times New Roman"/>
              </a:rPr>
              <a:t>автоматичної обробки </a:t>
            </a:r>
            <a:r>
              <a:rPr dirty="0" sz="1600" spc="-38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інформації при</a:t>
            </a:r>
            <a:r>
              <a:rPr dirty="0" sz="1600" spc="-10">
                <a:latin typeface="Times New Roman"/>
                <a:cs typeface="Times New Roman"/>
              </a:rPr>
              <a:t> вирішенні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обчислювальних</a:t>
            </a:r>
            <a:r>
              <a:rPr dirty="0" sz="1600" spc="-5">
                <a:latin typeface="Times New Roman"/>
                <a:cs typeface="Times New Roman"/>
              </a:rPr>
              <a:t> та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інформаційних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завдань.</a:t>
            </a:r>
            <a:endParaRPr sz="1600">
              <a:latin typeface="Times New Roman"/>
              <a:cs typeface="Times New Roman"/>
            </a:endParaRPr>
          </a:p>
          <a:p>
            <a:pPr algn="just" marL="12700" marR="6985">
              <a:lnSpc>
                <a:spcPct val="100000"/>
              </a:lnSpc>
              <a:spcBef>
                <a:spcPts val="1055"/>
              </a:spcBef>
            </a:pPr>
            <a:r>
              <a:rPr dirty="0" sz="1600" spc="-5" b="1" i="1">
                <a:latin typeface="Times New Roman"/>
                <a:cs typeface="Times New Roman"/>
              </a:rPr>
              <a:t>Комп’ютерна</a:t>
            </a:r>
            <a:r>
              <a:rPr dirty="0" sz="1600" spc="-5" b="1" i="1">
                <a:latin typeface="Times New Roman"/>
                <a:cs typeface="Times New Roman"/>
              </a:rPr>
              <a:t> мережа</a:t>
            </a:r>
            <a:r>
              <a:rPr dirty="0" sz="1600" spc="-5" b="1" i="1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— </a:t>
            </a:r>
            <a:r>
              <a:rPr dirty="0" sz="1600" spc="-10">
                <a:latin typeface="Times New Roman"/>
                <a:cs typeface="Times New Roman"/>
              </a:rPr>
              <a:t>це </a:t>
            </a:r>
            <a:r>
              <a:rPr dirty="0" sz="1600" spc="-5">
                <a:latin typeface="Times New Roman"/>
                <a:cs typeface="Times New Roman"/>
              </a:rPr>
              <a:t>сукупність програмних і </a:t>
            </a:r>
            <a:r>
              <a:rPr dirty="0" sz="1600" spc="-10">
                <a:latin typeface="Times New Roman"/>
                <a:cs typeface="Times New Roman"/>
              </a:rPr>
              <a:t>технічних </a:t>
            </a:r>
            <a:r>
              <a:rPr dirty="0" sz="1600" spc="-5">
                <a:latin typeface="Times New Roman"/>
                <a:cs typeface="Times New Roman"/>
              </a:rPr>
              <a:t>засобів, </a:t>
            </a:r>
            <a:r>
              <a:rPr dirty="0" sz="1600">
                <a:latin typeface="Times New Roman"/>
                <a:cs typeface="Times New Roman"/>
              </a:rPr>
              <a:t>за </a:t>
            </a:r>
            <a:r>
              <a:rPr dirty="0" sz="1600" spc="-5">
                <a:latin typeface="Times New Roman"/>
                <a:cs typeface="Times New Roman"/>
              </a:rPr>
              <a:t>допомогою 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яких</a:t>
            </a:r>
            <a:r>
              <a:rPr dirty="0" sz="1600" spc="-5">
                <a:latin typeface="Times New Roman"/>
                <a:cs typeface="Times New Roman"/>
              </a:rPr>
              <a:t> забезпечується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можливість</a:t>
            </a:r>
            <a:r>
              <a:rPr dirty="0" sz="1600" spc="-5">
                <a:latin typeface="Times New Roman"/>
                <a:cs typeface="Times New Roman"/>
              </a:rPr>
              <a:t> доступу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з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однієї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ЕОМ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до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програмних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чи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технічних </a:t>
            </a:r>
            <a:r>
              <a:rPr dirty="0" sz="1600" spc="-5">
                <a:latin typeface="Times New Roman"/>
                <a:cs typeface="Times New Roman"/>
              </a:rPr>
              <a:t> засобів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інших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ЕОМ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та</a:t>
            </a:r>
            <a:r>
              <a:rPr dirty="0" sz="1600" spc="-5">
                <a:latin typeface="Times New Roman"/>
                <a:cs typeface="Times New Roman"/>
              </a:rPr>
              <a:t> до інформації,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що зберігається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у </a:t>
            </a:r>
            <a:r>
              <a:rPr dirty="0" sz="1600" spc="-10">
                <a:latin typeface="Times New Roman"/>
                <a:cs typeface="Times New Roman"/>
              </a:rPr>
              <a:t>системі </a:t>
            </a:r>
            <a:r>
              <a:rPr dirty="0" sz="1600" spc="-5">
                <a:latin typeface="Times New Roman"/>
                <a:cs typeface="Times New Roman"/>
              </a:rPr>
              <a:t>іншої </a:t>
            </a:r>
            <a:r>
              <a:rPr dirty="0" sz="1600" spc="-10">
                <a:latin typeface="Times New Roman"/>
                <a:cs typeface="Times New Roman"/>
              </a:rPr>
              <a:t>ЕОМ.</a:t>
            </a:r>
            <a:endParaRPr sz="16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  <a:spcBef>
                <a:spcPts val="1100"/>
              </a:spcBef>
            </a:pPr>
            <a:r>
              <a:rPr dirty="0" sz="1600" spc="-5" b="1">
                <a:latin typeface="Times New Roman"/>
                <a:cs typeface="Times New Roman"/>
              </a:rPr>
              <a:t>Автоматизовані</a:t>
            </a:r>
            <a:r>
              <a:rPr dirty="0" sz="1600" spc="-5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системи</a:t>
            </a:r>
            <a:r>
              <a:rPr dirty="0" sz="1600" spc="-10" b="1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(</a:t>
            </a:r>
            <a:r>
              <a:rPr dirty="0" sz="1600" spc="-5" b="1" i="1">
                <a:latin typeface="Times New Roman"/>
                <a:cs typeface="Times New Roman"/>
              </a:rPr>
              <a:t>АС)</a:t>
            </a:r>
            <a:r>
              <a:rPr dirty="0" sz="1600" spc="-5" b="1" i="1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— </a:t>
            </a:r>
            <a:r>
              <a:rPr dirty="0" sz="1600" spc="-10">
                <a:latin typeface="Times New Roman"/>
                <a:cs typeface="Times New Roman"/>
              </a:rPr>
              <a:t>це </a:t>
            </a:r>
            <a:r>
              <a:rPr dirty="0" sz="1600" spc="-5">
                <a:latin typeface="Times New Roman"/>
                <a:cs typeface="Times New Roman"/>
              </a:rPr>
              <a:t>організаційно-технічні </a:t>
            </a:r>
            <a:r>
              <a:rPr dirty="0" sz="1600" spc="-10">
                <a:latin typeface="Times New Roman"/>
                <a:cs typeface="Times New Roman"/>
              </a:rPr>
              <a:t>системи, </a:t>
            </a:r>
            <a:r>
              <a:rPr dirty="0" sz="1600" spc="-5">
                <a:latin typeface="Times New Roman"/>
                <a:cs typeface="Times New Roman"/>
              </a:rPr>
              <a:t>в яких реалізується </a:t>
            </a:r>
            <a:r>
              <a:rPr dirty="0" sz="1600" spc="-38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технологія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обробки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інформації</a:t>
            </a:r>
            <a:r>
              <a:rPr dirty="0" sz="1600" spc="-5">
                <a:latin typeface="Times New Roman"/>
                <a:cs typeface="Times New Roman"/>
              </a:rPr>
              <a:t> з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використанням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технічних</a:t>
            </a:r>
            <a:r>
              <a:rPr dirty="0" sz="1600" spc="-5">
                <a:latin typeface="Times New Roman"/>
                <a:cs typeface="Times New Roman"/>
              </a:rPr>
              <a:t> і</a:t>
            </a:r>
            <a:r>
              <a:rPr dirty="0" sz="1600" spc="39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програмних</a:t>
            </a:r>
            <a:r>
              <a:rPr dirty="0" sz="1600" spc="39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засобів. </a:t>
            </a:r>
            <a:r>
              <a:rPr dirty="0" sz="1600" spc="-38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Зокрема,</a:t>
            </a:r>
            <a:r>
              <a:rPr dirty="0" sz="1600" spc="5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такими</a:t>
            </a:r>
            <a:r>
              <a:rPr dirty="0" sz="1600" spc="5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системами</a:t>
            </a:r>
            <a:r>
              <a:rPr dirty="0" sz="1600" spc="5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слід</a:t>
            </a:r>
            <a:r>
              <a:rPr dirty="0" sz="1600" spc="6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вважати</a:t>
            </a:r>
            <a:r>
              <a:rPr dirty="0" sz="1600" spc="5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сукупність</a:t>
            </a:r>
            <a:r>
              <a:rPr dirty="0" sz="1600" spc="6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ЕОМ,</a:t>
            </a:r>
            <a:r>
              <a:rPr dirty="0" sz="1600" spc="6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засобів</a:t>
            </a:r>
            <a:r>
              <a:rPr dirty="0" sz="1600" spc="6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зв’язку</a:t>
            </a:r>
            <a:r>
              <a:rPr dirty="0" sz="1600" spc="6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та</a:t>
            </a:r>
            <a:r>
              <a:rPr dirty="0" sz="1600" spc="5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програм,</a:t>
            </a:r>
            <a:r>
              <a:rPr dirty="0" sz="1600" spc="6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за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7464" y="2268249"/>
            <a:ext cx="1155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75">
                <a:latin typeface="Trebuchet MS"/>
                <a:cs typeface="Trebuchet MS"/>
              </a:rPr>
              <a:t>•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7473" y="3139439"/>
            <a:ext cx="1155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75">
                <a:latin typeface="Trebuchet MS"/>
                <a:cs typeface="Trebuchet MS"/>
              </a:rPr>
              <a:t>•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4706" y="3845779"/>
            <a:ext cx="781113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04290" algn="l"/>
                <a:tab pos="2015489" algn="l"/>
                <a:tab pos="3068955" algn="l"/>
                <a:tab pos="4697095" algn="l"/>
                <a:tab pos="6136640" algn="l"/>
                <a:tab pos="7619365" algn="l"/>
              </a:tabLst>
            </a:pPr>
            <a:r>
              <a:rPr dirty="0" sz="1600">
                <a:latin typeface="Times New Roman"/>
                <a:cs typeface="Times New Roman"/>
              </a:rPr>
              <a:t>д</a:t>
            </a:r>
            <a:r>
              <a:rPr dirty="0" sz="1600" spc="-5">
                <a:latin typeface="Times New Roman"/>
                <a:cs typeface="Times New Roman"/>
              </a:rPr>
              <a:t>о</a:t>
            </a:r>
            <a:r>
              <a:rPr dirty="0" sz="1600" spc="-15">
                <a:latin typeface="Times New Roman"/>
                <a:cs typeface="Times New Roman"/>
              </a:rPr>
              <a:t>п</a:t>
            </a:r>
            <a:r>
              <a:rPr dirty="0" sz="1600">
                <a:latin typeface="Times New Roman"/>
                <a:cs typeface="Times New Roman"/>
              </a:rPr>
              <a:t>о</a:t>
            </a:r>
            <a:r>
              <a:rPr dirty="0" sz="1600" spc="-20">
                <a:latin typeface="Times New Roman"/>
                <a:cs typeface="Times New Roman"/>
              </a:rPr>
              <a:t>м</a:t>
            </a:r>
            <a:r>
              <a:rPr dirty="0" sz="1600">
                <a:latin typeface="Times New Roman"/>
                <a:cs typeface="Times New Roman"/>
              </a:rPr>
              <a:t>о</a:t>
            </a:r>
            <a:r>
              <a:rPr dirty="0" sz="1600" spc="-5">
                <a:latin typeface="Times New Roman"/>
                <a:cs typeface="Times New Roman"/>
              </a:rPr>
              <a:t>гою</a:t>
            </a:r>
            <a:r>
              <a:rPr dirty="0" sz="1600">
                <a:latin typeface="Times New Roman"/>
                <a:cs typeface="Times New Roman"/>
              </a:rPr>
              <a:t>	</a:t>
            </a:r>
            <a:r>
              <a:rPr dirty="0" sz="1600" spc="-15">
                <a:latin typeface="Times New Roman"/>
                <a:cs typeface="Times New Roman"/>
              </a:rPr>
              <a:t>я</a:t>
            </a:r>
            <a:r>
              <a:rPr dirty="0" sz="1600" spc="-5">
                <a:latin typeface="Times New Roman"/>
                <a:cs typeface="Times New Roman"/>
              </a:rPr>
              <a:t>к</a:t>
            </a:r>
            <a:r>
              <a:rPr dirty="0" sz="1600" spc="-15">
                <a:latin typeface="Times New Roman"/>
                <a:cs typeface="Times New Roman"/>
              </a:rPr>
              <a:t>и</a:t>
            </a:r>
            <a:r>
              <a:rPr dirty="0" sz="1600" spc="-5">
                <a:latin typeface="Times New Roman"/>
                <a:cs typeface="Times New Roman"/>
              </a:rPr>
              <a:t>х</a:t>
            </a:r>
            <a:r>
              <a:rPr dirty="0" sz="1600">
                <a:latin typeface="Times New Roman"/>
                <a:cs typeface="Times New Roman"/>
              </a:rPr>
              <a:t>	</a:t>
            </a:r>
            <a:r>
              <a:rPr dirty="0" sz="1600" spc="-5">
                <a:latin typeface="Times New Roman"/>
                <a:cs typeface="Times New Roman"/>
              </a:rPr>
              <a:t>в</a:t>
            </a:r>
            <a:r>
              <a:rPr dirty="0" sz="1600" spc="-10">
                <a:latin typeface="Times New Roman"/>
                <a:cs typeface="Times New Roman"/>
              </a:rPr>
              <a:t>еде</a:t>
            </a:r>
            <a:r>
              <a:rPr dirty="0" sz="1600" spc="-5">
                <a:latin typeface="Times New Roman"/>
                <a:cs typeface="Times New Roman"/>
              </a:rPr>
              <a:t>ть</a:t>
            </a:r>
            <a:r>
              <a:rPr dirty="0" sz="1600" spc="-10">
                <a:latin typeface="Times New Roman"/>
                <a:cs typeface="Times New Roman"/>
              </a:rPr>
              <a:t>с</a:t>
            </a:r>
            <a:r>
              <a:rPr dirty="0" sz="1600" spc="-5">
                <a:latin typeface="Times New Roman"/>
                <a:cs typeface="Times New Roman"/>
              </a:rPr>
              <a:t>я</a:t>
            </a:r>
            <a:r>
              <a:rPr dirty="0" sz="1600">
                <a:latin typeface="Times New Roman"/>
                <a:cs typeface="Times New Roman"/>
              </a:rPr>
              <a:t>	</a:t>
            </a:r>
            <a:r>
              <a:rPr dirty="0" sz="1600" spc="-10">
                <a:latin typeface="Times New Roman"/>
                <a:cs typeface="Times New Roman"/>
              </a:rPr>
              <a:t>д</a:t>
            </a:r>
            <a:r>
              <a:rPr dirty="0" sz="1600">
                <a:latin typeface="Times New Roman"/>
                <a:cs typeface="Times New Roman"/>
              </a:rPr>
              <a:t>о</a:t>
            </a:r>
            <a:r>
              <a:rPr dirty="0" sz="1600" spc="-5">
                <a:latin typeface="Times New Roman"/>
                <a:cs typeface="Times New Roman"/>
              </a:rPr>
              <a:t>ку</a:t>
            </a:r>
            <a:r>
              <a:rPr dirty="0" sz="1600" spc="-10">
                <a:latin typeface="Times New Roman"/>
                <a:cs typeface="Times New Roman"/>
              </a:rPr>
              <a:t>ме</a:t>
            </a:r>
            <a:r>
              <a:rPr dirty="0" sz="1600" spc="-15">
                <a:latin typeface="Times New Roman"/>
                <a:cs typeface="Times New Roman"/>
              </a:rPr>
              <a:t>н</a:t>
            </a:r>
            <a:r>
              <a:rPr dirty="0" sz="1600" spc="-5">
                <a:latin typeface="Times New Roman"/>
                <a:cs typeface="Times New Roman"/>
              </a:rPr>
              <a:t>тооб</a:t>
            </a:r>
            <a:r>
              <a:rPr dirty="0" sz="1600" spc="-10">
                <a:latin typeface="Times New Roman"/>
                <a:cs typeface="Times New Roman"/>
              </a:rPr>
              <a:t>і</a:t>
            </a:r>
            <a:r>
              <a:rPr dirty="0" sz="1600" spc="-5">
                <a:latin typeface="Times New Roman"/>
                <a:cs typeface="Times New Roman"/>
              </a:rPr>
              <a:t>г,</a:t>
            </a:r>
            <a:r>
              <a:rPr dirty="0" sz="1600">
                <a:latin typeface="Times New Roman"/>
                <a:cs typeface="Times New Roman"/>
              </a:rPr>
              <a:t>	</a:t>
            </a:r>
            <a:r>
              <a:rPr dirty="0" sz="1600" spc="-15">
                <a:latin typeface="Times New Roman"/>
                <a:cs typeface="Times New Roman"/>
              </a:rPr>
              <a:t>ф</a:t>
            </a:r>
            <a:r>
              <a:rPr dirty="0" sz="1600">
                <a:latin typeface="Times New Roman"/>
                <a:cs typeface="Times New Roman"/>
              </a:rPr>
              <a:t>о</a:t>
            </a:r>
            <a:r>
              <a:rPr dirty="0" sz="1600" spc="-5">
                <a:latin typeface="Times New Roman"/>
                <a:cs typeface="Times New Roman"/>
              </a:rPr>
              <a:t>р</a:t>
            </a:r>
            <a:r>
              <a:rPr dirty="0" sz="1600" spc="-10">
                <a:latin typeface="Times New Roman"/>
                <a:cs typeface="Times New Roman"/>
              </a:rPr>
              <a:t>м</a:t>
            </a:r>
            <a:r>
              <a:rPr dirty="0" sz="1600" spc="-5">
                <a:latin typeface="Times New Roman"/>
                <a:cs typeface="Times New Roman"/>
              </a:rPr>
              <a:t>у</a:t>
            </a:r>
            <a:r>
              <a:rPr dirty="0" sz="1600" spc="-10">
                <a:latin typeface="Times New Roman"/>
                <a:cs typeface="Times New Roman"/>
              </a:rPr>
              <a:t>ю</a:t>
            </a:r>
            <a:r>
              <a:rPr dirty="0" sz="1600" spc="-15">
                <a:latin typeface="Times New Roman"/>
                <a:cs typeface="Times New Roman"/>
              </a:rPr>
              <a:t>т</a:t>
            </a:r>
            <a:r>
              <a:rPr dirty="0" sz="1600">
                <a:latin typeface="Times New Roman"/>
                <a:cs typeface="Times New Roman"/>
              </a:rPr>
              <a:t>ь</a:t>
            </a:r>
            <a:r>
              <a:rPr dirty="0" sz="1600" spc="-20">
                <a:latin typeface="Times New Roman"/>
                <a:cs typeface="Times New Roman"/>
              </a:rPr>
              <a:t>с</a:t>
            </a:r>
            <a:r>
              <a:rPr dirty="0" sz="1600" spc="-5">
                <a:latin typeface="Times New Roman"/>
                <a:cs typeface="Times New Roman"/>
              </a:rPr>
              <a:t>я,</a:t>
            </a:r>
            <a:r>
              <a:rPr dirty="0" sz="1600">
                <a:latin typeface="Times New Roman"/>
                <a:cs typeface="Times New Roman"/>
              </a:rPr>
              <a:t>	</a:t>
            </a:r>
            <a:r>
              <a:rPr dirty="0" sz="1600" spc="-5">
                <a:latin typeface="Times New Roman"/>
                <a:cs typeface="Times New Roman"/>
              </a:rPr>
              <a:t>о</a:t>
            </a:r>
            <a:r>
              <a:rPr dirty="0" sz="1600" spc="-15">
                <a:latin typeface="Times New Roman"/>
                <a:cs typeface="Times New Roman"/>
              </a:rPr>
              <a:t>н</a:t>
            </a:r>
            <a:r>
              <a:rPr dirty="0" sz="1600">
                <a:latin typeface="Times New Roman"/>
                <a:cs typeface="Times New Roman"/>
              </a:rPr>
              <a:t>о</a:t>
            </a:r>
            <a:r>
              <a:rPr dirty="0" sz="1600" spc="-10">
                <a:latin typeface="Times New Roman"/>
                <a:cs typeface="Times New Roman"/>
              </a:rPr>
              <a:t>в</a:t>
            </a:r>
            <a:r>
              <a:rPr dirty="0" sz="1600" spc="-5">
                <a:latin typeface="Times New Roman"/>
                <a:cs typeface="Times New Roman"/>
              </a:rPr>
              <a:t>л</a:t>
            </a:r>
            <a:r>
              <a:rPr dirty="0" sz="1600" spc="-25">
                <a:latin typeface="Times New Roman"/>
                <a:cs typeface="Times New Roman"/>
              </a:rPr>
              <a:t>ю</a:t>
            </a:r>
            <a:r>
              <a:rPr dirty="0" sz="1600" spc="-10">
                <a:latin typeface="Times New Roman"/>
                <a:cs typeface="Times New Roman"/>
              </a:rPr>
              <a:t>ю</a:t>
            </a:r>
            <a:r>
              <a:rPr dirty="0" sz="1600" spc="-5">
                <a:latin typeface="Times New Roman"/>
                <a:cs typeface="Times New Roman"/>
              </a:rPr>
              <a:t>ть</a:t>
            </a:r>
            <a:r>
              <a:rPr dirty="0" sz="1600" spc="-10">
                <a:latin typeface="Times New Roman"/>
                <a:cs typeface="Times New Roman"/>
              </a:rPr>
              <a:t>с</a:t>
            </a:r>
            <a:r>
              <a:rPr dirty="0" sz="1600" spc="-5">
                <a:latin typeface="Times New Roman"/>
                <a:cs typeface="Times New Roman"/>
              </a:rPr>
              <a:t>я</a:t>
            </a:r>
            <a:r>
              <a:rPr dirty="0" sz="1600">
                <a:latin typeface="Times New Roman"/>
                <a:cs typeface="Times New Roman"/>
              </a:rPr>
              <a:t>	</a:t>
            </a:r>
            <a:r>
              <a:rPr dirty="0" sz="1600" spc="-5">
                <a:latin typeface="Times New Roman"/>
                <a:cs typeface="Times New Roman"/>
              </a:rPr>
              <a:t>та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4706" y="4089486"/>
            <a:ext cx="7813040" cy="16268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6985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використовуються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бази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даних,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накопичується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та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обробляється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інформація.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Оскільки 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обробка </a:t>
            </a:r>
            <a:r>
              <a:rPr dirty="0" sz="1600" spc="-10">
                <a:latin typeface="Times New Roman"/>
                <a:cs typeface="Times New Roman"/>
              </a:rPr>
              <a:t>певних </a:t>
            </a:r>
            <a:r>
              <a:rPr dirty="0" sz="1600" spc="-5">
                <a:latin typeface="Times New Roman"/>
                <a:cs typeface="Times New Roman"/>
              </a:rPr>
              <a:t>даних </a:t>
            </a:r>
            <a:r>
              <a:rPr dirty="0" sz="1600" spc="-10">
                <a:latin typeface="Times New Roman"/>
                <a:cs typeface="Times New Roman"/>
              </a:rPr>
              <a:t>можлива </a:t>
            </a:r>
            <a:r>
              <a:rPr dirty="0" sz="1600" spc="-5">
                <a:latin typeface="Times New Roman"/>
                <a:cs typeface="Times New Roman"/>
              </a:rPr>
              <a:t>і в результаті роботи одного комп’ютера, </a:t>
            </a:r>
            <a:r>
              <a:rPr dirty="0" sz="1600" spc="-10">
                <a:latin typeface="Times New Roman"/>
                <a:cs typeface="Times New Roman"/>
              </a:rPr>
              <a:t>то АС </a:t>
            </a:r>
            <a:r>
              <a:rPr dirty="0" sz="1600" spc="-5">
                <a:latin typeface="Times New Roman"/>
                <a:cs typeface="Times New Roman"/>
              </a:rPr>
              <a:t>— це й 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окремо взятий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комп’ютер разом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з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його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програмним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забезпеченням.</a:t>
            </a:r>
            <a:endParaRPr sz="1600">
              <a:latin typeface="Times New Roman"/>
              <a:cs typeface="Times New Roman"/>
            </a:endParaRPr>
          </a:p>
          <a:p>
            <a:pPr algn="just" marL="12700" marR="5080" indent="-635">
              <a:lnSpc>
                <a:spcPct val="100000"/>
              </a:lnSpc>
              <a:spcBef>
                <a:spcPts val="1100"/>
              </a:spcBef>
            </a:pPr>
            <a:r>
              <a:rPr dirty="0" sz="1600" spc="-5" b="1" i="1">
                <a:latin typeface="Times New Roman"/>
                <a:cs typeface="Times New Roman"/>
              </a:rPr>
              <a:t>Комп’ютерна</a:t>
            </a:r>
            <a:r>
              <a:rPr dirty="0" sz="1600" spc="-5" b="1" i="1">
                <a:latin typeface="Times New Roman"/>
                <a:cs typeface="Times New Roman"/>
              </a:rPr>
              <a:t> інформація</a:t>
            </a:r>
            <a:r>
              <a:rPr dirty="0" sz="1600" spc="-5" b="1" i="1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— </a:t>
            </a:r>
            <a:r>
              <a:rPr dirty="0" sz="1600" spc="-10">
                <a:latin typeface="Times New Roman"/>
                <a:cs typeface="Times New Roman"/>
              </a:rPr>
              <a:t>це </a:t>
            </a:r>
            <a:r>
              <a:rPr dirty="0" sz="1600" spc="-5">
                <a:latin typeface="Times New Roman"/>
                <a:cs typeface="Times New Roman"/>
              </a:rPr>
              <a:t>текстова, графічна чи будь-яка </a:t>
            </a:r>
            <a:r>
              <a:rPr dirty="0" sz="1600" spc="-10">
                <a:latin typeface="Times New Roman"/>
                <a:cs typeface="Times New Roman"/>
              </a:rPr>
              <a:t>інша </a:t>
            </a:r>
            <a:r>
              <a:rPr dirty="0" sz="1600" spc="-5">
                <a:latin typeface="Times New Roman"/>
                <a:cs typeface="Times New Roman"/>
              </a:rPr>
              <a:t>інформація </a:t>
            </a:r>
            <a:r>
              <a:rPr dirty="0" sz="1600" spc="-10">
                <a:latin typeface="Times New Roman"/>
                <a:cs typeface="Times New Roman"/>
              </a:rPr>
              <a:t>(дані), </a:t>
            </a:r>
            <a:r>
              <a:rPr dirty="0" sz="1600" spc="-5">
                <a:latin typeface="Times New Roman"/>
                <a:cs typeface="Times New Roman"/>
              </a:rPr>
              <a:t> яка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існує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в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електронному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вигляді,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зберігається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на</a:t>
            </a:r>
            <a:r>
              <a:rPr dirty="0" sz="1600" spc="-5">
                <a:latin typeface="Times New Roman"/>
                <a:cs typeface="Times New Roman"/>
              </a:rPr>
              <a:t> відповідних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носіях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і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може</a:t>
            </a:r>
            <a:r>
              <a:rPr dirty="0" sz="1600">
                <a:latin typeface="Times New Roman"/>
                <a:cs typeface="Times New Roman"/>
              </a:rPr>
              <a:t> бути 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створена,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змінена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чи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використана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за допомогою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ЕОМ.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7474" y="4974729"/>
            <a:ext cx="122555" cy="2222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250" spc="105">
                <a:latin typeface="Trebuchet MS"/>
                <a:cs typeface="Trebuchet MS"/>
              </a:rPr>
              <a:t>•</a:t>
            </a:r>
            <a:endParaRPr sz="12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2122449"/>
            <a:ext cx="1155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75">
                <a:latin typeface="Trebuchet MS"/>
                <a:cs typeface="Trebuchet MS"/>
              </a:rPr>
              <a:t>•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104" y="2099431"/>
            <a:ext cx="8008620" cy="9982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 b="1" i="1">
                <a:latin typeface="Times New Roman"/>
                <a:cs typeface="Times New Roman"/>
              </a:rPr>
              <a:t>Мережа</a:t>
            </a:r>
            <a:r>
              <a:rPr dirty="0" sz="1600" b="1" i="1">
                <a:latin typeface="Times New Roman"/>
                <a:cs typeface="Times New Roman"/>
              </a:rPr>
              <a:t> </a:t>
            </a:r>
            <a:r>
              <a:rPr dirty="0" sz="1600" spc="-10" b="1" i="1">
                <a:latin typeface="Times New Roman"/>
                <a:cs typeface="Times New Roman"/>
              </a:rPr>
              <a:t>електрозв’язку</a:t>
            </a:r>
            <a:r>
              <a:rPr dirty="0" sz="1600" spc="-10" b="1" i="1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—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комплекс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технічних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засобів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телекомунікації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та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споруд, 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призначених </a:t>
            </a:r>
            <a:r>
              <a:rPr dirty="0" sz="1600" spc="-5">
                <a:latin typeface="Times New Roman"/>
                <a:cs typeface="Times New Roman"/>
              </a:rPr>
              <a:t>для маршрутизації, комутації, </a:t>
            </a:r>
            <a:r>
              <a:rPr dirty="0" sz="1600" spc="-10">
                <a:latin typeface="Times New Roman"/>
                <a:cs typeface="Times New Roman"/>
              </a:rPr>
              <a:t>передавання </a:t>
            </a:r>
            <a:r>
              <a:rPr dirty="0" sz="1600" spc="-5">
                <a:latin typeface="Times New Roman"/>
                <a:cs typeface="Times New Roman"/>
              </a:rPr>
              <a:t>та/або </a:t>
            </a:r>
            <a:r>
              <a:rPr dirty="0" sz="1600" spc="-10">
                <a:latin typeface="Times New Roman"/>
                <a:cs typeface="Times New Roman"/>
              </a:rPr>
              <a:t>приймання </a:t>
            </a:r>
            <a:r>
              <a:rPr dirty="0" sz="1600" spc="-5">
                <a:latin typeface="Times New Roman"/>
                <a:cs typeface="Times New Roman"/>
              </a:rPr>
              <a:t>знаків, сигналів, 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письмового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тексту,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зображень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та</a:t>
            </a:r>
            <a:r>
              <a:rPr dirty="0" sz="1600" spc="-5">
                <a:latin typeface="Times New Roman"/>
                <a:cs typeface="Times New Roman"/>
              </a:rPr>
              <a:t> звуків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або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повідомлень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будь-якого</a:t>
            </a:r>
            <a:r>
              <a:rPr dirty="0" sz="1600">
                <a:latin typeface="Times New Roman"/>
                <a:cs typeface="Times New Roman"/>
              </a:rPr>
              <a:t> роду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по</a:t>
            </a:r>
            <a:r>
              <a:rPr dirty="0" sz="1600" spc="-5">
                <a:latin typeface="Times New Roman"/>
                <a:cs typeface="Times New Roman"/>
              </a:rPr>
              <a:t> радіо, 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проводових, </a:t>
            </a:r>
            <a:r>
              <a:rPr dirty="0" sz="1600" spc="-10">
                <a:latin typeface="Times New Roman"/>
                <a:cs typeface="Times New Roman"/>
              </a:rPr>
              <a:t>оптичних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чи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інших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електромагнітних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системах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між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кінцевим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обладнанням.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3265450"/>
            <a:ext cx="1155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75">
                <a:latin typeface="Trebuchet MS"/>
                <a:cs typeface="Trebuchet MS"/>
              </a:rPr>
              <a:t>•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2104" y="3242433"/>
            <a:ext cx="8016875" cy="9982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 b="1" i="1">
                <a:latin typeface="Times New Roman"/>
                <a:cs typeface="Times New Roman"/>
              </a:rPr>
              <a:t>Несанкціоноване</a:t>
            </a:r>
            <a:r>
              <a:rPr dirty="0" sz="1600" spc="-5" b="1" i="1">
                <a:latin typeface="Times New Roman"/>
                <a:cs typeface="Times New Roman"/>
              </a:rPr>
              <a:t> </a:t>
            </a:r>
            <a:r>
              <a:rPr dirty="0" sz="1600" spc="-10" b="1" i="1">
                <a:latin typeface="Times New Roman"/>
                <a:cs typeface="Times New Roman"/>
              </a:rPr>
              <a:t>втручання</a:t>
            </a:r>
            <a:r>
              <a:rPr dirty="0" sz="1600" spc="-10" b="1" i="1">
                <a:latin typeface="Times New Roman"/>
                <a:cs typeface="Times New Roman"/>
              </a:rPr>
              <a:t> </a:t>
            </a:r>
            <a:r>
              <a:rPr dirty="0" sz="1600" spc="-5" b="1" i="1">
                <a:latin typeface="Times New Roman"/>
                <a:cs typeface="Times New Roman"/>
              </a:rPr>
              <a:t>в</a:t>
            </a:r>
            <a:r>
              <a:rPr dirty="0" sz="1600" spc="-5" b="1" i="1">
                <a:latin typeface="Times New Roman"/>
                <a:cs typeface="Times New Roman"/>
              </a:rPr>
              <a:t> роботу</a:t>
            </a:r>
            <a:r>
              <a:rPr dirty="0" sz="1600" spc="-5" b="1" i="1">
                <a:latin typeface="Times New Roman"/>
                <a:cs typeface="Times New Roman"/>
              </a:rPr>
              <a:t> ЕОМ,</a:t>
            </a:r>
            <a:r>
              <a:rPr dirty="0" sz="1600" spc="-5" b="1" i="1">
                <a:latin typeface="Times New Roman"/>
                <a:cs typeface="Times New Roman"/>
              </a:rPr>
              <a:t> їх</a:t>
            </a:r>
            <a:r>
              <a:rPr dirty="0" sz="1600" spc="-5" b="1" i="1">
                <a:latin typeface="Times New Roman"/>
                <a:cs typeface="Times New Roman"/>
              </a:rPr>
              <a:t> </a:t>
            </a:r>
            <a:r>
              <a:rPr dirty="0" sz="1600" spc="-10" b="1" i="1">
                <a:latin typeface="Times New Roman"/>
                <a:cs typeface="Times New Roman"/>
              </a:rPr>
              <a:t>систем</a:t>
            </a:r>
            <a:r>
              <a:rPr dirty="0" sz="1600" spc="-10" b="1" i="1">
                <a:latin typeface="Times New Roman"/>
                <a:cs typeface="Times New Roman"/>
              </a:rPr>
              <a:t> </a:t>
            </a:r>
            <a:r>
              <a:rPr dirty="0" sz="1600" spc="-5" b="1" i="1">
                <a:latin typeface="Times New Roman"/>
                <a:cs typeface="Times New Roman"/>
              </a:rPr>
              <a:t>чи</a:t>
            </a:r>
            <a:r>
              <a:rPr dirty="0" sz="1600" spc="-5" b="1" i="1">
                <a:latin typeface="Times New Roman"/>
                <a:cs typeface="Times New Roman"/>
              </a:rPr>
              <a:t> </a:t>
            </a:r>
            <a:r>
              <a:rPr dirty="0" sz="1600" spc="-10" b="1" i="1">
                <a:latin typeface="Times New Roman"/>
                <a:cs typeface="Times New Roman"/>
              </a:rPr>
              <a:t>комп’ютерних</a:t>
            </a:r>
            <a:r>
              <a:rPr dirty="0" sz="1600" spc="-10" b="1" i="1">
                <a:latin typeface="Times New Roman"/>
                <a:cs typeface="Times New Roman"/>
              </a:rPr>
              <a:t> мереж</a:t>
            </a:r>
            <a:r>
              <a:rPr dirty="0" sz="1600" spc="-10" b="1" i="1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— </a:t>
            </a:r>
            <a:r>
              <a:rPr dirty="0" sz="1600" spc="-10">
                <a:latin typeface="Times New Roman"/>
                <a:cs typeface="Times New Roman"/>
              </a:rPr>
              <a:t>це </a:t>
            </a:r>
            <a:r>
              <a:rPr dirty="0" sz="1600" spc="-5">
                <a:latin typeface="Times New Roman"/>
                <a:cs typeface="Times New Roman"/>
              </a:rPr>
              <a:t> проникнення до </a:t>
            </a:r>
            <a:r>
              <a:rPr dirty="0" sz="1600" spc="-10">
                <a:latin typeface="Times New Roman"/>
                <a:cs typeface="Times New Roman"/>
              </a:rPr>
              <a:t>цих машин, </a:t>
            </a:r>
            <a:r>
              <a:rPr dirty="0" sz="1600" spc="-5">
                <a:latin typeface="Times New Roman"/>
                <a:cs typeface="Times New Roman"/>
              </a:rPr>
              <a:t>їх </a:t>
            </a:r>
            <a:r>
              <a:rPr dirty="0" sz="1600" spc="-10">
                <a:latin typeface="Times New Roman"/>
                <a:cs typeface="Times New Roman"/>
              </a:rPr>
              <a:t>систем </a:t>
            </a:r>
            <a:r>
              <a:rPr dirty="0" sz="1600" spc="-5">
                <a:latin typeface="Times New Roman"/>
                <a:cs typeface="Times New Roman"/>
              </a:rPr>
              <a:t>чи мереж і </a:t>
            </a:r>
            <a:r>
              <a:rPr dirty="0" sz="1600" spc="-10">
                <a:latin typeface="Times New Roman"/>
                <a:cs typeface="Times New Roman"/>
              </a:rPr>
              <a:t>вчинення </a:t>
            </a:r>
            <a:r>
              <a:rPr dirty="0" sz="1600" spc="-5">
                <a:latin typeface="Times New Roman"/>
                <a:cs typeface="Times New Roman"/>
              </a:rPr>
              <a:t>дій, які </a:t>
            </a:r>
            <a:r>
              <a:rPr dirty="0" sz="1600" spc="-10">
                <a:latin typeface="Times New Roman"/>
                <a:cs typeface="Times New Roman"/>
              </a:rPr>
              <a:t>змінюють </a:t>
            </a:r>
            <a:r>
              <a:rPr dirty="0" sz="1600" spc="-5">
                <a:latin typeface="Times New Roman"/>
                <a:cs typeface="Times New Roman"/>
              </a:rPr>
              <a:t>режим роботи </a:t>
            </a:r>
            <a:r>
              <a:rPr dirty="0" sz="1600" spc="-38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машин, </a:t>
            </a:r>
            <a:r>
              <a:rPr dirty="0" sz="1600" spc="-5">
                <a:latin typeface="Times New Roman"/>
                <a:cs typeface="Times New Roman"/>
              </a:rPr>
              <a:t>їх </a:t>
            </a:r>
            <a:r>
              <a:rPr dirty="0" sz="1600" spc="-10">
                <a:latin typeface="Times New Roman"/>
                <a:cs typeface="Times New Roman"/>
              </a:rPr>
              <a:t>систем </a:t>
            </a:r>
            <a:r>
              <a:rPr dirty="0" sz="1600" spc="-5">
                <a:latin typeface="Times New Roman"/>
                <a:cs typeface="Times New Roman"/>
              </a:rPr>
              <a:t>чи </a:t>
            </a:r>
            <a:r>
              <a:rPr dirty="0" sz="1600" spc="-10">
                <a:latin typeface="Times New Roman"/>
                <a:cs typeface="Times New Roman"/>
              </a:rPr>
              <a:t>комп’ютерних </a:t>
            </a:r>
            <a:r>
              <a:rPr dirty="0" sz="1600" spc="-5">
                <a:latin typeface="Times New Roman"/>
                <a:cs typeface="Times New Roman"/>
              </a:rPr>
              <a:t>мереж або повністю чи частково </a:t>
            </a:r>
            <a:r>
              <a:rPr dirty="0" sz="1600" spc="-10">
                <a:latin typeface="Times New Roman"/>
                <a:cs typeface="Times New Roman"/>
              </a:rPr>
              <a:t>припиняють </a:t>
            </a:r>
            <a:r>
              <a:rPr dirty="0" sz="1600" spc="-5">
                <a:latin typeface="Times New Roman"/>
                <a:cs typeface="Times New Roman"/>
              </a:rPr>
              <a:t>їх </a:t>
            </a:r>
            <a:r>
              <a:rPr dirty="0" sz="1600">
                <a:latin typeface="Times New Roman"/>
                <a:cs typeface="Times New Roman"/>
              </a:rPr>
              <a:t>роботу 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без дозволу відповідного </a:t>
            </a:r>
            <a:r>
              <a:rPr dirty="0" sz="1600" spc="-10">
                <a:latin typeface="Times New Roman"/>
                <a:cs typeface="Times New Roman"/>
              </a:rPr>
              <a:t>власника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або уповноваженої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особи.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1" y="4408451"/>
            <a:ext cx="1155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75">
                <a:latin typeface="Trebuchet MS"/>
                <a:cs typeface="Trebuchet MS"/>
              </a:rPr>
              <a:t>•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2105" y="4386847"/>
            <a:ext cx="8013700" cy="1240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99600"/>
              </a:lnSpc>
              <a:spcBef>
                <a:spcPts val="105"/>
              </a:spcBef>
            </a:pPr>
            <a:r>
              <a:rPr dirty="0" sz="1600" spc="-5" b="1" i="1">
                <a:latin typeface="Times New Roman"/>
                <a:cs typeface="Times New Roman"/>
              </a:rPr>
              <a:t>Несанкціонованим</a:t>
            </a:r>
            <a:r>
              <a:rPr dirty="0" sz="1600" spc="-5" b="1" i="1">
                <a:latin typeface="Times New Roman"/>
                <a:cs typeface="Times New Roman"/>
              </a:rPr>
              <a:t> втручанням</a:t>
            </a:r>
            <a:r>
              <a:rPr dirty="0" sz="1600" spc="-5" b="1" i="1">
                <a:latin typeface="Times New Roman"/>
                <a:cs typeface="Times New Roman"/>
              </a:rPr>
              <a:t> в</a:t>
            </a:r>
            <a:r>
              <a:rPr dirty="0" sz="1600" spc="-5" b="1" i="1">
                <a:latin typeface="Times New Roman"/>
                <a:cs typeface="Times New Roman"/>
              </a:rPr>
              <a:t> роботу</a:t>
            </a:r>
            <a:r>
              <a:rPr dirty="0" sz="1600" spc="-5" b="1" i="1">
                <a:latin typeface="Times New Roman"/>
                <a:cs typeface="Times New Roman"/>
              </a:rPr>
              <a:t> мереж</a:t>
            </a:r>
            <a:r>
              <a:rPr dirty="0" sz="1600" spc="-5" b="1" i="1">
                <a:latin typeface="Times New Roman"/>
                <a:cs typeface="Times New Roman"/>
              </a:rPr>
              <a:t> </a:t>
            </a:r>
            <a:r>
              <a:rPr dirty="0" sz="1600" spc="-10" b="1" i="1">
                <a:latin typeface="Times New Roman"/>
                <a:cs typeface="Times New Roman"/>
              </a:rPr>
              <a:t>електрозв’язку</a:t>
            </a:r>
            <a:r>
              <a:rPr dirty="0" sz="1600" spc="-10" b="1" i="1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слід вважати </a:t>
            </a:r>
            <a:r>
              <a:rPr dirty="0" sz="1600" spc="-5">
                <a:latin typeface="Times New Roman"/>
                <a:cs typeface="Times New Roman"/>
              </a:rPr>
              <a:t>будь-які дії 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(окрім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втручання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в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роботу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ЕОМ,</a:t>
            </a:r>
            <a:r>
              <a:rPr dirty="0" sz="1600" spc="-5">
                <a:latin typeface="Times New Roman"/>
                <a:cs typeface="Times New Roman"/>
              </a:rPr>
              <a:t> їх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систем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чи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комп’ютерних</a:t>
            </a:r>
            <a:r>
              <a:rPr dirty="0" sz="1600" spc="-5">
                <a:latin typeface="Times New Roman"/>
                <a:cs typeface="Times New Roman"/>
              </a:rPr>
              <a:t> мереж,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що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забезпечують </a:t>
            </a:r>
            <a:r>
              <a:rPr dirty="0" sz="1600" spc="-38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роботу </a:t>
            </a:r>
            <a:r>
              <a:rPr dirty="0" sz="1600" spc="-5">
                <a:latin typeface="Times New Roman"/>
                <a:cs typeface="Times New Roman"/>
              </a:rPr>
              <a:t>мереж електрозв’язку) </a:t>
            </a:r>
            <a:r>
              <a:rPr dirty="0" sz="1600" spc="-10">
                <a:latin typeface="Times New Roman"/>
                <a:cs typeface="Times New Roman"/>
              </a:rPr>
              <a:t>вчинені </a:t>
            </a:r>
            <a:r>
              <a:rPr dirty="0" sz="1600" spc="-5">
                <a:latin typeface="Times New Roman"/>
                <a:cs typeface="Times New Roman"/>
              </a:rPr>
              <a:t>без </a:t>
            </a:r>
            <a:r>
              <a:rPr dirty="0" sz="1600">
                <a:latin typeface="Times New Roman"/>
                <a:cs typeface="Times New Roman"/>
              </a:rPr>
              <a:t>згоди </a:t>
            </a:r>
            <a:r>
              <a:rPr dirty="0" sz="1600" spc="-10">
                <a:latin typeface="Times New Roman"/>
                <a:cs typeface="Times New Roman"/>
              </a:rPr>
              <a:t>власника </a:t>
            </a:r>
            <a:r>
              <a:rPr dirty="0" sz="1600" spc="-5">
                <a:latin typeface="Times New Roman"/>
                <a:cs typeface="Times New Roman"/>
              </a:rPr>
              <a:t>відповідної </a:t>
            </a:r>
            <a:r>
              <a:rPr dirty="0" sz="1600" spc="-10">
                <a:latin typeface="Times New Roman"/>
                <a:cs typeface="Times New Roman"/>
              </a:rPr>
              <a:t>мережі </a:t>
            </a:r>
            <a:r>
              <a:rPr dirty="0" sz="1600" spc="-5">
                <a:latin typeface="Times New Roman"/>
                <a:cs typeface="Times New Roman"/>
              </a:rPr>
              <a:t>чи службових 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осіб, </a:t>
            </a:r>
            <a:r>
              <a:rPr dirty="0" sz="1600" spc="-10">
                <a:latin typeface="Times New Roman"/>
                <a:cs typeface="Times New Roman"/>
              </a:rPr>
              <a:t>на яких </a:t>
            </a:r>
            <a:r>
              <a:rPr dirty="0" sz="1600" spc="-5">
                <a:latin typeface="Times New Roman"/>
                <a:cs typeface="Times New Roman"/>
              </a:rPr>
              <a:t>покладено </a:t>
            </a:r>
            <a:r>
              <a:rPr dirty="0" sz="1600" spc="-10">
                <a:latin typeface="Times New Roman"/>
                <a:cs typeface="Times New Roman"/>
              </a:rPr>
              <a:t>забезпечення </a:t>
            </a:r>
            <a:r>
              <a:rPr dirty="0" sz="1600" spc="-5">
                <a:latin typeface="Times New Roman"/>
                <a:cs typeface="Times New Roman"/>
              </a:rPr>
              <a:t>її нормальної роботи, внаслідок </a:t>
            </a:r>
            <a:r>
              <a:rPr dirty="0" sz="1600" spc="-10">
                <a:latin typeface="Times New Roman"/>
                <a:cs typeface="Times New Roman"/>
              </a:rPr>
              <a:t>яких припиняється 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(зупиняється)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робота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мережі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електрозв’язку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або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відбуваються зміни режиму цієї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роботи.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2961" y="109080"/>
            <a:ext cx="5985001" cy="15541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Asus</dc:creator>
  <dc:title>Слайд 1</dc:title>
  <dcterms:created xsi:type="dcterms:W3CDTF">2023-03-17T15:58:50Z</dcterms:created>
  <dcterms:modified xsi:type="dcterms:W3CDTF">2023-03-17T15:58:50Z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2023-03-17T00:00:00Z</vt:filetime>
  </property>
  <property fmtid="{D5CDD505-2E9C-101B-9397-08002B2CF9AE}" pid="3" name="Creator">
    <vt:lpwstr>Impress</vt:lpwstr>
  </property>
  <property fmtid="{D5CDD505-2E9C-101B-9397-08002B2CF9AE}" pid="4" name="LastSaved">
    <vt:filetime>2023-03-17T00:00:00Z</vt:filetime>
  </property>
</Properties>
</file>