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4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8D0027-9EA3-4E58-BA27-D85DF4D0F6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0F95771-542E-44E4-8622-655DF7D66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18E2E2-891C-4BF1-B9BF-F13C73201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D9B32F-E35E-4146-BC29-ECC93317C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FFE9CA-FDAD-40EE-B948-E96D5BCD8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84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590C66-8C43-45CD-8B9E-7D41E961E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E72C424-C6BD-4810-866B-49FDB748B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459EE9-DB45-41C3-83D5-597C6EF09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188709-8675-468D-8FFE-BE9646C9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9B77EE-38C6-4D99-B596-D4E257D40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56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7CB358B-0D24-4FE0-8292-787B558C2C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BAC217-CE92-4983-9D4C-11C676F50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3D67A8-B78D-480B-8253-8B4C8F7E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9E0503-8DCA-4CCD-8AF5-390CE71AD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5C4E8F-4B1D-4B92-8DF6-0762498B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62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227C7-06C1-40FC-9369-B82BEAAAC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C539F6-79C1-4C27-8511-EE6028B65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3B223F-ED8F-4730-A758-41B80A40B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70005D-3F77-4D84-8CC5-9F7D32B2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10928C-9BE2-4D4B-AF72-56849976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88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4C5DBD-C8F2-43DA-8CED-C291C8B4B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766BE9-99B6-47BA-A561-CD7D71A57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F6EDA7-B0FC-41FB-810B-FBAE52198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7716B9-CA1D-480B-82F7-D6D54A344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2A2E60-AA87-4C1B-9C59-22A3FB03F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07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25F95E-DB28-4771-84A5-A8C9DBF12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917918-798C-4C16-BE9C-D8003E8838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6F5F81-2740-4A86-AF37-5441A2BB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9A0AF48-316D-4B7C-B37F-05CD4BFDE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7F3BD5-9938-4388-85C4-85E8B822F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E7375D-4106-4591-93BE-521F5C7F3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0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45767-8954-40BC-A924-293B56DDC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0AB95C-E809-4E98-A6AF-F5DDD6F3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5F0F151-9F1F-47F7-96D6-50A892245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B1B81DE-2D69-4B52-A96A-5FC3E92AD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7EFF3B1-6EAC-472C-911D-78F212841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BBF5AA-0858-4D9F-83FF-729F7EB4B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6DDF66-C35C-44FC-B66E-A64A060DE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F7E9F6-C3E0-4AAF-99D9-4ED1E9CBF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25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25FF7-EBC6-48FE-839B-47B772577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E58F48B-961A-40AD-9616-027E0066B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8B2225E-4310-4616-A626-D0C17A49E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A7BEEE5-04B5-4B7E-8D36-C96A6D5A4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99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ED7E9E2-CEAF-4C5F-BAAA-87010E539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5E0985C-A432-4C8C-B4FF-A3B765928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37B399D-C9E9-457E-8C7B-E87AB71D7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05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3690A8-B383-44CD-8386-A127DAE94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86ADD3-C546-4859-AC91-33866BB8B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BA7F72A-450B-486C-BB02-2FEEB761A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17251D-0913-49DE-BA34-6001B5B09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9636D3-FA7B-40BA-BAF9-931055596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6A4D7B-9B6B-4A35-861E-81EF59E32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4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47E024-58B5-4F49-8B36-4F795664D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9EC9CB4-54F2-4268-95EA-30C916801F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03A92B-3105-496A-A07F-C5820CB07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0416F3-1519-4D5A-9BDB-30FB039C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9828EF-862C-40D2-8158-C2AE1D6B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6CCBF3-B636-4EE9-83AF-AA56BC073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89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CBAFC3-894D-4F34-9D5B-B49F9A6F0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5C057E-34E7-4959-886C-6FEE06155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68D49D-846E-4CCF-A242-7C39D79D7C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7C0E6-7CD8-4506-B3FF-A6D36F0106F8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4F66BF-9AB2-4402-9C0D-FEA65FEF1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D3A92F-7400-4ADE-BD89-A19599BEBD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23A66-C739-45DC-B462-07D059C7C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31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798-12#n298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452-17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452-17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5D8070-F3F2-44FC-BE0A-770F79C45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93821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sz="3600" dirty="0"/>
            </a:br>
            <a:br>
              <a:rPr lang="uk-UA" sz="3600" dirty="0"/>
            </a:br>
            <a:br>
              <a:rPr lang="uk-UA" sz="3600" dirty="0"/>
            </a:br>
            <a:r>
              <a:rPr lang="uk-UA" sz="3100" b="1" i="1" dirty="0"/>
              <a:t>Тема 4. Процесуальні строки. Заходи процесуального примусу. Забезпечення позову</a:t>
            </a:r>
            <a:br>
              <a:rPr lang="ru-RU" sz="3100" b="1" i="1" dirty="0">
                <a:solidFill>
                  <a:srgbClr val="92D050"/>
                </a:solidFill>
              </a:rPr>
            </a:br>
            <a:r>
              <a:rPr lang="uk-UA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BDBC3A-7B92-42C3-9477-4BAD19B10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План:</a:t>
            </a:r>
          </a:p>
          <a:p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процесуальних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. </a:t>
            </a:r>
            <a:r>
              <a:rPr lang="ru-RU" dirty="0" err="1"/>
              <a:t>Обчислення</a:t>
            </a:r>
            <a:r>
              <a:rPr lang="ru-RU" dirty="0"/>
              <a:t> </a:t>
            </a:r>
            <a:r>
              <a:rPr lang="ru-RU" dirty="0" err="1"/>
              <a:t>процесуальних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endParaRPr lang="ru-RU" dirty="0"/>
          </a:p>
          <a:p>
            <a:r>
              <a:rPr lang="ru-RU" dirty="0"/>
              <a:t>Початок і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процесуальних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endParaRPr lang="ru-RU" dirty="0"/>
          </a:p>
          <a:p>
            <a:r>
              <a:rPr lang="uk-UA" dirty="0"/>
              <a:t>З</a:t>
            </a:r>
            <a:r>
              <a:rPr lang="ru-RU" dirty="0" err="1"/>
              <a:t>аходи</a:t>
            </a:r>
            <a:r>
              <a:rPr lang="ru-RU" dirty="0"/>
              <a:t> </a:t>
            </a:r>
            <a:r>
              <a:rPr lang="ru-RU" dirty="0" err="1"/>
              <a:t>процесуального</a:t>
            </a:r>
            <a:r>
              <a:rPr lang="ru-RU" dirty="0"/>
              <a:t> примусу</a:t>
            </a:r>
          </a:p>
          <a:p>
            <a:r>
              <a:rPr lang="uk-UA" dirty="0"/>
              <a:t>З</a:t>
            </a:r>
            <a:r>
              <a:rPr lang="ru-RU" dirty="0" err="1"/>
              <a:t>абезпечення</a:t>
            </a:r>
            <a:r>
              <a:rPr lang="ru-RU" dirty="0"/>
              <a:t> позову</a:t>
            </a:r>
          </a:p>
        </p:txBody>
      </p:sp>
    </p:spTree>
    <p:extLst>
      <p:ext uri="{BB962C8B-B14F-4D97-AF65-F5344CB8AC3E}">
        <p14:creationId xmlns:p14="http://schemas.microsoft.com/office/powerpoint/2010/main" val="2362149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F3490-8810-41A8-9B41-F9F38BF1182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</a:rPr>
              <a:t>Заходи </a:t>
            </a:r>
            <a:r>
              <a:rPr lang="ru-RU" sz="3200" b="1" i="1" dirty="0" err="1">
                <a:solidFill>
                  <a:schemeClr val="bg1"/>
                </a:solidFill>
              </a:rPr>
              <a:t>процесуального</a:t>
            </a:r>
            <a:r>
              <a:rPr lang="ru-RU" sz="3200" b="1" i="1" dirty="0">
                <a:solidFill>
                  <a:schemeClr val="bg1"/>
                </a:solidFill>
              </a:rPr>
              <a:t> примусу</a:t>
            </a:r>
            <a:endParaRPr lang="ru-RU" sz="3200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DD889-4171-4175-901A-5FA744E8E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>
                <a:solidFill>
                  <a:srgbClr val="FF0000"/>
                </a:solidFill>
              </a:rPr>
              <a:t>Заходами </a:t>
            </a:r>
            <a:r>
              <a:rPr lang="ru-RU" b="1" i="1" dirty="0" err="1">
                <a:solidFill>
                  <a:srgbClr val="FF0000"/>
                </a:solidFill>
              </a:rPr>
              <a:t>процесуального</a:t>
            </a:r>
            <a:r>
              <a:rPr lang="ru-RU" b="1" i="1" dirty="0">
                <a:solidFill>
                  <a:srgbClr val="FF0000"/>
                </a:solidFill>
              </a:rPr>
              <a:t> примусу </a:t>
            </a:r>
            <a:r>
              <a:rPr lang="ru-RU" dirty="0"/>
              <a:t>є </a:t>
            </a:r>
            <a:r>
              <a:rPr lang="ru-RU" dirty="0" err="1"/>
              <a:t>процесуальні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вчиняються</a:t>
            </a:r>
            <a:r>
              <a:rPr lang="ru-RU" dirty="0"/>
              <a:t> судом у </a:t>
            </a:r>
            <a:r>
              <a:rPr lang="ru-RU" dirty="0" err="1"/>
              <a:t>визначених</a:t>
            </a:r>
            <a:r>
              <a:rPr lang="ru-RU" dirty="0"/>
              <a:t> ГПК </a:t>
            </a:r>
            <a:r>
              <a:rPr lang="ru-RU" dirty="0" err="1"/>
              <a:t>випадках</a:t>
            </a:r>
            <a:r>
              <a:rPr lang="ru-RU" dirty="0"/>
              <a:t> з метою </a:t>
            </a:r>
            <a:r>
              <a:rPr lang="ru-RU" dirty="0" err="1"/>
              <a:t>спонукання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до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в </a:t>
            </a:r>
            <a:r>
              <a:rPr lang="ru-RU" dirty="0" err="1"/>
              <a:t>суді</a:t>
            </a:r>
            <a:r>
              <a:rPr lang="ru-RU" dirty="0"/>
              <a:t> правил, </a:t>
            </a:r>
            <a:r>
              <a:rPr lang="ru-RU" dirty="0" err="1"/>
              <a:t>добросовісного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процесуальних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,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зловживання</a:t>
            </a:r>
            <a:r>
              <a:rPr lang="ru-RU" dirty="0"/>
              <a:t> правами та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створенню</a:t>
            </a:r>
            <a:r>
              <a:rPr lang="ru-RU" dirty="0"/>
              <a:t> </a:t>
            </a:r>
            <a:r>
              <a:rPr lang="ru-RU" dirty="0" err="1"/>
              <a:t>протиправних</a:t>
            </a:r>
            <a:r>
              <a:rPr lang="ru-RU" dirty="0"/>
              <a:t> </a:t>
            </a:r>
            <a:r>
              <a:rPr lang="ru-RU" dirty="0" err="1"/>
              <a:t>перешкод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судочинства</a:t>
            </a:r>
            <a:r>
              <a:rPr lang="ru-RU" dirty="0"/>
              <a:t>.</a:t>
            </a:r>
          </a:p>
          <a:p>
            <a:pPr algn="just"/>
            <a:r>
              <a:rPr lang="ru-RU" b="1" i="1" dirty="0"/>
              <a:t>Заходи </a:t>
            </a:r>
            <a:r>
              <a:rPr lang="ru-RU" b="1" i="1" dirty="0" err="1"/>
              <a:t>процесуального</a:t>
            </a:r>
            <a:r>
              <a:rPr lang="ru-RU" b="1" i="1" dirty="0"/>
              <a:t> примусу </a:t>
            </a:r>
            <a:r>
              <a:rPr lang="ru-RU" b="1" i="1" dirty="0" err="1"/>
              <a:t>застосовуються</a:t>
            </a:r>
            <a:r>
              <a:rPr lang="ru-RU" b="1" i="1" dirty="0"/>
              <a:t> судом шляхом </a:t>
            </a:r>
            <a:r>
              <a:rPr lang="ru-RU" b="1" i="1" dirty="0" err="1"/>
              <a:t>постановлення</a:t>
            </a:r>
            <a:r>
              <a:rPr lang="ru-RU" b="1" i="1" dirty="0"/>
              <a:t> </a:t>
            </a:r>
            <a:r>
              <a:rPr lang="ru-RU" b="1" i="1" dirty="0" err="1"/>
              <a:t>ухвали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1738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764717-01E2-4DE5-B04C-7B5111CF262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3600" b="1" i="1" dirty="0" err="1">
                <a:solidFill>
                  <a:schemeClr val="bg1"/>
                </a:solidFill>
              </a:rPr>
              <a:t>Види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заходів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процесуального</a:t>
            </a:r>
            <a:r>
              <a:rPr lang="ru-RU" sz="3600" b="1" i="1" dirty="0">
                <a:solidFill>
                  <a:schemeClr val="bg1"/>
                </a:solidFill>
              </a:rPr>
              <a:t> примусу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400778-CBB5-45D8-A74E-821880301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Заходами </a:t>
            </a:r>
            <a:r>
              <a:rPr lang="ru-RU" dirty="0" err="1"/>
              <a:t>процесуального</a:t>
            </a:r>
            <a:r>
              <a:rPr lang="ru-RU" dirty="0"/>
              <a:t> примусу є:</a:t>
            </a:r>
          </a:p>
          <a:p>
            <a:r>
              <a:rPr lang="ru-RU" dirty="0"/>
              <a:t>1) </a:t>
            </a:r>
            <a:r>
              <a:rPr lang="ru-RU" dirty="0" err="1"/>
              <a:t>попередження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залу судового </a:t>
            </a:r>
            <a:r>
              <a:rPr lang="ru-RU" dirty="0" err="1"/>
              <a:t>засідання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тимчасове</a:t>
            </a:r>
            <a:r>
              <a:rPr lang="ru-RU" dirty="0"/>
              <a:t> </a:t>
            </a:r>
            <a:r>
              <a:rPr lang="ru-RU" dirty="0" err="1"/>
              <a:t>вилучення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 для </a:t>
            </a:r>
            <a:r>
              <a:rPr lang="ru-RU" dirty="0" err="1"/>
              <a:t>дослідження</a:t>
            </a:r>
            <a:r>
              <a:rPr lang="ru-RU" dirty="0"/>
              <a:t> судом;</a:t>
            </a:r>
          </a:p>
          <a:p>
            <a:r>
              <a:rPr lang="ru-RU" dirty="0"/>
              <a:t>4) штраф.</a:t>
            </a:r>
          </a:p>
          <a:p>
            <a:r>
              <a:rPr lang="ru-RU" dirty="0" err="1"/>
              <a:t>Застосування</a:t>
            </a:r>
            <a:r>
              <a:rPr lang="ru-RU" dirty="0"/>
              <a:t> до особи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процесуального</a:t>
            </a:r>
            <a:r>
              <a:rPr lang="ru-RU" dirty="0"/>
              <a:t> примусу не </a:t>
            </a:r>
            <a:r>
              <a:rPr lang="ru-RU" dirty="0" err="1"/>
              <a:t>звільняє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810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060616-BAB6-4025-A7AE-18EE8429B9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Попередження</a:t>
            </a:r>
            <a:r>
              <a:rPr lang="ru-RU" sz="3200" b="1" i="1" dirty="0">
                <a:solidFill>
                  <a:schemeClr val="bg1"/>
                </a:solidFill>
              </a:rPr>
              <a:t> і </a:t>
            </a:r>
            <a:r>
              <a:rPr lang="ru-RU" sz="3200" b="1" i="1" dirty="0" err="1">
                <a:solidFill>
                  <a:schemeClr val="bg1"/>
                </a:solidFill>
              </a:rPr>
              <a:t>видалення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із</a:t>
            </a:r>
            <a:r>
              <a:rPr lang="ru-RU" sz="3200" b="1" i="1" dirty="0">
                <a:solidFill>
                  <a:schemeClr val="bg1"/>
                </a:solidFill>
              </a:rPr>
              <a:t> залу судового </a:t>
            </a:r>
            <a:r>
              <a:rPr lang="ru-RU" sz="3200" b="1" i="1" dirty="0" err="1">
                <a:solidFill>
                  <a:schemeClr val="bg1"/>
                </a:solidFill>
              </a:rPr>
              <a:t>засідання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CBF80C-D282-464B-9C4A-9F1A912CE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 </a:t>
            </a:r>
            <a:r>
              <a:rPr lang="ru-RU" dirty="0" err="1"/>
              <a:t>учасників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присутніх</a:t>
            </a:r>
            <a:r>
              <a:rPr lang="ru-RU" dirty="0"/>
              <a:t> в судовому </a:t>
            </a:r>
            <a:r>
              <a:rPr lang="ru-RU" dirty="0" err="1"/>
              <a:t>засіданні</a:t>
            </a:r>
            <a:r>
              <a:rPr lang="ru-RU" dirty="0"/>
              <a:t>, за </a:t>
            </a:r>
            <a:r>
              <a:rPr lang="ru-RU" dirty="0" err="1"/>
              <a:t>порушення</a:t>
            </a:r>
            <a:r>
              <a:rPr lang="ru-RU" dirty="0"/>
              <a:t> порядку </a:t>
            </a:r>
            <a:r>
              <a:rPr lang="ru-RU" dirty="0" err="1"/>
              <a:t>під</a:t>
            </a:r>
            <a:r>
              <a:rPr lang="ru-RU" dirty="0"/>
              <a:t> час судового </a:t>
            </a:r>
            <a:r>
              <a:rPr lang="ru-RU" dirty="0" err="1"/>
              <a:t>засідання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ними </a:t>
            </a:r>
            <a:r>
              <a:rPr lang="ru-RU" dirty="0" err="1"/>
              <a:t>розпоряджень</a:t>
            </a:r>
            <a:r>
              <a:rPr lang="ru-RU" dirty="0"/>
              <a:t> </a:t>
            </a:r>
            <a:r>
              <a:rPr lang="ru-RU" dirty="0" err="1"/>
              <a:t>судді</a:t>
            </a:r>
            <a:r>
              <a:rPr lang="ru-RU" dirty="0"/>
              <a:t> (</a:t>
            </a:r>
            <a:r>
              <a:rPr lang="ru-RU" dirty="0" err="1"/>
              <a:t>головуючого</a:t>
            </a:r>
            <a:r>
              <a:rPr lang="ru-RU" dirty="0"/>
              <a:t> </a:t>
            </a:r>
            <a:r>
              <a:rPr lang="ru-RU" dirty="0" err="1"/>
              <a:t>судді</a:t>
            </a:r>
            <a:r>
              <a:rPr lang="ru-RU" dirty="0"/>
              <a:t>)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попередження</a:t>
            </a:r>
            <a:r>
              <a:rPr lang="ru-RU" dirty="0"/>
              <a:t>, а у </a:t>
            </a:r>
            <a:r>
              <a:rPr lang="ru-RU" dirty="0" err="1"/>
              <a:t>разі</a:t>
            </a:r>
            <a:r>
              <a:rPr lang="ru-RU" dirty="0"/>
              <a:t> повторного </a:t>
            </a:r>
            <a:r>
              <a:rPr lang="ru-RU" dirty="0" err="1"/>
              <a:t>вчинення</a:t>
            </a:r>
            <a:r>
              <a:rPr lang="ru-RU" dirty="0"/>
              <a:t> зазначених </a:t>
            </a:r>
            <a:r>
              <a:rPr lang="ru-RU" dirty="0" err="1"/>
              <a:t>дій</a:t>
            </a:r>
            <a:r>
              <a:rPr lang="ru-RU" dirty="0"/>
              <a:t> -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зали</a:t>
            </a:r>
            <a:r>
              <a:rPr lang="ru-RU" dirty="0"/>
              <a:t> судового </a:t>
            </a:r>
            <a:r>
              <a:rPr lang="ru-RU" dirty="0" err="1"/>
              <a:t>засідання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повторного </a:t>
            </a:r>
            <a:r>
              <a:rPr lang="ru-RU" dirty="0" err="1"/>
              <a:t>вчинення</a:t>
            </a:r>
            <a:r>
              <a:rPr lang="ru-RU" dirty="0"/>
              <a:t> зазначених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перекладачем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спеціалістом</a:t>
            </a:r>
            <a:r>
              <a:rPr lang="ru-RU" dirty="0"/>
              <a:t> суд </a:t>
            </a:r>
            <a:r>
              <a:rPr lang="ru-RU" dirty="0" err="1"/>
              <a:t>оголошує</a:t>
            </a:r>
            <a:r>
              <a:rPr lang="ru-RU" dirty="0"/>
              <a:t> перерву і </a:t>
            </a:r>
            <a:r>
              <a:rPr lang="ru-RU" dirty="0" err="1"/>
              <a:t>надає</a:t>
            </a:r>
            <a:r>
              <a:rPr lang="ru-RU" dirty="0"/>
              <a:t> час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заміни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993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C77CA5-B9C4-4D7A-829B-2274749408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Тимчасове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вилучення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доказів</a:t>
            </a:r>
            <a:r>
              <a:rPr lang="ru-RU" sz="3200" b="1" i="1" dirty="0">
                <a:solidFill>
                  <a:schemeClr val="bg1"/>
                </a:solidFill>
              </a:rPr>
              <a:t> для </a:t>
            </a:r>
            <a:r>
              <a:rPr lang="ru-RU" sz="3200" b="1" i="1" dirty="0" err="1">
                <a:solidFill>
                  <a:schemeClr val="bg1"/>
                </a:solidFill>
              </a:rPr>
              <a:t>дослідження</a:t>
            </a:r>
            <a:r>
              <a:rPr lang="ru-RU" sz="3200" b="1" i="1" dirty="0">
                <a:solidFill>
                  <a:schemeClr val="bg1"/>
                </a:solidFill>
              </a:rPr>
              <a:t> судом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57DE49-485D-4258-A12C-A595556AF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неподання</a:t>
            </a:r>
            <a:r>
              <a:rPr lang="ru-RU" dirty="0"/>
              <a:t> </a:t>
            </a:r>
            <a:r>
              <a:rPr lang="ru-RU" dirty="0" err="1"/>
              <a:t>письмових</a:t>
            </a:r>
            <a:r>
              <a:rPr lang="ru-RU" dirty="0"/>
              <a:t>, </a:t>
            </a:r>
            <a:r>
              <a:rPr lang="ru-RU" dirty="0" err="1"/>
              <a:t>речових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витребувані</a:t>
            </a:r>
            <a:r>
              <a:rPr lang="ru-RU" dirty="0"/>
              <a:t> судом, без </a:t>
            </a:r>
            <a:r>
              <a:rPr lang="ru-RU" dirty="0" err="1"/>
              <a:t>поважних</a:t>
            </a:r>
            <a:r>
              <a:rPr lang="ru-RU" dirty="0"/>
              <a:t> причин </a:t>
            </a:r>
            <a:r>
              <a:rPr lang="ru-RU" dirty="0" err="1"/>
              <a:t>або</a:t>
            </a:r>
            <a:r>
              <a:rPr lang="ru-RU" dirty="0"/>
              <a:t> без </a:t>
            </a:r>
            <a:r>
              <a:rPr lang="ru-RU" dirty="0" err="1"/>
              <a:t>повідомлення</a:t>
            </a:r>
            <a:r>
              <a:rPr lang="ru-RU" dirty="0"/>
              <a:t> причин,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постановити</a:t>
            </a:r>
            <a:r>
              <a:rPr lang="ru-RU" dirty="0"/>
              <a:t> </a:t>
            </a:r>
            <a:r>
              <a:rPr lang="ru-RU" dirty="0" err="1"/>
              <a:t>ухвалу</a:t>
            </a:r>
            <a:r>
              <a:rPr lang="ru-RU" dirty="0"/>
              <a:t> про </a:t>
            </a:r>
            <a:r>
              <a:rPr lang="ru-RU" dirty="0" err="1"/>
              <a:t>тимчасове</a:t>
            </a:r>
            <a:r>
              <a:rPr lang="ru-RU" dirty="0"/>
              <a:t> </a:t>
            </a:r>
            <a:r>
              <a:rPr lang="ru-RU" dirty="0" err="1"/>
              <a:t>вилучення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</a:t>
            </a:r>
            <a:r>
              <a:rPr lang="ru-RU" dirty="0" err="1"/>
              <a:t>виконавцем</a:t>
            </a:r>
            <a:r>
              <a:rPr lang="ru-RU" dirty="0"/>
              <a:t> для </a:t>
            </a:r>
            <a:r>
              <a:rPr lang="ru-RU" dirty="0" err="1"/>
              <a:t>дослідження</a:t>
            </a:r>
            <a:r>
              <a:rPr lang="ru-RU" dirty="0"/>
              <a:t> судом.</a:t>
            </a:r>
          </a:p>
        </p:txBody>
      </p:sp>
    </p:spTree>
    <p:extLst>
      <p:ext uri="{BB962C8B-B14F-4D97-AF65-F5344CB8AC3E}">
        <p14:creationId xmlns:p14="http://schemas.microsoft.com/office/powerpoint/2010/main" val="2039543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C615DAB-BE86-451B-99E7-8B5FFC397328}"/>
              </a:ext>
            </a:extLst>
          </p:cNvPr>
          <p:cNvSpPr/>
          <p:nvPr/>
        </p:nvSpPr>
        <p:spPr>
          <a:xfrm>
            <a:off x="762000" y="889844"/>
            <a:ext cx="108585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тимчасове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вилучення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доказів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дослідження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судом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зазначаються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1)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повне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найменування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юридичних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осіб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ім’я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прізвище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ім’я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по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батькові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(для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фізичних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осіб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особи,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знаходиться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доказ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місцезнаходження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юридичних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осіб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місце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проживання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перебування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фізичних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осіб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поштові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індекси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ідентифікаційний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код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юридичної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особи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державному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реєстрі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організацій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номери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засобів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зв’язку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адреса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пошти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наявності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назва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опис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письмового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речового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доказу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3)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підстави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тимчасового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вилучення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4) кому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доручається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вилучення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Ухвала про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тимчасове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вилучення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доказів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дослідження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судом 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виконавчим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документом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підлягає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негайному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виконанню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вимогам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виконавчого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документа,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встановленим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3027167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8E329B-3DA0-4CDF-8F96-EB468A7CFD9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</a:rPr>
              <a:t>Штраф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599F7C-8C7B-489E-8E94-2072524DE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постановити</a:t>
            </a:r>
            <a:r>
              <a:rPr lang="ru-RU" dirty="0"/>
              <a:t> </a:t>
            </a:r>
            <a:r>
              <a:rPr lang="ru-RU" dirty="0" err="1"/>
              <a:t>ухвалу</a:t>
            </a:r>
            <a:r>
              <a:rPr lang="ru-RU" dirty="0"/>
              <a:t> про </a:t>
            </a:r>
            <a:r>
              <a:rPr lang="ru-RU" dirty="0" err="1"/>
              <a:t>стягнення</a:t>
            </a:r>
            <a:r>
              <a:rPr lang="ru-RU" dirty="0"/>
              <a:t> в </a:t>
            </a:r>
            <a:r>
              <a:rPr lang="ru-RU" dirty="0" err="1"/>
              <a:t>дохід</a:t>
            </a:r>
            <a:r>
              <a:rPr lang="ru-RU" dirty="0"/>
              <a:t> державного бюджету з </a:t>
            </a:r>
            <a:r>
              <a:rPr lang="ru-RU" dirty="0" err="1"/>
              <a:t>відповідної</a:t>
            </a:r>
            <a:r>
              <a:rPr lang="ru-RU" dirty="0"/>
              <a:t> особи штрафу у </a:t>
            </a:r>
            <a:r>
              <a:rPr lang="ru-RU" dirty="0" err="1"/>
              <a:t>сумі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до десяти </a:t>
            </a:r>
            <a:r>
              <a:rPr lang="ru-RU" dirty="0" err="1"/>
              <a:t>розмірів</a:t>
            </a:r>
            <a:r>
              <a:rPr lang="ru-RU" dirty="0"/>
              <a:t> </a:t>
            </a:r>
            <a:r>
              <a:rPr lang="ru-RU" dirty="0" err="1"/>
              <a:t>прожиткового</a:t>
            </a:r>
            <a:r>
              <a:rPr lang="ru-RU" dirty="0"/>
              <a:t> </a:t>
            </a:r>
            <a:r>
              <a:rPr lang="ru-RU" dirty="0" err="1"/>
              <a:t>мінімуму</a:t>
            </a:r>
            <a:r>
              <a:rPr lang="ru-RU" dirty="0"/>
              <a:t> для </a:t>
            </a:r>
            <a:r>
              <a:rPr lang="ru-RU" dirty="0" err="1"/>
              <a:t>працездатних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процесуальних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ухилення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покладених</a:t>
            </a:r>
            <a:r>
              <a:rPr lang="ru-RU" dirty="0"/>
              <a:t> судом на </a:t>
            </a:r>
            <a:r>
              <a:rPr lang="ru-RU" dirty="0" err="1"/>
              <a:t>учасника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зловживання</a:t>
            </a:r>
            <a:r>
              <a:rPr lang="ru-RU" dirty="0"/>
              <a:t> </a:t>
            </a:r>
            <a:r>
              <a:rPr lang="ru-RU" dirty="0" err="1"/>
              <a:t>процесуальними</a:t>
            </a:r>
            <a:r>
              <a:rPr lang="ru-RU" dirty="0"/>
              <a:t> правами,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допущення</a:t>
            </a:r>
            <a:r>
              <a:rPr lang="ru-RU" dirty="0"/>
              <a:t> </a:t>
            </a:r>
            <a:r>
              <a:rPr lang="ru-RU" dirty="0" err="1"/>
              <a:t>бездіяльності</a:t>
            </a:r>
            <a:r>
              <a:rPr lang="ru-RU" dirty="0"/>
              <a:t> з метою </a:t>
            </a:r>
            <a:r>
              <a:rPr lang="ru-RU" dirty="0" err="1"/>
              <a:t>перешкоджання</a:t>
            </a:r>
            <a:r>
              <a:rPr lang="ru-RU" dirty="0"/>
              <a:t> </a:t>
            </a:r>
            <a:r>
              <a:rPr lang="ru-RU" dirty="0" err="1"/>
              <a:t>судочинству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неповідомлення</a:t>
            </a:r>
            <a:r>
              <a:rPr lang="ru-RU" dirty="0"/>
              <a:t> суду про </a:t>
            </a:r>
            <a:r>
              <a:rPr lang="ru-RU" dirty="0" err="1"/>
              <a:t>неможливість</a:t>
            </a:r>
            <a:r>
              <a:rPr lang="ru-RU" dirty="0"/>
              <a:t> подати </a:t>
            </a:r>
            <a:r>
              <a:rPr lang="ru-RU" dirty="0" err="1"/>
              <a:t>докази</a:t>
            </a:r>
            <a:r>
              <a:rPr lang="ru-RU" dirty="0"/>
              <a:t>, </a:t>
            </a:r>
            <a:r>
              <a:rPr lang="ru-RU" dirty="0" err="1"/>
              <a:t>витребувані</a:t>
            </a:r>
            <a:r>
              <a:rPr lang="ru-RU" dirty="0"/>
              <a:t> судом,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неподання</a:t>
            </a:r>
            <a:r>
              <a:rPr lang="ru-RU" dirty="0"/>
              <a:t> таких </a:t>
            </a:r>
            <a:r>
              <a:rPr lang="ru-RU" dirty="0" err="1"/>
              <a:t>доказів</a:t>
            </a:r>
            <a:r>
              <a:rPr lang="ru-RU" dirty="0"/>
              <a:t> без </a:t>
            </a:r>
            <a:r>
              <a:rPr lang="ru-RU" dirty="0" err="1"/>
              <a:t>поважних</a:t>
            </a:r>
            <a:r>
              <a:rPr lang="ru-RU" dirty="0"/>
              <a:t> причин;</a:t>
            </a:r>
          </a:p>
          <a:p>
            <a:r>
              <a:rPr lang="ru-RU" dirty="0"/>
              <a:t>4)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ухвали</a:t>
            </a:r>
            <a:r>
              <a:rPr lang="ru-RU" dirty="0"/>
              <a:t> про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ненадання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відзиву</a:t>
            </a:r>
            <a:r>
              <a:rPr lang="ru-RU" dirty="0"/>
              <a:t> на </a:t>
            </a:r>
            <a:r>
              <a:rPr lang="ru-RU" dirty="0" err="1"/>
              <a:t>позов</a:t>
            </a:r>
            <a:r>
              <a:rPr lang="ru-RU" dirty="0"/>
              <a:t>, </a:t>
            </a:r>
            <a:r>
              <a:rPr lang="ru-RU" dirty="0" err="1"/>
              <a:t>апеляційну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касаційну</a:t>
            </a:r>
            <a:r>
              <a:rPr lang="ru-RU" dirty="0"/>
              <a:t> </a:t>
            </a:r>
            <a:r>
              <a:rPr lang="ru-RU" dirty="0" err="1"/>
              <a:t>скаргу</a:t>
            </a:r>
            <a:r>
              <a:rPr lang="ru-RU" dirty="0"/>
              <a:t>, </a:t>
            </a:r>
            <a:r>
              <a:rPr lang="ru-RU" dirty="0" err="1"/>
              <a:t>відповіді</a:t>
            </a:r>
            <a:r>
              <a:rPr lang="ru-RU" dirty="0"/>
              <a:t> на </a:t>
            </a:r>
            <a:r>
              <a:rPr lang="ru-RU" dirty="0" err="1"/>
              <a:t>відзив</a:t>
            </a:r>
            <a:r>
              <a:rPr lang="ru-RU" dirty="0"/>
              <a:t>, </a:t>
            </a:r>
            <a:r>
              <a:rPr lang="ru-RU" dirty="0" err="1"/>
              <a:t>заперечення</a:t>
            </a:r>
            <a:r>
              <a:rPr lang="ru-RU" dirty="0"/>
              <a:t>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учаснику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у </a:t>
            </a:r>
            <a:r>
              <a:rPr lang="ru-RU" dirty="0" err="1"/>
              <a:t>встановлений</a:t>
            </a:r>
            <a:r>
              <a:rPr lang="ru-RU" dirty="0"/>
              <a:t> судом строк;</a:t>
            </a:r>
          </a:p>
          <a:p>
            <a:r>
              <a:rPr lang="ru-RU" dirty="0"/>
              <a:t>5)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заборон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частиною</a:t>
            </a:r>
            <a:r>
              <a:rPr lang="ru-RU" u="sng" dirty="0">
                <a:hlinkClick r:id="rId2"/>
              </a:rPr>
              <a:t> десятою</a:t>
            </a:r>
            <a:r>
              <a:rPr lang="ru-RU" dirty="0"/>
              <a:t> </a:t>
            </a:r>
            <a:r>
              <a:rPr lang="ru-RU" dirty="0" err="1"/>
              <a:t>статті</a:t>
            </a:r>
            <a:r>
              <a:rPr lang="ru-RU" dirty="0"/>
              <a:t> 188 ГПК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612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A4B4C54-2148-41CF-87BD-C4826E9D54DA}"/>
              </a:ext>
            </a:extLst>
          </p:cNvPr>
          <p:cNvSpPr/>
          <p:nvPr/>
        </p:nvSpPr>
        <p:spPr>
          <a:xfrm>
            <a:off x="752475" y="335846"/>
            <a:ext cx="1110615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випадку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повторного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систематичного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невиконання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процесуальних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обов’язків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повторного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неодноразового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зловживання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процесуальними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правами, повторного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систематичного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неподання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витребуваних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судом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доказів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без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поважних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причин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без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повідомлення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триваючого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невиконання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позову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доказів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суд, 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конкретних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обставин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стягує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дохід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державного бюджету 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особи 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штраф у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сумі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п’яти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п’ятдесяти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розмірів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прожиткового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мінімуму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працездатних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осіб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випадку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невиконання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обов’язків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зловживання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процесуальними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правами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представником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суд, 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конкретних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обставин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стягнути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штраф як з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так і з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представника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Ухвалу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стягнення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штрафу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оскаржено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апеляційному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порядку до суду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вищої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інстанції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Оскарження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такої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перешкоджає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4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Постанова суду </a:t>
            </a:r>
            <a:r>
              <a:rPr lang="ru-RU" sz="2400" b="1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апеляційної</a:t>
            </a:r>
            <a:r>
              <a:rPr lang="ru-RU" sz="24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інстанції</a:t>
            </a:r>
            <a:r>
              <a:rPr lang="ru-RU" sz="24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за результатами перегляду </a:t>
            </a:r>
            <a:r>
              <a:rPr lang="ru-RU" sz="2400" b="1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ухвали</a:t>
            </a:r>
            <a:r>
              <a:rPr lang="ru-RU" sz="24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1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накладення</a:t>
            </a:r>
            <a:r>
              <a:rPr lang="ru-RU" sz="24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штрафу є остаточною і </a:t>
            </a:r>
            <a:r>
              <a:rPr lang="ru-RU" sz="2400" b="1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оскарженню</a:t>
            </a:r>
            <a:r>
              <a:rPr lang="ru-RU" sz="24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b="1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підлягає</a:t>
            </a:r>
            <a:r>
              <a:rPr lang="ru-RU" sz="24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6851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259C3CC-AC17-45FC-9A0E-84335FA1924E}"/>
              </a:ext>
            </a:extLst>
          </p:cNvPr>
          <p:cNvSpPr/>
          <p:nvPr/>
        </p:nvSpPr>
        <p:spPr>
          <a:xfrm>
            <a:off x="723900" y="1859340"/>
            <a:ext cx="110109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Ухвала Верховного Суду про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стягнення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штрафу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оскарженню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підлягає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Ухвала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стягнення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штрафу є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виконавчим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документом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вимогам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виконавчого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документа,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встановленим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законом.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Стягувачем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таким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виконавчим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документом є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Державна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адміністрація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скасувати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постановлену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ним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стягнення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штрафу,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особа,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постановлено,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виправила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допущене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порушення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надала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докази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поважності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причин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невиконання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своїх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обов’язків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8813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E22BD0-F07C-4763-8F55-4471953488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/>
              <a:t>Забезпечення</a:t>
            </a:r>
            <a:r>
              <a:rPr lang="ru-RU" sz="3200" b="1" i="1" dirty="0"/>
              <a:t> позову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81E9BA-B1E8-4823-89E2-9E6EB916B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допускається</a:t>
            </a:r>
            <a:r>
              <a:rPr lang="ru-RU" dirty="0"/>
              <a:t> як до </a:t>
            </a:r>
            <a:r>
              <a:rPr lang="ru-RU" dirty="0" err="1"/>
              <a:t>пред’явлення</a:t>
            </a:r>
            <a:r>
              <a:rPr lang="ru-RU" dirty="0"/>
              <a:t> позову, так і на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невжиття</a:t>
            </a:r>
            <a:r>
              <a:rPr lang="ru-RU" dirty="0"/>
              <a:t> таких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ускладнити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унеможливити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суду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ефективний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поновлення</a:t>
            </a:r>
            <a:r>
              <a:rPr lang="ru-RU" dirty="0"/>
              <a:t> </a:t>
            </a:r>
            <a:r>
              <a:rPr lang="ru-RU" dirty="0" err="1"/>
              <a:t>порушених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оспорюваних</a:t>
            </a:r>
            <a:r>
              <a:rPr lang="ru-RU" dirty="0"/>
              <a:t> прав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позивача</a:t>
            </a:r>
            <a:r>
              <a:rPr lang="ru-RU" dirty="0"/>
              <a:t>, за </a:t>
            </a:r>
            <a:r>
              <a:rPr lang="ru-RU" dirty="0" err="1"/>
              <a:t>захистом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звернувся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звернутися</a:t>
            </a:r>
            <a:r>
              <a:rPr lang="ru-RU" dirty="0"/>
              <a:t> до суду, а </a:t>
            </a:r>
            <a:r>
              <a:rPr lang="ru-RU" dirty="0" err="1"/>
              <a:t>також</a:t>
            </a:r>
            <a:r>
              <a:rPr lang="ru-RU" dirty="0"/>
              <a:t> з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4179142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CCD1F0-C3F3-4C9B-B2EA-C30E15FEDB6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i="1" dirty="0">
                <a:solidFill>
                  <a:schemeClr val="bg1"/>
                </a:solidFill>
              </a:rPr>
              <a:t>Заходи </a:t>
            </a:r>
            <a:r>
              <a:rPr lang="ru-RU" sz="3200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200" i="1" dirty="0">
                <a:solidFill>
                  <a:schemeClr val="bg1"/>
                </a:solidFill>
              </a:rPr>
              <a:t> позову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72EE90-19BC-4A7A-BE6C-5D3E64D53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Позов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накладенням</a:t>
            </a:r>
            <a:r>
              <a:rPr lang="ru-RU" dirty="0"/>
              <a:t> </a:t>
            </a:r>
            <a:r>
              <a:rPr lang="ru-RU" dirty="0" err="1"/>
              <a:t>арешту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сплаті</a:t>
            </a:r>
            <a:r>
              <a:rPr lang="ru-RU" dirty="0"/>
              <a:t> </a:t>
            </a:r>
            <a:r>
              <a:rPr lang="ru-RU" dirty="0" err="1"/>
              <a:t>відповідачу</a:t>
            </a:r>
            <a:r>
              <a:rPr lang="ru-RU" dirty="0"/>
              <a:t> і </a:t>
            </a:r>
            <a:r>
              <a:rPr lang="ru-RU" dirty="0" err="1"/>
              <a:t>знаходяться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2) забороною </a:t>
            </a:r>
            <a:r>
              <a:rPr lang="ru-RU" dirty="0" err="1"/>
              <a:t>відповідачу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;</a:t>
            </a:r>
          </a:p>
          <a:p>
            <a:r>
              <a:rPr lang="ru-RU" dirty="0"/>
              <a:t>4) забороною </a:t>
            </a:r>
            <a:r>
              <a:rPr lang="ru-RU" dirty="0" err="1"/>
              <a:t>іншим</a:t>
            </a:r>
            <a:r>
              <a:rPr lang="ru-RU" dirty="0"/>
              <a:t> особам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предмета спору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платежі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передавати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відповідачеві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зупиненням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виконавчого</a:t>
            </a:r>
            <a:r>
              <a:rPr lang="ru-RU" dirty="0"/>
              <a:t> документа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документа, за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у </a:t>
            </a:r>
            <a:r>
              <a:rPr lang="ru-RU" dirty="0" err="1"/>
              <a:t>безспірному</a:t>
            </a:r>
            <a:r>
              <a:rPr lang="ru-RU" dirty="0"/>
              <a:t> порядку;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084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DA1BDD-CE52-44FF-81D7-22FDB7E1F1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ru-RU" sz="2800" b="1" i="1" dirty="0" err="1"/>
              <a:t>Види</a:t>
            </a:r>
            <a:r>
              <a:rPr lang="ru-RU" sz="2800" b="1" i="1" dirty="0"/>
              <a:t> </a:t>
            </a:r>
            <a:r>
              <a:rPr lang="ru-RU" sz="2800" b="1" i="1" dirty="0" err="1"/>
              <a:t>процесуальних</a:t>
            </a:r>
            <a:r>
              <a:rPr lang="ru-RU" sz="2800" b="1" i="1" dirty="0"/>
              <a:t> </a:t>
            </a:r>
            <a:r>
              <a:rPr lang="ru-RU" sz="2800" b="1" i="1" dirty="0" err="1"/>
              <a:t>строків</a:t>
            </a:r>
            <a:endParaRPr lang="ru-RU" sz="28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FAD4A2-73A1-4BAE-B210-B2D18C050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Строки, в межах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вчиняються</a:t>
            </a:r>
            <a:r>
              <a:rPr lang="ru-RU" dirty="0"/>
              <a:t> </a:t>
            </a:r>
            <a:r>
              <a:rPr lang="ru-RU" dirty="0" err="1"/>
              <a:t>процесуальні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встановлюються</a:t>
            </a:r>
            <a:r>
              <a:rPr lang="ru-RU" dirty="0"/>
              <a:t> законом, а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строки законом не </a:t>
            </a:r>
            <a:r>
              <a:rPr lang="ru-RU" dirty="0" err="1"/>
              <a:t>визначені</a:t>
            </a:r>
            <a:r>
              <a:rPr lang="ru-RU" dirty="0"/>
              <a:t>, - </a:t>
            </a:r>
            <a:r>
              <a:rPr lang="ru-RU" dirty="0" err="1"/>
              <a:t>встановлюються</a:t>
            </a:r>
            <a:r>
              <a:rPr lang="ru-RU" dirty="0"/>
              <a:t> судом.</a:t>
            </a:r>
          </a:p>
          <a:p>
            <a:pPr algn="just"/>
            <a:r>
              <a:rPr lang="ru-RU" dirty="0"/>
              <a:t>Суд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встановлювати</a:t>
            </a:r>
            <a:r>
              <a:rPr lang="ru-RU" dirty="0"/>
              <a:t> </a:t>
            </a:r>
            <a:r>
              <a:rPr lang="ru-RU" b="1" i="1" dirty="0" err="1">
                <a:solidFill>
                  <a:srgbClr val="FF0000"/>
                </a:solidFill>
              </a:rPr>
              <a:t>розумні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dirty="0"/>
              <a:t>строки для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процесуальних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Строк є </a:t>
            </a:r>
            <a:r>
              <a:rPr lang="ru-RU" dirty="0" err="1"/>
              <a:t>розумним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час, </a:t>
            </a:r>
            <a:r>
              <a:rPr lang="ru-RU" dirty="0" err="1"/>
              <a:t>достатній</a:t>
            </a:r>
            <a:r>
              <a:rPr lang="ru-RU" dirty="0"/>
              <a:t>,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для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процесуальної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та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завданню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</a:t>
            </a:r>
            <a:r>
              <a:rPr lang="ru-RU" dirty="0" err="1"/>
              <a:t>судочинства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2934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DAA00-B399-4F83-8040-018F71A03A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/>
              <a:t>Заходи </a:t>
            </a:r>
            <a:r>
              <a:rPr lang="ru-RU" sz="3200" b="1" i="1" dirty="0" err="1"/>
              <a:t>забезпечення</a:t>
            </a:r>
            <a:r>
              <a:rPr lang="ru-RU" sz="3200" b="1" i="1" dirty="0"/>
              <a:t> позову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E12096-09ED-4FC3-933A-B5DB18134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6) </a:t>
            </a:r>
            <a:r>
              <a:rPr lang="ru-RU" dirty="0" err="1"/>
              <a:t>зупиненням</a:t>
            </a:r>
            <a:r>
              <a:rPr lang="ru-RU" dirty="0"/>
              <a:t> продажу майна, </a:t>
            </a:r>
            <a:r>
              <a:rPr lang="ru-RU" dirty="0" err="1"/>
              <a:t>якщо</a:t>
            </a:r>
            <a:r>
              <a:rPr lang="ru-RU" dirty="0"/>
              <a:t> подано </a:t>
            </a:r>
            <a:r>
              <a:rPr lang="ru-RU" dirty="0" err="1"/>
              <a:t>позов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виключення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з </a:t>
            </a:r>
            <a:r>
              <a:rPr lang="ru-RU" dirty="0" err="1"/>
              <a:t>опису</a:t>
            </a:r>
            <a:r>
              <a:rPr lang="ru-RU" dirty="0"/>
              <a:t> і про </a:t>
            </a:r>
            <a:r>
              <a:rPr lang="ru-RU" dirty="0" err="1"/>
              <a:t>зняття</a:t>
            </a:r>
            <a:r>
              <a:rPr lang="ru-RU" dirty="0"/>
              <a:t> з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арешту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зупиненням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об’єкти</a:t>
            </a:r>
            <a:r>
              <a:rPr lang="ru-RU" dirty="0"/>
              <a:t>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арештом</a:t>
            </a:r>
            <a:r>
              <a:rPr lang="ru-RU" dirty="0"/>
              <a:t> </a:t>
            </a:r>
            <a:r>
              <a:rPr lang="ru-RU" dirty="0" err="1"/>
              <a:t>морського</a:t>
            </a:r>
            <a:r>
              <a:rPr lang="ru-RU" dirty="0"/>
              <a:t> судна,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морської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;</a:t>
            </a:r>
          </a:p>
          <a:p>
            <a:r>
              <a:rPr lang="ru-RU" dirty="0"/>
              <a:t>9) </a:t>
            </a:r>
            <a:r>
              <a:rPr lang="ru-RU" dirty="0" err="1"/>
              <a:t>іншими</a:t>
            </a:r>
            <a:r>
              <a:rPr lang="ru-RU" dirty="0"/>
              <a:t> заходами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законами,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міжнародними</a:t>
            </a:r>
            <a:r>
              <a:rPr lang="ru-RU" dirty="0"/>
              <a:t> договорами, </a:t>
            </a:r>
            <a:r>
              <a:rPr lang="ru-RU" dirty="0" err="1"/>
              <a:t>згода</a:t>
            </a:r>
            <a:r>
              <a:rPr lang="ru-RU" dirty="0"/>
              <a:t> на </a:t>
            </a:r>
            <a:r>
              <a:rPr lang="ru-RU" dirty="0" err="1"/>
              <a:t>обов’язковість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надана</a:t>
            </a:r>
            <a:r>
              <a:rPr lang="ru-RU" dirty="0"/>
              <a:t> Верховною Радою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620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778DAA-1E9C-46AD-9814-281C242FDA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</a:rPr>
              <a:t>Не </a:t>
            </a:r>
            <a:r>
              <a:rPr lang="ru-RU" sz="3200" b="1" i="1" dirty="0" err="1">
                <a:solidFill>
                  <a:schemeClr val="bg1"/>
                </a:solidFill>
              </a:rPr>
              <a:t>допускається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200" b="1" i="1" dirty="0">
                <a:solidFill>
                  <a:schemeClr val="bg1"/>
                </a:solidFill>
              </a:rPr>
              <a:t> позову у спорах, </a:t>
            </a:r>
            <a:r>
              <a:rPr lang="ru-RU" sz="3200" b="1" i="1" dirty="0" err="1">
                <a:solidFill>
                  <a:schemeClr val="bg1"/>
                </a:solidFill>
              </a:rPr>
              <a:t>що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виникають</a:t>
            </a:r>
            <a:r>
              <a:rPr lang="ru-RU" sz="3200" b="1" i="1" dirty="0">
                <a:solidFill>
                  <a:schemeClr val="bg1"/>
                </a:solidFill>
              </a:rPr>
              <a:t> з </a:t>
            </a:r>
            <a:r>
              <a:rPr lang="ru-RU" sz="3200" b="1" i="1" dirty="0" err="1">
                <a:solidFill>
                  <a:schemeClr val="bg1"/>
                </a:solidFill>
              </a:rPr>
              <a:t>корпоративних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відносин</a:t>
            </a:r>
            <a:r>
              <a:rPr lang="ru-RU" sz="3200" b="1" i="1" dirty="0">
                <a:solidFill>
                  <a:schemeClr val="bg1"/>
                </a:solidFill>
              </a:rPr>
              <a:t>, шляхом заборони: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54C053-1018-48A6-921E-0EADB1AFE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1)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</a:t>
            </a:r>
            <a:r>
              <a:rPr lang="ru-RU" dirty="0" err="1"/>
              <a:t>акціонерів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та </a:t>
            </a:r>
            <a:r>
              <a:rPr lang="ru-RU" dirty="0" err="1"/>
              <a:t>приймати</a:t>
            </a:r>
            <a:r>
              <a:rPr lang="ru-RU" dirty="0"/>
              <a:t> ними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заборони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судом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прямо </a:t>
            </a:r>
            <a:r>
              <a:rPr lang="ru-RU" dirty="0" err="1"/>
              <a:t>стосуються</a:t>
            </a:r>
            <a:r>
              <a:rPr lang="ru-RU" dirty="0"/>
              <a:t> предмета спору;</a:t>
            </a:r>
          </a:p>
          <a:p>
            <a:r>
              <a:rPr lang="ru-RU" dirty="0"/>
              <a:t>2) Центральному </a:t>
            </a:r>
            <a:r>
              <a:rPr lang="ru-RU" dirty="0" err="1"/>
              <a:t>депозитарію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</a:t>
            </a:r>
            <a:r>
              <a:rPr lang="ru-RU" dirty="0" err="1"/>
              <a:t>депозитарній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емітенту</a:t>
            </a:r>
            <a:r>
              <a:rPr lang="ru-RU" dirty="0"/>
              <a:t> </a:t>
            </a:r>
            <a:r>
              <a:rPr lang="ru-RU" dirty="0" err="1"/>
              <a:t>реєстр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іменних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акціонерів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участі</a:t>
            </a:r>
            <a:r>
              <a:rPr lang="ru-RU" dirty="0"/>
              <a:t> (</a:t>
            </a:r>
            <a:r>
              <a:rPr lang="ru-RU" dirty="0" err="1"/>
              <a:t>реєстрації</a:t>
            </a:r>
            <a:r>
              <a:rPr lang="ru-RU" dirty="0"/>
              <a:t> для </a:t>
            </a:r>
            <a:r>
              <a:rPr lang="ru-RU" dirty="0" err="1"/>
              <a:t>участі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неучасті</a:t>
            </a:r>
            <a:r>
              <a:rPr lang="ru-RU" dirty="0"/>
              <a:t> </a:t>
            </a:r>
            <a:r>
              <a:rPr lang="ru-RU" dirty="0" err="1"/>
              <a:t>акціонерів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у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зборах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правомочності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акціонерів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здійснювати</a:t>
            </a:r>
            <a:r>
              <a:rPr lang="ru-RU" dirty="0"/>
              <a:t> органам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органам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Фонду </a:t>
            </a:r>
            <a:r>
              <a:rPr lang="ru-RU" dirty="0" err="1"/>
              <a:t>гарантування</a:t>
            </a:r>
            <a:r>
              <a:rPr lang="ru-RU" dirty="0"/>
              <a:t> </a:t>
            </a:r>
            <a:r>
              <a:rPr lang="ru-RU" dirty="0" err="1"/>
              <a:t>вкладів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покладені</a:t>
            </a:r>
            <a:r>
              <a:rPr lang="ru-RU" dirty="0"/>
              <a:t> на них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владні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заборони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судом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прямо </a:t>
            </a:r>
            <a:r>
              <a:rPr lang="ru-RU" dirty="0" err="1"/>
              <a:t>стосуються</a:t>
            </a:r>
            <a:r>
              <a:rPr lang="ru-RU" dirty="0"/>
              <a:t> предмета спору.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348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26C980C-3CDA-4149-B5F2-58928D156407}"/>
              </a:ext>
            </a:extLst>
          </p:cNvPr>
          <p:cNvSpPr/>
          <p:nvPr/>
        </p:nvSpPr>
        <p:spPr>
          <a:xfrm>
            <a:off x="695324" y="847725"/>
            <a:ext cx="1113472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u="sng" dirty="0">
                <a:solidFill>
                  <a:srgbClr val="333333"/>
                </a:solidFill>
                <a:effectLst/>
              </a:rPr>
              <a:t>Не </a:t>
            </a:r>
            <a:r>
              <a:rPr lang="ru-RU" sz="2400" b="1" i="0" u="sng" dirty="0" err="1">
                <a:solidFill>
                  <a:srgbClr val="333333"/>
                </a:solidFill>
                <a:effectLst/>
              </a:rPr>
              <a:t>може</a:t>
            </a:r>
            <a:r>
              <a:rPr lang="ru-RU" sz="2400" b="1" i="0" u="sng" dirty="0">
                <a:solidFill>
                  <a:srgbClr val="333333"/>
                </a:solidFill>
                <a:effectLst/>
              </a:rPr>
              <a:t> бути </a:t>
            </a:r>
            <a:r>
              <a:rPr lang="ru-RU" sz="2400" b="1" i="0" u="sng" dirty="0" err="1">
                <a:solidFill>
                  <a:srgbClr val="333333"/>
                </a:solidFill>
                <a:effectLst/>
              </a:rPr>
              <a:t>накладено</a:t>
            </a:r>
            <a:r>
              <a:rPr lang="ru-RU" sz="2400" b="1" i="0" u="sng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1" i="0" u="sng" dirty="0" err="1">
                <a:solidFill>
                  <a:srgbClr val="333333"/>
                </a:solidFill>
                <a:effectLst/>
              </a:rPr>
              <a:t>арешт</a:t>
            </a:r>
            <a:r>
              <a:rPr lang="ru-RU" sz="2400" b="1" i="0" u="sng" dirty="0">
                <a:solidFill>
                  <a:srgbClr val="333333"/>
                </a:solidFill>
                <a:effectLst/>
              </a:rPr>
              <a:t> на </a:t>
            </a:r>
            <a:r>
              <a:rPr lang="ru-RU" sz="2400" b="1" i="0" u="sng" dirty="0" err="1">
                <a:solidFill>
                  <a:srgbClr val="333333"/>
                </a:solidFill>
                <a:effectLst/>
              </a:rPr>
              <a:t>предмети</a:t>
            </a:r>
            <a:r>
              <a:rPr lang="ru-RU" sz="2400" b="1" i="0" u="sng" dirty="0">
                <a:solidFill>
                  <a:srgbClr val="333333"/>
                </a:solidFill>
                <a:effectLst/>
              </a:rPr>
              <a:t>, </a:t>
            </a:r>
            <a:r>
              <a:rPr lang="ru-RU" sz="2400" b="1" i="0" u="sng" dirty="0" err="1">
                <a:solidFill>
                  <a:srgbClr val="333333"/>
                </a:solidFill>
                <a:effectLst/>
              </a:rPr>
              <a:t>що</a:t>
            </a:r>
            <a:r>
              <a:rPr lang="ru-RU" sz="2400" b="1" i="0" u="sng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1" i="0" u="sng" dirty="0" err="1">
                <a:solidFill>
                  <a:srgbClr val="333333"/>
                </a:solidFill>
                <a:effectLst/>
              </a:rPr>
              <a:t>швидко</a:t>
            </a:r>
            <a:r>
              <a:rPr lang="ru-RU" sz="2400" b="1" i="0" u="sng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1" i="0" u="sng" dirty="0" err="1">
                <a:solidFill>
                  <a:srgbClr val="333333"/>
                </a:solidFill>
                <a:effectLst/>
              </a:rPr>
              <a:t>псуються</a:t>
            </a:r>
            <a:r>
              <a:rPr lang="ru-RU" sz="2400" b="1" i="0" u="sng" dirty="0">
                <a:solidFill>
                  <a:srgbClr val="333333"/>
                </a:solidFill>
                <a:effectLst/>
              </a:rPr>
              <a:t>.</a:t>
            </a:r>
          </a:p>
          <a:p>
            <a:pPr algn="just"/>
            <a:endParaRPr lang="ru-RU" sz="2400" dirty="0">
              <a:solidFill>
                <a:srgbClr val="333333"/>
              </a:solidFill>
            </a:endParaRPr>
          </a:p>
          <a:p>
            <a:pPr algn="just"/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effectLst/>
              </a:rPr>
              <a:t>Суд </a:t>
            </a:r>
            <a:r>
              <a:rPr lang="ru-RU" sz="2400" b="1" i="1" dirty="0" err="1">
                <a:solidFill>
                  <a:schemeClr val="accent4">
                    <a:lumMod val="75000"/>
                  </a:schemeClr>
                </a:solidFill>
                <a:effectLst/>
              </a:rPr>
              <a:t>може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effectLst/>
              </a:rPr>
              <a:t> </a:t>
            </a:r>
            <a:r>
              <a:rPr lang="ru-RU" sz="2400" b="1" i="1" dirty="0" err="1">
                <a:solidFill>
                  <a:schemeClr val="accent4">
                    <a:lumMod val="75000"/>
                  </a:schemeClr>
                </a:solidFill>
                <a:effectLst/>
              </a:rPr>
              <a:t>застосувати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effectLst/>
              </a:rPr>
              <a:t> </a:t>
            </a:r>
            <a:r>
              <a:rPr lang="ru-RU" sz="2400" b="1" i="1" dirty="0" err="1">
                <a:solidFill>
                  <a:schemeClr val="accent4">
                    <a:lumMod val="75000"/>
                  </a:schemeClr>
                </a:solidFill>
                <a:effectLst/>
              </a:rPr>
              <a:t>кілька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effectLst/>
              </a:rPr>
              <a:t> </a:t>
            </a:r>
            <a:r>
              <a:rPr lang="ru-RU" sz="2400" b="1" i="1" dirty="0" err="1">
                <a:solidFill>
                  <a:schemeClr val="accent4">
                    <a:lumMod val="75000"/>
                  </a:schemeClr>
                </a:solidFill>
                <a:effectLst/>
              </a:rPr>
              <a:t>заходів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effectLst/>
              </a:rPr>
              <a:t> </a:t>
            </a:r>
            <a:r>
              <a:rPr lang="ru-RU" sz="2400" b="1" i="1" dirty="0" err="1">
                <a:solidFill>
                  <a:schemeClr val="accent4">
                    <a:lumMod val="75000"/>
                  </a:schemeClr>
                </a:solidFill>
                <a:effectLst/>
              </a:rPr>
              <a:t>забезпечення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effectLst/>
              </a:rPr>
              <a:t> позову.</a:t>
            </a:r>
          </a:p>
          <a:p>
            <a:pPr algn="just"/>
            <a:endParaRPr lang="ru-RU" sz="2400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ru-RU" sz="2400" dirty="0">
                <a:solidFill>
                  <a:srgbClr val="333333"/>
                </a:solidFill>
              </a:rPr>
              <a:t>	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Заходи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забезпечення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позову,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крім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арешту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морського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судна,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що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здійснюється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для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забезпечення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морської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вимоги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мають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бути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співмірними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із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заявленими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позивачем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</a:rPr>
              <a:t>вимогами</a:t>
            </a:r>
            <a:r>
              <a:rPr lang="ru-RU" sz="2400" b="0" i="0" dirty="0">
                <a:solidFill>
                  <a:srgbClr val="333333"/>
                </a:solidFill>
                <a:effectLst/>
              </a:rPr>
              <a:t>.</a:t>
            </a:r>
          </a:p>
          <a:p>
            <a:pPr algn="just"/>
            <a:endParaRPr lang="ru-RU" sz="2400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ru-RU" sz="2400" dirty="0"/>
              <a:t>	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Не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допускається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забезпечення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позову шляхом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зупинення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дії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рішень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(нормативно-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правових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актів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чи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індивідуальних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актів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Національного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банку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України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, а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також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встановлення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для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Національного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банку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України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його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посадових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та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службових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осіб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заборони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або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обов’язку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вчиняти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певні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дії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обов’язку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утримуватися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від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вчинення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певних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</a:rPr>
              <a:t>дій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400" b="1" i="1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90091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7D09D-D61E-49BC-9E8A-CD327AF04D6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</a:rPr>
              <a:t>Не </a:t>
            </a:r>
            <a:r>
              <a:rPr lang="ru-RU" sz="3200" b="1" i="1" dirty="0" err="1">
                <a:solidFill>
                  <a:schemeClr val="bg1"/>
                </a:solidFill>
              </a:rPr>
              <a:t>допускається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200" b="1" i="1" dirty="0">
                <a:solidFill>
                  <a:schemeClr val="bg1"/>
                </a:solidFill>
              </a:rPr>
              <a:t> позову шляхом: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D057E2-9C52-4A06-93EF-2D4D2B734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встановлення</a:t>
            </a:r>
            <a:r>
              <a:rPr lang="ru-RU" dirty="0"/>
              <a:t> заборони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обов’язку</a:t>
            </a:r>
            <a:r>
              <a:rPr lang="ru-RU" dirty="0"/>
              <a:t> Фонду </a:t>
            </a:r>
            <a:r>
              <a:rPr lang="ru-RU" dirty="0" err="1"/>
              <a:t>гарантування</a:t>
            </a:r>
            <a:r>
              <a:rPr lang="ru-RU" dirty="0"/>
              <a:t> </a:t>
            </a:r>
            <a:r>
              <a:rPr lang="ru-RU" dirty="0" err="1"/>
              <a:t>вкладів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банку, </a:t>
            </a:r>
            <a:r>
              <a:rPr lang="ru-RU" dirty="0" err="1"/>
              <a:t>віднесеному</a:t>
            </a:r>
            <a:r>
              <a:rPr lang="ru-RU" dirty="0"/>
              <a:t> до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неплатоспроможних</a:t>
            </a:r>
            <a:r>
              <a:rPr lang="ru-RU" dirty="0"/>
              <a:t>, банку,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ліквідується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систему </a:t>
            </a:r>
            <a:r>
              <a:rPr lang="ru-RU" dirty="0" err="1"/>
              <a:t>гарантування</a:t>
            </a:r>
            <a:r>
              <a:rPr lang="ru-RU" dirty="0"/>
              <a:t> </a:t>
            </a:r>
            <a:r>
              <a:rPr lang="ru-RU" dirty="0" err="1"/>
              <a:t>вкладів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",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посадовим</a:t>
            </a:r>
            <a:r>
              <a:rPr lang="ru-RU" dirty="0"/>
              <a:t> особам, </a:t>
            </a:r>
            <a:r>
              <a:rPr lang="ru-RU" dirty="0" err="1"/>
              <a:t>іншим</a:t>
            </a:r>
            <a:r>
              <a:rPr lang="ru-RU" dirty="0"/>
              <a:t> особам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реалізації</a:t>
            </a:r>
            <a:r>
              <a:rPr lang="ru-RU" dirty="0"/>
              <a:t> Фондом </a:t>
            </a:r>
            <a:r>
              <a:rPr lang="ru-RU" dirty="0" err="1"/>
              <a:t>гарантування</a:t>
            </a:r>
            <a:r>
              <a:rPr lang="ru-RU" dirty="0"/>
              <a:t> </a:t>
            </a:r>
            <a:r>
              <a:rPr lang="ru-RU" dirty="0" err="1"/>
              <a:t>вкладів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майна (</a:t>
            </a:r>
            <a:r>
              <a:rPr lang="ru-RU" dirty="0" err="1"/>
              <a:t>активів</a:t>
            </a:r>
            <a:r>
              <a:rPr lang="ru-RU" dirty="0"/>
              <a:t>) банку, </a:t>
            </a:r>
            <a:r>
              <a:rPr lang="ru-RU" dirty="0" err="1"/>
              <a:t>віднесеного</a:t>
            </a:r>
            <a:r>
              <a:rPr lang="ru-RU" dirty="0"/>
              <a:t> до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неплатоспроможних</a:t>
            </a:r>
            <a:r>
              <a:rPr lang="ru-RU" dirty="0"/>
              <a:t>,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обов’язку</a:t>
            </a:r>
            <a:r>
              <a:rPr lang="ru-RU" dirty="0"/>
              <a:t> для таких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утримуватися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82193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2D2712-D6BB-4A47-8CC7-FDC2244B9E3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</a:rPr>
              <a:t>Не </a:t>
            </a:r>
            <a:r>
              <a:rPr lang="ru-RU" sz="3200" b="1" i="1" dirty="0" err="1">
                <a:solidFill>
                  <a:schemeClr val="bg1"/>
                </a:solidFill>
              </a:rPr>
              <a:t>допускається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200" b="1" i="1" dirty="0">
                <a:solidFill>
                  <a:schemeClr val="bg1"/>
                </a:solidFill>
              </a:rPr>
              <a:t> позову шляхом: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661E6F-1F41-420B-B72B-A195850DF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накладення</a:t>
            </a:r>
            <a:r>
              <a:rPr lang="ru-RU" dirty="0"/>
              <a:t> </a:t>
            </a:r>
            <a:r>
              <a:rPr lang="ru-RU" dirty="0" err="1"/>
              <a:t>арешту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(</a:t>
            </a:r>
            <a:r>
              <a:rPr lang="ru-RU" dirty="0" err="1"/>
              <a:t>активи</a:t>
            </a:r>
            <a:r>
              <a:rPr lang="ru-RU" dirty="0"/>
              <a:t>),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, Фонду </a:t>
            </a:r>
            <a:r>
              <a:rPr lang="ru-RU" dirty="0" err="1"/>
              <a:t>гарантування</a:t>
            </a:r>
            <a:r>
              <a:rPr lang="ru-RU" dirty="0"/>
              <a:t> </a:t>
            </a:r>
            <a:r>
              <a:rPr lang="ru-RU" dirty="0" err="1"/>
              <a:t>вкладів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банку, </a:t>
            </a:r>
            <a:r>
              <a:rPr lang="ru-RU" dirty="0" err="1"/>
              <a:t>віднесеного</a:t>
            </a:r>
            <a:r>
              <a:rPr lang="ru-RU" dirty="0"/>
              <a:t> до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неплатоспроможних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банку,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ліквідується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систему </a:t>
            </a:r>
            <a:r>
              <a:rPr lang="ru-RU" dirty="0" err="1"/>
              <a:t>гарантування</a:t>
            </a:r>
            <a:r>
              <a:rPr lang="ru-RU" dirty="0"/>
              <a:t> </a:t>
            </a:r>
            <a:r>
              <a:rPr lang="ru-RU" dirty="0" err="1"/>
              <a:t>вкладів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", яке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сплаті</a:t>
            </a:r>
            <a:r>
              <a:rPr lang="ru-RU" dirty="0"/>
              <a:t> Фонду </a:t>
            </a:r>
            <a:r>
              <a:rPr lang="ru-RU" dirty="0" err="1"/>
              <a:t>гарантування</a:t>
            </a:r>
            <a:r>
              <a:rPr lang="ru-RU" dirty="0"/>
              <a:t> </a:t>
            </a:r>
            <a:r>
              <a:rPr lang="ru-RU" dirty="0" err="1"/>
              <a:t>вкладів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банку, </a:t>
            </a:r>
            <a:r>
              <a:rPr lang="ru-RU" dirty="0" err="1"/>
              <a:t>віднесеному</a:t>
            </a:r>
            <a:r>
              <a:rPr lang="ru-RU" dirty="0"/>
              <a:t> до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неплатоспроможних</a:t>
            </a:r>
            <a:r>
              <a:rPr lang="ru-RU" dirty="0"/>
              <a:t>, банку,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ліквідується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України</a:t>
            </a:r>
            <a:r>
              <a:rPr lang="ru-RU" dirty="0"/>
              <a:t> "Про систему </a:t>
            </a:r>
            <a:r>
              <a:rPr lang="ru-RU" dirty="0" err="1"/>
              <a:t>гарантування</a:t>
            </a:r>
            <a:r>
              <a:rPr lang="ru-RU" dirty="0"/>
              <a:t> </a:t>
            </a:r>
            <a:r>
              <a:rPr lang="ru-RU" dirty="0" err="1"/>
              <a:t>вкладів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", і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98815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7B3E8F-D229-4423-B76A-B05123ECBF1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</a:rPr>
              <a:t>Не </a:t>
            </a:r>
            <a:r>
              <a:rPr lang="ru-RU" sz="3200" b="1" i="1" dirty="0" err="1">
                <a:solidFill>
                  <a:schemeClr val="bg1"/>
                </a:solidFill>
              </a:rPr>
              <a:t>допускається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200" b="1" i="1" dirty="0">
                <a:solidFill>
                  <a:schemeClr val="bg1"/>
                </a:solidFill>
              </a:rPr>
              <a:t> позову шляхом: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9240D0-9E61-4C58-956B-FAEEC78C9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зупинення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про участь </a:t>
            </a:r>
            <a:r>
              <a:rPr lang="ru-RU" dirty="0" err="1"/>
              <a:t>держави</a:t>
            </a:r>
            <a:r>
              <a:rPr lang="ru-RU" dirty="0"/>
              <a:t> у </a:t>
            </a:r>
            <a:r>
              <a:rPr lang="ru-RU" dirty="0" err="1"/>
              <a:t>виведенні</a:t>
            </a:r>
            <a:r>
              <a:rPr lang="ru-RU" dirty="0"/>
              <a:t> </a:t>
            </a:r>
            <a:r>
              <a:rPr lang="ru-RU" dirty="0" err="1"/>
              <a:t>неплатоспроможного</a:t>
            </a:r>
            <a:r>
              <a:rPr lang="ru-RU" dirty="0"/>
              <a:t> банку з ринку,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прийнятих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 таких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ринку, </a:t>
            </a:r>
            <a:r>
              <a:rPr lang="ru-RU" dirty="0" err="1"/>
              <a:t>прийнятих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неплатоспроможного</a:t>
            </a:r>
            <a:r>
              <a:rPr lang="ru-RU" dirty="0"/>
              <a:t> банку з ринку,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для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та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заборони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обов’язку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обов’язку</a:t>
            </a:r>
            <a:r>
              <a:rPr lang="ru-RU" dirty="0"/>
              <a:t> </a:t>
            </a:r>
            <a:r>
              <a:rPr lang="ru-RU" dirty="0" err="1"/>
              <a:t>утримуватися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випливають</a:t>
            </a:r>
            <a:r>
              <a:rPr lang="ru-RU" dirty="0"/>
              <a:t> з таких </a:t>
            </a:r>
            <a:r>
              <a:rPr lang="ru-RU" dirty="0" err="1"/>
              <a:t>рішень</a:t>
            </a:r>
            <a:r>
              <a:rPr lang="ru-RU" dirty="0"/>
              <a:t>/</a:t>
            </a:r>
            <a:r>
              <a:rPr lang="ru-RU" dirty="0" err="1"/>
              <a:t>актів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16596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767A222-A88A-4BB7-B224-D1DBF16B7D31}"/>
              </a:ext>
            </a:extLst>
          </p:cNvPr>
          <p:cNvSpPr/>
          <p:nvPr/>
        </p:nvSpPr>
        <p:spPr>
          <a:xfrm>
            <a:off x="866775" y="751344"/>
            <a:ext cx="1048702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Заходи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позову не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повинні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порушувати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прав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акціонерів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товариства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допускається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вжиття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заходів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позову,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змістом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є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тотожними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задоволенню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заявлених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позовних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спір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вирішується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суті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1" i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Не </a:t>
            </a:r>
            <a:r>
              <a:rPr lang="ru-RU" sz="2400" b="1" i="1" u="sng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допускається</a:t>
            </a:r>
            <a:r>
              <a:rPr lang="ru-RU" sz="2400" b="1" i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u="sng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вжиття</a:t>
            </a:r>
            <a:r>
              <a:rPr lang="ru-RU" sz="2400" b="1" i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u="sng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заходів</a:t>
            </a:r>
            <a:r>
              <a:rPr lang="ru-RU" sz="2400" b="1" i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u="sng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sz="2400" b="1" i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позову, </a:t>
            </a:r>
            <a:r>
              <a:rPr lang="ru-RU" sz="2400" b="1" i="1" u="sng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400" b="1" i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u="sng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полягають</a:t>
            </a:r>
            <a:r>
              <a:rPr lang="ru-RU" sz="2400" b="1" i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наслідком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припиненні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відкладенні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зупиненні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втручанні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конкурсу,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аукціону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тендера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публічних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конкурсних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процедур,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проводяться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імені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держави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(державного органу),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територіальної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громади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(органу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місцевого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самоврядування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участю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призначеного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державним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органом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суб’єкта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складі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комісії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проводить конкурс,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аукціон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торги, тендер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публічну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конкурсну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процедуру.</a:t>
            </a:r>
          </a:p>
        </p:txBody>
      </p:sp>
    </p:spTree>
    <p:extLst>
      <p:ext uri="{BB962C8B-B14F-4D97-AF65-F5344CB8AC3E}">
        <p14:creationId xmlns:p14="http://schemas.microsoft.com/office/powerpoint/2010/main" val="3971454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7613D-F7EA-4787-8377-FD09AEAA5D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</a:rPr>
              <a:t>Порядок </a:t>
            </a:r>
            <a:r>
              <a:rPr lang="ru-RU" sz="3200" b="1" i="1" dirty="0" err="1">
                <a:solidFill>
                  <a:schemeClr val="bg1"/>
                </a:solidFill>
              </a:rPr>
              <a:t>подання</a:t>
            </a:r>
            <a:r>
              <a:rPr lang="ru-RU" sz="3200" b="1" i="1" dirty="0">
                <a:solidFill>
                  <a:schemeClr val="bg1"/>
                </a:solidFill>
              </a:rPr>
              <a:t> заяви про </a:t>
            </a:r>
            <a:r>
              <a:rPr lang="ru-RU" sz="3200" b="1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200" b="1" i="1" dirty="0">
                <a:solidFill>
                  <a:schemeClr val="bg1"/>
                </a:solidFill>
              </a:rPr>
              <a:t> позову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59AABC-114E-493F-AA3D-1B6641F4B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подається</a:t>
            </a:r>
            <a:r>
              <a:rPr lang="ru-RU" dirty="0"/>
              <a:t>:</a:t>
            </a:r>
          </a:p>
          <a:p>
            <a:r>
              <a:rPr lang="ru-RU" dirty="0"/>
              <a:t>1) до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заяви - за правилами </a:t>
            </a:r>
            <a:r>
              <a:rPr lang="ru-RU" dirty="0" err="1"/>
              <a:t>підсудності</a:t>
            </a:r>
            <a:r>
              <a:rPr lang="ru-RU" dirty="0"/>
              <a:t>, </a:t>
            </a:r>
            <a:r>
              <a:rPr lang="ru-RU" dirty="0" err="1"/>
              <a:t>встановленими</a:t>
            </a:r>
            <a:r>
              <a:rPr lang="ru-RU" dirty="0"/>
              <a:t> ГПК для </a:t>
            </a:r>
            <a:r>
              <a:rPr lang="ru-RU" dirty="0" err="1"/>
              <a:t>відповідного</a:t>
            </a:r>
            <a:r>
              <a:rPr lang="ru-RU" dirty="0"/>
              <a:t> позову, </a:t>
            </a:r>
            <a:r>
              <a:rPr lang="ru-RU" dirty="0" err="1"/>
              <a:t>або</a:t>
            </a:r>
            <a:r>
              <a:rPr lang="ru-RU" dirty="0"/>
              <a:t> до суду за </a:t>
            </a:r>
            <a:r>
              <a:rPr lang="ru-RU" dirty="0" err="1"/>
              <a:t>місцезнаходженням</a:t>
            </a:r>
            <a:r>
              <a:rPr lang="ru-RU" dirty="0"/>
              <a:t> предмета спору - </a:t>
            </a:r>
            <a:r>
              <a:rPr lang="ru-RU" dirty="0" err="1"/>
              <a:t>якщо</a:t>
            </a:r>
            <a:r>
              <a:rPr lang="ru-RU" dirty="0"/>
              <a:t> суд, до </a:t>
            </a:r>
            <a:r>
              <a:rPr lang="ru-RU" dirty="0" err="1"/>
              <a:t>підсудності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справа,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одночасно</a:t>
            </a:r>
            <a:r>
              <a:rPr lang="ru-RU" dirty="0"/>
              <a:t> з </a:t>
            </a:r>
            <a:r>
              <a:rPr lang="ru-RU" dirty="0" err="1"/>
              <a:t>пред’явленням</a:t>
            </a:r>
            <a:r>
              <a:rPr lang="ru-RU" dirty="0"/>
              <a:t> позову - до суду,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, за правилами </a:t>
            </a:r>
            <a:r>
              <a:rPr lang="ru-RU" dirty="0" err="1"/>
              <a:t>підсудності</a:t>
            </a:r>
            <a:r>
              <a:rPr lang="ru-RU" dirty="0"/>
              <a:t>, </a:t>
            </a:r>
            <a:r>
              <a:rPr lang="ru-RU" dirty="0" err="1"/>
              <a:t>встановленими</a:t>
            </a:r>
            <a:r>
              <a:rPr lang="ru-RU" dirty="0"/>
              <a:t> ГПК;</a:t>
            </a:r>
          </a:p>
          <a:p>
            <a:r>
              <a:rPr lang="ru-RU" dirty="0"/>
              <a:t>3)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- до суду, у </a:t>
            </a:r>
            <a:r>
              <a:rPr lang="ru-RU" dirty="0" err="1"/>
              <a:t>провадженні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справа.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2625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87C6B13-FE14-44CB-BBC9-C6FAF913F190}"/>
              </a:ext>
            </a:extLst>
          </p:cNvPr>
          <p:cNvSpPr/>
          <p:nvPr/>
        </p:nvSpPr>
        <p:spPr>
          <a:xfrm>
            <a:off x="400050" y="1859340"/>
            <a:ext cx="11049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Заява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арешт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морського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судна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подається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місцезнаходженням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порту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реєстрації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судна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місцезнаходженням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морського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порту,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судно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знаходиться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прямує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незалежно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того,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такий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юрисдикцію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морської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яка є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підставою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арешту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заяви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позову до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позовної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заяви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заявник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повинен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пред’явити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позов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протягом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десяти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строки не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встановлено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законом, а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заяви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арешт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морського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судна -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тридцяти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дня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постановлення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позову.</a:t>
            </a:r>
          </a:p>
        </p:txBody>
      </p:sp>
    </p:spTree>
    <p:extLst>
      <p:ext uri="{BB962C8B-B14F-4D97-AF65-F5344CB8AC3E}">
        <p14:creationId xmlns:p14="http://schemas.microsoft.com/office/powerpoint/2010/main" val="7511763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397E32-865B-4BFF-ADC4-8F9BC53D27B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Зміст</a:t>
            </a:r>
            <a:r>
              <a:rPr lang="ru-RU" sz="3200" b="1" i="1" dirty="0">
                <a:solidFill>
                  <a:schemeClr val="bg1"/>
                </a:solidFill>
              </a:rPr>
              <a:t> і форма заяви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F758F-8E5C-4E6B-AA40-83BEF696E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800" dirty="0" err="1"/>
              <a:t>Заява</a:t>
            </a:r>
            <a:r>
              <a:rPr lang="ru-RU" sz="3800" dirty="0"/>
              <a:t> про </a:t>
            </a:r>
            <a:r>
              <a:rPr lang="ru-RU" sz="3800" dirty="0" err="1"/>
              <a:t>забезпечення</a:t>
            </a:r>
            <a:r>
              <a:rPr lang="ru-RU" sz="3800" dirty="0"/>
              <a:t> позову </a:t>
            </a:r>
            <a:r>
              <a:rPr lang="ru-RU" sz="3800" dirty="0" err="1"/>
              <a:t>подається</a:t>
            </a:r>
            <a:r>
              <a:rPr lang="ru-RU" sz="3800" dirty="0"/>
              <a:t> в </a:t>
            </a:r>
            <a:r>
              <a:rPr lang="ru-RU" sz="3800" dirty="0" err="1"/>
              <a:t>письмовій</a:t>
            </a:r>
            <a:r>
              <a:rPr lang="ru-RU" sz="3800" dirty="0"/>
              <a:t> </a:t>
            </a:r>
            <a:r>
              <a:rPr lang="ru-RU" sz="3800" dirty="0" err="1"/>
              <a:t>формі</a:t>
            </a:r>
            <a:r>
              <a:rPr lang="ru-RU" sz="3800" dirty="0"/>
              <a:t>, </a:t>
            </a:r>
            <a:r>
              <a:rPr lang="ru-RU" sz="3800" dirty="0" err="1"/>
              <a:t>підписується</a:t>
            </a:r>
            <a:r>
              <a:rPr lang="ru-RU" sz="3800" dirty="0"/>
              <a:t> </a:t>
            </a:r>
            <a:r>
              <a:rPr lang="ru-RU" sz="3800" dirty="0" err="1"/>
              <a:t>заявником</a:t>
            </a:r>
            <a:r>
              <a:rPr lang="ru-RU" sz="3800" dirty="0"/>
              <a:t> і повинна </a:t>
            </a:r>
            <a:r>
              <a:rPr lang="ru-RU" sz="3800" dirty="0" err="1"/>
              <a:t>містити</a:t>
            </a:r>
            <a:r>
              <a:rPr lang="ru-RU" sz="3800" dirty="0"/>
              <a:t>:</a:t>
            </a:r>
          </a:p>
          <a:p>
            <a:r>
              <a:rPr lang="ru-RU" sz="3800" dirty="0"/>
              <a:t>1) </a:t>
            </a:r>
            <a:r>
              <a:rPr lang="ru-RU" sz="3800" dirty="0" err="1"/>
              <a:t>найменування</a:t>
            </a:r>
            <a:r>
              <a:rPr lang="ru-RU" sz="3800" dirty="0"/>
              <a:t> суду, до </a:t>
            </a:r>
            <a:r>
              <a:rPr lang="ru-RU" sz="3800" dirty="0" err="1"/>
              <a:t>якого</a:t>
            </a:r>
            <a:r>
              <a:rPr lang="ru-RU" sz="3800" dirty="0"/>
              <a:t> </a:t>
            </a:r>
            <a:r>
              <a:rPr lang="ru-RU" sz="3800" dirty="0" err="1"/>
              <a:t>подається</a:t>
            </a:r>
            <a:r>
              <a:rPr lang="ru-RU" sz="3800" dirty="0"/>
              <a:t> </a:t>
            </a:r>
            <a:r>
              <a:rPr lang="ru-RU" sz="3800" dirty="0" err="1"/>
              <a:t>заява</a:t>
            </a:r>
            <a:r>
              <a:rPr lang="ru-RU" sz="3800" dirty="0"/>
              <a:t>;</a:t>
            </a:r>
          </a:p>
          <a:p>
            <a:r>
              <a:rPr lang="ru-RU" sz="3800" dirty="0"/>
              <a:t>2) </a:t>
            </a:r>
            <a:r>
              <a:rPr lang="ru-RU" sz="3800" dirty="0" err="1"/>
              <a:t>повне</a:t>
            </a:r>
            <a:r>
              <a:rPr lang="ru-RU" sz="3800" dirty="0"/>
              <a:t> </a:t>
            </a:r>
            <a:r>
              <a:rPr lang="ru-RU" sz="3800" dirty="0" err="1"/>
              <a:t>найменування</a:t>
            </a:r>
            <a:r>
              <a:rPr lang="ru-RU" sz="3800" dirty="0"/>
              <a:t> (для </a:t>
            </a:r>
            <a:r>
              <a:rPr lang="ru-RU" sz="3800" dirty="0" err="1"/>
              <a:t>юридичних</a:t>
            </a:r>
            <a:r>
              <a:rPr lang="ru-RU" sz="3800" dirty="0"/>
              <a:t> </a:t>
            </a:r>
            <a:r>
              <a:rPr lang="ru-RU" sz="3800" dirty="0" err="1"/>
              <a:t>осіб</a:t>
            </a:r>
            <a:r>
              <a:rPr lang="ru-RU" sz="3800" dirty="0"/>
              <a:t>) </a:t>
            </a:r>
            <a:r>
              <a:rPr lang="ru-RU" sz="3800" dirty="0" err="1"/>
              <a:t>або</a:t>
            </a:r>
            <a:r>
              <a:rPr lang="ru-RU" sz="3800" dirty="0"/>
              <a:t> </a:t>
            </a:r>
            <a:r>
              <a:rPr lang="ru-RU" sz="3800" dirty="0" err="1"/>
              <a:t>ім’я</a:t>
            </a:r>
            <a:r>
              <a:rPr lang="ru-RU" sz="3800" dirty="0"/>
              <a:t> (</a:t>
            </a:r>
            <a:r>
              <a:rPr lang="ru-RU" sz="3800" dirty="0" err="1"/>
              <a:t>прізвище</a:t>
            </a:r>
            <a:r>
              <a:rPr lang="ru-RU" sz="3800" dirty="0"/>
              <a:t>, </a:t>
            </a:r>
            <a:r>
              <a:rPr lang="ru-RU" sz="3800" dirty="0" err="1"/>
              <a:t>ім’я</a:t>
            </a:r>
            <a:r>
              <a:rPr lang="ru-RU" sz="3800" dirty="0"/>
              <a:t> та по </a:t>
            </a:r>
            <a:r>
              <a:rPr lang="ru-RU" sz="3800" dirty="0" err="1"/>
              <a:t>батькові</a:t>
            </a:r>
            <a:r>
              <a:rPr lang="ru-RU" sz="3800" dirty="0"/>
              <a:t>) (для </a:t>
            </a:r>
            <a:r>
              <a:rPr lang="ru-RU" sz="3800" dirty="0" err="1"/>
              <a:t>фізичних</a:t>
            </a:r>
            <a:r>
              <a:rPr lang="ru-RU" sz="3800" dirty="0"/>
              <a:t> </a:t>
            </a:r>
            <a:r>
              <a:rPr lang="ru-RU" sz="3800" dirty="0" err="1"/>
              <a:t>осіб</a:t>
            </a:r>
            <a:r>
              <a:rPr lang="ru-RU" sz="3800" dirty="0"/>
              <a:t>) </a:t>
            </a:r>
            <a:r>
              <a:rPr lang="ru-RU" sz="3800" dirty="0" err="1"/>
              <a:t>заявника</a:t>
            </a:r>
            <a:r>
              <a:rPr lang="ru-RU" sz="3800" dirty="0"/>
              <a:t>, </a:t>
            </a:r>
            <a:r>
              <a:rPr lang="ru-RU" sz="3800" dirty="0" err="1"/>
              <a:t>його</a:t>
            </a:r>
            <a:r>
              <a:rPr lang="ru-RU" sz="3800" dirty="0"/>
              <a:t> </a:t>
            </a:r>
            <a:r>
              <a:rPr lang="ru-RU" sz="3800" dirty="0" err="1"/>
              <a:t>місцезнаходження</a:t>
            </a:r>
            <a:r>
              <a:rPr lang="ru-RU" sz="3800" dirty="0"/>
              <a:t> (для </a:t>
            </a:r>
            <a:r>
              <a:rPr lang="ru-RU" sz="3800" dirty="0" err="1"/>
              <a:t>юридичних</a:t>
            </a:r>
            <a:r>
              <a:rPr lang="ru-RU" sz="3800" dirty="0"/>
              <a:t> </a:t>
            </a:r>
            <a:r>
              <a:rPr lang="ru-RU" sz="3800" dirty="0" err="1"/>
              <a:t>осіб</a:t>
            </a:r>
            <a:r>
              <a:rPr lang="ru-RU" sz="3800" dirty="0"/>
              <a:t>) </a:t>
            </a:r>
            <a:r>
              <a:rPr lang="ru-RU" sz="3800" dirty="0" err="1"/>
              <a:t>або</a:t>
            </a:r>
            <a:r>
              <a:rPr lang="ru-RU" sz="3800" dirty="0"/>
              <a:t> </a:t>
            </a:r>
            <a:r>
              <a:rPr lang="ru-RU" sz="3800" dirty="0" err="1"/>
              <a:t>місце</a:t>
            </a:r>
            <a:r>
              <a:rPr lang="ru-RU" sz="3800" dirty="0"/>
              <a:t> </a:t>
            </a:r>
            <a:r>
              <a:rPr lang="ru-RU" sz="3800" dirty="0" err="1"/>
              <a:t>проживання</a:t>
            </a:r>
            <a:r>
              <a:rPr lang="ru-RU" sz="3800" dirty="0"/>
              <a:t> </a:t>
            </a:r>
            <a:r>
              <a:rPr lang="ru-RU" sz="3800" dirty="0" err="1"/>
              <a:t>чи</a:t>
            </a:r>
            <a:r>
              <a:rPr lang="ru-RU" sz="3800" dirty="0"/>
              <a:t> </a:t>
            </a:r>
            <a:r>
              <a:rPr lang="ru-RU" sz="3800" dirty="0" err="1"/>
              <a:t>перебування</a:t>
            </a:r>
            <a:r>
              <a:rPr lang="ru-RU" sz="3800" dirty="0"/>
              <a:t> (для </a:t>
            </a:r>
            <a:r>
              <a:rPr lang="ru-RU" sz="3800" dirty="0" err="1"/>
              <a:t>фізичних</a:t>
            </a:r>
            <a:r>
              <a:rPr lang="ru-RU" sz="3800" dirty="0"/>
              <a:t> </a:t>
            </a:r>
            <a:r>
              <a:rPr lang="ru-RU" sz="3800" dirty="0" err="1"/>
              <a:t>осіб</a:t>
            </a:r>
            <a:r>
              <a:rPr lang="ru-RU" sz="3800" dirty="0"/>
              <a:t>), </a:t>
            </a:r>
            <a:r>
              <a:rPr lang="ru-RU" sz="3800" dirty="0" err="1"/>
              <a:t>поштовий</a:t>
            </a:r>
            <a:r>
              <a:rPr lang="ru-RU" sz="3800" dirty="0"/>
              <a:t> </a:t>
            </a:r>
            <a:r>
              <a:rPr lang="ru-RU" sz="3800" dirty="0" err="1"/>
              <a:t>індекс</a:t>
            </a:r>
            <a:r>
              <a:rPr lang="ru-RU" sz="3800" dirty="0"/>
              <a:t>, </a:t>
            </a:r>
            <a:r>
              <a:rPr lang="ru-RU" sz="3800" dirty="0" err="1"/>
              <a:t>ідентифікаційний</a:t>
            </a:r>
            <a:r>
              <a:rPr lang="ru-RU" sz="3800" dirty="0"/>
              <a:t> код </a:t>
            </a:r>
            <a:r>
              <a:rPr lang="ru-RU" sz="3800" dirty="0" err="1"/>
              <a:t>юридичної</a:t>
            </a:r>
            <a:r>
              <a:rPr lang="ru-RU" sz="3800" dirty="0"/>
              <a:t> особи в </a:t>
            </a:r>
            <a:r>
              <a:rPr lang="ru-RU" sz="3800" dirty="0" err="1"/>
              <a:t>Єдиному</a:t>
            </a:r>
            <a:r>
              <a:rPr lang="ru-RU" sz="3800" dirty="0"/>
              <a:t> державному </a:t>
            </a:r>
            <a:r>
              <a:rPr lang="ru-RU" sz="3800" dirty="0" err="1"/>
              <a:t>реєстрі</a:t>
            </a:r>
            <a:r>
              <a:rPr lang="ru-RU" sz="3800" dirty="0"/>
              <a:t> </a:t>
            </a:r>
            <a:r>
              <a:rPr lang="ru-RU" sz="3800" dirty="0" err="1"/>
              <a:t>підприємств</a:t>
            </a:r>
            <a:r>
              <a:rPr lang="ru-RU" sz="3800" dirty="0"/>
              <a:t> і </a:t>
            </a:r>
            <a:r>
              <a:rPr lang="ru-RU" sz="3800" dirty="0" err="1"/>
              <a:t>організацій</a:t>
            </a:r>
            <a:r>
              <a:rPr lang="ru-RU" sz="3800" dirty="0"/>
              <a:t> </a:t>
            </a:r>
            <a:r>
              <a:rPr lang="ru-RU" sz="3800" dirty="0" err="1"/>
              <a:t>України</a:t>
            </a:r>
            <a:r>
              <a:rPr lang="ru-RU" sz="3800" dirty="0"/>
              <a:t>, </a:t>
            </a:r>
            <a:r>
              <a:rPr lang="ru-RU" sz="3800" dirty="0" err="1"/>
              <a:t>реєстраційний</a:t>
            </a:r>
            <a:r>
              <a:rPr lang="ru-RU" sz="3800" dirty="0"/>
              <a:t> номер </a:t>
            </a:r>
            <a:r>
              <a:rPr lang="ru-RU" sz="3800" dirty="0" err="1"/>
              <a:t>облікової</a:t>
            </a:r>
            <a:r>
              <a:rPr lang="ru-RU" sz="3800" dirty="0"/>
              <a:t> </a:t>
            </a:r>
            <a:r>
              <a:rPr lang="ru-RU" sz="3800" dirty="0" err="1"/>
              <a:t>картки</a:t>
            </a:r>
            <a:r>
              <a:rPr lang="ru-RU" sz="3800" dirty="0"/>
              <a:t> </a:t>
            </a:r>
            <a:r>
              <a:rPr lang="ru-RU" sz="3800" dirty="0" err="1"/>
              <a:t>платника</a:t>
            </a:r>
            <a:r>
              <a:rPr lang="ru-RU" sz="3800" dirty="0"/>
              <a:t> </a:t>
            </a:r>
            <a:r>
              <a:rPr lang="ru-RU" sz="3800" dirty="0" err="1"/>
              <a:t>податків</a:t>
            </a:r>
            <a:r>
              <a:rPr lang="ru-RU" sz="3800" dirty="0"/>
              <a:t> (для </a:t>
            </a:r>
            <a:r>
              <a:rPr lang="ru-RU" sz="3800" dirty="0" err="1"/>
              <a:t>фізичних</a:t>
            </a:r>
            <a:r>
              <a:rPr lang="ru-RU" sz="3800" dirty="0"/>
              <a:t> </a:t>
            </a:r>
            <a:r>
              <a:rPr lang="ru-RU" sz="3800" dirty="0" err="1"/>
              <a:t>осіб</a:t>
            </a:r>
            <a:r>
              <a:rPr lang="ru-RU" sz="3800" dirty="0"/>
              <a:t>) за </a:t>
            </a:r>
            <a:r>
              <a:rPr lang="ru-RU" sz="3800" dirty="0" err="1"/>
              <a:t>його</a:t>
            </a:r>
            <a:r>
              <a:rPr lang="ru-RU" sz="3800" dirty="0"/>
              <a:t> </a:t>
            </a:r>
            <a:r>
              <a:rPr lang="ru-RU" sz="3800" dirty="0" err="1"/>
              <a:t>наявності</a:t>
            </a:r>
            <a:r>
              <a:rPr lang="ru-RU" sz="3800" dirty="0"/>
              <a:t> </a:t>
            </a:r>
            <a:r>
              <a:rPr lang="ru-RU" sz="3800" dirty="0" err="1"/>
              <a:t>або</a:t>
            </a:r>
            <a:r>
              <a:rPr lang="ru-RU" sz="3800" dirty="0"/>
              <a:t> номер і </a:t>
            </a:r>
            <a:r>
              <a:rPr lang="ru-RU" sz="3800" dirty="0" err="1"/>
              <a:t>серію</a:t>
            </a:r>
            <a:r>
              <a:rPr lang="ru-RU" sz="3800" dirty="0"/>
              <a:t> паспорта для </a:t>
            </a:r>
            <a:r>
              <a:rPr lang="ru-RU" sz="3800" dirty="0" err="1"/>
              <a:t>фізичних</a:t>
            </a:r>
            <a:r>
              <a:rPr lang="ru-RU" sz="3800" dirty="0"/>
              <a:t> </a:t>
            </a:r>
            <a:r>
              <a:rPr lang="ru-RU" sz="3800" dirty="0" err="1"/>
              <a:t>осіб</a:t>
            </a:r>
            <a:r>
              <a:rPr lang="ru-RU" sz="3800" dirty="0"/>
              <a:t> - </a:t>
            </a:r>
            <a:r>
              <a:rPr lang="ru-RU" sz="3800" dirty="0" err="1"/>
              <a:t>громадян</a:t>
            </a:r>
            <a:r>
              <a:rPr lang="ru-RU" sz="3800" dirty="0"/>
              <a:t> </a:t>
            </a:r>
            <a:r>
              <a:rPr lang="ru-RU" sz="3800" dirty="0" err="1"/>
              <a:t>України</a:t>
            </a:r>
            <a:r>
              <a:rPr lang="ru-RU" sz="3800" dirty="0"/>
              <a:t>, </a:t>
            </a:r>
            <a:r>
              <a:rPr lang="ru-RU" sz="3800" dirty="0" err="1"/>
              <a:t>номери</a:t>
            </a:r>
            <a:r>
              <a:rPr lang="ru-RU" sz="3800" dirty="0"/>
              <a:t> </a:t>
            </a:r>
            <a:r>
              <a:rPr lang="ru-RU" sz="3800" dirty="0" err="1"/>
              <a:t>засобів</a:t>
            </a:r>
            <a:r>
              <a:rPr lang="ru-RU" sz="3800" dirty="0"/>
              <a:t> </a:t>
            </a:r>
            <a:r>
              <a:rPr lang="ru-RU" sz="3800" dirty="0" err="1"/>
              <a:t>зв’язку</a:t>
            </a:r>
            <a:r>
              <a:rPr lang="ru-RU" sz="3800" dirty="0"/>
              <a:t> та адресу </a:t>
            </a:r>
            <a:r>
              <a:rPr lang="ru-RU" sz="3800" dirty="0" err="1"/>
              <a:t>електронної</a:t>
            </a:r>
            <a:r>
              <a:rPr lang="ru-RU" sz="3800" dirty="0"/>
              <a:t> </a:t>
            </a:r>
            <a:r>
              <a:rPr lang="ru-RU" sz="3800" dirty="0" err="1"/>
              <a:t>пошти</a:t>
            </a:r>
            <a:r>
              <a:rPr lang="ru-RU" sz="3800" dirty="0"/>
              <a:t>, за </a:t>
            </a:r>
            <a:r>
              <a:rPr lang="ru-RU" sz="3800" dirty="0" err="1"/>
              <a:t>наявності</a:t>
            </a:r>
            <a:r>
              <a:rPr lang="ru-RU" sz="3800" dirty="0"/>
              <a:t>;</a:t>
            </a:r>
          </a:p>
          <a:p>
            <a:r>
              <a:rPr lang="ru-RU" sz="3800" dirty="0"/>
              <a:t>3) предмет позову та </a:t>
            </a:r>
            <a:r>
              <a:rPr lang="ru-RU" sz="3800" dirty="0" err="1"/>
              <a:t>обґрунтування</a:t>
            </a:r>
            <a:r>
              <a:rPr lang="ru-RU" sz="3800" dirty="0"/>
              <a:t> </a:t>
            </a:r>
            <a:r>
              <a:rPr lang="ru-RU" sz="3800" dirty="0" err="1"/>
              <a:t>необхідності</a:t>
            </a:r>
            <a:r>
              <a:rPr lang="ru-RU" sz="3800" dirty="0"/>
              <a:t> </a:t>
            </a:r>
            <a:r>
              <a:rPr lang="ru-RU" sz="3800" dirty="0" err="1"/>
              <a:t>забезпечення</a:t>
            </a:r>
            <a:r>
              <a:rPr lang="ru-RU" sz="3800" dirty="0"/>
              <a:t> позову;</a:t>
            </a:r>
          </a:p>
          <a:p>
            <a:r>
              <a:rPr lang="ru-RU" sz="3800" dirty="0"/>
              <a:t>4) </a:t>
            </a:r>
            <a:r>
              <a:rPr lang="ru-RU" sz="3800" dirty="0" err="1"/>
              <a:t>захід</a:t>
            </a:r>
            <a:r>
              <a:rPr lang="ru-RU" sz="3800" dirty="0"/>
              <a:t> </a:t>
            </a:r>
            <a:r>
              <a:rPr lang="ru-RU" sz="3800" dirty="0" err="1"/>
              <a:t>забезпечення</a:t>
            </a:r>
            <a:r>
              <a:rPr lang="ru-RU" sz="3800" dirty="0"/>
              <a:t> позову, </a:t>
            </a:r>
            <a:r>
              <a:rPr lang="ru-RU" sz="3800" dirty="0" err="1"/>
              <a:t>який</a:t>
            </a:r>
            <a:r>
              <a:rPr lang="ru-RU" sz="3800" dirty="0"/>
              <a:t> </a:t>
            </a:r>
            <a:r>
              <a:rPr lang="ru-RU" sz="3800" dirty="0" err="1"/>
              <a:t>належить</a:t>
            </a:r>
            <a:r>
              <a:rPr lang="ru-RU" sz="3800" dirty="0"/>
              <a:t> </a:t>
            </a:r>
            <a:r>
              <a:rPr lang="ru-RU" sz="3800" dirty="0" err="1"/>
              <a:t>застосувати</a:t>
            </a:r>
            <a:r>
              <a:rPr lang="ru-RU" sz="3800" dirty="0"/>
              <a:t>, з </a:t>
            </a:r>
            <a:r>
              <a:rPr lang="ru-RU" sz="3800" dirty="0" err="1"/>
              <a:t>обґрунтуванням</a:t>
            </a:r>
            <a:r>
              <a:rPr lang="ru-RU" sz="3800" dirty="0"/>
              <a:t> </a:t>
            </a:r>
            <a:r>
              <a:rPr lang="ru-RU" sz="3800" dirty="0" err="1"/>
              <a:t>його</a:t>
            </a:r>
            <a:r>
              <a:rPr lang="ru-RU" sz="3800" dirty="0"/>
              <a:t> </a:t>
            </a:r>
            <a:r>
              <a:rPr lang="ru-RU" sz="3800" dirty="0" err="1"/>
              <a:t>необхідності</a:t>
            </a:r>
            <a:r>
              <a:rPr lang="ru-RU" sz="3800" dirty="0"/>
              <a:t>;</a:t>
            </a:r>
          </a:p>
          <a:p>
            <a:r>
              <a:rPr lang="ru-RU" sz="3800" dirty="0"/>
              <a:t>5) </a:t>
            </a:r>
            <a:r>
              <a:rPr lang="ru-RU" sz="3800" dirty="0" err="1"/>
              <a:t>ціну</a:t>
            </a:r>
            <a:r>
              <a:rPr lang="ru-RU" sz="3800" dirty="0"/>
              <a:t> позову, про </a:t>
            </a:r>
            <a:r>
              <a:rPr lang="ru-RU" sz="3800" dirty="0" err="1"/>
              <a:t>забезпечення</a:t>
            </a:r>
            <a:r>
              <a:rPr lang="ru-RU" sz="3800" dirty="0"/>
              <a:t> </a:t>
            </a:r>
            <a:r>
              <a:rPr lang="ru-RU" sz="3800" dirty="0" err="1"/>
              <a:t>якого</a:t>
            </a:r>
            <a:r>
              <a:rPr lang="ru-RU" sz="3800" dirty="0"/>
              <a:t> просить </a:t>
            </a:r>
            <a:r>
              <a:rPr lang="ru-RU" sz="3800" dirty="0" err="1"/>
              <a:t>заявник</a:t>
            </a:r>
            <a:r>
              <a:rPr lang="ru-RU" sz="3800" dirty="0"/>
              <a:t>;</a:t>
            </a:r>
          </a:p>
          <a:p>
            <a:r>
              <a:rPr lang="ru-RU" sz="3800" dirty="0"/>
              <a:t>6) </a:t>
            </a:r>
            <a:r>
              <a:rPr lang="ru-RU" sz="3800" dirty="0" err="1"/>
              <a:t>пропозиції</a:t>
            </a:r>
            <a:r>
              <a:rPr lang="ru-RU" sz="3800" dirty="0"/>
              <a:t> </a:t>
            </a:r>
            <a:r>
              <a:rPr lang="ru-RU" sz="3800" dirty="0" err="1"/>
              <a:t>заявника</a:t>
            </a:r>
            <a:r>
              <a:rPr lang="ru-RU" sz="3800" dirty="0"/>
              <a:t> </a:t>
            </a:r>
            <a:r>
              <a:rPr lang="ru-RU" sz="3800" dirty="0" err="1"/>
              <a:t>щодо</a:t>
            </a:r>
            <a:r>
              <a:rPr lang="ru-RU" sz="3800" dirty="0"/>
              <a:t> </a:t>
            </a:r>
            <a:r>
              <a:rPr lang="ru-RU" sz="3800" dirty="0" err="1"/>
              <a:t>зустрічного</a:t>
            </a:r>
            <a:r>
              <a:rPr lang="ru-RU" sz="3800" dirty="0"/>
              <a:t> </a:t>
            </a:r>
            <a:r>
              <a:rPr lang="ru-RU" sz="3800" dirty="0" err="1"/>
              <a:t>забезпечення</a:t>
            </a:r>
            <a:r>
              <a:rPr lang="ru-RU" sz="3800" dirty="0"/>
              <a:t>;</a:t>
            </a:r>
          </a:p>
          <a:p>
            <a:r>
              <a:rPr lang="ru-RU" sz="3800" dirty="0"/>
              <a:t>7) </a:t>
            </a:r>
            <a:r>
              <a:rPr lang="ru-RU" sz="3800" dirty="0" err="1"/>
              <a:t>інші</a:t>
            </a:r>
            <a:r>
              <a:rPr lang="ru-RU" sz="3800" dirty="0"/>
              <a:t> </a:t>
            </a:r>
            <a:r>
              <a:rPr lang="ru-RU" sz="3800" dirty="0" err="1"/>
              <a:t>відомості</a:t>
            </a:r>
            <a:r>
              <a:rPr lang="ru-RU" sz="3800" dirty="0"/>
              <a:t>, </a:t>
            </a:r>
            <a:r>
              <a:rPr lang="ru-RU" sz="3800" dirty="0" err="1"/>
              <a:t>потрібні</a:t>
            </a:r>
            <a:r>
              <a:rPr lang="ru-RU" sz="3800" dirty="0"/>
              <a:t> для </a:t>
            </a:r>
            <a:r>
              <a:rPr lang="ru-RU" sz="3800" dirty="0" err="1"/>
              <a:t>забезпечення</a:t>
            </a:r>
            <a:r>
              <a:rPr lang="ru-RU" sz="3800" dirty="0"/>
              <a:t> позову.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846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F59BA-98AB-47FF-AAC8-C1BB6B7294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/>
              <a:t>Обчислення</a:t>
            </a:r>
            <a:r>
              <a:rPr lang="ru-RU" sz="3200" b="1" i="1" dirty="0"/>
              <a:t> </a:t>
            </a:r>
            <a:r>
              <a:rPr lang="ru-RU" sz="3200" b="1" i="1" dirty="0" err="1"/>
              <a:t>процесуальних</a:t>
            </a:r>
            <a:r>
              <a:rPr lang="ru-RU" sz="3200" b="1" i="1" dirty="0"/>
              <a:t> </a:t>
            </a:r>
            <a:r>
              <a:rPr lang="ru-RU" sz="3200" b="1" i="1" dirty="0" err="1"/>
              <a:t>строків</a:t>
            </a:r>
            <a:r>
              <a:rPr lang="ru-RU" sz="3200" b="1" i="1" dirty="0"/>
              <a:t>.</a:t>
            </a:r>
            <a:r>
              <a:rPr lang="ru-RU" b="1" i="1" dirty="0"/>
              <a:t> </a:t>
            </a:r>
            <a:r>
              <a:rPr lang="ru-RU" sz="3200" b="1" i="1" dirty="0"/>
              <a:t>Початок і </a:t>
            </a:r>
            <a:r>
              <a:rPr lang="ru-RU" sz="3200" b="1" i="1" dirty="0" err="1"/>
              <a:t>закінчення</a:t>
            </a:r>
            <a:r>
              <a:rPr lang="ru-RU" sz="3200" b="1" i="1" dirty="0"/>
              <a:t> </a:t>
            </a:r>
            <a:r>
              <a:rPr lang="ru-RU" sz="3200" b="1" i="1" dirty="0" err="1"/>
              <a:t>процесуальних</a:t>
            </a:r>
            <a:r>
              <a:rPr lang="ru-RU" sz="3200" b="1" i="1" dirty="0"/>
              <a:t> </a:t>
            </a:r>
            <a:r>
              <a:rPr lang="ru-RU" sz="3200" b="1" i="1" dirty="0" err="1"/>
              <a:t>строків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595E45-EA73-4B76-8433-4D8685D29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Строки, </a:t>
            </a:r>
            <a:r>
              <a:rPr lang="ru-RU" dirty="0" err="1"/>
              <a:t>встановлені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судом, </a:t>
            </a:r>
            <a:r>
              <a:rPr lang="ru-RU" dirty="0" err="1"/>
              <a:t>обчислюються</a:t>
            </a:r>
            <a:r>
              <a:rPr lang="ru-RU" dirty="0"/>
              <a:t> </a:t>
            </a:r>
            <a:r>
              <a:rPr lang="ru-RU" b="1" i="1" dirty="0">
                <a:solidFill>
                  <a:srgbClr val="00B050"/>
                </a:solidFill>
              </a:rPr>
              <a:t>роками, </a:t>
            </a:r>
            <a:r>
              <a:rPr lang="ru-RU" b="1" i="1" dirty="0" err="1">
                <a:solidFill>
                  <a:srgbClr val="00B050"/>
                </a:solidFill>
              </a:rPr>
              <a:t>місяцями</a:t>
            </a:r>
            <a:r>
              <a:rPr lang="ru-RU" b="1" i="1" dirty="0">
                <a:solidFill>
                  <a:srgbClr val="00B050"/>
                </a:solidFill>
              </a:rPr>
              <a:t> і днями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визначатися</a:t>
            </a:r>
            <a:r>
              <a:rPr lang="ru-RU" dirty="0"/>
              <a:t> </a:t>
            </a:r>
            <a:r>
              <a:rPr lang="ru-RU" dirty="0" err="1"/>
              <a:t>вказівкою</a:t>
            </a:r>
            <a:r>
              <a:rPr lang="ru-RU" dirty="0"/>
              <a:t> на </a:t>
            </a:r>
            <a:r>
              <a:rPr lang="ru-RU" dirty="0" err="1"/>
              <a:t>подію</a:t>
            </a:r>
            <a:r>
              <a:rPr lang="ru-RU" dirty="0"/>
              <a:t>, яка повинна неминуче </a:t>
            </a:r>
            <a:r>
              <a:rPr lang="ru-RU" dirty="0" err="1"/>
              <a:t>настати</a:t>
            </a:r>
            <a:r>
              <a:rPr lang="ru-RU" dirty="0"/>
              <a:t>.</a:t>
            </a:r>
          </a:p>
          <a:p>
            <a:r>
              <a:rPr lang="ru-RU" b="1" i="1" dirty="0" err="1">
                <a:solidFill>
                  <a:srgbClr val="7030A0"/>
                </a:solidFill>
              </a:rPr>
              <a:t>Перебіг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процесуального</a:t>
            </a:r>
            <a:r>
              <a:rPr lang="ru-RU" b="1" i="1" dirty="0">
                <a:solidFill>
                  <a:srgbClr val="7030A0"/>
                </a:solidFill>
              </a:rPr>
              <a:t> строку </a:t>
            </a:r>
            <a:r>
              <a:rPr lang="ru-RU" dirty="0" err="1"/>
              <a:t>починається</a:t>
            </a:r>
            <a:r>
              <a:rPr lang="ru-RU" dirty="0"/>
              <a:t> з </a:t>
            </a:r>
            <a:r>
              <a:rPr lang="ru-RU" dirty="0" err="1"/>
              <a:t>наступного</a:t>
            </a:r>
            <a:r>
              <a:rPr lang="ru-RU" dirty="0"/>
              <a:t> дня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календарної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з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пов’язано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початок.</a:t>
            </a:r>
          </a:p>
        </p:txBody>
      </p:sp>
    </p:spTree>
    <p:extLst>
      <p:ext uri="{BB962C8B-B14F-4D97-AF65-F5344CB8AC3E}">
        <p14:creationId xmlns:p14="http://schemas.microsoft.com/office/powerpoint/2010/main" val="1749568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34FD6D-B342-48A5-815B-CD9D77D9EF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Заява</a:t>
            </a:r>
            <a:r>
              <a:rPr lang="ru-RU" sz="3200" b="1" i="1" dirty="0">
                <a:solidFill>
                  <a:schemeClr val="bg1"/>
                </a:solidFill>
              </a:rPr>
              <a:t> про </a:t>
            </a:r>
            <a:r>
              <a:rPr lang="ru-RU" sz="3200" b="1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200" b="1" i="1" dirty="0">
                <a:solidFill>
                  <a:schemeClr val="bg1"/>
                </a:solidFill>
              </a:rPr>
              <a:t> позову у </a:t>
            </a:r>
            <a:r>
              <a:rPr lang="ru-RU" sz="3200" b="1" i="1" dirty="0" err="1">
                <a:solidFill>
                  <a:schemeClr val="bg1"/>
                </a:solidFill>
              </a:rPr>
              <a:t>вигляді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арешту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морського</a:t>
            </a:r>
            <a:r>
              <a:rPr lang="ru-RU" sz="3200" b="1" i="1" dirty="0">
                <a:solidFill>
                  <a:schemeClr val="bg1"/>
                </a:solidFill>
              </a:rPr>
              <a:t> судна </a:t>
            </a:r>
            <a:r>
              <a:rPr lang="ru-RU" sz="3200" b="1" i="1" dirty="0" err="1">
                <a:solidFill>
                  <a:schemeClr val="bg1"/>
                </a:solidFill>
              </a:rPr>
              <a:t>подається</a:t>
            </a:r>
            <a:r>
              <a:rPr lang="ru-RU" sz="3200" b="1" i="1" dirty="0">
                <a:solidFill>
                  <a:schemeClr val="bg1"/>
                </a:solidFill>
              </a:rPr>
              <a:t> в </a:t>
            </a:r>
            <a:r>
              <a:rPr lang="ru-RU" sz="3200" b="1" i="1" dirty="0" err="1">
                <a:solidFill>
                  <a:schemeClr val="bg1"/>
                </a:solidFill>
              </a:rPr>
              <a:t>письмовій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формі</a:t>
            </a:r>
            <a:r>
              <a:rPr lang="ru-RU" sz="3200" b="1" i="1" dirty="0">
                <a:solidFill>
                  <a:schemeClr val="bg1"/>
                </a:solidFill>
              </a:rPr>
              <a:t> і повинна </a:t>
            </a:r>
            <a:r>
              <a:rPr lang="ru-RU" sz="3200" b="1" i="1" dirty="0" err="1">
                <a:solidFill>
                  <a:schemeClr val="bg1"/>
                </a:solidFill>
              </a:rPr>
              <a:t>містити</a:t>
            </a:r>
            <a:r>
              <a:rPr lang="ru-RU" sz="3200" b="1" i="1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DC4E9A-CB07-46F9-8C52-6B798561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1) </a:t>
            </a:r>
            <a:r>
              <a:rPr lang="ru-RU" dirty="0" err="1"/>
              <a:t>найменування</a:t>
            </a:r>
            <a:r>
              <a:rPr lang="ru-RU" dirty="0"/>
              <a:t> суду,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(для </a:t>
            </a:r>
            <a:r>
              <a:rPr lang="ru-RU" dirty="0" err="1"/>
              <a:t>юридичної</a:t>
            </a:r>
            <a:r>
              <a:rPr lang="ru-RU" dirty="0"/>
              <a:t> особи)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ім’я</a:t>
            </a:r>
            <a:r>
              <a:rPr lang="ru-RU" dirty="0"/>
              <a:t> (</a:t>
            </a:r>
            <a:r>
              <a:rPr lang="ru-RU" dirty="0" err="1"/>
              <a:t>прізвище</a:t>
            </a:r>
            <a:r>
              <a:rPr lang="ru-RU" dirty="0"/>
              <a:t>, </a:t>
            </a:r>
            <a:r>
              <a:rPr lang="ru-RU" dirty="0" err="1"/>
              <a:t>ім’я</a:t>
            </a:r>
            <a:r>
              <a:rPr lang="ru-RU" dirty="0"/>
              <a:t> та по </a:t>
            </a:r>
            <a:r>
              <a:rPr lang="ru-RU" dirty="0" err="1"/>
              <a:t>батькові</a:t>
            </a:r>
            <a:r>
              <a:rPr lang="ru-RU" dirty="0"/>
              <a:t> для </a:t>
            </a:r>
            <a:r>
              <a:rPr lang="ru-RU" dirty="0" err="1"/>
              <a:t>фізичної</a:t>
            </a:r>
            <a:r>
              <a:rPr lang="ru-RU" dirty="0"/>
              <a:t> особи),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відповідальною</a:t>
            </a:r>
            <a:r>
              <a:rPr lang="ru-RU" dirty="0"/>
              <a:t> за </a:t>
            </a:r>
            <a:r>
              <a:rPr lang="ru-RU" dirty="0" err="1"/>
              <a:t>морською</a:t>
            </a:r>
            <a:r>
              <a:rPr lang="ru-RU" dirty="0"/>
              <a:t> </a:t>
            </a:r>
            <a:r>
              <a:rPr lang="ru-RU" dirty="0" err="1"/>
              <a:t>вимогою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місцезнаходження</a:t>
            </a:r>
            <a:r>
              <a:rPr lang="ru-RU" dirty="0"/>
              <a:t> (для </a:t>
            </a:r>
            <a:r>
              <a:rPr lang="ru-RU" dirty="0" err="1"/>
              <a:t>юридичної</a:t>
            </a:r>
            <a:r>
              <a:rPr lang="ru-RU" dirty="0"/>
              <a:t> особи)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(для </a:t>
            </a:r>
            <a:r>
              <a:rPr lang="ru-RU" dirty="0" err="1"/>
              <a:t>фізичної</a:t>
            </a:r>
            <a:r>
              <a:rPr lang="ru-RU" dirty="0"/>
              <a:t> особи), </a:t>
            </a:r>
            <a:r>
              <a:rPr lang="ru-RU" dirty="0" err="1"/>
              <a:t>поштові</a:t>
            </a:r>
            <a:r>
              <a:rPr lang="ru-RU" dirty="0"/>
              <a:t> </a:t>
            </a:r>
            <a:r>
              <a:rPr lang="ru-RU" dirty="0" err="1"/>
              <a:t>індекси</a:t>
            </a:r>
            <a:r>
              <a:rPr lang="ru-RU" dirty="0"/>
              <a:t>, </a:t>
            </a:r>
            <a:r>
              <a:rPr lang="ru-RU" dirty="0" err="1"/>
              <a:t>ідентифікаційний</a:t>
            </a:r>
            <a:r>
              <a:rPr lang="ru-RU" dirty="0"/>
              <a:t> код </a:t>
            </a:r>
            <a:r>
              <a:rPr lang="ru-RU" dirty="0" err="1"/>
              <a:t>юридичної</a:t>
            </a:r>
            <a:r>
              <a:rPr lang="ru-RU" dirty="0"/>
              <a:t> особи в </a:t>
            </a:r>
            <a:r>
              <a:rPr lang="ru-RU" dirty="0" err="1"/>
              <a:t>Єдиному</a:t>
            </a:r>
            <a:r>
              <a:rPr lang="ru-RU" dirty="0"/>
              <a:t> державному </a:t>
            </a:r>
            <a:r>
              <a:rPr lang="ru-RU" dirty="0" err="1"/>
              <a:t>реєстрі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і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реєстраційний</a:t>
            </a:r>
            <a:r>
              <a:rPr lang="ru-RU" dirty="0"/>
              <a:t> номер </a:t>
            </a:r>
            <a:r>
              <a:rPr lang="ru-RU" dirty="0" err="1"/>
              <a:t>облікової</a:t>
            </a:r>
            <a:r>
              <a:rPr lang="ru-RU" dirty="0"/>
              <a:t> </a:t>
            </a:r>
            <a:r>
              <a:rPr lang="ru-RU" dirty="0" err="1"/>
              <a:t>картки</a:t>
            </a:r>
            <a:r>
              <a:rPr lang="ru-RU" dirty="0"/>
              <a:t> </a:t>
            </a:r>
            <a:r>
              <a:rPr lang="ru-RU" dirty="0" err="1"/>
              <a:t>платника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(для </a:t>
            </a:r>
            <a:r>
              <a:rPr lang="ru-RU" dirty="0" err="1"/>
              <a:t>фізичної</a:t>
            </a:r>
            <a:r>
              <a:rPr lang="ru-RU" dirty="0"/>
              <a:t> особи)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номер і </a:t>
            </a:r>
            <a:r>
              <a:rPr lang="ru-RU" dirty="0" err="1"/>
              <a:t>серію</a:t>
            </a:r>
            <a:r>
              <a:rPr lang="ru-RU" dirty="0"/>
              <a:t> паспорта для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-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номери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та адресу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, за </a:t>
            </a:r>
            <a:r>
              <a:rPr lang="ru-RU" dirty="0" err="1"/>
              <a:t>наявності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розмір</a:t>
            </a:r>
            <a:r>
              <a:rPr lang="ru-RU" dirty="0"/>
              <a:t> та суть </a:t>
            </a:r>
            <a:r>
              <a:rPr lang="ru-RU" dirty="0" err="1"/>
              <a:t>морської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арешту</a:t>
            </a:r>
            <a:r>
              <a:rPr lang="ru-RU" dirty="0"/>
              <a:t> судна;</a:t>
            </a:r>
          </a:p>
          <a:p>
            <a:r>
              <a:rPr lang="ru-RU" dirty="0"/>
              <a:t>4) </a:t>
            </a:r>
            <a:r>
              <a:rPr lang="ru-RU" dirty="0" err="1"/>
              <a:t>найменування</a:t>
            </a:r>
            <a:r>
              <a:rPr lang="ru-RU" dirty="0"/>
              <a:t> судна,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арешт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судно,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заявнику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6067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ADF8965-6C71-4171-87F0-5C3EA3108D11}"/>
              </a:ext>
            </a:extLst>
          </p:cNvPr>
          <p:cNvSpPr/>
          <p:nvPr/>
        </p:nvSpPr>
        <p:spPr>
          <a:xfrm>
            <a:off x="752475" y="838200"/>
            <a:ext cx="1078229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У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заяві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зазначені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кілька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заходів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позову,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вжиті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судом,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обґрунтуванням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доцільності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вжиття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кожного з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заходів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uk-UA" sz="32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32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До заяви </a:t>
            </a:r>
            <a:r>
              <a:rPr lang="ru-RU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додаються</a:t>
            </a:r>
            <a:r>
              <a:rPr lang="ru-RU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документи</a:t>
            </a:r>
            <a:r>
              <a:rPr lang="ru-RU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підтверджують</a:t>
            </a:r>
            <a:r>
              <a:rPr lang="ru-RU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сплату</a:t>
            </a:r>
            <a:r>
              <a:rPr lang="ru-RU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збору</a:t>
            </a:r>
            <a:r>
              <a:rPr lang="ru-RU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встановлених</a:t>
            </a:r>
            <a:r>
              <a:rPr lang="ru-RU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порядку і </a:t>
            </a:r>
            <a:r>
              <a:rPr lang="ru-RU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розмірі</a:t>
            </a:r>
            <a:r>
              <a:rPr lang="ru-RU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35617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3DABF-9390-41EC-A535-B04B744064F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Розгляд</a:t>
            </a:r>
            <a:r>
              <a:rPr lang="ru-RU" sz="3200" b="1" i="1" dirty="0">
                <a:solidFill>
                  <a:schemeClr val="bg1"/>
                </a:solidFill>
              </a:rPr>
              <a:t> заяви про </a:t>
            </a:r>
            <a:r>
              <a:rPr lang="ru-RU" sz="3200" b="1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200" b="1" i="1" dirty="0">
                <a:solidFill>
                  <a:schemeClr val="bg1"/>
                </a:solidFill>
              </a:rPr>
              <a:t> позову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1D43ED-A73B-45FC-86BD-BF8D3A3F8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розглядається</a:t>
            </a:r>
            <a:r>
              <a:rPr lang="ru-RU" dirty="0"/>
              <a:t> судом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без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забезпечення</a:t>
            </a:r>
            <a:r>
              <a:rPr lang="ru-RU" dirty="0"/>
              <a:t> позову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арешту</a:t>
            </a:r>
            <a:r>
              <a:rPr lang="ru-RU" dirty="0"/>
              <a:t> на </a:t>
            </a:r>
            <a:r>
              <a:rPr lang="ru-RU" dirty="0" err="1"/>
              <a:t>морське</a:t>
            </a:r>
            <a:r>
              <a:rPr lang="ru-RU" dirty="0"/>
              <a:t> судно </a:t>
            </a:r>
            <a:r>
              <a:rPr lang="ru-RU" dirty="0" err="1"/>
              <a:t>розглядається</a:t>
            </a:r>
            <a:r>
              <a:rPr lang="ru-RU" dirty="0"/>
              <a:t> судом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без </a:t>
            </a:r>
            <a:r>
              <a:rPr lang="ru-RU" dirty="0" err="1"/>
              <a:t>повідомлення</a:t>
            </a:r>
            <a:r>
              <a:rPr lang="ru-RU" dirty="0"/>
              <a:t> особи, яка подала </a:t>
            </a:r>
            <a:r>
              <a:rPr lang="ru-RU" dirty="0" err="1"/>
              <a:t>заяву</a:t>
            </a:r>
            <a:r>
              <a:rPr lang="ru-RU" dirty="0"/>
              <a:t>, та особи, яка є </a:t>
            </a:r>
            <a:r>
              <a:rPr lang="ru-RU" dirty="0" err="1"/>
              <a:t>відповідальною</a:t>
            </a:r>
            <a:r>
              <a:rPr lang="ru-RU" dirty="0"/>
              <a:t> за </a:t>
            </a:r>
            <a:r>
              <a:rPr lang="ru-RU" dirty="0" err="1"/>
              <a:t>морською</a:t>
            </a:r>
            <a:r>
              <a:rPr lang="ru-RU" dirty="0"/>
              <a:t> </a:t>
            </a:r>
            <a:r>
              <a:rPr lang="ru-RU" dirty="0" err="1"/>
              <a:t>вимогою</a:t>
            </a:r>
            <a:r>
              <a:rPr lang="ru-RU" dirty="0"/>
              <a:t>.</a:t>
            </a:r>
          </a:p>
          <a:p>
            <a:r>
              <a:rPr lang="ru-RU" dirty="0"/>
              <a:t>Суд, </a:t>
            </a:r>
            <a:r>
              <a:rPr lang="ru-RU" dirty="0" err="1"/>
              <a:t>розглядаючи</a:t>
            </a:r>
            <a:r>
              <a:rPr lang="ru-RU" dirty="0"/>
              <a:t>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забезпечення</a:t>
            </a:r>
            <a:r>
              <a:rPr lang="ru-RU" dirty="0"/>
              <a:t> позову,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особу, </a:t>
            </a:r>
            <a:r>
              <a:rPr lang="ru-RU" dirty="0" err="1"/>
              <a:t>що</a:t>
            </a:r>
            <a:r>
              <a:rPr lang="ru-RU" dirty="0"/>
              <a:t> подала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забезпечення</a:t>
            </a:r>
            <a:r>
              <a:rPr lang="ru-RU" dirty="0"/>
              <a:t> позову, для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пояснень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позову, </a:t>
            </a:r>
            <a:r>
              <a:rPr lang="ru-RU" dirty="0" err="1"/>
              <a:t>або</a:t>
            </a:r>
            <a:r>
              <a:rPr lang="ru-RU" dirty="0"/>
              <a:t> для </a:t>
            </a:r>
            <a:r>
              <a:rPr lang="ru-RU" dirty="0" err="1"/>
              <a:t>з’ясування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зустрічним</a:t>
            </a:r>
            <a:r>
              <a:rPr lang="ru-RU" dirty="0"/>
              <a:t> </a:t>
            </a:r>
            <a:r>
              <a:rPr lang="ru-RU" dirty="0" err="1"/>
              <a:t>забезпеченням</a:t>
            </a:r>
            <a:r>
              <a:rPr lang="ru-RU" dirty="0"/>
              <a:t>.</a:t>
            </a:r>
          </a:p>
          <a:p>
            <a:r>
              <a:rPr lang="ru-RU" dirty="0"/>
              <a:t> У </a:t>
            </a:r>
            <a:r>
              <a:rPr lang="ru-RU" dirty="0" err="1"/>
              <a:t>виняткових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наданих</a:t>
            </a:r>
            <a:r>
              <a:rPr lang="ru-RU" dirty="0"/>
              <a:t> </a:t>
            </a:r>
            <a:r>
              <a:rPr lang="ru-RU" dirty="0" err="1"/>
              <a:t>заявником</a:t>
            </a:r>
            <a:r>
              <a:rPr lang="ru-RU" dirty="0"/>
              <a:t> </a:t>
            </a:r>
            <a:r>
              <a:rPr lang="ru-RU" dirty="0" err="1"/>
              <a:t>пояснень</a:t>
            </a:r>
            <a:r>
              <a:rPr lang="ru-RU" dirty="0"/>
              <a:t> та </a:t>
            </a:r>
            <a:r>
              <a:rPr lang="ru-RU" dirty="0" err="1"/>
              <a:t>доказів</a:t>
            </a:r>
            <a:r>
              <a:rPr lang="ru-RU" dirty="0"/>
              <a:t> </a:t>
            </a:r>
            <a:r>
              <a:rPr lang="ru-RU" dirty="0" err="1"/>
              <a:t>недостатньо</a:t>
            </a:r>
            <a:r>
              <a:rPr lang="ru-RU" dirty="0"/>
              <a:t> для </a:t>
            </a:r>
            <a:r>
              <a:rPr lang="ru-RU" dirty="0" err="1"/>
              <a:t>розгляду</a:t>
            </a:r>
            <a:r>
              <a:rPr lang="ru-RU" dirty="0"/>
              <a:t> заяви про </a:t>
            </a:r>
            <a:r>
              <a:rPr lang="ru-RU" dirty="0" err="1"/>
              <a:t>забезпечення</a:t>
            </a:r>
            <a:r>
              <a:rPr lang="ru-RU" dirty="0"/>
              <a:t> позову,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розгляд</a:t>
            </a:r>
            <a:r>
              <a:rPr lang="ru-RU" dirty="0"/>
              <a:t> у судовому </a:t>
            </a:r>
            <a:r>
              <a:rPr lang="ru-RU" dirty="0" err="1"/>
              <a:t>засіданні</a:t>
            </a:r>
            <a:r>
              <a:rPr lang="ru-RU" dirty="0"/>
              <a:t> з </a:t>
            </a:r>
            <a:r>
              <a:rPr lang="ru-RU" dirty="0" err="1"/>
              <a:t>викликом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</a:t>
            </a:r>
          </a:p>
          <a:p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позов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20083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AA941-F193-4926-94B4-94B94BB0B2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uk-UA" sz="3200" b="1" i="1" dirty="0">
                <a:solidFill>
                  <a:schemeClr val="bg1"/>
                </a:solidFill>
              </a:rPr>
              <a:t>Розгляд заяви про забезпечення позову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5BDE3B-B65D-4324-9F06-E803C71D8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Про </a:t>
            </a:r>
            <a:r>
              <a:rPr lang="ru-RU" b="1" i="1" dirty="0" err="1">
                <a:solidFill>
                  <a:srgbClr val="FF0000"/>
                </a:solidFill>
              </a:rPr>
              <a:t>забезпечення</a:t>
            </a:r>
            <a:r>
              <a:rPr lang="ru-RU" b="1" i="1" dirty="0">
                <a:solidFill>
                  <a:srgbClr val="FF0000"/>
                </a:solidFill>
              </a:rPr>
              <a:t> позову </a:t>
            </a:r>
            <a:r>
              <a:rPr lang="ru-RU" b="1" i="1" dirty="0" err="1">
                <a:solidFill>
                  <a:srgbClr val="FF0000"/>
                </a:solidFill>
              </a:rPr>
              <a:t>або</a:t>
            </a:r>
            <a:r>
              <a:rPr lang="ru-RU" b="1" i="1" dirty="0">
                <a:solidFill>
                  <a:srgbClr val="FF0000"/>
                </a:solidFill>
              </a:rPr>
              <a:t> про </a:t>
            </a:r>
            <a:r>
              <a:rPr lang="ru-RU" b="1" i="1" dirty="0" err="1">
                <a:solidFill>
                  <a:srgbClr val="FF0000"/>
                </a:solidFill>
              </a:rPr>
              <a:t>відмову</a:t>
            </a:r>
            <a:r>
              <a:rPr lang="ru-RU" b="1" i="1" dirty="0">
                <a:solidFill>
                  <a:srgbClr val="FF0000"/>
                </a:solidFill>
              </a:rPr>
              <a:t> у </a:t>
            </a:r>
            <a:r>
              <a:rPr lang="ru-RU" b="1" i="1" dirty="0" err="1">
                <a:solidFill>
                  <a:srgbClr val="FF0000"/>
                </a:solidFill>
              </a:rPr>
              <a:t>забезпеченні</a:t>
            </a:r>
            <a:r>
              <a:rPr lang="ru-RU" b="1" i="1" dirty="0">
                <a:solidFill>
                  <a:srgbClr val="FF0000"/>
                </a:solidFill>
              </a:rPr>
              <a:t> позову суд </a:t>
            </a:r>
            <a:r>
              <a:rPr lang="ru-RU" b="1" i="1" dirty="0" err="1">
                <a:solidFill>
                  <a:srgbClr val="FF0000"/>
                </a:solidFill>
              </a:rPr>
              <a:t>постановляє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ухвалу</a:t>
            </a:r>
            <a:r>
              <a:rPr lang="ru-RU" b="1" i="1" dirty="0">
                <a:solidFill>
                  <a:srgbClr val="FF0000"/>
                </a:solidFill>
              </a:rPr>
              <a:t>.</a:t>
            </a:r>
          </a:p>
          <a:p>
            <a:r>
              <a:rPr lang="ru-RU" dirty="0"/>
              <a:t>В </a:t>
            </a:r>
            <a:r>
              <a:rPr lang="ru-RU" dirty="0" err="1"/>
              <a:t>ухвалі</a:t>
            </a:r>
            <a:r>
              <a:rPr lang="ru-RU" dirty="0"/>
              <a:t> про </a:t>
            </a:r>
            <a:r>
              <a:rPr lang="ru-RU" dirty="0" err="1"/>
              <a:t>забезпечення</a:t>
            </a:r>
            <a:r>
              <a:rPr lang="ru-RU" dirty="0"/>
              <a:t> позову суд </a:t>
            </a:r>
            <a:r>
              <a:rPr lang="ru-RU" dirty="0" err="1"/>
              <a:t>зазначає</a:t>
            </a:r>
            <a:r>
              <a:rPr lang="ru-RU" dirty="0"/>
              <a:t> вид </a:t>
            </a:r>
            <a:r>
              <a:rPr lang="ru-RU" dirty="0" err="1"/>
              <a:t>забезпечення</a:t>
            </a:r>
            <a:r>
              <a:rPr lang="ru-RU" dirty="0"/>
              <a:t> позову і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обрання</a:t>
            </a:r>
            <a:r>
              <a:rPr lang="ru-RU" dirty="0"/>
              <a:t> та </a:t>
            </a:r>
            <a:r>
              <a:rPr lang="ru-RU" dirty="0" err="1"/>
              <a:t>вирішує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зустрічного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 порядок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ухвали</a:t>
            </a:r>
            <a:r>
              <a:rPr lang="ru-RU" dirty="0"/>
              <a:t> про </a:t>
            </a:r>
            <a:r>
              <a:rPr lang="ru-RU" dirty="0" err="1"/>
              <a:t>забезпечення</a:t>
            </a:r>
            <a:r>
              <a:rPr lang="ru-RU" dirty="0"/>
              <a:t> позову.</a:t>
            </a:r>
          </a:p>
          <a:p>
            <a:r>
              <a:rPr lang="ru-RU" dirty="0"/>
              <a:t>Ухвалу про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у </a:t>
            </a:r>
            <a:r>
              <a:rPr lang="ru-RU" dirty="0" err="1"/>
              <a:t>забезпеченні</a:t>
            </a:r>
            <a:r>
              <a:rPr lang="ru-RU" dirty="0"/>
              <a:t> позову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оскаржено</a:t>
            </a:r>
            <a:r>
              <a:rPr lang="ru-RU" dirty="0"/>
              <a:t>. </a:t>
            </a:r>
            <a:r>
              <a:rPr lang="ru-RU" dirty="0" err="1"/>
              <a:t>Оскарження</a:t>
            </a:r>
            <a:r>
              <a:rPr lang="ru-RU" dirty="0"/>
              <a:t> </a:t>
            </a:r>
            <a:r>
              <a:rPr lang="ru-RU" dirty="0" err="1"/>
              <a:t>ухвали</a:t>
            </a:r>
            <a:r>
              <a:rPr lang="ru-RU" dirty="0"/>
              <a:t> про </a:t>
            </a:r>
            <a:r>
              <a:rPr lang="ru-RU" dirty="0" err="1"/>
              <a:t>забезпечення</a:t>
            </a:r>
            <a:r>
              <a:rPr lang="ru-RU" dirty="0"/>
              <a:t> позову не </a:t>
            </a:r>
            <a:r>
              <a:rPr lang="ru-RU" dirty="0" err="1"/>
              <a:t>зупиняє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не </a:t>
            </a:r>
            <a:r>
              <a:rPr lang="ru-RU" dirty="0" err="1"/>
              <a:t>перешкоджає</a:t>
            </a:r>
            <a:r>
              <a:rPr lang="ru-RU" dirty="0"/>
              <a:t> </a:t>
            </a:r>
            <a:r>
              <a:rPr lang="ru-RU" dirty="0" err="1"/>
              <a:t>подальшому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r>
              <a:rPr lang="ru-RU" dirty="0" err="1"/>
              <a:t>Оскарження</a:t>
            </a:r>
            <a:r>
              <a:rPr lang="ru-RU" dirty="0"/>
              <a:t> </a:t>
            </a:r>
            <a:r>
              <a:rPr lang="ru-RU" dirty="0" err="1"/>
              <a:t>ухвали</a:t>
            </a:r>
            <a:r>
              <a:rPr lang="ru-RU" dirty="0"/>
              <a:t> про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заміну</a:t>
            </a:r>
            <a:r>
              <a:rPr lang="ru-RU" dirty="0"/>
              <a:t> одного виду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зупиняє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ухвали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5767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8246CC-36F5-4768-8241-0B138CA7A6B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/>
              <a:t>Зустрічне</a:t>
            </a:r>
            <a:r>
              <a:rPr lang="ru-RU" sz="3200" b="1" i="1" dirty="0"/>
              <a:t> </a:t>
            </a:r>
            <a:r>
              <a:rPr lang="ru-RU" sz="3200" b="1" i="1" dirty="0" err="1"/>
              <a:t>забезпечення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B5B9E6-D996-4422-A524-8B82E4234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особи, яка </a:t>
            </a:r>
            <a:r>
              <a:rPr lang="ru-RU" dirty="0" err="1"/>
              <a:t>звернулася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 про </a:t>
            </a:r>
            <a:r>
              <a:rPr lang="ru-RU" dirty="0" err="1"/>
              <a:t>забезпечення</a:t>
            </a:r>
            <a:r>
              <a:rPr lang="ru-RU" dirty="0"/>
              <a:t> позову,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</a:t>
            </a:r>
            <a:r>
              <a:rPr lang="ru-RU" dirty="0" err="1"/>
              <a:t>відповідача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спричинені</a:t>
            </a:r>
            <a:r>
              <a:rPr lang="ru-RU" dirty="0"/>
              <a:t> </a:t>
            </a:r>
            <a:r>
              <a:rPr lang="ru-RU" dirty="0" err="1"/>
              <a:t>забезпеченням</a:t>
            </a:r>
            <a:r>
              <a:rPr lang="ru-RU" dirty="0"/>
              <a:t> позову (</a:t>
            </a:r>
            <a:r>
              <a:rPr lang="ru-RU" dirty="0" err="1"/>
              <a:t>зустрічне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).</a:t>
            </a:r>
          </a:p>
          <a:p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Зустрічне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забезпечення</a:t>
            </a:r>
            <a:r>
              <a:rPr lang="ru-RU" b="1" i="1" dirty="0">
                <a:solidFill>
                  <a:srgbClr val="00B050"/>
                </a:solidFill>
              </a:rPr>
              <a:t>, як правило, </a:t>
            </a:r>
            <a:r>
              <a:rPr lang="ru-RU" b="1" i="1" dirty="0" err="1">
                <a:solidFill>
                  <a:srgbClr val="00B050"/>
                </a:solidFill>
              </a:rPr>
              <a:t>здійснюється</a:t>
            </a:r>
            <a:r>
              <a:rPr lang="ru-RU" b="1" i="1" dirty="0">
                <a:solidFill>
                  <a:srgbClr val="00B050"/>
                </a:solidFill>
              </a:rPr>
              <a:t> шляхом </a:t>
            </a:r>
            <a:r>
              <a:rPr lang="ru-RU" b="1" i="1" dirty="0" err="1">
                <a:solidFill>
                  <a:srgbClr val="00B050"/>
                </a:solidFill>
              </a:rPr>
              <a:t>внесення</a:t>
            </a:r>
            <a:r>
              <a:rPr lang="ru-RU" b="1" i="1" dirty="0">
                <a:solidFill>
                  <a:srgbClr val="00B050"/>
                </a:solidFill>
              </a:rPr>
              <a:t> на </a:t>
            </a:r>
            <a:r>
              <a:rPr lang="ru-RU" b="1" i="1" dirty="0" err="1">
                <a:solidFill>
                  <a:srgbClr val="00B050"/>
                </a:solidFill>
              </a:rPr>
              <a:t>депозитний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рахунок</a:t>
            </a:r>
            <a:r>
              <a:rPr lang="ru-RU" b="1" i="1" dirty="0">
                <a:solidFill>
                  <a:srgbClr val="00B050"/>
                </a:solidFill>
              </a:rPr>
              <a:t> суду </a:t>
            </a:r>
            <a:r>
              <a:rPr lang="ru-RU" b="1" i="1" dirty="0" err="1">
                <a:solidFill>
                  <a:srgbClr val="00B050"/>
                </a:solidFill>
              </a:rPr>
              <a:t>грошових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коштів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dirty="0"/>
              <a:t>в </a:t>
            </a:r>
            <a:r>
              <a:rPr lang="ru-RU" dirty="0" err="1"/>
              <a:t>розмірі</a:t>
            </a:r>
            <a:r>
              <a:rPr lang="ru-RU" dirty="0"/>
              <a:t>, </a:t>
            </a:r>
            <a:r>
              <a:rPr lang="ru-RU" dirty="0" err="1"/>
              <a:t>визначеному</a:t>
            </a:r>
            <a:r>
              <a:rPr lang="ru-RU" dirty="0"/>
              <a:t> судом.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позивач</a:t>
            </a:r>
            <a:r>
              <a:rPr lang="ru-RU" dirty="0"/>
              <a:t> з </a:t>
            </a:r>
            <a:r>
              <a:rPr lang="ru-RU" dirty="0" err="1"/>
              <a:t>поважних</a:t>
            </a:r>
            <a:r>
              <a:rPr lang="ru-RU" dirty="0"/>
              <a:t> причин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внести </a:t>
            </a:r>
            <a:r>
              <a:rPr lang="ru-RU" dirty="0" err="1"/>
              <a:t>відповідну</a:t>
            </a:r>
            <a:r>
              <a:rPr lang="ru-RU" dirty="0"/>
              <a:t> суму, </a:t>
            </a:r>
            <a:r>
              <a:rPr lang="ru-RU" dirty="0" err="1"/>
              <a:t>зустрічне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здійснене</a:t>
            </a:r>
            <a:r>
              <a:rPr lang="ru-RU" dirty="0"/>
              <a:t> шляхом:</a:t>
            </a:r>
          </a:p>
          <a:p>
            <a:r>
              <a:rPr lang="ru-RU" dirty="0"/>
              <a:t>1</a:t>
            </a:r>
            <a:r>
              <a:rPr lang="ru-RU" b="1" dirty="0">
                <a:solidFill>
                  <a:srgbClr val="7030A0"/>
                </a:solidFill>
              </a:rPr>
              <a:t>) </a:t>
            </a:r>
            <a:r>
              <a:rPr lang="ru-RU" b="1" dirty="0" err="1">
                <a:solidFill>
                  <a:srgbClr val="7030A0"/>
                </a:solidFill>
              </a:rPr>
              <a:t>надання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гарантії</a:t>
            </a:r>
            <a:r>
              <a:rPr lang="ru-RU" b="1" dirty="0">
                <a:solidFill>
                  <a:srgbClr val="7030A0"/>
                </a:solidFill>
              </a:rPr>
              <a:t> банку, поруки </a:t>
            </a:r>
            <a:r>
              <a:rPr lang="ru-RU" b="1" dirty="0" err="1">
                <a:solidFill>
                  <a:srgbClr val="7030A0"/>
                </a:solidFill>
              </a:rPr>
              <a:t>або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іншого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фінансового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забезпечення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dirty="0"/>
              <a:t>на </a:t>
            </a:r>
            <a:r>
              <a:rPr lang="ru-RU" dirty="0" err="1"/>
              <a:t>визначену</a:t>
            </a:r>
            <a:r>
              <a:rPr lang="ru-RU" dirty="0"/>
              <a:t> судом суму та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погодженої</a:t>
            </a:r>
            <a:r>
              <a:rPr lang="ru-RU" dirty="0"/>
              <a:t> судом особи,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спроможності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суд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сумнівів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b="1" dirty="0" err="1">
                <a:solidFill>
                  <a:srgbClr val="7030A0"/>
                </a:solidFill>
              </a:rPr>
              <a:t>вчинення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інших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визначених</a:t>
            </a:r>
            <a:r>
              <a:rPr lang="ru-RU" b="1" dirty="0">
                <a:solidFill>
                  <a:srgbClr val="7030A0"/>
                </a:solidFill>
              </a:rPr>
              <a:t> судом </a:t>
            </a:r>
            <a:r>
              <a:rPr lang="ru-RU" dirty="0" err="1"/>
              <a:t>дій</a:t>
            </a:r>
            <a:r>
              <a:rPr lang="ru-RU" dirty="0"/>
              <a:t> для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  <a:r>
              <a:rPr lang="ru-RU" dirty="0" err="1"/>
              <a:t>відповідача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забезпеченням</a:t>
            </a:r>
            <a:r>
              <a:rPr lang="ru-RU" dirty="0"/>
              <a:t> позову.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09053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893544E-85C5-46F5-B2AC-22D60394627F}"/>
              </a:ext>
            </a:extLst>
          </p:cNvPr>
          <p:cNvSpPr/>
          <p:nvPr/>
        </p:nvSpPr>
        <p:spPr>
          <a:xfrm>
            <a:off x="981074" y="1276350"/>
            <a:ext cx="1058227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Розмір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зустрічного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визначається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судом з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урахуванням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обставин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справи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. Заходи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зустрічного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позову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співмірними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заходами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позову,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застосованими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судом, та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розміром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збитків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зазнати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відповідач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зв’язку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забезпеченням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позову.</a:t>
            </a:r>
          </a:p>
          <a:p>
            <a:pPr algn="just"/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Питання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застосування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зустрічного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вирішується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судом в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ухвалі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позову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ухвалі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позову.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клопотання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подане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застосування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судом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заходів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позову,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питання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зустрічного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вирішується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судом </a:t>
            </a:r>
            <a:r>
              <a:rPr lang="ru-RU" sz="20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протягом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десяти </a:t>
            </a:r>
            <a:r>
              <a:rPr lang="ru-RU" sz="20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днів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подання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такого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клопотання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Копія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ухвали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направляється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учасникам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справи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пізніше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наступного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дня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постановлення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	В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ухвалі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позову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зазначаються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розмір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зустрічного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дії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повинен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вчинити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заявник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в порядку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зустрічного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Строк </a:t>
            </a:r>
            <a:r>
              <a:rPr lang="ru-RU" sz="20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надання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зустрічного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визначається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судом та не </a:t>
            </a:r>
            <a:r>
              <a:rPr lang="ru-RU" sz="20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перевищувати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десяти </a:t>
            </a:r>
            <a:r>
              <a:rPr lang="ru-RU" sz="20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днів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з дня </a:t>
            </a:r>
            <a:r>
              <a:rPr lang="ru-RU" sz="20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постановлення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ухвали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про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позову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ухвали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інше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випливає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змісту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заходів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зустрічного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  <a:endParaRPr lang="ru-RU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9557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D4C69D3-1FF9-4364-9F93-41FD637A5FD1}"/>
              </a:ext>
            </a:extLst>
          </p:cNvPr>
          <p:cNvSpPr/>
          <p:nvPr/>
        </p:nvSpPr>
        <p:spPr>
          <a:xfrm>
            <a:off x="781049" y="1305342"/>
            <a:ext cx="1048702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Особа, за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заявою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якої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застосовані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заходи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позову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застосуванням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зустрічного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протягом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визначеного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судом строку </a:t>
            </a:r>
            <a:r>
              <a:rPr lang="ru-RU" sz="2400" b="1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має</a:t>
            </a:r>
            <a:r>
              <a:rPr lang="ru-RU" sz="2400" b="1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надати</a:t>
            </a:r>
            <a:r>
              <a:rPr lang="ru-RU" sz="2400" b="1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суду </a:t>
            </a:r>
            <a:r>
              <a:rPr lang="ru-RU" sz="2400" b="1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документи</a:t>
            </a:r>
            <a:r>
              <a:rPr lang="ru-RU" sz="2400" b="1" i="1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b="1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підтверджують</a:t>
            </a:r>
            <a:r>
              <a:rPr lang="ru-RU" sz="2400" b="1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надання</a:t>
            </a:r>
            <a:r>
              <a:rPr lang="ru-RU" sz="2400" b="1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зустрічного</a:t>
            </a:r>
            <a:r>
              <a:rPr lang="ru-RU" sz="2400" b="1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400" b="1" i="1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i="1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</a:rPr>
              <a:t> особа,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заявою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якої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застосовані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заходи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позову, </a:t>
            </a: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</a:rPr>
              <a:t>не </a:t>
            </a:r>
            <a:r>
              <a:rPr lang="ru-RU" sz="2400" b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виконує</a:t>
            </a: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вимоги</a:t>
            </a: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</a:rPr>
              <a:t> суду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щодо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зустрічного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визначений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 судом строк, </a:t>
            </a: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суд </a:t>
            </a:r>
            <a:r>
              <a:rPr lang="ru-RU" sz="24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скасовує</a:t>
            </a: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ухвалу</a:t>
            </a: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позову та про </a:t>
            </a:r>
            <a:r>
              <a:rPr lang="ru-RU" sz="24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зустрічне</a:t>
            </a: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Ухвала про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зустрічне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оскаржена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разом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ухвалою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позову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окремо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Зустрічне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застосовується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щодо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позовів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Фонду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гарантування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вкладів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фізичних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осіб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подані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ним у межах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процедури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виведення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неплатоспроможного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банку з ринку.</a:t>
            </a:r>
            <a:endParaRPr lang="ru-RU" sz="2400" b="1" i="1" dirty="0">
              <a:solidFill>
                <a:srgbClr val="00206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9333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2FCBF5-0C07-4174-8116-83ABF631CA6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Скасування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зустрічного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забезпечення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41F751-CB10-4FB9-BF00-088F873D7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Зустрічне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скасовано</a:t>
            </a:r>
            <a:r>
              <a:rPr lang="ru-RU" dirty="0"/>
              <a:t> судом за </a:t>
            </a:r>
            <a:r>
              <a:rPr lang="ru-RU" dirty="0" err="1"/>
              <a:t>вмотивованим</a:t>
            </a:r>
            <a:r>
              <a:rPr lang="ru-RU" dirty="0"/>
              <a:t> </a:t>
            </a:r>
            <a:r>
              <a:rPr lang="ru-RU" i="1" dirty="0" err="1">
                <a:solidFill>
                  <a:srgbClr val="FF0000"/>
                </a:solidFill>
              </a:rPr>
              <a:t>клопотанням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відповідача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особи,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охоронювані</a:t>
            </a:r>
            <a:r>
              <a:rPr lang="ru-RU" dirty="0"/>
              <a:t> законом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порушуються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вжиттям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позову.</a:t>
            </a:r>
          </a:p>
          <a:p>
            <a:r>
              <a:rPr lang="ru-RU" dirty="0"/>
              <a:t>Суд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клопотання</a:t>
            </a:r>
            <a:r>
              <a:rPr lang="ru-RU" dirty="0"/>
              <a:t> про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зустрічного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п’яти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днів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з дня </a:t>
            </a:r>
            <a:r>
              <a:rPr lang="ru-RU" dirty="0" err="1"/>
              <a:t>надходження</a:t>
            </a:r>
            <a:r>
              <a:rPr lang="ru-RU" dirty="0"/>
              <a:t> до суду такого </a:t>
            </a:r>
            <a:r>
              <a:rPr lang="ru-RU" dirty="0" err="1"/>
              <a:t>клопотання</a:t>
            </a:r>
            <a:r>
              <a:rPr lang="ru-RU" dirty="0"/>
              <a:t>. За </a:t>
            </a:r>
            <a:r>
              <a:rPr lang="ru-RU" dirty="0" err="1"/>
              <a:t>наслідками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клопотання</a:t>
            </a:r>
            <a:r>
              <a:rPr lang="ru-RU" dirty="0"/>
              <a:t> суд </a:t>
            </a:r>
            <a:r>
              <a:rPr lang="ru-RU" dirty="0" err="1"/>
              <a:t>постановляє</a:t>
            </a:r>
            <a:r>
              <a:rPr lang="ru-RU" dirty="0"/>
              <a:t> </a:t>
            </a:r>
            <a:r>
              <a:rPr lang="ru-RU" dirty="0" err="1"/>
              <a:t>ухвалу</a:t>
            </a:r>
            <a:r>
              <a:rPr lang="ru-RU" dirty="0"/>
              <a:t>. Ухвала суду про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зустрічного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скасуванні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оскаржена</a:t>
            </a:r>
            <a:r>
              <a:rPr lang="ru-RU" dirty="0"/>
              <a:t>.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У </a:t>
            </a:r>
            <a:r>
              <a:rPr lang="ru-RU" b="1" i="1" dirty="0" err="1">
                <a:solidFill>
                  <a:srgbClr val="002060"/>
                </a:solidFill>
              </a:rPr>
              <a:t>разі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скасування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зустрічного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забезпечення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грошові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кошти</a:t>
            </a:r>
            <a:r>
              <a:rPr lang="ru-RU" b="1" i="1" dirty="0">
                <a:solidFill>
                  <a:srgbClr val="002060"/>
                </a:solidFill>
              </a:rPr>
              <a:t>, </a:t>
            </a:r>
            <a:r>
              <a:rPr lang="ru-RU" b="1" i="1" dirty="0" err="1">
                <a:solidFill>
                  <a:srgbClr val="002060"/>
                </a:solidFill>
              </a:rPr>
              <a:t>внесені</a:t>
            </a:r>
            <a:r>
              <a:rPr lang="ru-RU" b="1" i="1" dirty="0">
                <a:solidFill>
                  <a:srgbClr val="002060"/>
                </a:solidFill>
              </a:rPr>
              <a:t> особою на </a:t>
            </a:r>
            <a:r>
              <a:rPr lang="ru-RU" b="1" i="1" dirty="0" err="1">
                <a:solidFill>
                  <a:srgbClr val="002060"/>
                </a:solidFill>
              </a:rPr>
              <a:t>депозитний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рахунок</a:t>
            </a:r>
            <a:r>
              <a:rPr lang="ru-RU" b="1" i="1" dirty="0">
                <a:solidFill>
                  <a:srgbClr val="002060"/>
                </a:solidFill>
              </a:rPr>
              <a:t> суду з метою </a:t>
            </a:r>
            <a:r>
              <a:rPr lang="ru-RU" b="1" i="1" dirty="0" err="1">
                <a:solidFill>
                  <a:srgbClr val="002060"/>
                </a:solidFill>
              </a:rPr>
              <a:t>зустрічного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забезпечення</a:t>
            </a:r>
            <a:r>
              <a:rPr lang="ru-RU" b="1" i="1" dirty="0">
                <a:solidFill>
                  <a:srgbClr val="002060"/>
                </a:solidFill>
              </a:rPr>
              <a:t>, </a:t>
            </a:r>
            <a:r>
              <a:rPr lang="ru-RU" b="1" i="1" dirty="0" err="1">
                <a:solidFill>
                  <a:srgbClr val="002060"/>
                </a:solidFill>
              </a:rPr>
              <a:t>підлягають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поверненню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особі</a:t>
            </a:r>
            <a:r>
              <a:rPr lang="ru-RU" dirty="0"/>
              <a:t>, яка </a:t>
            </a:r>
            <a:r>
              <a:rPr lang="ru-RU" dirty="0" err="1"/>
              <a:t>здійснила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зустрічне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ухвалою</a:t>
            </a:r>
            <a:r>
              <a:rPr lang="ru-RU" dirty="0"/>
              <a:t> суду про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зустрічного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2509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931CFB-419B-421B-B4DD-196DAA134A5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Заміна</a:t>
            </a:r>
            <a:r>
              <a:rPr lang="ru-RU" sz="3200" b="1" i="1" dirty="0">
                <a:solidFill>
                  <a:schemeClr val="bg1"/>
                </a:solidFill>
              </a:rPr>
              <a:t> одного заходу </a:t>
            </a:r>
            <a:r>
              <a:rPr lang="ru-RU" sz="3200" b="1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200" b="1" i="1" dirty="0">
                <a:solidFill>
                  <a:schemeClr val="bg1"/>
                </a:solidFill>
              </a:rPr>
              <a:t> позову </a:t>
            </a:r>
            <a:r>
              <a:rPr lang="ru-RU" sz="3200" b="1" i="1" dirty="0" err="1">
                <a:solidFill>
                  <a:schemeClr val="bg1"/>
                </a:solidFill>
              </a:rPr>
              <a:t>іншим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F30277-7716-4F41-A1D8-37A0D57A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За </a:t>
            </a:r>
            <a:r>
              <a:rPr lang="ru-RU" dirty="0" err="1"/>
              <a:t>клопотанням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допустити</a:t>
            </a:r>
            <a:r>
              <a:rPr lang="ru-RU" dirty="0"/>
              <a:t> </a:t>
            </a:r>
            <a:r>
              <a:rPr lang="ru-RU" dirty="0" err="1"/>
              <a:t>заміну</a:t>
            </a:r>
            <a:r>
              <a:rPr lang="ru-RU" dirty="0"/>
              <a:t> одного заходу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іншим</a:t>
            </a:r>
            <a:r>
              <a:rPr lang="ru-RU" dirty="0"/>
              <a:t>.</a:t>
            </a:r>
          </a:p>
          <a:p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заміну</a:t>
            </a:r>
            <a:r>
              <a:rPr lang="ru-RU" dirty="0"/>
              <a:t> одного заходу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вирішується</a:t>
            </a:r>
            <a:r>
              <a:rPr lang="ru-RU" dirty="0"/>
              <a:t> судом в судовому </a:t>
            </a:r>
            <a:r>
              <a:rPr lang="ru-RU" dirty="0" err="1"/>
              <a:t>засіданні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дня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до суду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клопотання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r>
              <a:rPr lang="ru-RU" dirty="0"/>
              <a:t>За </a:t>
            </a:r>
            <a:r>
              <a:rPr lang="ru-RU" dirty="0" err="1"/>
              <a:t>наслідками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клопотання</a:t>
            </a:r>
            <a:r>
              <a:rPr lang="ru-RU" dirty="0"/>
              <a:t> про </a:t>
            </a:r>
            <a:r>
              <a:rPr lang="ru-RU" dirty="0" err="1"/>
              <a:t>заміну</a:t>
            </a:r>
            <a:r>
              <a:rPr lang="ru-RU" dirty="0"/>
              <a:t> одного заходу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b="1" i="1" dirty="0" err="1"/>
              <a:t>постановляється</a:t>
            </a:r>
            <a:r>
              <a:rPr lang="ru-RU" b="1" i="1" dirty="0"/>
              <a:t> </a:t>
            </a:r>
            <a:r>
              <a:rPr lang="ru-RU" b="1" i="1" dirty="0" err="1"/>
              <a:t>ухвала</a:t>
            </a:r>
            <a:r>
              <a:rPr lang="ru-RU" dirty="0"/>
              <a:t>.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ухвали</a:t>
            </a:r>
            <a:r>
              <a:rPr lang="ru-RU" dirty="0"/>
              <a:t> про </a:t>
            </a:r>
            <a:r>
              <a:rPr lang="ru-RU" dirty="0" err="1"/>
              <a:t>заміну</a:t>
            </a:r>
            <a:r>
              <a:rPr lang="ru-RU" dirty="0"/>
              <a:t> одного заходу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направляються</a:t>
            </a:r>
            <a:r>
              <a:rPr lang="ru-RU" dirty="0"/>
              <a:t> </a:t>
            </a:r>
            <a:r>
              <a:rPr lang="ru-RU" dirty="0" err="1"/>
              <a:t>учасникам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дня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постановлення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заміни</a:t>
            </a:r>
            <a:r>
              <a:rPr lang="ru-RU" dirty="0"/>
              <a:t> одного заходу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іншим</a:t>
            </a:r>
            <a:r>
              <a:rPr lang="ru-RU" dirty="0"/>
              <a:t>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 заходи </a:t>
            </a:r>
            <a:r>
              <a:rPr lang="ru-RU" dirty="0" err="1"/>
              <a:t>зустрічного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0863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C566D-0FE0-4679-AF58-A570A5901FF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Виконання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ухвали</a:t>
            </a:r>
            <a:r>
              <a:rPr lang="ru-RU" sz="3200" b="1" i="1" dirty="0">
                <a:solidFill>
                  <a:schemeClr val="bg1"/>
                </a:solidFill>
              </a:rPr>
              <a:t> про </a:t>
            </a:r>
            <a:r>
              <a:rPr lang="ru-RU" sz="3200" b="1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200" b="1" i="1" dirty="0">
                <a:solidFill>
                  <a:schemeClr val="bg1"/>
                </a:solidFill>
              </a:rPr>
              <a:t> позову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960B6B-2CBE-4EBB-B062-AA2E4213C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Ухвала </a:t>
            </a:r>
            <a:r>
              <a:rPr lang="ru-RU" dirty="0" err="1"/>
              <a:t>господарського</a:t>
            </a:r>
            <a:r>
              <a:rPr lang="ru-RU" dirty="0"/>
              <a:t> суду про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b="1" i="1" dirty="0">
                <a:solidFill>
                  <a:srgbClr val="FFC000"/>
                </a:solidFill>
              </a:rPr>
              <a:t>є </a:t>
            </a:r>
            <a:r>
              <a:rPr lang="ru-RU" b="1" i="1" dirty="0" err="1">
                <a:solidFill>
                  <a:srgbClr val="FFC000"/>
                </a:solidFill>
              </a:rPr>
              <a:t>виконавчим</a:t>
            </a:r>
            <a:r>
              <a:rPr lang="ru-RU" b="1" i="1" dirty="0">
                <a:solidFill>
                  <a:srgbClr val="FFC000"/>
                </a:solidFill>
              </a:rPr>
              <a:t> документом </a:t>
            </a:r>
            <a:r>
              <a:rPr lang="ru-RU" dirty="0"/>
              <a:t>та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до </a:t>
            </a:r>
            <a:r>
              <a:rPr lang="ru-RU" dirty="0" err="1"/>
              <a:t>виконавчого</a:t>
            </a:r>
            <a:r>
              <a:rPr lang="ru-RU" dirty="0"/>
              <a:t> документа, </a:t>
            </a:r>
            <a:r>
              <a:rPr lang="ru-RU" dirty="0" err="1"/>
              <a:t>встановленим</a:t>
            </a:r>
            <a:r>
              <a:rPr lang="ru-RU" dirty="0"/>
              <a:t> законом.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ухвала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негайному</a:t>
            </a:r>
            <a:r>
              <a:rPr lang="ru-RU" dirty="0"/>
              <a:t> </a:t>
            </a:r>
            <a:r>
              <a:rPr lang="ru-RU" dirty="0" err="1"/>
              <a:t>виконанню</a:t>
            </a:r>
            <a:r>
              <a:rPr lang="ru-RU" dirty="0"/>
              <a:t> з дня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постановлення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оскарження</a:t>
            </a:r>
            <a:r>
              <a:rPr lang="ru-RU" dirty="0"/>
              <a:t> і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виконавчого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.</a:t>
            </a:r>
          </a:p>
          <a:p>
            <a:r>
              <a:rPr lang="ru-RU" dirty="0" err="1"/>
              <a:t>Примірник</a:t>
            </a:r>
            <a:r>
              <a:rPr lang="ru-RU" dirty="0"/>
              <a:t> </a:t>
            </a:r>
            <a:r>
              <a:rPr lang="ru-RU" dirty="0" err="1"/>
              <a:t>ухвали</a:t>
            </a:r>
            <a:r>
              <a:rPr lang="ru-RU" dirty="0"/>
              <a:t> про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надсилається</a:t>
            </a:r>
            <a:r>
              <a:rPr lang="ru-RU" dirty="0"/>
              <a:t> </a:t>
            </a:r>
            <a:r>
              <a:rPr lang="ru-RU" dirty="0" err="1"/>
              <a:t>заявнику</a:t>
            </a:r>
            <a:r>
              <a:rPr lang="ru-RU" dirty="0"/>
              <a:t>, </a:t>
            </a:r>
            <a:r>
              <a:rPr lang="ru-RU" dirty="0" err="1"/>
              <a:t>всім</a:t>
            </a:r>
            <a:r>
              <a:rPr lang="ru-RU" dirty="0"/>
              <a:t> особам,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заходи </a:t>
            </a:r>
            <a:r>
              <a:rPr lang="ru-RU" dirty="0" err="1"/>
              <a:t>забезпечення</a:t>
            </a:r>
            <a:r>
              <a:rPr lang="ru-RU" dirty="0"/>
              <a:t> позову і </a:t>
            </a:r>
            <a:r>
              <a:rPr lang="ru-RU" dirty="0" err="1"/>
              <a:t>яких</a:t>
            </a:r>
            <a:r>
              <a:rPr lang="ru-RU" dirty="0"/>
              <a:t>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ідентифікувати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,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</a:t>
            </a:r>
            <a:r>
              <a:rPr lang="ru-RU" dirty="0" err="1"/>
              <a:t>вжитих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направляється</a:t>
            </a:r>
            <a:r>
              <a:rPr lang="ru-RU" dirty="0"/>
              <a:t> судом для </a:t>
            </a:r>
            <a:r>
              <a:rPr lang="ru-RU" dirty="0" err="1"/>
              <a:t>негайного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та </a:t>
            </a:r>
            <a:r>
              <a:rPr lang="ru-RU" dirty="0" err="1"/>
              <a:t>іншим</a:t>
            </a:r>
            <a:r>
              <a:rPr lang="ru-RU" dirty="0"/>
              <a:t> органам для </a:t>
            </a:r>
            <a:r>
              <a:rPr lang="ru-RU" dirty="0" err="1"/>
              <a:t>вжиття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.</a:t>
            </a:r>
          </a:p>
          <a:p>
            <a:r>
              <a:rPr lang="ru-RU" dirty="0"/>
              <a:t>3. Ухвала про </a:t>
            </a:r>
            <a:r>
              <a:rPr lang="ru-RU" dirty="0" err="1"/>
              <a:t>арешт</a:t>
            </a:r>
            <a:r>
              <a:rPr lang="ru-RU" dirty="0"/>
              <a:t> </a:t>
            </a:r>
            <a:r>
              <a:rPr lang="ru-RU" dirty="0" err="1"/>
              <a:t>морського</a:t>
            </a:r>
            <a:r>
              <a:rPr lang="ru-RU" dirty="0"/>
              <a:t> судна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затримання</a:t>
            </a:r>
            <a:r>
              <a:rPr lang="ru-RU" dirty="0"/>
              <a:t> судна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пересуванні</a:t>
            </a:r>
            <a:r>
              <a:rPr lang="ru-RU" dirty="0"/>
              <a:t> в порту, де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прямує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судно, до моменту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позову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арешту</a:t>
            </a:r>
            <a:r>
              <a:rPr lang="ru-RU" dirty="0"/>
              <a:t> </a:t>
            </a:r>
            <a:r>
              <a:rPr lang="ru-RU" dirty="0" err="1"/>
              <a:t>морського</a:t>
            </a:r>
            <a:r>
              <a:rPr lang="ru-RU" dirty="0"/>
              <a:t> судна.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89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472D3-FBC5-40E2-976D-2EFFD7D5BD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/>
              <a:t>Початок і </a:t>
            </a:r>
            <a:r>
              <a:rPr lang="ru-RU" sz="3200" b="1" i="1" dirty="0" err="1"/>
              <a:t>закінчення</a:t>
            </a:r>
            <a:r>
              <a:rPr lang="ru-RU" sz="3200" b="1" i="1" dirty="0"/>
              <a:t> </a:t>
            </a:r>
            <a:r>
              <a:rPr lang="ru-RU" sz="3200" b="1" i="1" dirty="0" err="1"/>
              <a:t>процесуальних</a:t>
            </a:r>
            <a:r>
              <a:rPr lang="ru-RU" sz="3200" b="1" i="1" dirty="0"/>
              <a:t> </a:t>
            </a:r>
            <a:r>
              <a:rPr lang="ru-RU" sz="3200" b="1" i="1" dirty="0" err="1"/>
              <a:t>строків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456A22-1458-4E24-95BB-57EAB4B68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Строк, </a:t>
            </a:r>
            <a:r>
              <a:rPr lang="ru-RU" dirty="0" err="1"/>
              <a:t>обчислюваний</a:t>
            </a:r>
            <a:r>
              <a:rPr lang="ru-RU" dirty="0"/>
              <a:t> роками, </a:t>
            </a:r>
            <a:r>
              <a:rPr lang="ru-RU" dirty="0" err="1"/>
              <a:t>закінчується</a:t>
            </a:r>
            <a:r>
              <a:rPr lang="ru-RU" dirty="0"/>
              <a:t> у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місяць</a:t>
            </a:r>
            <a:r>
              <a:rPr lang="ru-RU" dirty="0"/>
              <a:t> і число </a:t>
            </a:r>
            <a:r>
              <a:rPr lang="ru-RU" dirty="0" err="1"/>
              <a:t>останнього</a:t>
            </a:r>
            <a:r>
              <a:rPr lang="ru-RU" dirty="0"/>
              <a:t> року строку.</a:t>
            </a:r>
          </a:p>
          <a:p>
            <a:r>
              <a:rPr lang="ru-RU" dirty="0"/>
              <a:t>Строк, </a:t>
            </a:r>
            <a:r>
              <a:rPr lang="ru-RU" dirty="0" err="1"/>
              <a:t>обчислюваний</a:t>
            </a:r>
            <a:r>
              <a:rPr lang="ru-RU" dirty="0"/>
              <a:t> </a:t>
            </a:r>
            <a:r>
              <a:rPr lang="ru-RU" dirty="0" err="1"/>
              <a:t>місяцями</a:t>
            </a:r>
            <a:r>
              <a:rPr lang="ru-RU" dirty="0"/>
              <a:t>, </a:t>
            </a:r>
            <a:r>
              <a:rPr lang="ru-RU" dirty="0" err="1"/>
              <a:t>закінчується</a:t>
            </a:r>
            <a:r>
              <a:rPr lang="ru-RU" dirty="0"/>
              <a:t> у </a:t>
            </a:r>
            <a:r>
              <a:rPr lang="ru-RU" dirty="0" err="1"/>
              <a:t>відповідне</a:t>
            </a:r>
            <a:r>
              <a:rPr lang="ru-RU" dirty="0"/>
              <a:t> число </a:t>
            </a:r>
            <a:r>
              <a:rPr lang="ru-RU" dirty="0" err="1"/>
              <a:t>останнього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 строку.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строку, </a:t>
            </a:r>
            <a:r>
              <a:rPr lang="ru-RU" dirty="0" err="1"/>
              <a:t>обчислюваного</a:t>
            </a:r>
            <a:r>
              <a:rPr lang="ru-RU" dirty="0"/>
              <a:t> </a:t>
            </a:r>
            <a:r>
              <a:rPr lang="ru-RU" dirty="0" err="1"/>
              <a:t>місяцями</a:t>
            </a:r>
            <a:r>
              <a:rPr lang="ru-RU" dirty="0"/>
              <a:t>, </a:t>
            </a:r>
            <a:r>
              <a:rPr lang="ru-RU" dirty="0" err="1"/>
              <a:t>припадає</a:t>
            </a:r>
            <a:r>
              <a:rPr lang="ru-RU" dirty="0"/>
              <a:t> на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місяць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числа не </a:t>
            </a:r>
            <a:r>
              <a:rPr lang="ru-RU" dirty="0" err="1"/>
              <a:t>має</a:t>
            </a:r>
            <a:r>
              <a:rPr lang="ru-RU" dirty="0"/>
              <a:t>, строк </a:t>
            </a:r>
            <a:r>
              <a:rPr lang="ru-RU" dirty="0" err="1"/>
              <a:t>закінчується</a:t>
            </a:r>
            <a:r>
              <a:rPr lang="ru-RU" dirty="0"/>
              <a:t> в </a:t>
            </a:r>
            <a:r>
              <a:rPr lang="ru-RU" dirty="0" err="1"/>
              <a:t>останній</a:t>
            </a:r>
            <a:r>
              <a:rPr lang="ru-RU" dirty="0"/>
              <a:t> день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строку </a:t>
            </a:r>
            <a:r>
              <a:rPr lang="ru-RU" dirty="0" err="1"/>
              <a:t>припадає</a:t>
            </a:r>
            <a:r>
              <a:rPr lang="ru-RU" dirty="0"/>
              <a:t> на </a:t>
            </a:r>
            <a:r>
              <a:rPr lang="ru-RU" dirty="0" err="1"/>
              <a:t>вихідний</a:t>
            </a:r>
            <a:r>
              <a:rPr lang="ru-RU" dirty="0"/>
              <a:t>, </a:t>
            </a:r>
            <a:r>
              <a:rPr lang="ru-RU" dirty="0" err="1"/>
              <a:t>святковий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неробочий</a:t>
            </a:r>
            <a:r>
              <a:rPr lang="ru-RU" dirty="0"/>
              <a:t> день, </a:t>
            </a:r>
            <a:r>
              <a:rPr lang="ru-RU" dirty="0" err="1"/>
              <a:t>останнім</a:t>
            </a:r>
            <a:r>
              <a:rPr lang="ru-RU" dirty="0"/>
              <a:t> днем строку є перший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робочий</a:t>
            </a:r>
            <a:r>
              <a:rPr lang="ru-RU" dirty="0"/>
              <a:t> день.</a:t>
            </a:r>
          </a:p>
          <a:p>
            <a:r>
              <a:rPr lang="ru-RU" dirty="0"/>
              <a:t> </a:t>
            </a:r>
            <a:r>
              <a:rPr lang="ru-RU" dirty="0" err="1"/>
              <a:t>Перебіг</a:t>
            </a:r>
            <a:r>
              <a:rPr lang="ru-RU" dirty="0"/>
              <a:t> строку,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пов’язане</a:t>
            </a:r>
            <a:r>
              <a:rPr lang="ru-RU" dirty="0"/>
              <a:t> з </a:t>
            </a:r>
            <a:r>
              <a:rPr lang="ru-RU" dirty="0" err="1"/>
              <a:t>подією</a:t>
            </a:r>
            <a:r>
              <a:rPr lang="ru-RU" dirty="0"/>
              <a:t>, яка повинна неминуче </a:t>
            </a:r>
            <a:r>
              <a:rPr lang="ru-RU" dirty="0" err="1"/>
              <a:t>настати</a:t>
            </a:r>
            <a:r>
              <a:rPr lang="ru-RU" dirty="0"/>
              <a:t>, </a:t>
            </a:r>
            <a:r>
              <a:rPr lang="ru-RU" dirty="0" err="1"/>
              <a:t>закінчується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дня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12342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CEDA40-CF1F-4F14-8B04-EEDD815515E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ru-RU" sz="3200" i="1" dirty="0" err="1">
                <a:solidFill>
                  <a:schemeClr val="bg1"/>
                </a:solidFill>
              </a:rPr>
              <a:t>Скасування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заходів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200" i="1" dirty="0">
                <a:solidFill>
                  <a:schemeClr val="bg1"/>
                </a:solidFill>
              </a:rPr>
              <a:t> позову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AA5CE5-8EC5-43CE-9560-B66609632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скасувати</a:t>
            </a:r>
            <a:r>
              <a:rPr lang="ru-RU" dirty="0"/>
              <a:t> заходи </a:t>
            </a:r>
            <a:r>
              <a:rPr lang="ru-RU" dirty="0" err="1"/>
              <a:t>забезпечення</a:t>
            </a:r>
            <a:r>
              <a:rPr lang="ru-RU" dirty="0"/>
              <a:t> позову з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вмотивованим</a:t>
            </a:r>
            <a:r>
              <a:rPr lang="ru-RU" dirty="0"/>
              <a:t> </a:t>
            </a:r>
            <a:r>
              <a:rPr lang="ru-RU" dirty="0" err="1"/>
              <a:t>клопотанням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r>
              <a:rPr lang="ru-RU" dirty="0" err="1"/>
              <a:t>Клопотання</a:t>
            </a:r>
            <a:r>
              <a:rPr lang="ru-RU" dirty="0"/>
              <a:t> про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розглядається</a:t>
            </a:r>
            <a:r>
              <a:rPr lang="ru-RU" dirty="0"/>
              <a:t> в судовому </a:t>
            </a:r>
            <a:r>
              <a:rPr lang="ru-RU" dirty="0" err="1"/>
              <a:t>засіданні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 суду.</a:t>
            </a:r>
          </a:p>
          <a:p>
            <a:r>
              <a:rPr lang="ru-RU" dirty="0"/>
              <a:t>За результатами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клопотання</a:t>
            </a:r>
            <a:r>
              <a:rPr lang="ru-RU" dirty="0"/>
              <a:t> про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позову, </a:t>
            </a:r>
            <a:r>
              <a:rPr lang="ru-RU" dirty="0" err="1"/>
              <a:t>вжитих</a:t>
            </a:r>
            <a:r>
              <a:rPr lang="ru-RU" dirty="0"/>
              <a:t> судом, </a:t>
            </a:r>
            <a:r>
              <a:rPr lang="ru-RU" dirty="0" err="1"/>
              <a:t>постановляється</a:t>
            </a:r>
            <a:r>
              <a:rPr lang="ru-RU" dirty="0"/>
              <a:t> </a:t>
            </a:r>
            <a:r>
              <a:rPr lang="ru-RU" dirty="0" err="1"/>
              <a:t>ухвала</a:t>
            </a:r>
            <a:r>
              <a:rPr lang="ru-RU" dirty="0"/>
              <a:t>.</a:t>
            </a:r>
          </a:p>
          <a:p>
            <a:r>
              <a:rPr lang="ru-RU" dirty="0"/>
              <a:t>Ухвала </a:t>
            </a:r>
            <a:r>
              <a:rPr lang="ru-RU" dirty="0" err="1"/>
              <a:t>господарського</a:t>
            </a:r>
            <a:r>
              <a:rPr lang="ru-RU" dirty="0"/>
              <a:t> суду про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позову, </a:t>
            </a:r>
            <a:r>
              <a:rPr lang="ru-RU" dirty="0" err="1"/>
              <a:t>вжитих</a:t>
            </a:r>
            <a:r>
              <a:rPr lang="ru-RU" dirty="0"/>
              <a:t> судом,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в </a:t>
            </a:r>
            <a:r>
              <a:rPr lang="ru-RU" dirty="0" err="1"/>
              <a:t>скасуванні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позову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оскаржена</a:t>
            </a:r>
            <a:r>
              <a:rPr lang="ru-RU" dirty="0"/>
              <a:t>.</a:t>
            </a:r>
          </a:p>
          <a:p>
            <a:r>
              <a:rPr lang="ru-RU"/>
              <a:t>Відмова</a:t>
            </a:r>
            <a:r>
              <a:rPr lang="ru-RU" dirty="0"/>
              <a:t> у </a:t>
            </a:r>
            <a:r>
              <a:rPr lang="ru-RU" dirty="0" err="1"/>
              <a:t>скасуванні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позову не </a:t>
            </a:r>
            <a:r>
              <a:rPr lang="ru-RU" dirty="0" err="1"/>
              <a:t>перешкоджає</a:t>
            </a:r>
            <a:r>
              <a:rPr lang="ru-RU" dirty="0"/>
              <a:t> повторному </a:t>
            </a:r>
            <a:r>
              <a:rPr lang="ru-RU" dirty="0" err="1"/>
              <a:t>зверненню</a:t>
            </a:r>
            <a:r>
              <a:rPr lang="ru-RU" dirty="0"/>
              <a:t> з таким самим </a:t>
            </a:r>
            <a:r>
              <a:rPr lang="ru-RU" dirty="0" err="1"/>
              <a:t>клопотанням</a:t>
            </a:r>
            <a:r>
              <a:rPr lang="ru-RU" dirty="0"/>
              <a:t> при </a:t>
            </a:r>
            <a:r>
              <a:rPr lang="ru-RU" dirty="0" err="1"/>
              <a:t>появі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обґрунтовують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позову.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8256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BAB59-C6CE-4D60-A04D-53103EE734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/>
              <a:t>Початок і </a:t>
            </a:r>
            <a:r>
              <a:rPr lang="ru-RU" sz="3200" b="1" i="1" dirty="0" err="1"/>
              <a:t>закінчення</a:t>
            </a:r>
            <a:r>
              <a:rPr lang="ru-RU" sz="3200" b="1" i="1" dirty="0"/>
              <a:t> </a:t>
            </a:r>
            <a:r>
              <a:rPr lang="ru-RU" sz="3200" b="1" i="1" dirty="0" err="1"/>
              <a:t>процесуальних</a:t>
            </a:r>
            <a:r>
              <a:rPr lang="ru-RU" sz="3200" b="1" i="1" dirty="0"/>
              <a:t> </a:t>
            </a:r>
            <a:r>
              <a:rPr lang="ru-RU" sz="3200" b="1" i="1" dirty="0" err="1"/>
              <a:t>строків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6F4A30-E5B4-4E5C-B82A-C0DF2B924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Останній</a:t>
            </a:r>
            <a:r>
              <a:rPr lang="ru-RU" dirty="0"/>
              <a:t> день строку </a:t>
            </a:r>
            <a:r>
              <a:rPr lang="ru-RU" dirty="0" err="1"/>
              <a:t>триває</a:t>
            </a:r>
            <a:r>
              <a:rPr lang="ru-RU" dirty="0"/>
              <a:t> до 24 </a:t>
            </a:r>
            <a:r>
              <a:rPr lang="ru-RU" dirty="0" err="1"/>
              <a:t>години</a:t>
            </a:r>
            <a:r>
              <a:rPr lang="ru-RU" dirty="0"/>
              <a:t>, але коли в </a:t>
            </a:r>
            <a:r>
              <a:rPr lang="ru-RU" dirty="0" err="1"/>
              <a:t>цей</a:t>
            </a:r>
            <a:r>
              <a:rPr lang="ru-RU" dirty="0"/>
              <a:t> строк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вчинити</a:t>
            </a:r>
            <a:r>
              <a:rPr lang="ru-RU" dirty="0"/>
              <a:t> </a:t>
            </a:r>
            <a:r>
              <a:rPr lang="ru-RU" dirty="0" err="1"/>
              <a:t>процесуальну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суді</a:t>
            </a:r>
            <a:r>
              <a:rPr lang="ru-RU" dirty="0"/>
              <a:t>, де </a:t>
            </a:r>
            <a:r>
              <a:rPr lang="ru-RU" dirty="0" err="1"/>
              <a:t>робочий</a:t>
            </a:r>
            <a:r>
              <a:rPr lang="ru-RU" dirty="0"/>
              <a:t> час </a:t>
            </a:r>
            <a:r>
              <a:rPr lang="ru-RU" dirty="0" err="1"/>
              <a:t>закінчується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, строк </a:t>
            </a:r>
            <a:r>
              <a:rPr lang="ru-RU" dirty="0" err="1"/>
              <a:t>закінчується</a:t>
            </a:r>
            <a:r>
              <a:rPr lang="ru-RU" dirty="0"/>
              <a:t> в момент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часу.</a:t>
            </a:r>
          </a:p>
          <a:p>
            <a:r>
              <a:rPr lang="ru-RU" b="1" i="1" dirty="0">
                <a:solidFill>
                  <a:srgbClr val="FF0000"/>
                </a:solidFill>
              </a:rPr>
              <a:t>Строк не </a:t>
            </a:r>
            <a:r>
              <a:rPr lang="ru-RU" b="1" i="1" dirty="0" err="1">
                <a:solidFill>
                  <a:srgbClr val="FF0000"/>
                </a:solidFill>
              </a:rPr>
              <a:t>вважається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пропущеним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якщо</a:t>
            </a:r>
            <a:r>
              <a:rPr lang="ru-RU" b="1" i="1" dirty="0">
                <a:solidFill>
                  <a:srgbClr val="FF0000"/>
                </a:solidFill>
              </a:rPr>
              <a:t> до </a:t>
            </a:r>
            <a:r>
              <a:rPr lang="ru-RU" b="1" i="1" dirty="0" err="1">
                <a:solidFill>
                  <a:srgbClr val="FF0000"/>
                </a:solidFill>
              </a:rPr>
              <a:t>його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закінчення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заява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скарга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інші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документи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чи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матеріали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або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грошові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кошти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здані</a:t>
            </a:r>
            <a:r>
              <a:rPr lang="ru-RU" b="1" i="1" dirty="0">
                <a:solidFill>
                  <a:srgbClr val="FF0000"/>
                </a:solidFill>
              </a:rPr>
              <a:t> на </a:t>
            </a:r>
            <a:r>
              <a:rPr lang="ru-RU" b="1" i="1" dirty="0" err="1">
                <a:solidFill>
                  <a:srgbClr val="FF0000"/>
                </a:solidFill>
              </a:rPr>
              <a:t>пошту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чи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передані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іншими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відповідними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засобами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зв’язку</a:t>
            </a:r>
            <a:r>
              <a:rPr lang="ru-RU" b="1" i="1" dirty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12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0E81EA-FAF9-49FF-B991-EDE0948BD2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/>
              <a:t>Зупинення</a:t>
            </a:r>
            <a:r>
              <a:rPr lang="ru-RU" sz="3200" b="1" i="1" dirty="0"/>
              <a:t> </a:t>
            </a:r>
            <a:r>
              <a:rPr lang="ru-RU" sz="3200" b="1" i="1" dirty="0" err="1"/>
              <a:t>процесуальних</a:t>
            </a:r>
            <a:r>
              <a:rPr lang="ru-RU" sz="3200" b="1" i="1" dirty="0"/>
              <a:t> </a:t>
            </a:r>
            <a:r>
              <a:rPr lang="ru-RU" sz="3200" b="1" i="1" dirty="0" err="1"/>
              <a:t>строків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4D54DC-A1FB-48B9-B55C-B15A9A22BC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i="1" dirty="0" err="1">
                <a:solidFill>
                  <a:srgbClr val="7030A0"/>
                </a:solidFill>
              </a:rPr>
              <a:t>Зупинення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провадження</a:t>
            </a:r>
            <a:r>
              <a:rPr lang="ru-RU" i="1" dirty="0">
                <a:solidFill>
                  <a:srgbClr val="7030A0"/>
                </a:solidFill>
              </a:rPr>
              <a:t> у </a:t>
            </a:r>
            <a:r>
              <a:rPr lang="ru-RU" i="1" dirty="0" err="1">
                <a:solidFill>
                  <a:srgbClr val="7030A0"/>
                </a:solidFill>
              </a:rPr>
              <a:t>справі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зупиняє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перебіг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процесуальних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строків</a:t>
            </a:r>
            <a:r>
              <a:rPr lang="ru-RU" i="1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249F261-703A-452F-968C-1E7E7A951B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i="1" dirty="0">
                <a:solidFill>
                  <a:srgbClr val="7030A0"/>
                </a:solidFill>
              </a:rPr>
              <a:t>З дня </a:t>
            </a:r>
            <a:r>
              <a:rPr lang="ru-RU" i="1" dirty="0" err="1">
                <a:solidFill>
                  <a:srgbClr val="7030A0"/>
                </a:solidFill>
              </a:rPr>
              <a:t>відновлення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провадження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перебіг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процесуальних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строків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продовжується</a:t>
            </a:r>
            <a:endParaRPr lang="ru-RU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075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21B9C9-846C-405E-BC89-0D5AECF1EA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3200" i="1" dirty="0" err="1"/>
              <a:t>Наслідки</a:t>
            </a:r>
            <a:r>
              <a:rPr lang="ru-RU" sz="3200" i="1" dirty="0"/>
              <a:t> пропуску </a:t>
            </a:r>
            <a:r>
              <a:rPr lang="ru-RU" sz="3200" i="1" dirty="0" err="1"/>
              <a:t>процесуальних</a:t>
            </a:r>
            <a:r>
              <a:rPr lang="ru-RU" sz="3200" i="1" dirty="0"/>
              <a:t> </a:t>
            </a:r>
            <a:r>
              <a:rPr lang="ru-RU" sz="3200" i="1" dirty="0" err="1"/>
              <a:t>строків</a:t>
            </a:r>
            <a:endParaRPr lang="ru-RU" sz="32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F49906-4A52-421D-BDF8-4086830533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Право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процесуальних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втрачається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закінченням</a:t>
            </a:r>
            <a:r>
              <a:rPr lang="ru-RU" dirty="0"/>
              <a:t> </a:t>
            </a:r>
            <a:r>
              <a:rPr lang="ru-RU" dirty="0" err="1"/>
              <a:t>встановленого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призначеного</a:t>
            </a:r>
            <a:r>
              <a:rPr lang="ru-RU" dirty="0"/>
              <a:t> судом строку.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2405C5-0DFB-4370-9F80-6A7F4B3A16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Заяви, </a:t>
            </a:r>
            <a:r>
              <a:rPr lang="ru-RU" dirty="0" err="1"/>
              <a:t>скарги</a:t>
            </a:r>
            <a:r>
              <a:rPr lang="ru-RU" dirty="0"/>
              <a:t> і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подані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процесуальних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, </a:t>
            </a:r>
            <a:r>
              <a:rPr lang="ru-RU" dirty="0" err="1"/>
              <a:t>залишаються</a:t>
            </a:r>
            <a:r>
              <a:rPr lang="ru-RU" dirty="0"/>
              <a:t> без </a:t>
            </a:r>
            <a:r>
              <a:rPr lang="ru-RU" dirty="0" err="1"/>
              <a:t>розгляду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 ГПК</a:t>
            </a:r>
          </a:p>
        </p:txBody>
      </p:sp>
    </p:spTree>
    <p:extLst>
      <p:ext uri="{BB962C8B-B14F-4D97-AF65-F5344CB8AC3E}">
        <p14:creationId xmlns:p14="http://schemas.microsoft.com/office/powerpoint/2010/main" val="1299905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64D6B-F2DA-4E46-811F-B47CB2BA4A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Поновлення</a:t>
            </a:r>
            <a:r>
              <a:rPr lang="ru-RU" sz="3200" b="1" i="1" dirty="0">
                <a:solidFill>
                  <a:schemeClr val="bg1"/>
                </a:solidFill>
              </a:rPr>
              <a:t> та </a:t>
            </a:r>
            <a:r>
              <a:rPr lang="ru-RU" sz="3200" b="1" i="1" dirty="0" err="1">
                <a:solidFill>
                  <a:schemeClr val="bg1"/>
                </a:solidFill>
              </a:rPr>
              <a:t>продовження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процесуальних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строків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73A000-57AD-4AC2-B4EF-76B31266A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Суд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поновлює</a:t>
            </a:r>
            <a:r>
              <a:rPr lang="ru-RU" dirty="0"/>
              <a:t> </a:t>
            </a:r>
            <a:r>
              <a:rPr lang="ru-RU" dirty="0" err="1"/>
              <a:t>пропущений</a:t>
            </a:r>
            <a:r>
              <a:rPr lang="ru-RU" dirty="0"/>
              <a:t> </a:t>
            </a:r>
            <a:r>
              <a:rPr lang="ru-RU" dirty="0" err="1"/>
              <a:t>процесуальний</a:t>
            </a:r>
            <a:r>
              <a:rPr lang="ru-RU" dirty="0"/>
              <a:t> строк, </a:t>
            </a:r>
            <a:r>
              <a:rPr lang="ru-RU" dirty="0" err="1"/>
              <a:t>встановлений</a:t>
            </a:r>
            <a:r>
              <a:rPr lang="ru-RU" dirty="0"/>
              <a:t> законом,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визнає</a:t>
            </a:r>
            <a:r>
              <a:rPr lang="ru-RU" dirty="0"/>
              <a:t> причини </a:t>
            </a:r>
            <a:r>
              <a:rPr lang="ru-RU" dirty="0" err="1"/>
              <a:t>його</a:t>
            </a:r>
            <a:r>
              <a:rPr lang="ru-RU" dirty="0"/>
              <a:t> пропуску </a:t>
            </a:r>
            <a:r>
              <a:rPr lang="ru-RU" dirty="0" err="1"/>
              <a:t>поважними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коли ГПК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неможливість</a:t>
            </a:r>
            <a:r>
              <a:rPr lang="ru-RU" dirty="0"/>
              <a:t> такого </a:t>
            </a:r>
            <a:r>
              <a:rPr lang="ru-RU" dirty="0" err="1"/>
              <a:t>поновлення</a:t>
            </a:r>
            <a:r>
              <a:rPr lang="ru-RU" dirty="0"/>
              <a:t>.</a:t>
            </a:r>
          </a:p>
          <a:p>
            <a:r>
              <a:rPr lang="ru-RU" dirty="0" err="1"/>
              <a:t>Встановлений</a:t>
            </a:r>
            <a:r>
              <a:rPr lang="ru-RU" dirty="0"/>
              <a:t> судом </a:t>
            </a:r>
            <a:r>
              <a:rPr lang="ru-RU" dirty="0" err="1"/>
              <a:t>процесуальний</a:t>
            </a:r>
            <a:r>
              <a:rPr lang="ru-RU" dirty="0"/>
              <a:t> строк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продовжений</a:t>
            </a:r>
            <a:r>
              <a:rPr lang="ru-RU" dirty="0"/>
              <a:t> судом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поданою</a:t>
            </a:r>
            <a:r>
              <a:rPr lang="ru-RU" dirty="0"/>
              <a:t> до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строку, </a:t>
            </a:r>
            <a:r>
              <a:rPr lang="ru-RU" dirty="0" err="1"/>
              <a:t>чи</a:t>
            </a:r>
            <a:r>
              <a:rPr lang="ru-RU" dirty="0"/>
              <a:t> з </a:t>
            </a:r>
            <a:r>
              <a:rPr lang="ru-RU" dirty="0" err="1"/>
              <a:t>ініціативи</a:t>
            </a:r>
            <a:r>
              <a:rPr lang="ru-RU" dirty="0"/>
              <a:t> суду.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законом, </a:t>
            </a:r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поновлення</a:t>
            </a:r>
            <a:r>
              <a:rPr lang="ru-RU" dirty="0"/>
              <a:t> </a:t>
            </a:r>
            <a:r>
              <a:rPr lang="ru-RU" dirty="0" err="1"/>
              <a:t>процесуального</a:t>
            </a:r>
            <a:r>
              <a:rPr lang="ru-RU" dirty="0"/>
              <a:t> строку, </a:t>
            </a:r>
            <a:r>
              <a:rPr lang="ru-RU" dirty="0" err="1"/>
              <a:t>встановленого</a:t>
            </a:r>
            <a:r>
              <a:rPr lang="ru-RU" dirty="0"/>
              <a:t> законом, </a:t>
            </a:r>
            <a:r>
              <a:rPr lang="ru-RU" dirty="0" err="1"/>
              <a:t>розглядається</a:t>
            </a:r>
            <a:r>
              <a:rPr lang="ru-RU" dirty="0"/>
              <a:t> судом,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вчинити</a:t>
            </a:r>
            <a:r>
              <a:rPr lang="ru-RU" dirty="0"/>
              <a:t> </a:t>
            </a:r>
            <a:r>
              <a:rPr lang="ru-RU" dirty="0" err="1"/>
              <a:t>процесуальну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,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пропущено строк, а </a:t>
            </a:r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процесуального</a:t>
            </a:r>
            <a:r>
              <a:rPr lang="ru-RU" dirty="0"/>
              <a:t> строку, </a:t>
            </a:r>
            <a:r>
              <a:rPr lang="ru-RU" dirty="0" err="1"/>
              <a:t>встановленого</a:t>
            </a:r>
            <a:r>
              <a:rPr lang="ru-RU" dirty="0"/>
              <a:t> судом, - судом,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встановив</a:t>
            </a:r>
            <a:r>
              <a:rPr lang="ru-RU" dirty="0"/>
              <a:t> строк, без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9063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3AA877-ECA8-42D2-874D-7E011E77BC9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Поновлення</a:t>
            </a:r>
            <a:r>
              <a:rPr lang="ru-RU" sz="3200" b="1" i="1" dirty="0">
                <a:solidFill>
                  <a:schemeClr val="bg1"/>
                </a:solidFill>
              </a:rPr>
              <a:t> та </a:t>
            </a:r>
            <a:r>
              <a:rPr lang="ru-RU" sz="3200" b="1" i="1" dirty="0" err="1">
                <a:solidFill>
                  <a:schemeClr val="bg1"/>
                </a:solidFill>
              </a:rPr>
              <a:t>продовження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процесуальних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строків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6BD246-9A28-4527-BDAE-5CD62AA5C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поданням</a:t>
            </a:r>
            <a:r>
              <a:rPr lang="ru-RU" dirty="0"/>
              <a:t> заяви про </a:t>
            </a:r>
            <a:r>
              <a:rPr lang="ru-RU" dirty="0" err="1"/>
              <a:t>поновлення</a:t>
            </a:r>
            <a:r>
              <a:rPr lang="ru-RU" dirty="0"/>
              <a:t> </a:t>
            </a:r>
            <a:r>
              <a:rPr lang="ru-RU" dirty="0" err="1"/>
              <a:t>процесуального</a:t>
            </a:r>
            <a:r>
              <a:rPr lang="ru-RU" dirty="0"/>
              <a:t> строку </a:t>
            </a:r>
            <a:r>
              <a:rPr lang="ru-RU" dirty="0" err="1"/>
              <a:t>має</a:t>
            </a:r>
            <a:r>
              <a:rPr lang="ru-RU" dirty="0"/>
              <a:t> бути вчинена </a:t>
            </a:r>
            <a:r>
              <a:rPr lang="ru-RU" dirty="0" err="1"/>
              <a:t>процесуальна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(</a:t>
            </a:r>
            <a:r>
              <a:rPr lang="ru-RU" dirty="0" err="1"/>
              <a:t>подані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, </a:t>
            </a:r>
            <a:r>
              <a:rPr lang="ru-RU" dirty="0" err="1"/>
              <a:t>скарга</a:t>
            </a:r>
            <a:r>
              <a:rPr lang="ru-RU" dirty="0"/>
              <a:t>, </a:t>
            </a:r>
            <a:r>
              <a:rPr lang="ru-RU" dirty="0" err="1"/>
              <a:t>документи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пропущено строк.</a:t>
            </a:r>
          </a:p>
          <a:p>
            <a:r>
              <a:rPr lang="ru-RU" dirty="0"/>
              <a:t>Пропуск строку, </a:t>
            </a:r>
            <a:r>
              <a:rPr lang="ru-RU" dirty="0" err="1"/>
              <a:t>встановленого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судом </a:t>
            </a:r>
            <a:r>
              <a:rPr lang="ru-RU" dirty="0" err="1"/>
              <a:t>учаснику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для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не </a:t>
            </a:r>
            <a:r>
              <a:rPr lang="ru-RU" dirty="0" err="1"/>
              <a:t>звільняє</a:t>
            </a:r>
            <a:r>
              <a:rPr lang="ru-RU" dirty="0"/>
              <a:t> такого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обов’язку</a:t>
            </a:r>
            <a:r>
              <a:rPr lang="ru-RU" dirty="0"/>
              <a:t> </a:t>
            </a:r>
            <a:r>
              <a:rPr lang="ru-RU" dirty="0" err="1"/>
              <a:t>вчинити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процесуальну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.</a:t>
            </a:r>
          </a:p>
          <a:p>
            <a:r>
              <a:rPr lang="ru-RU" dirty="0"/>
              <a:t>Про </a:t>
            </a:r>
            <a:r>
              <a:rPr lang="ru-RU" dirty="0" err="1"/>
              <a:t>поновлення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процесуального</a:t>
            </a:r>
            <a:r>
              <a:rPr lang="ru-RU" dirty="0"/>
              <a:t> строку суд </a:t>
            </a:r>
            <a:r>
              <a:rPr lang="ru-RU" dirty="0" err="1"/>
              <a:t>постановляє</a:t>
            </a:r>
            <a:r>
              <a:rPr lang="ru-RU" dirty="0"/>
              <a:t> </a:t>
            </a:r>
            <a:r>
              <a:rPr lang="ru-RU" dirty="0" err="1"/>
              <a:t>ухвалу</a:t>
            </a:r>
            <a:r>
              <a:rPr lang="ru-RU" dirty="0"/>
              <a:t>.</a:t>
            </a:r>
          </a:p>
          <a:p>
            <a:r>
              <a:rPr lang="ru-RU" dirty="0"/>
              <a:t>Про </a:t>
            </a:r>
            <a:r>
              <a:rPr lang="ru-RU" dirty="0" err="1"/>
              <a:t>відмову</a:t>
            </a:r>
            <a:r>
              <a:rPr lang="ru-RU" dirty="0"/>
              <a:t> у </a:t>
            </a:r>
            <a:r>
              <a:rPr lang="ru-RU" dirty="0" err="1"/>
              <a:t>поновленні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продовженні</a:t>
            </a:r>
            <a:r>
              <a:rPr lang="ru-RU" dirty="0"/>
              <a:t> </a:t>
            </a:r>
            <a:r>
              <a:rPr lang="ru-RU" dirty="0" err="1"/>
              <a:t>процесуального</a:t>
            </a:r>
            <a:r>
              <a:rPr lang="ru-RU" dirty="0"/>
              <a:t> строку суд </a:t>
            </a:r>
            <a:r>
              <a:rPr lang="ru-RU" dirty="0" err="1"/>
              <a:t>постановляє</a:t>
            </a:r>
            <a:r>
              <a:rPr lang="ru-RU" dirty="0"/>
              <a:t> </a:t>
            </a:r>
            <a:r>
              <a:rPr lang="ru-RU" dirty="0" err="1"/>
              <a:t>ухвалу</a:t>
            </a:r>
            <a:r>
              <a:rPr lang="ru-RU" dirty="0"/>
              <a:t>, яка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дня з дня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постановлення</a:t>
            </a:r>
            <a:r>
              <a:rPr lang="ru-RU" dirty="0"/>
              <a:t> </a:t>
            </a:r>
            <a:r>
              <a:rPr lang="ru-RU" dirty="0" err="1"/>
              <a:t>надсилається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звернулася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відповідною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.</a:t>
            </a:r>
          </a:p>
          <a:p>
            <a:r>
              <a:rPr lang="ru-RU" dirty="0"/>
              <a:t>Ухвалу про </a:t>
            </a:r>
            <a:r>
              <a:rPr lang="ru-RU" dirty="0" err="1"/>
              <a:t>відмову</a:t>
            </a:r>
            <a:r>
              <a:rPr lang="ru-RU" dirty="0"/>
              <a:t> у </a:t>
            </a:r>
            <a:r>
              <a:rPr lang="ru-RU" dirty="0" err="1"/>
              <a:t>поновленні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продовженні</a:t>
            </a:r>
            <a:r>
              <a:rPr lang="ru-RU" dirty="0"/>
              <a:t> </a:t>
            </a:r>
            <a:r>
              <a:rPr lang="ru-RU" dirty="0" err="1"/>
              <a:t>процесуального</a:t>
            </a:r>
            <a:r>
              <a:rPr lang="ru-RU" dirty="0"/>
              <a:t> строку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оскаржено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7832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2969</Words>
  <Application>Microsoft Office PowerPoint</Application>
  <PresentationFormat>Широкоэкранный</PresentationFormat>
  <Paragraphs>173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Тема Office</vt:lpstr>
      <vt:lpstr>   Тема 4. Процесуальні строки. Заходи процесуального примусу. Забезпечення позову   </vt:lpstr>
      <vt:lpstr>Види процесуальних строків</vt:lpstr>
      <vt:lpstr>Обчислення процесуальних строків. Початок і закінчення процесуальних строків</vt:lpstr>
      <vt:lpstr>Початок і закінчення процесуальних строків</vt:lpstr>
      <vt:lpstr>Початок і закінчення процесуальних строків</vt:lpstr>
      <vt:lpstr>Зупинення процесуальних строків</vt:lpstr>
      <vt:lpstr>Наслідки пропуску процесуальних строків</vt:lpstr>
      <vt:lpstr>Поновлення та продовження процесуальних строків</vt:lpstr>
      <vt:lpstr>Поновлення та продовження процесуальних строків</vt:lpstr>
      <vt:lpstr>Заходи процесуального примусу</vt:lpstr>
      <vt:lpstr>Види заходів процесуального примусу</vt:lpstr>
      <vt:lpstr>Попередження і видалення із залу судового засідання</vt:lpstr>
      <vt:lpstr>Тимчасове вилучення доказів для дослідження судом</vt:lpstr>
      <vt:lpstr>Презентация PowerPoint</vt:lpstr>
      <vt:lpstr>Штраф</vt:lpstr>
      <vt:lpstr>Презентация PowerPoint</vt:lpstr>
      <vt:lpstr>Презентация PowerPoint</vt:lpstr>
      <vt:lpstr>Забезпечення позову</vt:lpstr>
      <vt:lpstr>Заходи забезпечення позову</vt:lpstr>
      <vt:lpstr>Заходи забезпечення позову</vt:lpstr>
      <vt:lpstr>Не допускається забезпечення позову у спорах, що виникають з корпоративних відносин, шляхом заборони:</vt:lpstr>
      <vt:lpstr>Презентация PowerPoint</vt:lpstr>
      <vt:lpstr>Не допускається забезпечення позову шляхом:</vt:lpstr>
      <vt:lpstr>Не допускається забезпечення позову шляхом:</vt:lpstr>
      <vt:lpstr>Не допускається забезпечення позову шляхом:</vt:lpstr>
      <vt:lpstr>Презентация PowerPoint</vt:lpstr>
      <vt:lpstr>Порядок подання заяви про забезпечення позову</vt:lpstr>
      <vt:lpstr>Презентация PowerPoint</vt:lpstr>
      <vt:lpstr>Зміст і форма заяви</vt:lpstr>
      <vt:lpstr>Заява про забезпечення позову у вигляді арешту морського судна подається в письмовій формі і повинна містити:</vt:lpstr>
      <vt:lpstr>Презентация PowerPoint</vt:lpstr>
      <vt:lpstr>Розгляд заяви про забезпечення позову</vt:lpstr>
      <vt:lpstr>Розгляд заяви про забезпечення позову</vt:lpstr>
      <vt:lpstr>Зустрічне забезпечення</vt:lpstr>
      <vt:lpstr>Презентация PowerPoint</vt:lpstr>
      <vt:lpstr>Презентация PowerPoint</vt:lpstr>
      <vt:lpstr>Скасування зустрічного забезпечення</vt:lpstr>
      <vt:lpstr>Заміна одного заходу забезпечення позову іншим</vt:lpstr>
      <vt:lpstr>Виконання ухвали про забезпечення позову</vt:lpstr>
      <vt:lpstr>Скасування заходів забезпечення позову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Процесуальні строки. Заходи процесуального примусу</dc:title>
  <dc:creator>ЛИЛЯ</dc:creator>
  <cp:lastModifiedBy>ЛИЛЯ</cp:lastModifiedBy>
  <cp:revision>19</cp:revision>
  <dcterms:created xsi:type="dcterms:W3CDTF">2023-03-10T08:39:37Z</dcterms:created>
  <dcterms:modified xsi:type="dcterms:W3CDTF">2023-03-10T17:24:23Z</dcterms:modified>
</cp:coreProperties>
</file>