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85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9" r:id="rId11"/>
    <p:sldId id="280" r:id="rId12"/>
    <p:sldId id="281" r:id="rId13"/>
    <p:sldId id="282" r:id="rId14"/>
    <p:sldId id="283" r:id="rId15"/>
    <p:sldId id="284" r:id="rId16"/>
    <p:sldId id="286" r:id="rId17"/>
    <p:sldId id="287" r:id="rId18"/>
    <p:sldId id="288" r:id="rId19"/>
    <p:sldId id="289" r:id="rId20"/>
    <p:sldId id="290" r:id="rId21"/>
    <p:sldId id="292" r:id="rId22"/>
    <p:sldId id="293" r:id="rId23"/>
    <p:sldId id="291" r:id="rId24"/>
    <p:sldId id="294" r:id="rId25"/>
    <p:sldId id="295" r:id="rId26"/>
    <p:sldId id="296" r:id="rId27"/>
    <p:sldId id="298" r:id="rId28"/>
    <p:sldId id="299" r:id="rId29"/>
    <p:sldId id="300" r:id="rId30"/>
    <p:sldId id="302" r:id="rId31"/>
    <p:sldId id="303" r:id="rId32"/>
    <p:sldId id="301" r:id="rId33"/>
    <p:sldId id="306" r:id="rId34"/>
    <p:sldId id="305" r:id="rId35"/>
    <p:sldId id="307" r:id="rId36"/>
    <p:sldId id="308" r:id="rId37"/>
    <p:sldId id="309" r:id="rId38"/>
    <p:sldId id="310" r:id="rId39"/>
    <p:sldId id="311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46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6A61D-F8B2-4F11-970F-C81F544EB87E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9B010-B1E1-4972-96E2-626271D4E8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52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9B010-B1E1-4972-96E2-626271D4E85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415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79B010-B1E1-4972-96E2-626271D4E858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2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3CBF06-9624-4A3B-977C-DCFAA4407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13FBBA-A351-4D5E-B94E-D7F5FAA72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17746F-E53A-4BA6-A18D-FB2130430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3EB528-6536-4EE2-89D5-0F4DDAA44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EA35F0-8602-4DD1-81FA-AE47D9DE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4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50F652-FB62-4B41-B7F4-E4B6B91B0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1811B0-A18B-4FA7-BC1A-32C537CA7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6CF25-B3AC-4739-9025-25E2EAAD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3C2EC4-CDC5-48FA-9DD4-D9098BD77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90CC97-E063-4DCE-AAEC-6DC12527B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99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7D47D96-F687-43D0-924E-85E1B107A5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22A430-5409-4682-8833-0D37ADBFB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1A072B-F0CF-4E94-B72D-ECAAA5759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D546D7-4D27-4F80-98F6-1524E414E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96E378-87E9-4B13-A249-8E00494DF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74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BE18C-68EA-49FF-B92E-EBDC60950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99E441-3BE6-4EC2-8E03-25D23FCBC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59A390-2661-427B-A71F-1A811F2ED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1A565C-1EE8-4EFB-939A-E13F64DC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B816FE-A6AF-4BEF-B296-53C44C01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4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D1D82-831E-44FA-BE1F-40A4FBA7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3785BB-F1DC-412E-ABF0-7B778A63C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0B45C6-4177-489F-96F4-F88E29BB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9D4D3C-EA45-40F3-9517-399C26ED8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F021B0-D289-46BE-BCBF-FF065614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30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63B3C-D9F5-4643-A892-C5B7DD98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543D1C-670D-4167-921E-DB4591079C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2214671-CF70-420B-9BEE-41A580C10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1CAF65-E0E2-475D-9F17-2A7616A14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3DA39A-D3E6-42A3-A7F1-9455BDC9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5C75E9-6EAA-4832-BE24-003ECF745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15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A0324-D3D4-4D3F-8A06-5ADC84736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DD59B6-7227-459C-BDE4-D65491F7A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9DE497-8E5D-4B7D-ADFB-4F2899635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FD60F-5A92-475E-A571-E62331BAE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E5FA6E-E607-4C14-BF1F-969F3C30E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E29D22-156F-4594-AD9D-4937DE4B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AEAF0AC-0985-4E88-A231-284E3713B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637862F-B01C-478F-BF04-73F8AB818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791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45DC67-34A8-4FEC-851E-849F0E858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05CADF3-7E00-439D-B4A2-79F62DF26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59A7DCB-671C-4E3B-B7B9-676BE3FF7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28074C9-DC00-47AE-896F-DE20CE90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59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7B093F0-0B7D-4E86-BFC7-8F8F5942A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8900B6D-808C-4FEA-9BFC-71624E84B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1F86D4-E07D-4866-B1C4-377D1909F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1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637DEE-CFF2-4821-B871-FEB6F48D9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FA6AF2-9936-416D-A964-72F40DC09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309349-3317-4FF9-B776-9342D52D1E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83AA28-B26C-47AD-875D-11DE3E0A8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B777D0-30A1-4885-A1E4-7A0F3D0F4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43977C-F9B8-4F54-9306-89D9B1767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22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24C4C0-CD77-4358-8D0B-AB73909A3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4493C3-F093-4BBA-A08B-FBA3DEEA54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6237DE-8D9F-4D80-8CCF-7FCE663A97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090568-4649-4660-8C14-580A7E5D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D9B-448F-4834-8BBB-019A9F029257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BF4646C-17AE-4D78-A49E-26343C8A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FD62611-E868-49EA-8675-FD1755178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78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82D741-6E54-48A6-B66F-926E89458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0FE7C8-3BF0-4F59-9D8E-81B902790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A48340-9F30-42C2-A02C-6B249ECC3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0CD9B-448F-4834-8BBB-019A9F029257}" type="datetimeFigureOut">
              <a:rPr lang="ru-RU" smtClean="0"/>
              <a:t>02.11.2020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970336-BFE6-4FBD-A63F-81721CAB05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BA9D32-8AFF-44D0-9299-8749F90F6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FAE50-EB3F-41B1-B9FA-60BDBCC6C3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73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eme 1. Greeting - Good morning. Good bye. | ESL Song &amp; Story - Learning  English for Kids - YouTube">
            <a:extLst>
              <a:ext uri="{FF2B5EF4-FFF2-40B4-BE49-F238E27FC236}">
                <a16:creationId xmlns:a16="http://schemas.microsoft.com/office/drawing/2014/main" id="{430E7C05-22CE-47B2-A4D3-1CD1C58F1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9" r="20748"/>
          <a:stretch/>
        </p:blipFill>
        <p:spPr bwMode="auto">
          <a:xfrm>
            <a:off x="3242695" y="10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</p:pic>
      <p:sp useBgFill="1">
        <p:nvSpPr>
          <p:cNvPr id="137" name="Freeform: Shape 136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9" name="Freeform: Shape 138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BE0B8-D378-40F8-904C-F8EFD9E3F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5728"/>
          </a:xfrm>
          <a:solidFill>
            <a:srgbClr val="0070C0"/>
          </a:solidFill>
        </p:spPr>
        <p:txBody>
          <a:bodyPr anchor="b">
            <a:normAutofit/>
          </a:bodyPr>
          <a:lstStyle/>
          <a:p>
            <a:pPr algn="ctr"/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en-US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Greeting</a:t>
            </a:r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CCC075-6AFF-49A3-9118-0B29CF8E6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143" y="2718054"/>
            <a:ext cx="4464815" cy="4139946"/>
          </a:xfrm>
          <a:solidFill>
            <a:schemeClr val="tx2">
              <a:lumMod val="40000"/>
              <a:lumOff val="60000"/>
            </a:schemeClr>
          </a:solidFill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HI! HOW ARE YOU?  </a:t>
            </a:r>
          </a:p>
          <a:p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FINE! HOW ARE YOU?</a:t>
            </a:r>
          </a:p>
          <a:p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FINE AND YOU?</a:t>
            </a:r>
          </a:p>
          <a:p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FINE TOO</a:t>
            </a:r>
          </a:p>
          <a:p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087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18BE5B-AF55-450D-BC15-83C456367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where is it?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3600" dirty="0"/>
          </a:p>
        </p:txBody>
      </p:sp>
      <p:pic>
        <p:nvPicPr>
          <p:cNvPr id="4" name="Объект 3" descr="Картинки по запросу prepositions of place pictures">
            <a:extLst>
              <a:ext uri="{FF2B5EF4-FFF2-40B4-BE49-F238E27FC236}">
                <a16:creationId xmlns:a16="http://schemas.microsoft.com/office/drawing/2014/main" id="{B66CAF2C-48BA-4010-BFF1-C4118AEE8F1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690"/>
            <a:ext cx="12192000" cy="5355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4163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35624A-BE47-4947-9AF2-6780EC6AD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92D050"/>
          </a:solidFill>
        </p:spPr>
        <p:txBody>
          <a:bodyPr/>
          <a:lstStyle/>
          <a:p>
            <a:r>
              <a:rPr lang="en-US" sz="4400" b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gradFill>
                  <a:gsLst>
                    <a:gs pos="0">
                      <a:srgbClr val="381563"/>
                    </a:gs>
                    <a:gs pos="43000">
                      <a:srgbClr val="7B34D2"/>
                    </a:gs>
                    <a:gs pos="48000">
                      <a:srgbClr val="7230C3"/>
                    </a:gs>
                    <a:gs pos="100000">
                      <a:srgbClr val="381563"/>
                    </a:gs>
                  </a:gsLst>
                  <a:lin ang="5400000" scaled="0"/>
                </a:gradFill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where is it?</a:t>
            </a:r>
            <a:br>
              <a:rPr lang="ru-RU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4" name="Объект 3" descr="Картинки по запросу prepositions of place pictures">
            <a:extLst>
              <a:ext uri="{FF2B5EF4-FFF2-40B4-BE49-F238E27FC236}">
                <a16:creationId xmlns:a16="http://schemas.microsoft.com/office/drawing/2014/main" id="{D4B2F999-410F-4435-8F93-54CAABA6802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4"/>
            <a:ext cx="10331824" cy="53102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6231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97208-9492-4D78-81FE-D6BEC6E1F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/>
              <a:t>                                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695395-4E92-4F70-92B4-CE5427AA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167310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–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</a:p>
          <a:p>
            <a:pPr marL="0" indent="0"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 англійській мові для того, щоб показати місцезнаходження предмета використовується вираз 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 is</a:t>
            </a:r>
            <a:r>
              <a:rPr lang="uk-U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(для однини)</a:t>
            </a:r>
            <a:endParaRPr lang="ru-RU" sz="4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Структура побудови речення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40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</a:t>
            </a:r>
            <a:r>
              <a:rPr lang="uk-UA" sz="4000" dirty="0" err="1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Зн</a:t>
            </a:r>
            <a:r>
              <a:rPr lang="ru-RU" sz="4000" dirty="0" err="1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аходиться</a:t>
            </a:r>
            <a:r>
              <a:rPr lang="ru-RU" sz="40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+    </a:t>
            </a:r>
            <a:r>
              <a:rPr lang="uk-UA" sz="40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що</a:t>
            </a:r>
            <a:r>
              <a:rPr lang="ru-RU" sz="40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uk-UA" sz="40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про</a:t>
            </a:r>
            <a:r>
              <a:rPr lang="ru-RU" sz="40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предмет)   +   де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347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1805F8-0354-471A-916D-DD4836EB1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CB6698-A6CF-4018-AD69-65F6F1C0E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0690"/>
            <a:ext cx="12191999" cy="516731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Напр</a:t>
            </a:r>
            <a:r>
              <a:rPr lang="uk-UA" sz="36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иклад</a:t>
            </a:r>
            <a:r>
              <a:rPr lang="ru-RU" sz="36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ru-RU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 стол</a:t>
            </a:r>
            <a:r>
              <a:rPr lang="uk-UA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лежит</a:t>
            </a:r>
            <a:r>
              <a:rPr lang="uk-UA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ь</a:t>
            </a:r>
            <a:r>
              <a:rPr lang="ru-RU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ручка</a:t>
            </a:r>
            <a:r>
              <a:rPr lang="ru-RU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(м</a:t>
            </a:r>
            <a:r>
              <a:rPr lang="uk-UA" sz="36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ислимо</a:t>
            </a:r>
            <a:r>
              <a:rPr lang="uk-UA" sz="36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як </a:t>
            </a:r>
            <a:r>
              <a:rPr lang="uk-UA" sz="3600" dirty="0" err="1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англічани</a:t>
            </a:r>
            <a:r>
              <a:rPr lang="ru-RU" sz="3600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uk-UA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</a:t>
            </a:r>
            <a:r>
              <a:rPr lang="uk-UA" sz="36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</a:t>
            </a:r>
            <a:r>
              <a:rPr lang="ru-RU" sz="36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аходиться</a:t>
            </a:r>
            <a:r>
              <a:rPr lang="ru-RU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ручка на стол</a:t>
            </a:r>
            <a:r>
              <a:rPr lang="uk-UA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uk-UA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There is a pen on the table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73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12CB7E-750B-4E6C-9D39-C541B27FE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US" sz="4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 </a:t>
            </a:r>
            <a:r>
              <a:rPr lang="uk-UA" sz="4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gradFill>
                  <a:gsLst>
                    <a:gs pos="0">
                      <a:srgbClr val="BED3F9"/>
                    </a:gs>
                    <a:gs pos="9000">
                      <a:srgbClr val="9EC1FF"/>
                    </a:gs>
                    <a:gs pos="50000">
                      <a:srgbClr val="003692"/>
                    </a:gs>
                    <a:gs pos="79000">
                      <a:srgbClr val="9EC1FF"/>
                    </a:gs>
                    <a:gs pos="100000">
                      <a:srgbClr val="BED3F9"/>
                    </a:gs>
                  </a:gsLst>
                  <a:lin ang="5400000"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запитання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E647DE-587F-4E08-8A0D-25264D727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5032374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r>
              <a:rPr lang="en-US" sz="4000" dirty="0">
                <a:solidFill>
                  <a:srgbClr val="8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sz="4000" b="1" dirty="0">
                <a:solidFill>
                  <a:srgbClr val="8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there</a:t>
            </a:r>
            <a:r>
              <a:rPr lang="ru-RU" sz="4000" b="1" dirty="0">
                <a:solidFill>
                  <a:srgbClr val="8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uk-UA" sz="4000" b="1" dirty="0">
                <a:solidFill>
                  <a:srgbClr val="8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</a:t>
            </a:r>
            <a:r>
              <a:rPr lang="ru-RU" sz="4000" b="1" dirty="0">
                <a:solidFill>
                  <a:srgbClr val="8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(</a:t>
            </a:r>
            <a:r>
              <a:rPr lang="uk-UA" sz="4000" b="1" dirty="0" err="1">
                <a:solidFill>
                  <a:srgbClr val="8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r>
              <a:rPr lang="ru-RU" sz="4000" b="1" dirty="0">
                <a:solidFill>
                  <a:srgbClr val="8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предмет) + де?</a:t>
            </a: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1800" b="1" dirty="0">
              <a:solidFill>
                <a:srgbClr val="8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en-US" sz="1800" b="1" dirty="0">
              <a:solidFill>
                <a:srgbClr val="8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58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</a:t>
            </a:r>
            <a:r>
              <a:rPr lang="uk-UA" sz="4000" b="1" dirty="0" err="1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клад</a:t>
            </a:r>
            <a:r>
              <a:rPr lang="ru-RU" sz="40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uk-U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 </a:t>
            </a:r>
            <a:r>
              <a:rPr lang="uk-UA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</a:t>
            </a:r>
            <a:r>
              <a:rPr lang="ru-RU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аходиться</a:t>
            </a:r>
            <a:r>
              <a:rPr lang="ru-RU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ручка на стол</a:t>
            </a:r>
            <a:r>
              <a:rPr lang="uk-UA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ru-RU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4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 pen on the table?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666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C43A5-CF55-45A0-8D80-B21727AE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FORM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DA725D-A4B8-4ED8-8644-A6DD2002E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9"/>
            <a:ext cx="12192000" cy="5355570"/>
          </a:xfrm>
          <a:solidFill>
            <a:srgbClr val="00B0F0"/>
          </a:solidFill>
        </p:spPr>
        <p:txBody>
          <a:bodyPr/>
          <a:lstStyle/>
          <a:p>
            <a:pPr marL="0" indent="0">
              <a:buNone/>
            </a:pPr>
            <a:r>
              <a:rPr lang="en-US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not</a:t>
            </a:r>
            <a:r>
              <a:rPr lang="ru-RU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4000" b="1" dirty="0" err="1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isn</a:t>
            </a:r>
            <a:r>
              <a:rPr lang="ru-RU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en-US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ru-RU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</a:t>
            </a:r>
            <a:r>
              <a:rPr lang="uk-UA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</a:t>
            </a:r>
            <a:r>
              <a:rPr lang="ru-RU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(</a:t>
            </a:r>
            <a:r>
              <a:rPr lang="uk-UA" sz="4000" b="1" dirty="0" err="1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</a:t>
            </a:r>
            <a:r>
              <a:rPr lang="ru-RU" sz="4000" b="1" dirty="0">
                <a:solidFill>
                  <a:srgbClr val="00008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предмет) + де</a:t>
            </a:r>
            <a:endParaRPr lang="en-US" sz="4000" b="1">
              <a:solidFill>
                <a:srgbClr val="00008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</a:t>
            </a:r>
            <a:r>
              <a:rPr lang="uk-UA" sz="40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клад</a:t>
            </a:r>
            <a:r>
              <a:rPr lang="ru-RU" sz="40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40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стол</a:t>
            </a:r>
            <a:r>
              <a:rPr lang="uk-UA" sz="40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ru-RU" sz="40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</a:t>
            </a:r>
            <a:r>
              <a:rPr lang="uk-UA" sz="40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40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ручки.</a:t>
            </a: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0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 not (isn’t) a pen on the table.</a:t>
            </a:r>
            <a:endParaRPr lang="ru-RU" sz="40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96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10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3061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12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FDE2E8-B67B-4972-9B43-E56EB59D9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4760132"/>
            <a:ext cx="3947420" cy="17778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living room</a:t>
            </a:r>
          </a:p>
        </p:txBody>
      </p:sp>
      <p:sp>
        <p:nvSpPr>
          <p:cNvPr id="59" name="Freeform: Shape 33">
            <a:extLst>
              <a:ext uri="{FF2B5EF4-FFF2-40B4-BE49-F238E27FC236}">
                <a16:creationId xmlns:a16="http://schemas.microsoft.com/office/drawing/2014/main" id="{44C110BA-81E8-4247-853A-5F2B93E92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37825"/>
          </a:xfrm>
          <a:custGeom>
            <a:avLst/>
            <a:gdLst>
              <a:gd name="connsiteX0" fmla="*/ 0 w 12192000"/>
              <a:gd name="connsiteY0" fmla="*/ 0 h 4537825"/>
              <a:gd name="connsiteX1" fmla="*/ 12192000 w 12192000"/>
              <a:gd name="connsiteY1" fmla="*/ 0 h 4537825"/>
              <a:gd name="connsiteX2" fmla="*/ 12192000 w 12192000"/>
              <a:gd name="connsiteY2" fmla="*/ 3020937 h 4537825"/>
              <a:gd name="connsiteX3" fmla="*/ 12192000 w 12192000"/>
              <a:gd name="connsiteY3" fmla="*/ 3213062 h 4537825"/>
              <a:gd name="connsiteX4" fmla="*/ 12192000 w 12192000"/>
              <a:gd name="connsiteY4" fmla="*/ 4188880 h 4537825"/>
              <a:gd name="connsiteX5" fmla="*/ 12113803 w 12192000"/>
              <a:gd name="connsiteY5" fmla="*/ 4197163 h 4537825"/>
              <a:gd name="connsiteX6" fmla="*/ 6753597 w 12192000"/>
              <a:gd name="connsiteY6" fmla="*/ 4520720 h 4537825"/>
              <a:gd name="connsiteX7" fmla="*/ 400746 w 12192000"/>
              <a:gd name="connsiteY7" fmla="*/ 4349377 h 4537825"/>
              <a:gd name="connsiteX8" fmla="*/ 0 w 12192000"/>
              <a:gd name="connsiteY8" fmla="*/ 4312401 h 4537825"/>
              <a:gd name="connsiteX9" fmla="*/ 0 w 12192000"/>
              <a:gd name="connsiteY9" fmla="*/ 3213062 h 4537825"/>
              <a:gd name="connsiteX10" fmla="*/ 0 w 12192000"/>
              <a:gd name="connsiteY10" fmla="*/ 3020937 h 4537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4537825">
                <a:moveTo>
                  <a:pt x="0" y="0"/>
                </a:moveTo>
                <a:lnTo>
                  <a:pt x="12192000" y="0"/>
                </a:lnTo>
                <a:lnTo>
                  <a:pt x="12192000" y="3020937"/>
                </a:lnTo>
                <a:lnTo>
                  <a:pt x="12192000" y="3213062"/>
                </a:lnTo>
                <a:lnTo>
                  <a:pt x="12192000" y="4188880"/>
                </a:lnTo>
                <a:lnTo>
                  <a:pt x="12113803" y="4197163"/>
                </a:lnTo>
                <a:cubicBezTo>
                  <a:pt x="10139508" y="4395112"/>
                  <a:pt x="8237152" y="4488115"/>
                  <a:pt x="6753597" y="4520720"/>
                </a:cubicBezTo>
                <a:cubicBezTo>
                  <a:pt x="4940362" y="4560569"/>
                  <a:pt x="2657278" y="4541239"/>
                  <a:pt x="400746" y="4349377"/>
                </a:cubicBezTo>
                <a:lnTo>
                  <a:pt x="0" y="4312401"/>
                </a:lnTo>
                <a:lnTo>
                  <a:pt x="0" y="3213062"/>
                </a:lnTo>
                <a:lnTo>
                  <a:pt x="0" y="3020937"/>
                </a:lnTo>
                <a:close/>
              </a:path>
            </a:pathLst>
          </a:custGeom>
          <a:solidFill>
            <a:schemeClr val="tx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Объект 3" descr="beautiful-living-room1">
            <a:extLst>
              <a:ext uri="{FF2B5EF4-FFF2-40B4-BE49-F238E27FC236}">
                <a16:creationId xmlns:a16="http://schemas.microsoft.com/office/drawing/2014/main" id="{3E1F1024-A67E-4B62-9D70-613CE36699C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7" y="741681"/>
            <a:ext cx="10914060" cy="2747032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73A4E9-B7A3-478A-A0FF-2B81D5590D4D}"/>
              </a:ext>
            </a:extLst>
          </p:cNvPr>
          <p:cNvSpPr txBox="1"/>
          <p:nvPr/>
        </p:nvSpPr>
        <p:spPr>
          <a:xfrm>
            <a:off x="5118447" y="3790928"/>
            <a:ext cx="6281873" cy="2747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Living room                  [</a:t>
            </a:r>
            <a:r>
              <a:rPr lang="en-US" sz="1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en-US" sz="15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lɪvɪŋ</a:t>
            </a: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ruːm</a:t>
            </a:r>
            <a:r>
              <a:rPr lang="en-US" sz="1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]                  </a:t>
            </a:r>
            <a:r>
              <a:rPr lang="en-US" sz="1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</a:t>
            </a: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\  </a:t>
            </a:r>
            <a:r>
              <a:rPr lang="en-US" sz="1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жила</a:t>
            </a: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кімната</a:t>
            </a:r>
            <a:endParaRPr lang="en-US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Sofa                               [</a:t>
            </a:r>
            <a:r>
              <a:rPr lang="en-US" sz="1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en-US" sz="15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səufə</a:t>
            </a: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                            </a:t>
            </a:r>
            <a:r>
              <a:rPr lang="en-US" sz="1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диван</a:t>
            </a:r>
            <a:endParaRPr lang="en-US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TV set                            [</a:t>
            </a:r>
            <a:r>
              <a:rPr lang="en-US" sz="15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1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ːˈviː set</a:t>
            </a: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                    </a:t>
            </a:r>
            <a:r>
              <a:rPr lang="en-US" sz="1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телевізор</a:t>
            </a:r>
            <a:endParaRPr lang="en-US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Arm-chair                       [</a:t>
            </a:r>
            <a:r>
              <a:rPr lang="en-US" sz="1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en-US" sz="15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ɑːmtʃɛə</a:t>
            </a:r>
            <a:r>
              <a:rPr lang="en-US" sz="1500" b="1" baseline="30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                      </a:t>
            </a:r>
            <a:r>
              <a:rPr lang="en-US" sz="1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крісло</a:t>
            </a:r>
            <a:endParaRPr lang="en-US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Low table                        [</a:t>
            </a:r>
            <a:r>
              <a:rPr lang="en-US" sz="15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ləu</a:t>
            </a: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en-US" sz="15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teɪbl</a:t>
            </a: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        </a:t>
            </a:r>
            <a:r>
              <a:rPr lang="en-US" sz="1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журнальний</a:t>
            </a: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\ </a:t>
            </a:r>
            <a:r>
              <a:rPr lang="en-US" sz="1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маленький</a:t>
            </a:r>
            <a:r>
              <a:rPr lang="en-US" sz="15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стіл</a:t>
            </a:r>
            <a:endParaRPr lang="en-US" sz="15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72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039CEA-7199-419E-A990-243B2DD06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59C7B5-657D-4884-8C7C-AA19038A1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18477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342900" lvl="0" indent="-342900" rtl="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Living room                  [ˈ</a:t>
            </a:r>
            <a:r>
              <a:rPr lang="en-US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lɪvɪŋ</a:t>
            </a:r>
            <a:r>
              <a:rPr lang="en-US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ruːm</a:t>
            </a:r>
            <a:r>
              <a:rPr lang="en-US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]                  </a:t>
            </a:r>
            <a:r>
              <a:rPr lang="ru-RU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</a:t>
            </a:r>
            <a:r>
              <a:rPr lang="en-US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\  </a:t>
            </a:r>
            <a:r>
              <a:rPr lang="ru-RU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uk-UA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ила</a:t>
            </a:r>
            <a:r>
              <a:rPr lang="uk-UA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кімната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Sofa                               </a:t>
            </a:r>
            <a:r>
              <a:rPr lang="ru-RU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[ˈ</a:t>
            </a:r>
            <a:r>
              <a:rPr lang="ru-RU" b="1" dirty="0" err="1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səufə</a:t>
            </a:r>
            <a:r>
              <a:rPr lang="ru-RU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                           диван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 set                            [</a:t>
            </a:r>
            <a:r>
              <a:rPr lang="en-US" b="1" dirty="0" err="1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ːˈviː set]                     </a:t>
            </a:r>
            <a:r>
              <a:rPr lang="ru-RU" b="1" dirty="0" err="1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телев</a:t>
            </a:r>
            <a:r>
              <a:rPr lang="uk-UA" b="1" dirty="0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1" dirty="0" err="1"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зор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Arm-chair                       </a:t>
            </a:r>
            <a:r>
              <a:rPr lang="ru-RU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[ˈ</a:t>
            </a:r>
            <a:r>
              <a:rPr lang="ru-RU" b="1" dirty="0" err="1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ɑːmtʃɛə</a:t>
            </a:r>
            <a:r>
              <a:rPr lang="ru-RU" b="1" baseline="30000" dirty="0" err="1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                      </a:t>
            </a:r>
            <a:r>
              <a:rPr lang="ru-RU" b="1" dirty="0" err="1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</a:t>
            </a:r>
            <a:r>
              <a:rPr lang="uk-UA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1" dirty="0" err="1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Low table</a:t>
            </a:r>
            <a:r>
              <a:rPr lang="ru-RU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[</a:t>
            </a:r>
            <a:r>
              <a:rPr lang="ru-RU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ləu</a:t>
            </a:r>
            <a:r>
              <a:rPr lang="ru-RU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ˈ</a:t>
            </a:r>
            <a:r>
              <a:rPr lang="ru-RU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teɪbl</a:t>
            </a:r>
            <a:r>
              <a:rPr lang="ru-RU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      </a:t>
            </a:r>
            <a:r>
              <a:rPr lang="ru-RU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журнальн</a:t>
            </a:r>
            <a:r>
              <a:rPr lang="uk-UA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  \ маленький </a:t>
            </a:r>
            <a:r>
              <a:rPr lang="ru-RU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uk-UA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іл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Curtains                          </a:t>
            </a:r>
            <a:r>
              <a:rPr lang="ru-RU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[ˈ</a:t>
            </a:r>
            <a:r>
              <a:rPr lang="ru-RU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kəːtn</a:t>
            </a:r>
            <a:r>
              <a:rPr lang="ru-RU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                          штора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Fire place                        [ˈ</a:t>
            </a:r>
            <a:r>
              <a:rPr lang="en-US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faɪə</a:t>
            </a:r>
            <a:r>
              <a:rPr lang="en-US" b="1" baseline="30000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pleɪs</a:t>
            </a:r>
            <a:r>
              <a:rPr lang="en-US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                  </a:t>
            </a:r>
            <a:r>
              <a:rPr lang="ru-RU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</a:t>
            </a:r>
            <a:r>
              <a:rPr lang="uk-UA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Wall                                 </a:t>
            </a:r>
            <a:r>
              <a:rPr lang="ru-RU" b="1" dirty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b="1" dirty="0" err="1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wɔːl</a:t>
            </a:r>
            <a:r>
              <a:rPr lang="ru-RU" b="1" dirty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                          </a:t>
            </a:r>
            <a:r>
              <a:rPr lang="en-US" b="1" dirty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стена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rtl="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Wall-unit                         [</a:t>
            </a:r>
            <a:r>
              <a:rPr lang="en-US" b="1" dirty="0" err="1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wɔːl</a:t>
            </a:r>
            <a:r>
              <a:rPr lang="en-US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ˈ</a:t>
            </a:r>
            <a:r>
              <a:rPr lang="en-US" b="1" dirty="0" err="1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juːnɪt</a:t>
            </a:r>
            <a:r>
              <a:rPr lang="en-US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                </a:t>
            </a:r>
            <a:r>
              <a:rPr lang="ru-RU" b="1" dirty="0" err="1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uk-UA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b="1" dirty="0" err="1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нка</a:t>
            </a:r>
            <a:r>
              <a:rPr lang="en-US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</a:t>
            </a:r>
            <a:r>
              <a:rPr lang="uk-UA" b="1" dirty="0" err="1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блі</a:t>
            </a:r>
            <a:r>
              <a:rPr lang="en-US" b="1" dirty="0">
                <a:solidFill>
                  <a:srgbClr val="6666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Carpet                              </a:t>
            </a:r>
            <a:r>
              <a:rPr lang="ru-RU" b="1" dirty="0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[ˈ</a:t>
            </a:r>
            <a:r>
              <a:rPr lang="ru-RU" b="1" dirty="0" err="1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kɑːpɪt</a:t>
            </a:r>
            <a:r>
              <a:rPr lang="ru-RU" b="1" dirty="0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b="1" dirty="0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b="1" dirty="0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b="1" dirty="0" err="1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илим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rtl="0">
              <a:buNone/>
              <a:tabLst>
                <a:tab pos="457200" algn="l"/>
              </a:tabLs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793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6FA111-8C6B-499A-BD77-0FD709E43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D47D031-8A34-4F3A-BFBB-1314BB91F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lvl="0" indent="0" rtl="0">
              <a:buNone/>
              <a:tabLst>
                <a:tab pos="457200" algn="l"/>
              </a:tabLst>
            </a:pP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11.Rug                                      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3200" b="1" dirty="0" err="1">
                <a:solidFill>
                  <a:srgbClr val="FF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ru-RU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                         </a:t>
            </a: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коврик (маленький)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3200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</a:t>
            </a:r>
            <a:r>
              <a:rPr lang="uk-UA" sz="3200" dirty="0">
                <a:solidFill>
                  <a:srgbClr val="99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3200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Table                                </a:t>
            </a:r>
            <a:r>
              <a:rPr lang="ru-RU" sz="3200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3200" b="1" dirty="0">
                <a:solidFill>
                  <a:srgbClr val="9933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ru-RU" sz="3200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</a:t>
            </a:r>
            <a:r>
              <a:rPr lang="ru-RU" sz="3200" b="1" dirty="0" err="1">
                <a:solidFill>
                  <a:srgbClr val="9933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ru-RU" sz="3200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</a:t>
            </a:r>
            <a:r>
              <a:rPr lang="ru-RU" sz="3200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</a:t>
            </a:r>
            <a:r>
              <a:rPr lang="en-US" sz="3200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3200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uk-UA" sz="3200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3200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3200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</a:t>
            </a:r>
            <a:r>
              <a:rPr lang="uk-UA" sz="3200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3200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Chair                               </a:t>
            </a:r>
            <a:r>
              <a:rPr lang="ru-RU" sz="3200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3200" b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ru-RU" sz="3200" b="1" dirty="0" err="1">
                <a:solidFill>
                  <a:srgbClr val="339966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ʃɛ</a:t>
            </a:r>
            <a:r>
              <a:rPr lang="ru-RU" sz="3200" b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</a:t>
            </a:r>
            <a:r>
              <a:rPr lang="ru-RU" sz="3200" b="1" baseline="30000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3200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</a:t>
            </a:r>
            <a:r>
              <a:rPr lang="en-US" sz="3200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3200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</a:t>
            </a:r>
            <a:r>
              <a:rPr lang="uk-UA" sz="3200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ілець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3200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14.Flower                             </a:t>
            </a:r>
            <a:r>
              <a:rPr lang="ru-RU" sz="3200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3200" b="1" dirty="0">
                <a:solidFill>
                  <a:srgbClr val="3366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ru-RU" sz="3200" b="1" dirty="0" err="1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flauə</a:t>
            </a:r>
            <a:r>
              <a:rPr lang="ru-RU" sz="3200" b="1" baseline="30000" dirty="0" err="1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3200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</a:t>
            </a:r>
            <a:r>
              <a:rPr lang="en-US" sz="3200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uk-UA" sz="3200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квітка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3200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15.Window-sill                    [</a:t>
            </a:r>
            <a:r>
              <a:rPr lang="en-US" sz="3200" b="1" dirty="0">
                <a:solidFill>
                  <a:srgbClr val="993366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en-US" sz="3200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sz="3200" b="1" dirty="0" err="1">
                <a:solidFill>
                  <a:srgbClr val="993366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sz="3200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ndəu</a:t>
            </a:r>
            <a:r>
              <a:rPr lang="en-US" sz="3200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3200" b="1" dirty="0" err="1">
                <a:solidFill>
                  <a:srgbClr val="993366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sz="3200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3200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</a:t>
            </a:r>
            <a:r>
              <a:rPr lang="en-US" sz="32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</a:t>
            </a:r>
            <a:r>
              <a:rPr lang="ru-RU" sz="3200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3200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ідві</a:t>
            </a:r>
            <a:r>
              <a:rPr lang="ru-RU" sz="3200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конник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3200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16.Ceiling                             [</a:t>
            </a:r>
            <a:r>
              <a:rPr lang="en-US" sz="3200" b="1" dirty="0">
                <a:solidFill>
                  <a:srgbClr val="FF66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en-US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</a:t>
            </a:r>
            <a:r>
              <a:rPr lang="en-US" sz="3200" b="1" dirty="0" err="1">
                <a:solidFill>
                  <a:srgbClr val="FF66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ː</a:t>
            </a:r>
            <a:r>
              <a:rPr lang="en-US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3200" b="1" dirty="0" err="1">
                <a:solidFill>
                  <a:srgbClr val="FF66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ŋ</a:t>
            </a:r>
            <a:r>
              <a:rPr lang="en-US" sz="3200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</a:t>
            </a:r>
            <a:r>
              <a:rPr lang="uk-UA" sz="3200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стеля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3200" dirty="0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17.Floor                                </a:t>
            </a:r>
            <a:r>
              <a:rPr lang="ru-RU" sz="3200" dirty="0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3200" b="1" dirty="0" err="1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fl</a:t>
            </a:r>
            <a:r>
              <a:rPr lang="ru-RU" sz="3200" b="1" dirty="0" err="1">
                <a:solidFill>
                  <a:srgbClr val="99CC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ɔː</a:t>
            </a:r>
            <a:r>
              <a:rPr lang="ru-RU" sz="3200" b="1" baseline="30000" dirty="0" err="1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3200" dirty="0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 </a:t>
            </a:r>
            <a:r>
              <a:rPr lang="en-US" sz="3200" dirty="0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</a:t>
            </a:r>
            <a:r>
              <a:rPr lang="ru-RU" sz="3200" dirty="0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rgbClr val="99336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18.</a:t>
            </a:r>
            <a:r>
              <a:rPr lang="ru-RU" sz="3200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Сhandelier</a:t>
            </a:r>
            <a:r>
              <a:rPr lang="ru-RU" sz="3200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</a:t>
            </a:r>
            <a:r>
              <a:rPr lang="ru-RU" sz="3200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ru-RU" sz="3200" b="1" dirty="0" err="1">
                <a:solidFill>
                  <a:srgbClr val="993366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ʃ</a:t>
            </a:r>
            <a:r>
              <a:rPr lang="ru-RU" sz="3200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ændə</a:t>
            </a:r>
            <a:r>
              <a:rPr lang="ru-RU" sz="3200" b="1" dirty="0" err="1">
                <a:solidFill>
                  <a:srgbClr val="993366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ru-RU" sz="3200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ru-RU" sz="3200" b="1" dirty="0" err="1">
                <a:solidFill>
                  <a:srgbClr val="993366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ru-RU" sz="3200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</a:t>
            </a:r>
            <a:r>
              <a:rPr lang="ru-RU" sz="3200" b="1" baseline="30000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ru-RU" sz="3200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 </a:t>
            </a:r>
            <a:r>
              <a:rPr lang="en-US" sz="3200" b="1" i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</a:t>
            </a:r>
            <a:r>
              <a:rPr lang="ru-RU" sz="3200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лю́стра</a:t>
            </a:r>
            <a:r>
              <a:rPr lang="ru-RU" sz="3200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335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9E7799-3848-4052-A534-71BF94407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b="1" i="1" kern="1200" dirty="0">
                <a:latin typeface="+mj-lt"/>
                <a:ea typeface="+mj-ea"/>
                <a:cs typeface="+mj-cs"/>
              </a:rPr>
              <a:t>            </a:t>
            </a:r>
            <a:r>
              <a:rPr lang="en-US" b="1" i="1" kern="1200" dirty="0"/>
              <a:t>A living room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2CF57B-E8E9-4D93-8939-BCB6548D9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7"/>
            <a:ext cx="5314543" cy="4336935"/>
          </a:xfrm>
          <a:solidFill>
            <a:srgbClr val="00B050"/>
          </a:solidFill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600" b="1" dirty="0"/>
              <a:t>1.</a:t>
            </a:r>
            <a:r>
              <a:rPr lang="en-US" sz="3600" dirty="0"/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sofa next to the table.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Is there  a sofa next to the table?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There is not. There is not (isn’t) a sofa next to the table. </a:t>
            </a:r>
          </a:p>
          <a:p>
            <a:pPr marL="0" indent="0">
              <a:buNone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100+ Living Room Pictures | Download Free Images on Unsplash">
            <a:extLst>
              <a:ext uri="{FF2B5EF4-FFF2-40B4-BE49-F238E27FC236}">
                <a16:creationId xmlns:a16="http://schemas.microsoft.com/office/drawing/2014/main" id="{8265BE3F-6C19-4CF0-93F7-A39A5B2A36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41" r="8821" b="-1"/>
          <a:stretch/>
        </p:blipFill>
        <p:spPr bwMode="auto">
          <a:xfrm>
            <a:off x="6750141" y="-2"/>
            <a:ext cx="5441859" cy="7264718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132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57640D4-144C-47D5-9143-599905B21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i="1" dirty="0">
                <a:solidFill>
                  <a:srgbClr val="C00000"/>
                </a:solidFill>
              </a:rPr>
              <a:t>TO BE</a:t>
            </a:r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nglish Grammar: TO BE (Simple Present) with witty dialogue and engaging  pictures - Learn English With Africa">
            <a:extLst>
              <a:ext uri="{FF2B5EF4-FFF2-40B4-BE49-F238E27FC236}">
                <a16:creationId xmlns:a16="http://schemas.microsoft.com/office/drawing/2014/main" id="{9B773833-3A49-48F9-9C39-B903577E496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40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755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9D80C9EF-3CC6-4ECC-9C2D-9D0396C96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6AA4FF-A22A-4914-BB94-E89194494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  <a:solidFill>
            <a:srgbClr val="92D050"/>
          </a:solidFill>
        </p:spPr>
        <p:txBody>
          <a:bodyPr anchor="b">
            <a:normAutofit/>
          </a:bodyPr>
          <a:lstStyle/>
          <a:p>
            <a:r>
              <a:rPr lang="en-US" sz="4800" b="1" i="1" kern="1200" dirty="0"/>
              <a:t>                            </a:t>
            </a:r>
            <a:r>
              <a:rPr lang="en-US" sz="4800" b="1" i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living room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Looking to Decorate Your Living Room- Follow these 5 Tips - Awesome DIY  Home Decor">
            <a:extLst>
              <a:ext uri="{FF2B5EF4-FFF2-40B4-BE49-F238E27FC236}">
                <a16:creationId xmlns:a16="http://schemas.microsoft.com/office/drawing/2014/main" id="{C6598DFF-E005-4A03-AA12-4A4544B9A1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26" r="-2" b="-2"/>
          <a:stretch/>
        </p:blipFill>
        <p:spPr bwMode="auto">
          <a:xfrm>
            <a:off x="635295" y="252471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638916FD-8136-45E3-9931-CFCFEC0DC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429" y="2203078"/>
            <a:ext cx="5288652" cy="4267991"/>
          </a:xfrm>
          <a:solidFill>
            <a:srgbClr val="00B050"/>
          </a:solidFill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a wardrobe  at the table.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Is there  a wardrobe  at the table?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There is not. There is not (isn’t) a wardrobe  at the table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23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57437A-0471-429F-B5B5-6C46F4BDC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i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living room</a:t>
            </a:r>
            <a:endParaRPr lang="en-US" sz="37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3. Living room - Sala de estar-min | 1840 Apartments">
            <a:extLst>
              <a:ext uri="{FF2B5EF4-FFF2-40B4-BE49-F238E27FC236}">
                <a16:creationId xmlns:a16="http://schemas.microsoft.com/office/drawing/2014/main" id="{FA695390-44AC-4C8E-9D43-EB07B7BBC0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6" b="-1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409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161EC-4A0B-4BC8-972F-3C9F1B2D2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b="1" i="1" dirty="0">
                <a:solidFill>
                  <a:srgbClr val="FF0000"/>
                </a:solidFill>
              </a:rPr>
              <a:t>A living room</a:t>
            </a:r>
            <a:endParaRPr lang="en-US" sz="3700" dirty="0">
              <a:solidFill>
                <a:srgbClr val="FF0000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54 Luxury Living Room Ideas - Stylish Living Room Design Photos">
            <a:extLst>
              <a:ext uri="{FF2B5EF4-FFF2-40B4-BE49-F238E27FC236}">
                <a16:creationId xmlns:a16="http://schemas.microsoft.com/office/drawing/2014/main" id="{A5C66D37-F6F2-48C2-94BE-C500CEE6BAA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6" b="-1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9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565BC1-8C33-49F5-844C-F1ED130D0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en-US" b="1" i="1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 living room</a:t>
            </a:r>
            <a:endParaRPr lang="ru-RU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074" name="Picture 2" descr="Inspiring Gray Living Room Ideas | Architectural Digest">
            <a:extLst>
              <a:ext uri="{FF2B5EF4-FFF2-40B4-BE49-F238E27FC236}">
                <a16:creationId xmlns:a16="http://schemas.microsoft.com/office/drawing/2014/main" id="{A57443AE-9EB0-45A2-911A-89F1829B43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4" r="24232" b="1"/>
          <a:stretch/>
        </p:blipFill>
        <p:spPr bwMode="auto"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B32EE85-FD0A-4651-8C11-0480DB5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  <a:solidFill>
            <a:srgbClr val="0070C0"/>
          </a:solidFill>
        </p:spPr>
        <p:txBody>
          <a:bodyPr anchor="t">
            <a:normAutofit/>
          </a:bodyPr>
          <a:lstStyle/>
          <a:p>
            <a:r>
              <a:rPr lang="uk-UA" sz="2000" dirty="0">
                <a:solidFill>
                  <a:srgbClr val="FF0000"/>
                </a:solidFill>
              </a:rPr>
              <a:t>1</a:t>
            </a:r>
            <a:r>
              <a:rPr lang="uk-UA" sz="1800" dirty="0"/>
              <a:t>. </a:t>
            </a:r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 стіни стоїть диван.</a:t>
            </a:r>
          </a:p>
          <a:p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Чи стоїть диван біля стіни?</a:t>
            </a:r>
          </a:p>
          <a:p>
            <a:r>
              <a:rPr lang="uk-UA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Біля стіни немає дивану.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90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C5FB9-84A8-4AFD-9980-D13115DA6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DINING ROOM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2BCBE4-4454-47AD-9F6D-99C562AD4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5506" y="1690690"/>
            <a:ext cx="12192000" cy="51673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Fork                                     [</a:t>
            </a:r>
            <a:r>
              <a:rPr lang="en-US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fo:k</a:t>
            </a:r>
            <a:r>
              <a:rPr lang="en-US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 </a:t>
            </a:r>
            <a:r>
              <a:rPr lang="ru-RU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вилка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Knife                                    [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naif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Spoon                                  [</a:t>
            </a:r>
            <a:r>
              <a:rPr lang="en-US" b="1" dirty="0" err="1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spu:n</a:t>
            </a:r>
            <a:r>
              <a:rPr lang="en-US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</a:t>
            </a:r>
            <a:r>
              <a:rPr lang="ru-RU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ложка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Coffe</a:t>
            </a:r>
            <a:r>
              <a:rPr lang="en-US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spoon                     [</a:t>
            </a:r>
            <a:r>
              <a:rPr lang="en-US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b="1" dirty="0" err="1">
                <a:solidFill>
                  <a:srgbClr val="00FF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ɒ</a:t>
            </a:r>
            <a:r>
              <a:rPr lang="en-US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US" b="1" dirty="0" err="1">
                <a:solidFill>
                  <a:srgbClr val="00FF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spu:n</a:t>
            </a:r>
            <a:r>
              <a:rPr lang="en-US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</a:t>
            </a:r>
            <a:r>
              <a:rPr lang="ru-RU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кофейна</a:t>
            </a:r>
            <a:r>
              <a:rPr lang="ru-RU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ложка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Teaspoon                           [</a:t>
            </a:r>
            <a:r>
              <a:rPr lang="en-US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</a:t>
            </a:r>
            <a:r>
              <a:rPr lang="en-US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spu:n</a:t>
            </a:r>
            <a:r>
              <a:rPr lang="en-US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</a:t>
            </a:r>
            <a:r>
              <a:rPr lang="ru-RU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чайна ложка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Soup-spoon                     [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su:p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spu:n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велика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ложка</a:t>
            </a:r>
          </a:p>
          <a:p>
            <a:pPr marL="0"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en-US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Carving knife                  [</a:t>
            </a:r>
            <a:r>
              <a:rPr lang="en-US" b="1" dirty="0" err="1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ka:vin</a:t>
            </a:r>
            <a:r>
              <a:rPr lang="en-US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naif</a:t>
            </a:r>
            <a:r>
              <a:rPr lang="en-US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</a:t>
            </a:r>
            <a:r>
              <a:rPr lang="ru-RU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</a:t>
            </a:r>
            <a:r>
              <a:rPr lang="uk-UA" b="1" dirty="0" err="1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кладний</a:t>
            </a:r>
            <a:r>
              <a:rPr lang="uk-UA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uk-UA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en-US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Cutlery                                [</a:t>
            </a:r>
            <a:r>
              <a:rPr lang="en-US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b="1" dirty="0" err="1">
                <a:solidFill>
                  <a:srgbClr val="80008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en-US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tlər</a:t>
            </a:r>
            <a:r>
              <a:rPr lang="en-US" b="1" dirty="0" err="1">
                <a:solidFill>
                  <a:srgbClr val="80008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</a:t>
            </a:r>
            <a:r>
              <a:rPr lang="ru-RU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нож</a:t>
            </a:r>
            <a:r>
              <a:rPr lang="uk-UA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ові</a:t>
            </a:r>
            <a:r>
              <a:rPr lang="uk-UA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вироби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Bowl                                    [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bə</a:t>
            </a:r>
            <a:r>
              <a:rPr lang="en-US" b="1" dirty="0" err="1">
                <a:solidFill>
                  <a:srgbClr val="FF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ʊ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ча́ша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ва́за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ми́ска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</a:t>
            </a:r>
            <a:r>
              <a:rPr lang="en-US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Plate                                [</a:t>
            </a:r>
            <a:r>
              <a:rPr lang="en-US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ple</a:t>
            </a:r>
            <a:r>
              <a:rPr lang="en-US" b="1" dirty="0" err="1">
                <a:solidFill>
                  <a:srgbClr val="00FF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   </a:t>
            </a:r>
            <a:r>
              <a:rPr lang="en-US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тар</a:t>
            </a:r>
            <a:r>
              <a:rPr lang="uk-UA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en-US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лка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2248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14666ED-D377-4005-A4C4-46A6EEC14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DINING ROOM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839A8B76-2024-499C-9832-0ACFBEA7E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indent="0" algn="just">
              <a:buNone/>
            </a:pP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 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Cup                                  [k </a:t>
            </a:r>
            <a:r>
              <a:rPr lang="en-US" sz="3200" b="1" dirty="0">
                <a:solidFill>
                  <a:srgbClr val="FF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p]                                    </a:t>
            </a:r>
            <a:r>
              <a:rPr lang="en-US" sz="3200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ча́шка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Saucer                             [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ɔː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sə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(r)]                               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блю́дце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</a:t>
            </a:r>
            <a:r>
              <a:rPr lang="en-US" sz="32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Tablecloth                       [</a:t>
            </a:r>
            <a:r>
              <a:rPr lang="en-US" sz="32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</a:t>
            </a:r>
            <a:r>
              <a:rPr lang="en-US" sz="3200" b="1" dirty="0" err="1">
                <a:solidFill>
                  <a:srgbClr val="00FF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sz="32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sz="32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(ə) </a:t>
            </a:r>
            <a:r>
              <a:rPr lang="en-US" sz="32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kl</a:t>
            </a:r>
            <a:r>
              <a:rPr lang="en-US" sz="3200" b="1" dirty="0" err="1">
                <a:solidFill>
                  <a:srgbClr val="00FF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ɒ</a:t>
            </a:r>
            <a:r>
              <a:rPr lang="en-US" sz="32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θ</a:t>
            </a:r>
            <a:r>
              <a:rPr lang="en-US" sz="32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</a:t>
            </a:r>
            <a:r>
              <a:rPr lang="ru-RU" sz="32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скатерт</a:t>
            </a:r>
            <a:r>
              <a:rPr lang="uk-UA" sz="32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ина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Napkin</a:t>
            </a:r>
            <a:r>
              <a:rPr lang="uk-UA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[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uk-UA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æ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pk</a:t>
            </a:r>
            <a:r>
              <a:rPr lang="uk-UA" sz="3200" b="1" dirty="0">
                <a:solidFill>
                  <a:srgbClr val="FF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uk-UA" sz="32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серветка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 </a:t>
            </a:r>
            <a:r>
              <a:rPr lang="en-US" sz="3200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Tray</a:t>
            </a:r>
            <a:r>
              <a:rPr lang="uk-UA" sz="3200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[</a:t>
            </a:r>
            <a:r>
              <a:rPr lang="en-US" sz="3200" b="1" dirty="0" err="1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</a:t>
            </a:r>
            <a:r>
              <a:rPr lang="uk-UA" sz="3200" b="1" dirty="0">
                <a:solidFill>
                  <a:srgbClr val="3366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uk-UA" sz="3200" b="1" dirty="0"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     підніс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16. </a:t>
            </a:r>
            <a:r>
              <a:rPr lang="en-US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Carafe</a:t>
            </a:r>
            <a:r>
              <a:rPr lang="uk-UA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[</a:t>
            </a:r>
            <a:r>
              <a:rPr lang="en-US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</a:t>
            </a:r>
            <a:r>
              <a:rPr lang="en-US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æ</a:t>
            </a:r>
            <a:r>
              <a:rPr lang="en-US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uk-UA" sz="32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   </a:t>
            </a:r>
            <a:r>
              <a:rPr lang="uk-UA" sz="3200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графи́н</a:t>
            </a:r>
            <a:endParaRPr lang="ru-RU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17. </a:t>
            </a:r>
            <a:r>
              <a:rPr lang="en-US" sz="32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Goblet</a:t>
            </a:r>
            <a:r>
              <a:rPr lang="uk-UA" sz="32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[</a:t>
            </a:r>
            <a:r>
              <a:rPr lang="en-US" sz="32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</a:t>
            </a:r>
            <a:r>
              <a:rPr lang="uk-UA" sz="3200" b="1" dirty="0">
                <a:solidFill>
                  <a:srgbClr val="808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ɔ</a:t>
            </a:r>
            <a:r>
              <a:rPr lang="en-US" sz="3200" b="1" dirty="0" err="1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blit</a:t>
            </a:r>
            <a:r>
              <a:rPr lang="uk-UA" sz="32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  бокал</a:t>
            </a:r>
            <a:endParaRPr lang="en-US" sz="3200" b="1" dirty="0">
              <a:solidFill>
                <a:srgbClr val="808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473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7AC89-2DCA-4CC7-B8A8-94BAC1EAA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335435" cy="1690688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DINING ROOM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13715CD-34E0-4003-B36D-9DEADC5737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-79728" y="3093353"/>
            <a:ext cx="1235145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kumimoji="0" lang="en-US" altLang="ru-RU" b="1" i="0" u="none" strike="noStrike" cap="none" normalizeH="0" baseline="0" dirty="0" err="1">
                <a:ln>
                  <a:noFill/>
                </a:ln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Thumbler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[</a:t>
            </a: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kumimoji="0" lang="en-US" altLang="ru-RU" b="1" i="0" u="none" strike="noStrike" cap="none" normalizeH="0" baseline="0" dirty="0" err="1">
                <a:ln>
                  <a:noFill/>
                </a:ln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mbl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ə®]                            фужер</a:t>
            </a:r>
            <a:endParaRPr kumimoji="0" lang="ru-RU" alt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19. </a:t>
            </a: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China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[</a:t>
            </a: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ſ</a:t>
            </a: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ə]                                     </a:t>
            </a:r>
            <a:r>
              <a:rPr kumimoji="0" lang="uk-UA" altLang="ru-RU" b="1" i="0" u="none" strike="noStrike" cap="none" normalizeH="0" baseline="0" dirty="0" err="1">
                <a:ln>
                  <a:noFill/>
                </a:ln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фарфо́р</a:t>
            </a:r>
            <a:endParaRPr kumimoji="0" lang="ru-RU" alt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Crockery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[</a:t>
            </a:r>
            <a:r>
              <a:rPr kumimoji="0" lang="en-US" altLang="ru-RU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ɒ</a:t>
            </a: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ɪ]                       </a:t>
            </a:r>
            <a:r>
              <a:rPr kumimoji="0" lang="uk-UA" altLang="ru-RU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гли́няний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kumimoji="0" lang="uk-UA" altLang="ru-RU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фая́нсовий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посу́д</a:t>
            </a:r>
            <a:endParaRPr kumimoji="0" lang="ru-RU" alt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21. </a:t>
            </a: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[ɡ</a:t>
            </a: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ɑː</a:t>
            </a: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uk-UA" altLang="ru-RU" b="1" i="0" u="none" strike="noStrike" cap="none" normalizeH="0" baseline="0" dirty="0">
                <a:ln>
                  <a:noFill/>
                </a:ln>
                <a:solidFill>
                  <a:srgbClr val="3366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                                          стакан</a:t>
            </a:r>
            <a:endParaRPr kumimoji="0" lang="uk-UA" alt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6028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1FEC25-6D37-4F7B-8E14-D5D4D910D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A DINING ROOM</a:t>
            </a:r>
            <a:endParaRPr lang="ru-RU" sz="40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B72A63-38F3-4713-A059-9E2EC19DF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43635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</a:rPr>
              <a:t>1</a:t>
            </a:r>
            <a:r>
              <a:rPr lang="en-US" sz="2400" dirty="0"/>
              <a:t>.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is a folk at the plate.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There is not (isn’t) a folk at the plate.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Is there  a folk at the plate.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ru-RU" sz="2400" dirty="0"/>
          </a:p>
        </p:txBody>
      </p:sp>
      <p:pic>
        <p:nvPicPr>
          <p:cNvPr id="4098" name="Picture 2" descr="30 Best Dining Room Decorating Ideas - Pictures of Dining Room Decor">
            <a:extLst>
              <a:ext uri="{FF2B5EF4-FFF2-40B4-BE49-F238E27FC236}">
                <a16:creationId xmlns:a16="http://schemas.microsoft.com/office/drawing/2014/main" id="{CE6DD234-BB50-4CA1-977D-EB90CD6EEA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558"/>
          <a:stretch/>
        </p:blipFill>
        <p:spPr bwMode="auto">
          <a:xfrm>
            <a:off x="6098892" y="2492376"/>
            <a:ext cx="4802404" cy="4141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7059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44CB4EE-83AD-4C56-872E-1E3F03E70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255E12D-D5B1-4FC4-8749-107188960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2164" y="-1"/>
            <a:ext cx="759618" cy="6858000"/>
          </a:xfrm>
          <a:custGeom>
            <a:avLst/>
            <a:gdLst>
              <a:gd name="connsiteX0" fmla="*/ 2273 w 759618"/>
              <a:gd name="connsiteY0" fmla="*/ 0 h 6858000"/>
              <a:gd name="connsiteX1" fmla="*/ 759617 w 759618"/>
              <a:gd name="connsiteY1" fmla="*/ 0 h 6858000"/>
              <a:gd name="connsiteX2" fmla="*/ 759617 w 759618"/>
              <a:gd name="connsiteY2" fmla="*/ 1613807 h 6858000"/>
              <a:gd name="connsiteX3" fmla="*/ 759618 w 759618"/>
              <a:gd name="connsiteY3" fmla="*/ 1613808 h 6858000"/>
              <a:gd name="connsiteX4" fmla="*/ 759618 w 759618"/>
              <a:gd name="connsiteY4" fmla="*/ 6858000 h 6858000"/>
              <a:gd name="connsiteX5" fmla="*/ 0 w 759618"/>
              <a:gd name="connsiteY5" fmla="*/ 6391227 h 6858000"/>
              <a:gd name="connsiteX6" fmla="*/ 0 w 759618"/>
              <a:gd name="connsiteY6" fmla="*/ 1147035 h 6858000"/>
              <a:gd name="connsiteX7" fmla="*/ 2273 w 759618"/>
              <a:gd name="connsiteY7" fmla="*/ 114843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18" h="6858000">
                <a:moveTo>
                  <a:pt x="2273" y="0"/>
                </a:moveTo>
                <a:lnTo>
                  <a:pt x="759617" y="0"/>
                </a:lnTo>
                <a:lnTo>
                  <a:pt x="759617" y="1613807"/>
                </a:lnTo>
                <a:lnTo>
                  <a:pt x="759618" y="1613808"/>
                </a:lnTo>
                <a:lnTo>
                  <a:pt x="759618" y="6858000"/>
                </a:lnTo>
                <a:lnTo>
                  <a:pt x="0" y="6391227"/>
                </a:lnTo>
                <a:lnTo>
                  <a:pt x="0" y="1147035"/>
                </a:lnTo>
                <a:lnTo>
                  <a:pt x="2273" y="114843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id="{9B20A794-0515-443F-9764-44A6569EC3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879652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 descr="25 Best Farmhouse Dining Tables">
            <a:extLst>
              <a:ext uri="{FF2B5EF4-FFF2-40B4-BE49-F238E27FC236}">
                <a16:creationId xmlns:a16="http://schemas.microsoft.com/office/drawing/2014/main" id="{F4FD014C-8FF2-4284-AC61-D71217F225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7" r="-1" b="-1"/>
          <a:stretch/>
        </p:blipFill>
        <p:spPr bwMode="auto">
          <a:xfrm>
            <a:off x="1" y="0"/>
            <a:ext cx="4634682" cy="701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8">
            <a:extLst>
              <a:ext uri="{FF2B5EF4-FFF2-40B4-BE49-F238E27FC236}">
                <a16:creationId xmlns:a16="http://schemas.microsoft.com/office/drawing/2014/main" id="{A9CE15CA-2228-4197-93B9-E41A1DC42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"/>
            <a:ext cx="728717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53CA17-3632-4843-882E-5C32F3C8A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2841" y="643465"/>
            <a:ext cx="5840770" cy="177962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 DINING ROOM</a:t>
            </a:r>
            <a:endParaRPr lang="ru-RU" sz="40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963F99-CABF-4847-97A9-E4D35211E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840" y="2518012"/>
            <a:ext cx="5840770" cy="4339987"/>
          </a:xfrm>
        </p:spPr>
        <p:txBody>
          <a:bodyPr anchor="t">
            <a:normAutofit/>
          </a:bodyPr>
          <a:lstStyle/>
          <a:p>
            <a:pPr marL="514350" indent="-514350">
              <a:buAutoNum type="arabicPeriod"/>
            </a:pP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блюдці –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чайна ложка.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блюдці  немає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чайної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ложки.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на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блюдці 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чайна ложка?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столі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лежить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скатертина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столі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скатертини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на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столі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скатертина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514350" indent="-514350">
              <a:buAutoNum type="arabicPeriod"/>
            </a:pPr>
            <a:endParaRPr lang="ru-RU" b="1" dirty="0">
              <a:solidFill>
                <a:schemeClr val="bg1"/>
              </a:solidFill>
            </a:endParaRPr>
          </a:p>
          <a:p>
            <a:pPr marL="514350" indent="-514350">
              <a:buAutoNum type="arabicPeriod"/>
            </a:pPr>
            <a:endParaRPr lang="ru-RU" sz="2400" dirty="0">
              <a:solidFill>
                <a:srgbClr val="FEFFFF"/>
              </a:solidFill>
            </a:endParaRPr>
          </a:p>
          <a:p>
            <a:pPr marL="514350" indent="-514350">
              <a:buAutoNum type="arabicPeriod"/>
            </a:pPr>
            <a:endParaRPr lang="ru-RU" sz="2400" dirty="0">
              <a:solidFill>
                <a:srgbClr val="FEFFFF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sz="2400" dirty="0">
              <a:solidFill>
                <a:srgbClr val="FEFFFF"/>
              </a:solidFill>
            </a:endParaRPr>
          </a:p>
          <a:p>
            <a:pPr marL="514350" indent="-514350">
              <a:buAutoNum type="arabicPeriod"/>
            </a:pPr>
            <a:endParaRPr lang="ru-RU" sz="2400" dirty="0">
              <a:solidFill>
                <a:srgbClr val="FEFFFF"/>
              </a:solidFill>
            </a:endParaRPr>
          </a:p>
          <a:p>
            <a:pPr marL="514350" indent="-514350">
              <a:buAutoNum type="arabicPeriod"/>
            </a:pPr>
            <a:endParaRPr lang="uk-UA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79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44CB4EE-83AD-4C56-872E-1E3F03E70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9255E12D-D5B1-4FC4-8749-1071889607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42164" y="-1"/>
            <a:ext cx="759618" cy="6858000"/>
          </a:xfrm>
          <a:custGeom>
            <a:avLst/>
            <a:gdLst>
              <a:gd name="connsiteX0" fmla="*/ 2273 w 759618"/>
              <a:gd name="connsiteY0" fmla="*/ 0 h 6858000"/>
              <a:gd name="connsiteX1" fmla="*/ 759617 w 759618"/>
              <a:gd name="connsiteY1" fmla="*/ 0 h 6858000"/>
              <a:gd name="connsiteX2" fmla="*/ 759617 w 759618"/>
              <a:gd name="connsiteY2" fmla="*/ 1613807 h 6858000"/>
              <a:gd name="connsiteX3" fmla="*/ 759618 w 759618"/>
              <a:gd name="connsiteY3" fmla="*/ 1613808 h 6858000"/>
              <a:gd name="connsiteX4" fmla="*/ 759618 w 759618"/>
              <a:gd name="connsiteY4" fmla="*/ 6858000 h 6858000"/>
              <a:gd name="connsiteX5" fmla="*/ 0 w 759618"/>
              <a:gd name="connsiteY5" fmla="*/ 6391227 h 6858000"/>
              <a:gd name="connsiteX6" fmla="*/ 0 w 759618"/>
              <a:gd name="connsiteY6" fmla="*/ 1147035 h 6858000"/>
              <a:gd name="connsiteX7" fmla="*/ 2273 w 759618"/>
              <a:gd name="connsiteY7" fmla="*/ 114843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618" h="6858000">
                <a:moveTo>
                  <a:pt x="2273" y="0"/>
                </a:moveTo>
                <a:lnTo>
                  <a:pt x="759617" y="0"/>
                </a:lnTo>
                <a:lnTo>
                  <a:pt x="759617" y="1613807"/>
                </a:lnTo>
                <a:lnTo>
                  <a:pt x="759618" y="1613808"/>
                </a:lnTo>
                <a:lnTo>
                  <a:pt x="759618" y="6858000"/>
                </a:lnTo>
                <a:lnTo>
                  <a:pt x="0" y="6391227"/>
                </a:lnTo>
                <a:lnTo>
                  <a:pt x="0" y="1147035"/>
                </a:lnTo>
                <a:lnTo>
                  <a:pt x="2273" y="1148432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Freeform 7">
            <a:extLst>
              <a:ext uri="{FF2B5EF4-FFF2-40B4-BE49-F238E27FC236}">
                <a16:creationId xmlns:a16="http://schemas.microsoft.com/office/drawing/2014/main" id="{9B20A794-0515-443F-9764-44A6569EC3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879652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6" name="Picture 2" descr="1000+ Traditional, Dining Room Design Ideas | Wayfair">
            <a:extLst>
              <a:ext uri="{FF2B5EF4-FFF2-40B4-BE49-F238E27FC236}">
                <a16:creationId xmlns:a16="http://schemas.microsoft.com/office/drawing/2014/main" id="{864F2834-A81C-44D3-8591-E4AEA49EF2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"/>
          <a:stretch/>
        </p:blipFill>
        <p:spPr bwMode="auto">
          <a:xfrm>
            <a:off x="1" y="0"/>
            <a:ext cx="4634682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8">
            <a:extLst>
              <a:ext uri="{FF2B5EF4-FFF2-40B4-BE49-F238E27FC236}">
                <a16:creationId xmlns:a16="http://schemas.microsoft.com/office/drawing/2014/main" id="{A9CE15CA-2228-4197-93B9-E41A1DC42D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"/>
            <a:ext cx="7287170" cy="6857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F22B1-F78A-44F2-AE6A-B6771725B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2841" y="643465"/>
            <a:ext cx="5840770" cy="1779626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A DINING ROOM</a:t>
            </a:r>
            <a:endParaRPr lang="ru-RU" sz="40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8B8801-15FB-49CA-A4EE-3D5BC7039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2840" y="2518012"/>
            <a:ext cx="5840770" cy="418758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uk-UA" sz="2400" dirty="0">
                <a:solidFill>
                  <a:srgbClr val="FEFFFF"/>
                </a:solidFill>
              </a:rPr>
              <a:t>1</a:t>
            </a:r>
            <a:r>
              <a:rPr lang="uk-UA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підносі – графин.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На підносі немає  графина.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Чи на підносі є  графин?</a:t>
            </a:r>
          </a:p>
          <a:p>
            <a:endParaRPr lang="uk-UA" b="1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Біля ножа –</a:t>
            </a:r>
            <a:r>
              <a:rPr lang="ru-RU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вилка.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uk-UA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 ножа немає</a:t>
            </a:r>
            <a:r>
              <a:rPr lang="ru-RU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вилки.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1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dirty="0" err="1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b="1" dirty="0">
                <a:solidFill>
                  <a:srgbClr val="FE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ножа вилка?  </a:t>
            </a:r>
            <a:endParaRPr lang="uk-UA" b="1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07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E6B3632-31A7-4B9A-9B3B-DAADD1D372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537A7-917D-4D0B-8E38-4A6E8147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294" y="0"/>
            <a:ext cx="4199658" cy="6857999"/>
          </a:xfrm>
          <a:solidFill>
            <a:schemeClr val="accent3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z="2900" b="1" i="1" u="sng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900" b="1" i="1" u="sng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b="1" i="1" u="sng" kern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uk-UA" sz="2900" b="1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теперішньому часі для різних займенників та іменників (які можна замінити відповідними займенниками) переходить в різні форми і має однаковий переклад – </a:t>
            </a:r>
            <a:r>
              <a:rPr lang="uk-UA" sz="2900" b="1" i="1" u="sng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br>
              <a:rPr lang="en-US" sz="29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2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F29797C-A1DB-4E06-B340-1CCF88ECDC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6859473"/>
              </p:ext>
            </p:extLst>
          </p:nvPr>
        </p:nvGraphicFramePr>
        <p:xfrm>
          <a:off x="643467" y="0"/>
          <a:ext cx="7345826" cy="6705600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882331">
                  <a:extLst>
                    <a:ext uri="{9D8B030D-6E8A-4147-A177-3AD203B41FA5}">
                      <a16:colId xmlns:a16="http://schemas.microsoft.com/office/drawing/2014/main" val="1454735623"/>
                    </a:ext>
                  </a:extLst>
                </a:gridCol>
                <a:gridCol w="2362154">
                  <a:extLst>
                    <a:ext uri="{9D8B030D-6E8A-4147-A177-3AD203B41FA5}">
                      <a16:colId xmlns:a16="http://schemas.microsoft.com/office/drawing/2014/main" val="677564200"/>
                    </a:ext>
                  </a:extLst>
                </a:gridCol>
                <a:gridCol w="3101341">
                  <a:extLst>
                    <a:ext uri="{9D8B030D-6E8A-4147-A177-3AD203B41FA5}">
                      <a16:colId xmlns:a16="http://schemas.microsoft.com/office/drawing/2014/main" val="1608364677"/>
                    </a:ext>
                  </a:extLst>
                </a:gridCol>
              </a:tblGrid>
              <a:tr h="193378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u="sng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BE</a:t>
                      </a:r>
                      <a:endParaRPr lang="ru-RU" sz="3300" b="1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55" marR="280113" marT="280113" marB="280113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247221"/>
                  </a:ext>
                </a:extLst>
              </a:tr>
              <a:tr h="47718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>
                          <a:solidFill>
                            <a:srgbClr val="FFFFFF"/>
                          </a:solidFill>
                          <a:effectLst/>
                        </a:rPr>
                        <a:t>I AM</a:t>
                      </a:r>
                      <a:endParaRPr lang="ru-RU" sz="3300" b="1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300" b="1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ru-RU" sz="3300" b="1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66855" marR="280113" marT="280113" marB="280113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  IS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 IS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IS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55" marR="280113" marT="280113" marB="28011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   ARE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 ARE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 ARE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33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3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6855" marR="280113" marT="280113" marB="28011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701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972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593F13-4D46-4BD8-A3EF-A7880F066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23999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AC7DA9-529D-4D50-9C7E-FB401C777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6776"/>
            <a:ext cx="12192000" cy="573741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  <a:tabLst>
                <a:tab pos="200025" algn="l"/>
              </a:tabLst>
            </a:pP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</a:t>
            </a: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Doorstep</a:t>
            </a:r>
            <a:r>
              <a:rPr lang="uk-UA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[</a:t>
            </a:r>
            <a:r>
              <a:rPr lang="en-US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b="1" dirty="0">
                <a:solidFill>
                  <a:srgbClr val="808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ɔː</a:t>
            </a:r>
            <a:r>
              <a:rPr lang="uk-UA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step</a:t>
            </a:r>
            <a:r>
              <a:rPr lang="uk-UA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поріг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</a:t>
            </a:r>
            <a:r>
              <a:rPr lang="en-US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Doormat</a:t>
            </a:r>
            <a:r>
              <a:rPr lang="uk-UA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[</a:t>
            </a:r>
            <a:r>
              <a:rPr lang="en-US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b="1" dirty="0">
                <a:solidFill>
                  <a:srgbClr val="339966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ɔː</a:t>
            </a:r>
            <a:r>
              <a:rPr lang="uk-UA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uk-UA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æ</a:t>
            </a:r>
            <a:r>
              <a:rPr lang="en-US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килим маленький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</a:t>
            </a:r>
            <a:r>
              <a:rPr lang="en-US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Backdoor</a:t>
            </a:r>
            <a:r>
              <a:rPr lang="uk-UA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[</a:t>
            </a:r>
            <a:r>
              <a:rPr lang="en-US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æ</a:t>
            </a:r>
            <a:r>
              <a:rPr lang="en-US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 d</a:t>
            </a:r>
            <a:r>
              <a:rPr lang="uk-UA" b="1" dirty="0">
                <a:solidFill>
                  <a:srgbClr val="FF99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ɔː</a:t>
            </a:r>
            <a:r>
              <a:rPr lang="uk-UA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)]          задні двері \ «чорний»  вхід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</a:t>
            </a:r>
            <a:r>
              <a:rPr lang="en-US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Sidedoor</a:t>
            </a:r>
            <a:r>
              <a:rPr lang="uk-UA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[</a:t>
            </a:r>
            <a:r>
              <a:rPr lang="en-US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</a:t>
            </a:r>
            <a:r>
              <a:rPr lang="uk-UA" b="1" dirty="0">
                <a:solidFill>
                  <a:srgbClr val="FF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en-US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b="1" dirty="0">
                <a:solidFill>
                  <a:srgbClr val="FF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ɔː</a:t>
            </a:r>
            <a:r>
              <a:rPr lang="uk-UA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)]                            бокові двері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 </a:t>
            </a:r>
            <a:r>
              <a:rPr lang="en-US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Doorbell</a:t>
            </a:r>
            <a:r>
              <a:rPr lang="uk-UA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[</a:t>
            </a:r>
            <a:r>
              <a:rPr lang="en-US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b="1" dirty="0">
                <a:solidFill>
                  <a:srgbClr val="008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ɔː</a:t>
            </a:r>
            <a:r>
              <a:rPr lang="uk-UA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</a:t>
            </a:r>
            <a:r>
              <a:rPr lang="uk-UA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дверний дзвінок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16.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Doorhandle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[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b="1" dirty="0">
                <a:solidFill>
                  <a:srgbClr val="FF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ɔː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æ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(ə)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ручка для дверей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17. </a:t>
            </a:r>
            <a:r>
              <a:rPr lang="en-US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Spyhole</a:t>
            </a:r>
            <a:r>
              <a:rPr lang="uk-UA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[</a:t>
            </a:r>
            <a:r>
              <a:rPr lang="en-US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spai</a:t>
            </a:r>
            <a:r>
              <a:rPr lang="en-US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</a:t>
            </a:r>
            <a:r>
              <a:rPr lang="uk-UA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</a:t>
            </a:r>
            <a:r>
              <a:rPr lang="uk-UA" b="1" dirty="0" err="1">
                <a:solidFill>
                  <a:srgbClr val="00008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ʊ</a:t>
            </a:r>
            <a:r>
              <a:rPr lang="en-US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uk-UA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«</a:t>
            </a:r>
            <a:r>
              <a:rPr lang="uk-UA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глазок</a:t>
            </a:r>
            <a:r>
              <a:rPr lang="uk-UA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18</a:t>
            </a:r>
            <a:r>
              <a:rPr lang="uk-UA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Dressing table</a:t>
            </a:r>
            <a:r>
              <a:rPr lang="uk-UA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[</a:t>
            </a:r>
            <a:r>
              <a:rPr lang="en-US" b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dres</a:t>
            </a:r>
            <a:r>
              <a:rPr lang="uk-UA" b="1" dirty="0" err="1">
                <a:solidFill>
                  <a:srgbClr val="339966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uk-UA" b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ŋ</a:t>
            </a:r>
            <a:r>
              <a:rPr lang="uk-UA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teibl</a:t>
            </a:r>
            <a:r>
              <a:rPr lang="uk-UA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тумбочка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solidFill>
                  <a:srgbClr val="FF99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19.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Mirror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[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uk-UA" b="1" dirty="0">
                <a:solidFill>
                  <a:srgbClr val="FF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ə(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)]                                   дзеркало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  <a:tab pos="334327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20. </a:t>
            </a: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Window sill</a:t>
            </a:r>
            <a:r>
              <a:rPr lang="uk-UA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[</a:t>
            </a: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uk-UA" b="1" dirty="0">
                <a:solidFill>
                  <a:srgbClr val="00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uk-UA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</a:t>
            </a:r>
            <a:r>
              <a:rPr lang="uk-UA" b="1" dirty="0" err="1">
                <a:solidFill>
                  <a:srgbClr val="00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ʊ</a:t>
            </a:r>
            <a:r>
              <a:rPr lang="uk-UA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sil</a:t>
            </a:r>
            <a:r>
              <a:rPr lang="uk-UA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	                  підвіконник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99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E0F44D-C4DF-4E83-8548-D28D7C99F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2B6B05-13CC-48C9-B245-4C07CEDB3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0689"/>
            <a:ext cx="12191999" cy="516731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  <a:tabLst>
                <a:tab pos="200025" algn="l"/>
              </a:tabLst>
            </a:pP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21. </a:t>
            </a:r>
            <a:r>
              <a:rPr lang="en-US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Lift</a:t>
            </a:r>
            <a:r>
              <a:rPr lang="uk-UA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[</a:t>
            </a:r>
            <a:r>
              <a:rPr lang="en-US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lift</a:t>
            </a:r>
            <a:r>
              <a:rPr lang="uk-UA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         ліфт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22. </a:t>
            </a:r>
            <a:r>
              <a:rPr lang="en-US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Garage</a:t>
            </a:r>
            <a:r>
              <a:rPr lang="uk-UA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[</a:t>
            </a:r>
            <a:r>
              <a:rPr lang="uk-UA" b="1" dirty="0" err="1">
                <a:solidFill>
                  <a:srgbClr val="80008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ɡ</a:t>
            </a:r>
            <a:r>
              <a:rPr lang="uk-UA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æ</a:t>
            </a:r>
            <a:r>
              <a:rPr lang="en-US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b="1" dirty="0">
                <a:solidFill>
                  <a:srgbClr val="80008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ɑː</a:t>
            </a:r>
            <a:r>
              <a:rPr lang="en-US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b="1" dirty="0">
                <a:solidFill>
                  <a:srgbClr val="80008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ʒ</a:t>
            </a:r>
            <a:r>
              <a:rPr lang="uk-UA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гараж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23. </a:t>
            </a: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Chimney</a:t>
            </a:r>
            <a:r>
              <a:rPr lang="uk-UA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[</a:t>
            </a: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ſ</a:t>
            </a:r>
            <a:r>
              <a:rPr lang="uk-UA" b="1" dirty="0" err="1">
                <a:solidFill>
                  <a:srgbClr val="00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mn</a:t>
            </a:r>
            <a:r>
              <a:rPr lang="uk-UA" b="1" dirty="0">
                <a:solidFill>
                  <a:srgbClr val="00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uk-UA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    труба́, димохід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24.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Antenna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[æ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nten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ə]                                     антена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25. </a:t>
            </a:r>
            <a:r>
              <a:rPr lang="en-US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Drainpipe</a:t>
            </a:r>
            <a:r>
              <a:rPr lang="uk-UA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[</a:t>
            </a:r>
            <a:r>
              <a:rPr lang="en-US" b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dre</a:t>
            </a:r>
            <a:r>
              <a:rPr lang="uk-UA" b="1" dirty="0">
                <a:solidFill>
                  <a:srgbClr val="339966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 </a:t>
            </a:r>
            <a:r>
              <a:rPr lang="en-US" b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paip</a:t>
            </a:r>
            <a:r>
              <a:rPr lang="uk-UA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каналізаційна труба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26. </a:t>
            </a: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Porch</a:t>
            </a:r>
            <a:r>
              <a:rPr lang="uk-UA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[</a:t>
            </a: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uk-UA" b="1" dirty="0">
                <a:solidFill>
                  <a:srgbClr val="00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ɔː</a:t>
            </a: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ſ]                                       крильце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27.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Shutter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[</a:t>
            </a:r>
            <a:r>
              <a:rPr lang="uk-UA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ſ</a:t>
            </a:r>
            <a:r>
              <a:rPr lang="uk-UA" b="1" dirty="0" err="1">
                <a:solidFill>
                  <a:srgbClr val="FF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ə(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)]                                       ставні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</a:t>
            </a:r>
            <a:r>
              <a:rPr lang="uk-UA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Roof</a:t>
            </a:r>
            <a:r>
              <a:rPr lang="uk-UA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[</a:t>
            </a:r>
            <a:r>
              <a:rPr lang="en-US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</a:t>
            </a:r>
            <a:r>
              <a:rPr lang="uk-UA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uk-UA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          дах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8997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3D740-08B1-4759-9813-92A2CB8D7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6CEF04-9524-4834-863C-6976D4EF0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90"/>
            <a:ext cx="12192000" cy="53197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  <a:tabLst>
                <a:tab pos="200025" algn="l"/>
              </a:tabLst>
            </a:pPr>
            <a:r>
              <a:rPr lang="en-US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en-US" sz="34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Coat rack                          [</a:t>
            </a:r>
            <a:r>
              <a:rPr lang="en-US" sz="3400" b="1" dirty="0" err="1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kə</a:t>
            </a:r>
            <a:r>
              <a:rPr lang="en-US" sz="3400" b="1" dirty="0" err="1">
                <a:solidFill>
                  <a:srgbClr val="808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ʊ</a:t>
            </a:r>
            <a:r>
              <a:rPr lang="en-US" sz="3400" b="1" dirty="0" err="1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4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ræk</a:t>
            </a:r>
            <a:r>
              <a:rPr lang="en-US" sz="34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</a:t>
            </a:r>
            <a:r>
              <a:rPr lang="ru-RU" sz="34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34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3400" b="1" dirty="0" err="1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шалка</a:t>
            </a:r>
            <a:r>
              <a:rPr lang="en-US" sz="34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  <a:r>
              <a:rPr lang="en-US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endParaRPr lang="ru-RU" sz="3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en-US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sz="34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Coat hook                         [</a:t>
            </a:r>
            <a:r>
              <a:rPr lang="en-US" sz="34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kə</a:t>
            </a:r>
            <a:r>
              <a:rPr lang="en-US" sz="3400" b="1" dirty="0" err="1">
                <a:solidFill>
                  <a:srgbClr val="00FF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ʊ</a:t>
            </a:r>
            <a:r>
              <a:rPr lang="en-US" sz="34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4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4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3400" b="1" dirty="0" err="1">
                <a:solidFill>
                  <a:srgbClr val="00FF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ʊ</a:t>
            </a:r>
            <a:r>
              <a:rPr lang="en-US" sz="34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34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</a:t>
            </a:r>
            <a:r>
              <a:rPr lang="ru-RU" sz="34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крючок</a:t>
            </a:r>
            <a:endParaRPr lang="ru-RU" sz="3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en-US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sz="3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Coat hanger                      [</a:t>
            </a:r>
            <a:r>
              <a:rPr lang="en-US" sz="3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kə</a:t>
            </a:r>
            <a:r>
              <a:rPr lang="en-US" sz="3400" b="1" dirty="0" err="1">
                <a:solidFill>
                  <a:srgbClr val="FF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ʊ</a:t>
            </a:r>
            <a:r>
              <a:rPr lang="en-US" sz="3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hæŋə</a:t>
            </a:r>
            <a:r>
              <a:rPr lang="en-US" sz="3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(r)]                          </a:t>
            </a:r>
            <a:r>
              <a:rPr lang="ru-RU" sz="3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плечики</a:t>
            </a:r>
            <a:r>
              <a:rPr lang="en-US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</a:t>
            </a:r>
            <a:endParaRPr lang="ru-RU" sz="3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en-US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sz="34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Stair                                  [</a:t>
            </a:r>
            <a:r>
              <a:rPr lang="en-US" sz="3400" b="1" dirty="0" err="1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steə</a:t>
            </a:r>
            <a:r>
              <a:rPr lang="en-US" sz="34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(r)]                                     </a:t>
            </a:r>
            <a:r>
              <a:rPr lang="uk-UA" sz="3400" b="1" dirty="0">
                <a:solidFill>
                  <a:srgbClr val="8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східці</a:t>
            </a:r>
            <a:endParaRPr lang="ru-RU" sz="3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en-US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sz="3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go down stairs             [</a:t>
            </a:r>
            <a:r>
              <a:rPr lang="en-US" sz="3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en-US" sz="3400" b="1" dirty="0" err="1">
                <a:solidFill>
                  <a:srgbClr val="00008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ʊ</a:t>
            </a:r>
            <a:r>
              <a:rPr lang="en-US" sz="3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en-US" sz="3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400" b="1" dirty="0" err="1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steə</a:t>
            </a:r>
            <a:r>
              <a:rPr lang="en-US" sz="3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(r)]                    </a:t>
            </a:r>
            <a:r>
              <a:rPr lang="uk-UA" sz="3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йти </a:t>
            </a:r>
            <a:r>
              <a:rPr lang="ru-RU" sz="3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вниз по </a:t>
            </a:r>
            <a:r>
              <a:rPr lang="uk-UA" sz="3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східцям</a:t>
            </a:r>
            <a:r>
              <a:rPr lang="en-US" sz="3400" b="1" dirty="0">
                <a:solidFill>
                  <a:srgbClr val="00008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3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en-US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en-US" sz="34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 go upstairs                   [</a:t>
            </a:r>
            <a:r>
              <a:rPr lang="en-US" sz="3400" b="1" dirty="0" err="1">
                <a:solidFill>
                  <a:srgbClr val="00FF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en-US" sz="34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psteəz</a:t>
            </a:r>
            <a:r>
              <a:rPr lang="en-US" sz="34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</a:t>
            </a:r>
            <a:r>
              <a:rPr lang="ru-RU" sz="34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3400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ідніматися</a:t>
            </a:r>
            <a:r>
              <a:rPr lang="uk-UA" sz="3400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вгору по східцям</a:t>
            </a:r>
            <a:r>
              <a:rPr lang="en-US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3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en-US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</a:t>
            </a:r>
            <a:r>
              <a:rPr lang="en-US" sz="3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Principle staircase            [</a:t>
            </a:r>
            <a:r>
              <a:rPr lang="en-US" sz="3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</a:t>
            </a:r>
            <a:r>
              <a:rPr lang="en-US" sz="3400" b="1" dirty="0" err="1">
                <a:solidFill>
                  <a:srgbClr val="FF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sz="3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ns</a:t>
            </a:r>
            <a:r>
              <a:rPr lang="en-US" sz="3400" b="1" dirty="0" err="1">
                <a:solidFill>
                  <a:srgbClr val="FF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en-US" sz="3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3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(ə)l  </a:t>
            </a:r>
            <a:r>
              <a:rPr lang="en-US" sz="3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steəkeis</a:t>
            </a:r>
            <a:r>
              <a:rPr lang="en-US" sz="3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</a:t>
            </a:r>
            <a:r>
              <a:rPr lang="ru-RU" sz="3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центральн</a:t>
            </a:r>
            <a:r>
              <a:rPr lang="uk-UA" sz="3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східці </a:t>
            </a:r>
            <a:endParaRPr lang="ru-RU" sz="3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en-US" sz="3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en-US" sz="3400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                                           [</a:t>
            </a:r>
            <a:r>
              <a:rPr lang="en-US" sz="3400" b="1" dirty="0" err="1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</a:t>
            </a:r>
            <a:r>
              <a:rPr lang="en-US" sz="3400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:]                                    </a:t>
            </a:r>
            <a:r>
              <a:rPr lang="ru-RU" sz="3400" b="1" dirty="0">
                <a:solidFill>
                  <a:srgbClr val="3399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ключ</a:t>
            </a:r>
            <a:endParaRPr lang="ru-RU" sz="3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en-US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</a:t>
            </a:r>
            <a:r>
              <a:rPr lang="en-US" sz="3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Doorway                           [</a:t>
            </a:r>
            <a:r>
              <a:rPr lang="en-US" sz="3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3400" b="1" dirty="0" err="1">
                <a:solidFill>
                  <a:srgbClr val="00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ɔ</a:t>
            </a:r>
            <a:r>
              <a:rPr lang="en-US" sz="3400" b="1" dirty="0">
                <a:solidFill>
                  <a:srgbClr val="00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ː</a:t>
            </a:r>
            <a:r>
              <a:rPr lang="en-US" sz="3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(r)</a:t>
            </a:r>
            <a:r>
              <a:rPr lang="en-US" sz="3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wei</a:t>
            </a:r>
            <a:r>
              <a:rPr lang="en-US" sz="3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</a:t>
            </a:r>
            <a:r>
              <a:rPr lang="ru-RU" sz="3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вх</a:t>
            </a:r>
            <a:r>
              <a:rPr lang="uk-UA" sz="3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sz="3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 в п</a:t>
            </a:r>
            <a:r>
              <a:rPr lang="uk-UA" sz="34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риміщення</a:t>
            </a:r>
            <a:endParaRPr lang="ru-RU" sz="3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200025" algn="l"/>
              </a:tabLst>
            </a:pPr>
            <a:r>
              <a:rPr lang="uk-UA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</a:t>
            </a:r>
            <a:r>
              <a:rPr lang="en-US" sz="34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Door plate</a:t>
            </a:r>
            <a:r>
              <a:rPr lang="uk-UA" sz="34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[</a:t>
            </a:r>
            <a:r>
              <a:rPr lang="en-US" sz="34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uk-UA" sz="3400" b="1" dirty="0">
                <a:solidFill>
                  <a:srgbClr val="FF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ɔː</a:t>
            </a:r>
            <a:r>
              <a:rPr lang="uk-UA" sz="34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34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34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3400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pleit</a:t>
            </a:r>
            <a:r>
              <a:rPr lang="uk-UA" sz="3400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дощечка </a:t>
            </a:r>
            <a:r>
              <a:rPr lang="uk-UA" sz="3400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дверях</a:t>
            </a:r>
            <a:endParaRPr lang="ru-RU" sz="3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36714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C55B35-6DE9-4BCE-9F4A-3B31056E7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2541" y="635715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Hall</a:t>
            </a:r>
            <a:endParaRPr lang="ru-RU" sz="40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A22813-BC61-4874-A52C-346C5234A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77172"/>
            <a:ext cx="5888056" cy="480491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dirty="0">
                <a:solidFill>
                  <a:srgbClr val="C00000"/>
                </a:solidFill>
              </a:rPr>
              <a:t>1</a:t>
            </a:r>
            <a:r>
              <a:rPr lang="uk-UA" sz="2400" b="1" dirty="0">
                <a:solidFill>
                  <a:srgbClr val="C00000"/>
                </a:solidFill>
              </a:rPr>
              <a:t>.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Маленький килим –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дверей.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Маленького килима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дверей.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маленький килим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дверей?</a:t>
            </a:r>
          </a:p>
          <a:p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дзеркало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дзеркала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стіни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дзеркало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uk-UA" sz="1900" dirty="0"/>
          </a:p>
        </p:txBody>
      </p:sp>
      <p:pic>
        <p:nvPicPr>
          <p:cNvPr id="8194" name="Picture 2" descr="Hallway room with lighting in the walls and in the ceiling #interior  #design #concept #hall #hallway #hallwaydesign #decoration #… | Квартира,  Дизайн, Дизайн ванной">
            <a:extLst>
              <a:ext uri="{FF2B5EF4-FFF2-40B4-BE49-F238E27FC236}">
                <a16:creationId xmlns:a16="http://schemas.microsoft.com/office/drawing/2014/main" id="{FDEC194E-59E4-48DF-9E35-AE50B7347D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12" r="1" b="8604"/>
          <a:stretch/>
        </p:blipFill>
        <p:spPr bwMode="auto">
          <a:xfrm>
            <a:off x="5888159" y="2177172"/>
            <a:ext cx="6106617" cy="468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0954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B4A0D2-206F-4BA2-8F60-6CA459AF1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Hall</a:t>
            </a:r>
            <a:endParaRPr lang="ru-RU" sz="4000" dirty="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BD120B-27EC-4C8F-BEBF-AE0545CF2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332" y="2494450"/>
            <a:ext cx="4666118" cy="436355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dirty="0"/>
              <a:t>1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There is a key in the door.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Is there a key in the door?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There is not  (isn’t) a key in the door.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There is a dressing table  near the wall.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Is there a dressing table near the wall?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There is not (isn’t) a dressing table near the wall.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endParaRPr lang="en-US" sz="1900" dirty="0"/>
          </a:p>
          <a:p>
            <a:endParaRPr lang="ru-RU" sz="1900" dirty="0"/>
          </a:p>
        </p:txBody>
      </p:sp>
      <p:pic>
        <p:nvPicPr>
          <p:cNvPr id="7170" name="Picture 2" descr="Холл в ЖК Ленинский 38. #холл #коридор #жкленинский38 #красивыеквартиры  #ардеко #artdeco#hall #артдеко #современн… | Floor design, Home room  design, Corridor design">
            <a:extLst>
              <a:ext uri="{FF2B5EF4-FFF2-40B4-BE49-F238E27FC236}">
                <a16:creationId xmlns:a16="http://schemas.microsoft.com/office/drawing/2014/main" id="{9EAC2691-0CE4-4533-9040-75D4747303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81" r="2" b="20801"/>
          <a:stretch/>
        </p:blipFill>
        <p:spPr bwMode="auto">
          <a:xfrm>
            <a:off x="5373151" y="2492375"/>
            <a:ext cx="5528145" cy="4363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455140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B7D37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43B16A-400F-4668-968C-2F408D13F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endParaRPr lang="ru-RU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roperty market: Why now is the right time to buy a house">
            <a:extLst>
              <a:ext uri="{FF2B5EF4-FFF2-40B4-BE49-F238E27FC236}">
                <a16:creationId xmlns:a16="http://schemas.microsoft.com/office/drawing/2014/main" id="{A47BF1CC-EB2E-42B2-BC71-91B89AD2A3A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14" r="-1" b="11796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0A32A3-F1A9-4A66-8891-932C47EF8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917725"/>
            <a:ext cx="4133089" cy="485236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FFFF"/>
                </a:solidFill>
              </a:rPr>
              <a:t>1</a:t>
            </a:r>
            <a:r>
              <a:rPr lang="ru-RU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Крильце – поруч із будинком.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Чи крильце знаходиться поруч із будинком?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Ні. Крильце  не є поруч із будинком.</a:t>
            </a:r>
          </a:p>
          <a:p>
            <a:endParaRPr lang="uk-UA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Дверний «</a:t>
            </a:r>
            <a:r>
              <a:rPr lang="uk-UA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глазок</a:t>
            </a:r>
            <a:r>
              <a:rPr lang="uk-UA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у дверях.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Чи у дверях є дверний «</a:t>
            </a:r>
            <a:r>
              <a:rPr lang="uk-UA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глазок</a:t>
            </a:r>
            <a:r>
              <a:rPr lang="uk-UA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»?</a:t>
            </a:r>
          </a:p>
          <a:p>
            <a:pPr marL="0" indent="0">
              <a:buNone/>
            </a:pPr>
            <a:r>
              <a:rPr lang="uk-UA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Так, є. Ні.</a:t>
            </a: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Немає. </a:t>
            </a:r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7958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1AD69-8261-4C7E-9444-3E1838435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endParaRPr lang="ru-RU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How To Buy A House With $10,000">
            <a:extLst>
              <a:ext uri="{FF2B5EF4-FFF2-40B4-BE49-F238E27FC236}">
                <a16:creationId xmlns:a16="http://schemas.microsoft.com/office/drawing/2014/main" id="{613B4DB5-FF92-48F5-B69F-A6EBD4FE90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9" r="21193" b="-1"/>
          <a:stretch/>
        </p:blipFill>
        <p:spPr bwMode="auto">
          <a:xfrm>
            <a:off x="2" y="-2"/>
            <a:ext cx="5441859" cy="7670166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0598D9D7-A0B3-4FEF-A4B2-53F3D20B2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329" y="1649506"/>
            <a:ext cx="5314543" cy="520849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dirty="0"/>
              <a:t>1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Центральні східці знаходяться у холі.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Чи у холі є центральні східці?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Так.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Дверний дзвінок – біля дверей.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Чи дверний дзвінок біля дверей?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Так.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125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881A89-EC3B-40EA-BA0D-603402BB0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3074" name="Picture 2" descr="High-quality construction of a low-energy house ensures lower heating costs  - Natural House">
            <a:extLst>
              <a:ext uri="{FF2B5EF4-FFF2-40B4-BE49-F238E27FC236}">
                <a16:creationId xmlns:a16="http://schemas.microsoft.com/office/drawing/2014/main" id="{82F4EEAB-B662-4B34-8956-2A8602B87D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6" r="17089" b="1"/>
          <a:stretch/>
        </p:blipFill>
        <p:spPr bwMode="auto">
          <a:xfrm>
            <a:off x="1" y="2"/>
            <a:ext cx="5863721" cy="6400798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A7E180A4-0C0E-4EC6-BF35-8B311FCA3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4334794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/>
              <a:t>1.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холі – велике,  красиве дзеркало.</a:t>
            </a: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Чи у холі є велике красиве дзеркало?</a:t>
            </a: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Так, є.</a:t>
            </a:r>
          </a:p>
          <a:p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Біля будинку – великий гараж.</a:t>
            </a: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Чи великий гараж є біля будинку?</a:t>
            </a:r>
          </a:p>
          <a:p>
            <a:pPr marL="0" indent="0">
              <a:buNone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Так, є.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555223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A2A2B-C3F6-4C29-B715-D6BF1422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12191999" cy="1690688"/>
          </a:xfrm>
          <a:solidFill>
            <a:schemeClr val="bg2"/>
          </a:solidFill>
        </p:spPr>
        <p:txBody>
          <a:bodyPr/>
          <a:lstStyle/>
          <a:p>
            <a:r>
              <a:rPr lang="en-US" sz="44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BATH-ROOM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06371C-5490-444C-8027-3A9E4F499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Bath-room                              [</a:t>
            </a:r>
            <a:r>
              <a:rPr lang="en-US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en-US" b="1" dirty="0" err="1">
                <a:solidFill>
                  <a:srgbClr val="9933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ɑː</a:t>
            </a:r>
            <a:r>
              <a:rPr lang="en-US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θru:m</a:t>
            </a:r>
            <a:r>
              <a:rPr lang="en-US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</a:t>
            </a:r>
            <a:r>
              <a:rPr lang="ru-RU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</a:t>
            </a:r>
            <a:r>
              <a:rPr lang="en-US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́</a:t>
            </a:r>
            <a:r>
              <a:rPr lang="ru-RU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нна</a:t>
            </a:r>
            <a:r>
              <a:rPr lang="ru-RU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</a:t>
            </a:r>
            <a:r>
              <a:rPr lang="uk-UA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мната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Tap                                             [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tæp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</a:t>
            </a:r>
            <a:r>
              <a:rPr lang="en-US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кран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en-US" b="1" dirty="0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Mixer tap                            [</a:t>
            </a:r>
            <a:r>
              <a:rPr lang="en-US" b="1" dirty="0" err="1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b="1" dirty="0" err="1">
                <a:solidFill>
                  <a:srgbClr val="FFCC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ɪ</a:t>
            </a:r>
            <a:r>
              <a:rPr lang="en-US" b="1" dirty="0" err="1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ksə</a:t>
            </a:r>
            <a:r>
              <a:rPr lang="en-US" b="1" dirty="0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(r) </a:t>
            </a:r>
            <a:r>
              <a:rPr lang="en-US" b="1" dirty="0" err="1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tæp</a:t>
            </a:r>
            <a:r>
              <a:rPr lang="en-US" b="1" dirty="0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]                    </a:t>
            </a:r>
            <a:r>
              <a:rPr lang="ru-RU" b="1" dirty="0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кран</a:t>
            </a:r>
            <a:r>
              <a:rPr lang="en-US" b="1" dirty="0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b="1" dirty="0">
                <a:solidFill>
                  <a:srgbClr val="FFCC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змішувач 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en-US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Diverter                               [</a:t>
            </a:r>
            <a:r>
              <a:rPr lang="en-US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</a:t>
            </a:r>
            <a:r>
              <a:rPr lang="en-US" b="1" dirty="0" err="1">
                <a:solidFill>
                  <a:srgbClr val="008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ɪˈ</a:t>
            </a:r>
            <a:r>
              <a:rPr lang="en-US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vətə</a:t>
            </a:r>
            <a:r>
              <a:rPr lang="en-US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(r)]                        </a:t>
            </a:r>
            <a:r>
              <a:rPr lang="ru-RU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</a:t>
            </a:r>
            <a:r>
              <a:rPr lang="uk-UA" b="1" dirty="0" err="1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микач</a:t>
            </a:r>
            <a:r>
              <a:rPr lang="uk-UA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8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душ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Sink                                         [</a:t>
            </a:r>
            <a:r>
              <a:rPr lang="en-US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b="1" dirty="0" err="1">
                <a:solidFill>
                  <a:srgbClr val="FF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ɪ</a:t>
            </a:r>
            <a:r>
              <a:rPr lang="en-US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ŋk</a:t>
            </a:r>
            <a:r>
              <a:rPr lang="en-US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</a:t>
            </a:r>
            <a:r>
              <a:rPr lang="ru-RU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</a:t>
            </a:r>
            <a:r>
              <a:rPr lang="en-US" b="1" dirty="0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́</a:t>
            </a:r>
            <a:r>
              <a:rPr lang="ru-RU" b="1" dirty="0" err="1">
                <a:solidFill>
                  <a:srgbClr val="FF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ковина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en-US" b="1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Toothbrush                           [</a:t>
            </a:r>
            <a:r>
              <a:rPr lang="en-US" b="1" dirty="0" err="1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tu:θ</a:t>
            </a:r>
            <a:r>
              <a:rPr lang="en-US" b="1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</a:t>
            </a:r>
            <a:r>
              <a:rPr lang="en-US" b="1" dirty="0" err="1">
                <a:solidFill>
                  <a:srgbClr val="00CC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ʌ</a:t>
            </a:r>
            <a:r>
              <a:rPr lang="en-US" b="1" dirty="0" err="1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ſ</a:t>
            </a:r>
            <a:r>
              <a:rPr lang="en-US" b="1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</a:t>
            </a:r>
            <a:r>
              <a:rPr lang="ru-RU" b="1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зубная</a:t>
            </a:r>
            <a:r>
              <a:rPr lang="en-US" b="1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</a:t>
            </a:r>
            <a:r>
              <a:rPr lang="uk-UA" b="1" dirty="0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ru-RU" b="1" dirty="0" err="1">
                <a:solidFill>
                  <a:srgbClr val="00CC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тка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en-US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Toothpaste                            [</a:t>
            </a:r>
            <a:r>
              <a:rPr lang="en-US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tu:θ</a:t>
            </a:r>
            <a:r>
              <a:rPr lang="en-US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</a:t>
            </a:r>
            <a:r>
              <a:rPr lang="en-US" b="1" dirty="0" err="1">
                <a:solidFill>
                  <a:srgbClr val="00FF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ɪ</a:t>
            </a:r>
            <a:r>
              <a:rPr lang="en-US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</a:t>
            </a:r>
            <a:r>
              <a:rPr lang="ru-RU" b="1" dirty="0" err="1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зубна</a:t>
            </a:r>
            <a:r>
              <a:rPr lang="ru-RU" b="1" dirty="0">
                <a:solidFill>
                  <a:srgbClr val="00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паста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</a:t>
            </a:r>
            <a:r>
              <a:rPr lang="en-US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Soap                                     [</a:t>
            </a:r>
            <a:r>
              <a:rPr lang="en-US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sə</a:t>
            </a:r>
            <a:r>
              <a:rPr lang="en-US" b="1" dirty="0" err="1">
                <a:solidFill>
                  <a:srgbClr val="FF66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ʊ</a:t>
            </a:r>
            <a:r>
              <a:rPr lang="en-US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 </a:t>
            </a:r>
            <a:r>
              <a:rPr lang="ru-RU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uk-UA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</a:t>
            </a:r>
            <a:r>
              <a:rPr lang="en-US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Soap dish                              [</a:t>
            </a:r>
            <a:r>
              <a:rPr lang="en-US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sə</a:t>
            </a:r>
            <a:r>
              <a:rPr lang="en-US" b="1" dirty="0" err="1">
                <a:solidFill>
                  <a:srgbClr val="993366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ʊ</a:t>
            </a:r>
            <a:r>
              <a:rPr lang="en-US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diſ</a:t>
            </a:r>
            <a:r>
              <a:rPr lang="en-US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</a:t>
            </a:r>
            <a:r>
              <a:rPr lang="ru-RU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uk-UA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льниц</a:t>
            </a:r>
            <a:r>
              <a:rPr lang="uk-UA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</a:t>
            </a:r>
            <a:r>
              <a:rPr lang="en-US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Sponge</a:t>
            </a:r>
            <a:r>
              <a:rPr lang="uk-UA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[</a:t>
            </a:r>
            <a:r>
              <a:rPr lang="en-US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</a:t>
            </a:r>
            <a:r>
              <a:rPr lang="uk-UA" b="1" dirty="0">
                <a:solidFill>
                  <a:srgbClr val="0000FF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ʌ</a:t>
            </a:r>
            <a:r>
              <a:rPr lang="en-US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nd</a:t>
            </a:r>
            <a:r>
              <a:rPr lang="uk-UA" b="1" dirty="0">
                <a:solidFill>
                  <a:srgbClr val="0000FF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ʒ</a:t>
            </a:r>
            <a:r>
              <a:rPr lang="uk-UA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</a:t>
            </a:r>
            <a:r>
              <a:rPr lang="uk-UA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гу́бка</a:t>
            </a:r>
            <a:r>
              <a:rPr lang="uk-UA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\ мочалка</a:t>
            </a: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5311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7494D-2532-4CEE-92CE-A6E4878FF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5341" y="1"/>
            <a:ext cx="6436659" cy="188258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b="1" kern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3600" b="1" kern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BATH-ROOM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75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 descr="Bathroom Remodeling in Appleton, Green Bay &amp; Northeast Wisconsin">
            <a:extLst>
              <a:ext uri="{FF2B5EF4-FFF2-40B4-BE49-F238E27FC236}">
                <a16:creationId xmlns:a16="http://schemas.microsoft.com/office/drawing/2014/main" id="{186EFAE5-60AE-413B-9B18-DF5B336CF8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18028" y="2529966"/>
            <a:ext cx="5298220" cy="360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65E8499A-156C-43CE-AC06-F3D816F73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882588"/>
            <a:ext cx="6096000" cy="4975411"/>
          </a:xfrm>
          <a:solidFill>
            <a:schemeClr val="accent4">
              <a:lumMod val="40000"/>
              <a:lumOff val="60000"/>
            </a:schemeClr>
          </a:solidFill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11.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Towel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[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</a:t>
            </a:r>
            <a:r>
              <a:rPr lang="uk-UA" b="1" dirty="0" err="1">
                <a:solidFill>
                  <a:srgbClr val="FF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ʊ</a:t>
            </a:r>
            <a:r>
              <a:rPr lang="uk-UA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 </a:t>
            </a:r>
            <a:r>
              <a:rPr lang="uk-UA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полоте́нце</a:t>
            </a:r>
            <a:endParaRPr lang="ru-RU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12. </a:t>
            </a:r>
            <a:r>
              <a:rPr lang="en-US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Cistern</a:t>
            </a:r>
            <a:r>
              <a:rPr lang="uk-UA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[</a:t>
            </a:r>
            <a:r>
              <a:rPr lang="en-US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uk-UA" b="1" dirty="0">
                <a:solidFill>
                  <a:srgbClr val="0070C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ɪ</a:t>
            </a:r>
            <a:r>
              <a:rPr lang="en-US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uk-UA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(ə)</a:t>
            </a:r>
            <a:r>
              <a:rPr lang="en-US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uk-UA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бачок</a:t>
            </a:r>
            <a:endParaRPr lang="ru-RU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13. </a:t>
            </a:r>
            <a:r>
              <a:rPr lang="en-US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Shower</a:t>
            </a:r>
            <a:r>
              <a:rPr lang="uk-UA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[ſ</a:t>
            </a:r>
            <a:r>
              <a:rPr lang="en-US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b="1" dirty="0" err="1">
                <a:solidFill>
                  <a:srgbClr val="7030A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ʊ</a:t>
            </a:r>
            <a:r>
              <a:rPr lang="uk-UA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ə</a:t>
            </a:r>
            <a:r>
              <a:rPr lang="uk-UA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)]                                душ</a:t>
            </a:r>
            <a:endParaRPr lang="ru-RU" b="1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14.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Toilet</a:t>
            </a:r>
            <a:r>
              <a:rPr lang="uk-UA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[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b="1" dirty="0" err="1">
                <a:solidFill>
                  <a:schemeClr val="accent6">
                    <a:lumMod val="75000"/>
                  </a:schemeClr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ɔɪ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uk-UA" b="1" dirty="0">
                <a:solidFill>
                  <a:schemeClr val="accent6">
                    <a:lumMod val="75000"/>
                  </a:schemeClr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ɪ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uk-UA" b="1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</a:t>
            </a:r>
            <a:r>
              <a:rPr lang="uk-UA" b="1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туале́т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 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Bath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[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b="1" dirty="0">
                <a:solidFill>
                  <a:srgbClr val="FF0000"/>
                </a:solidFill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ɑː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θ</a:t>
            </a:r>
            <a:r>
              <a:rPr lang="uk-UA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                                  ванна</a:t>
            </a:r>
            <a:endParaRPr lang="ru-RU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477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68A4132F-DEC6-4332-A00C-A11AD4519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Verb 'to be' Activity | Present Tense - YouTube">
            <a:extLst>
              <a:ext uri="{FF2B5EF4-FFF2-40B4-BE49-F238E27FC236}">
                <a16:creationId xmlns:a16="http://schemas.microsoft.com/office/drawing/2014/main" id="{BE21DAAB-CB70-4D1F-B162-CF5D5923C3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" r="-1" b="19429"/>
          <a:stretch/>
        </p:blipFill>
        <p:spPr bwMode="auto">
          <a:xfrm>
            <a:off x="7390796" y="1319074"/>
            <a:ext cx="4378880" cy="254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9B38642C-62C4-4E31-A5D3-BB1DD8CA3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583" cy="6858478"/>
          </a:xfrm>
          <a:custGeom>
            <a:avLst/>
            <a:gdLst>
              <a:gd name="connsiteX0" fmla="*/ 0 w 8663583"/>
              <a:gd name="connsiteY0" fmla="*/ 0 h 6858478"/>
              <a:gd name="connsiteX1" fmla="*/ 480486 w 8663583"/>
              <a:gd name="connsiteY1" fmla="*/ 0 h 6858478"/>
              <a:gd name="connsiteX2" fmla="*/ 4415403 w 8663583"/>
              <a:gd name="connsiteY2" fmla="*/ 0 h 6858478"/>
              <a:gd name="connsiteX3" fmla="*/ 5481631 w 8663583"/>
              <a:gd name="connsiteY3" fmla="*/ 0 h 6858478"/>
              <a:gd name="connsiteX4" fmla="*/ 5487208 w 8663583"/>
              <a:gd name="connsiteY4" fmla="*/ 0 h 6858478"/>
              <a:gd name="connsiteX5" fmla="*/ 8663583 w 8663583"/>
              <a:gd name="connsiteY5" fmla="*/ 6858478 h 6858478"/>
              <a:gd name="connsiteX6" fmla="*/ 1239028 w 8663583"/>
              <a:gd name="connsiteY6" fmla="*/ 6858478 h 6858478"/>
              <a:gd name="connsiteX7" fmla="*/ 1239288 w 8663583"/>
              <a:gd name="connsiteY7" fmla="*/ 6857916 h 6858478"/>
              <a:gd name="connsiteX8" fmla="*/ 480486 w 8663583"/>
              <a:gd name="connsiteY8" fmla="*/ 6857916 h 6858478"/>
              <a:gd name="connsiteX9" fmla="*/ 480486 w 8663583"/>
              <a:gd name="connsiteY9" fmla="*/ 6858000 h 6858478"/>
              <a:gd name="connsiteX10" fmla="*/ 0 w 8663583"/>
              <a:gd name="connsiteY10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3583" h="6858478">
                <a:moveTo>
                  <a:pt x="0" y="0"/>
                </a:moveTo>
                <a:lnTo>
                  <a:pt x="480486" y="0"/>
                </a:lnTo>
                <a:lnTo>
                  <a:pt x="4415403" y="0"/>
                </a:lnTo>
                <a:lnTo>
                  <a:pt x="5481631" y="0"/>
                </a:lnTo>
                <a:lnTo>
                  <a:pt x="5487208" y="0"/>
                </a:lnTo>
                <a:lnTo>
                  <a:pt x="8663583" y="6858478"/>
                </a:lnTo>
                <a:lnTo>
                  <a:pt x="1239028" y="6858478"/>
                </a:lnTo>
                <a:lnTo>
                  <a:pt x="1239288" y="6857916"/>
                </a:lnTo>
                <a:lnTo>
                  <a:pt x="480486" y="6857916"/>
                </a:lnTo>
                <a:lnTo>
                  <a:pt x="4804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A9F66240-8C38-4069-A5C9-2D3FCD97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234957" cy="6858478"/>
          </a:xfrm>
          <a:custGeom>
            <a:avLst/>
            <a:gdLst>
              <a:gd name="connsiteX0" fmla="*/ 156905 w 8234957"/>
              <a:gd name="connsiteY0" fmla="*/ 0 h 6858478"/>
              <a:gd name="connsiteX1" fmla="*/ 3986777 w 8234957"/>
              <a:gd name="connsiteY1" fmla="*/ 0 h 6858478"/>
              <a:gd name="connsiteX2" fmla="*/ 5053005 w 8234957"/>
              <a:gd name="connsiteY2" fmla="*/ 0 h 6858478"/>
              <a:gd name="connsiteX3" fmla="*/ 5058582 w 8234957"/>
              <a:gd name="connsiteY3" fmla="*/ 0 h 6858478"/>
              <a:gd name="connsiteX4" fmla="*/ 8234957 w 8234957"/>
              <a:gd name="connsiteY4" fmla="*/ 6858478 h 6858478"/>
              <a:gd name="connsiteX5" fmla="*/ 810402 w 8234957"/>
              <a:gd name="connsiteY5" fmla="*/ 6858478 h 6858478"/>
              <a:gd name="connsiteX6" fmla="*/ 810662 w 8234957"/>
              <a:gd name="connsiteY6" fmla="*/ 6857916 h 6858478"/>
              <a:gd name="connsiteX7" fmla="*/ 156905 w 8234957"/>
              <a:gd name="connsiteY7" fmla="*/ 6857916 h 6858478"/>
              <a:gd name="connsiteX8" fmla="*/ 156905 w 8234957"/>
              <a:gd name="connsiteY8" fmla="*/ 6858478 h 6858478"/>
              <a:gd name="connsiteX9" fmla="*/ 0 w 8234957"/>
              <a:gd name="connsiteY9" fmla="*/ 6858478 h 6858478"/>
              <a:gd name="connsiteX10" fmla="*/ 0 w 8234957"/>
              <a:gd name="connsiteY10" fmla="*/ 479 h 6858478"/>
              <a:gd name="connsiteX11" fmla="*/ 156905 w 8234957"/>
              <a:gd name="connsiteY11" fmla="*/ 479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34957" h="6858478">
                <a:moveTo>
                  <a:pt x="156905" y="0"/>
                </a:moveTo>
                <a:lnTo>
                  <a:pt x="3986777" y="0"/>
                </a:lnTo>
                <a:lnTo>
                  <a:pt x="5053005" y="0"/>
                </a:lnTo>
                <a:lnTo>
                  <a:pt x="5058582" y="0"/>
                </a:lnTo>
                <a:lnTo>
                  <a:pt x="8234957" y="6858478"/>
                </a:lnTo>
                <a:lnTo>
                  <a:pt x="810402" y="6858478"/>
                </a:lnTo>
                <a:lnTo>
                  <a:pt x="810662" y="6857916"/>
                </a:lnTo>
                <a:lnTo>
                  <a:pt x="156905" y="6857916"/>
                </a:lnTo>
                <a:lnTo>
                  <a:pt x="156905" y="6858478"/>
                </a:lnTo>
                <a:lnTo>
                  <a:pt x="0" y="6858478"/>
                </a:lnTo>
                <a:lnTo>
                  <a:pt x="0" y="479"/>
                </a:lnTo>
                <a:lnTo>
                  <a:pt x="15690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15994-18C6-4D30-830C-2F7C804A8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65125"/>
            <a:ext cx="4378881" cy="1325563"/>
          </a:xfrm>
        </p:spPr>
        <p:txBody>
          <a:bodyPr>
            <a:normAutofit/>
          </a:bodyPr>
          <a:lstStyle/>
          <a:p>
            <a:r>
              <a:rPr lang="uk-UA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 am</a:t>
            </a:r>
            <a:r>
              <a:rPr lang="uk-UA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Я (є)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76BAD-972D-4234-8595-49A542737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1319074"/>
            <a:ext cx="5076090" cy="5538926"/>
          </a:xfrm>
          <a:solidFill>
            <a:srgbClr val="00B050"/>
          </a:solidFill>
        </p:spPr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 am a tourist                                 [ˈ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tuərɪst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Я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турист</a:t>
            </a:r>
            <a:endParaRPr lang="ru-RU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(Am I a tourist ?).  Are you a tourist?     [ˈ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tuərɪst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uk-UA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турист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Yes, I am. I am a tourist.                 [ˈ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tuərɪst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</a:t>
            </a:r>
            <a:r>
              <a:rPr lang="uk-UA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Так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я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турист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No, I am not = I 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amn’t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No, I 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amn’t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 tourist.   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[ˈ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ə</a:t>
            </a:r>
            <a:r>
              <a:rPr lang="en-US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ɪ</a:t>
            </a:r>
            <a:r>
              <a:rPr lang="en-US" sz="20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</a:t>
            </a:r>
            <a:r>
              <a:rPr lang="uk-UA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Ні</a:t>
            </a:r>
            <a:r>
              <a:rPr lang="ru-RU" sz="20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я не турист.</a:t>
            </a:r>
            <a:endParaRPr lang="ru-RU" sz="20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2000" b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76810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399519-CA25-4EB4-9E82-3C0D7DD8A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1"/>
            <a:ext cx="7791266" cy="1690688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</a:t>
            </a:r>
            <a:br>
              <a:rPr lang="en-US" b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b="1" i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uk-UA" b="1" i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solidFill>
                  <a:srgbClr val="7030A0"/>
                </a:solidFill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однини</a:t>
            </a:r>
            <a:br>
              <a:rPr lang="ru-RU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Verb be posters | English grammar printables for kids">
            <a:extLst>
              <a:ext uri="{FF2B5EF4-FFF2-40B4-BE49-F238E27FC236}">
                <a16:creationId xmlns:a16="http://schemas.microsoft.com/office/drawing/2014/main" id="{2C89F934-55C5-493B-9A33-4D7031C00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4372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710D9541-E2E4-43AB-8E37-162762203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1690689"/>
            <a:ext cx="7791266" cy="5167310"/>
          </a:xfrm>
          <a:solidFill>
            <a:srgbClr val="92D050"/>
          </a:solidFill>
        </p:spPr>
        <p:txBody>
          <a:bodyPr>
            <a:normAutofit fontScale="85000"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  [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hiː</a:t>
            </a:r>
            <a:r>
              <a:rPr lang="en-US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– </a:t>
            </a:r>
            <a:r>
              <a:rPr lang="uk-UA" sz="32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він</a:t>
            </a:r>
            <a:endParaRPr lang="ru-RU" sz="32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He is a businessman               [ˈ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bɪznɪsmən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Він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знесмен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he a businessman?             [ˈ</a:t>
            </a:r>
            <a:r>
              <a:rPr lang="en-US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bɪznɪsmən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він   </a:t>
            </a: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б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знесмен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Yes, he is.                                                               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Так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No, he is not = isn’t. He isn’t a businessman.        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Ні. Він  </a:t>
            </a: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не б</a:t>
            </a:r>
            <a:r>
              <a:rPr lang="uk-UA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sz="32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знесмен</a:t>
            </a:r>
            <a:r>
              <a:rPr lang="ru-RU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564197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02D65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8DC29-C40D-475F-AD53-74F7A346C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1"/>
            <a:ext cx="6594189" cy="1964265"/>
          </a:xfrm>
        </p:spPr>
        <p:txBody>
          <a:bodyPr>
            <a:normAutofit/>
          </a:bodyPr>
          <a:lstStyle/>
          <a:p>
            <a:pPr algn="ctr"/>
            <a:r>
              <a:rPr lang="en-US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She </a:t>
            </a:r>
            <a:r>
              <a:rPr lang="ru-RU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[</a:t>
            </a:r>
            <a:r>
              <a:rPr lang="ru-RU" sz="37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ʃ</a:t>
            </a:r>
            <a:r>
              <a:rPr lang="en-US" sz="3700" b="1" dirty="0" err="1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ru-RU" sz="37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</a:t>
            </a:r>
            <a:r>
              <a:rPr lang="ru-RU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en-US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ru-RU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uk-UA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sz="3700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она</a:t>
            </a:r>
            <a:br>
              <a:rPr lang="ru-RU" sz="37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sz="3700" dirty="0">
              <a:solidFill>
                <a:srgbClr val="FFFFFF"/>
              </a:solidFill>
            </a:endParaRPr>
          </a:p>
        </p:txBody>
      </p:sp>
      <p:pic>
        <p:nvPicPr>
          <p:cNvPr id="6146" name="Picture 2" descr="A Tricky Verb 'TO BE' and Its Usage - Let's Learn English">
            <a:extLst>
              <a:ext uri="{FF2B5EF4-FFF2-40B4-BE49-F238E27FC236}">
                <a16:creationId xmlns:a16="http://schemas.microsoft.com/office/drawing/2014/main" id="{ABB10EDE-43C0-43D9-B987-E410BB58D7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25" r="-1" b="10685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" name="Rectangle 143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B487E3-E709-4FED-8A34-E80D2BFDA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54" y="0"/>
            <a:ext cx="4876845" cy="6858000"/>
          </a:xfrm>
          <a:solidFill>
            <a:srgbClr val="92D050"/>
          </a:solidFill>
        </p:spPr>
        <p:txBody>
          <a:bodyPr anchor="ctr">
            <a:normAutofit lnSpcReduction="10000"/>
          </a:bodyPr>
          <a:lstStyle/>
          <a:p>
            <a:pPr>
              <a:spcAft>
                <a:spcPts val="1000"/>
              </a:spcAft>
            </a:pP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She is a doctor                             [</a:t>
            </a:r>
            <a:r>
              <a:rPr lang="en-US" sz="2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ˈ</a:t>
            </a:r>
            <a:r>
              <a:rPr lang="en-US" sz="2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dɔktə</a:t>
            </a:r>
            <a:r>
              <a:rPr lang="en-US" sz="2600" b="1" baseline="300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</a:t>
            </a:r>
            <a:r>
              <a:rPr lang="uk-UA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Во</a:t>
            </a:r>
            <a:r>
              <a:rPr lang="ru-RU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uk-UA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ліка</a:t>
            </a:r>
            <a:r>
              <a:rPr lang="ru-RU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</a:t>
            </a:r>
            <a:endParaRPr lang="ru-RU" sz="2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she a doctor?                            [</a:t>
            </a:r>
            <a:r>
              <a:rPr lang="en-US" sz="2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ˈ</a:t>
            </a:r>
            <a:r>
              <a:rPr lang="en-US" sz="2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dɔktə</a:t>
            </a:r>
            <a:r>
              <a:rPr lang="en-US" sz="2600" b="1" baseline="300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uk-UA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вона лікар</a:t>
            </a: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2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Yes, she is. She is a doctor          [</a:t>
            </a:r>
            <a:r>
              <a:rPr lang="en-US" sz="2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ˈ</a:t>
            </a:r>
            <a:r>
              <a:rPr lang="en-US" sz="2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dɔktə</a:t>
            </a:r>
            <a:r>
              <a:rPr lang="en-US" sz="2600" b="1" baseline="300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</a:t>
            </a:r>
            <a:r>
              <a:rPr lang="uk-UA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Так</a:t>
            </a: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uk-UA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она</a:t>
            </a: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uk-UA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ліка</a:t>
            </a:r>
            <a:r>
              <a:rPr lang="ru-RU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2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2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No, she is not = she isn’t. She isn’t a doctor [</a:t>
            </a:r>
            <a:r>
              <a:rPr lang="en-US" sz="2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ˈ</a:t>
            </a:r>
            <a:r>
              <a:rPr lang="en-US" sz="2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dɔktə</a:t>
            </a:r>
            <a:r>
              <a:rPr lang="en-US" sz="2600" b="1" baseline="300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r>
              <a:rPr lang="uk-UA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 </a:t>
            </a:r>
            <a:r>
              <a:rPr lang="ru-RU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</a:t>
            </a:r>
            <a:r>
              <a:rPr lang="uk-UA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uk-UA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она не </a:t>
            </a:r>
            <a:r>
              <a:rPr lang="uk-UA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ліка</a:t>
            </a:r>
            <a:r>
              <a:rPr lang="ru-RU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en-US" sz="2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6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35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7" name="Rectangle 7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78" name="Group 8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179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0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1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2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83" name="Rectangle 8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8AED01-417E-4F36-9E79-2362F9CEE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161365"/>
            <a:ext cx="10306520" cy="192400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000" b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chemeClr val="bg1"/>
                </a:solidFill>
                <a:effectLst/>
              </a:rPr>
              <a:t>                   </a:t>
            </a:r>
            <a:r>
              <a:rPr lang="en-US" sz="4000" b="1" i="1" dirty="0" err="1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en-US" sz="4000" b="1" i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предметів</a:t>
            </a:r>
            <a:r>
              <a:rPr lang="en-US" sz="4000" b="1" i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4000" b="1" i="1" dirty="0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n w="10541" cap="flat" cmpd="sng" algn="ctr">
                  <a:solidFill>
                    <a:srgbClr val="4579B8"/>
                  </a:solidFill>
                  <a:prstDash val="solid"/>
                  <a:round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br>
              <a:rPr lang="en-US" sz="40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Content Placeholder 7173">
            <a:extLst>
              <a:ext uri="{FF2B5EF4-FFF2-40B4-BE49-F238E27FC236}">
                <a16:creationId xmlns:a16="http://schemas.microsoft.com/office/drawing/2014/main" id="{A84EEC5A-2C04-4AA7-90C2-3A0F3823D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85367"/>
            <a:ext cx="6221506" cy="4933997"/>
          </a:xfrm>
          <a:solidFill>
            <a:srgbClr val="92D050"/>
          </a:solidFill>
        </p:spPr>
        <p:txBody>
          <a:bodyPr>
            <a:normAutofit fontScale="62500" lnSpcReduction="20000"/>
          </a:bodyPr>
          <a:lstStyle/>
          <a:p>
            <a:pPr>
              <a:spcAft>
                <a:spcPts val="1000"/>
              </a:spcAft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–  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оно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(it’s) a cat                                [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kæt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                       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Це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it a cat?                                       [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kæt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                        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це  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1000"/>
              </a:spcAft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Yes, it is. It is (it’s) a cat                [</a:t>
            </a:r>
            <a:r>
              <a:rPr lang="en-US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kæt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                    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Так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uk-U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це </a:t>
            </a:r>
            <a:r>
              <a:rPr lang="uk-UA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кі</a:t>
            </a:r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</a:t>
            </a: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000" dirty="0"/>
          </a:p>
        </p:txBody>
      </p:sp>
      <p:pic>
        <p:nvPicPr>
          <p:cNvPr id="7170" name="Picture 2" descr="Verb to be introduction - презентация онлайн">
            <a:extLst>
              <a:ext uri="{FF2B5EF4-FFF2-40B4-BE49-F238E27FC236}">
                <a16:creationId xmlns:a16="http://schemas.microsoft.com/office/drawing/2014/main" id="{84645354-6B56-4D22-86BE-F521A20298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39"/>
          <a:stretch/>
        </p:blipFill>
        <p:spPr bwMode="auto">
          <a:xfrm>
            <a:off x="6098891" y="2085366"/>
            <a:ext cx="6090061" cy="493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059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Verb &quot;to be&quot; - introduction. - English ESL Worksheets for distance learning  and physical classrooms">
            <a:extLst>
              <a:ext uri="{FF2B5EF4-FFF2-40B4-BE49-F238E27FC236}">
                <a16:creationId xmlns:a16="http://schemas.microsoft.com/office/drawing/2014/main" id="{6143388A-CCFC-4BDC-94AC-4DE530635F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8" r="-1" b="-1"/>
          <a:stretch/>
        </p:blipFill>
        <p:spPr bwMode="auto">
          <a:xfrm>
            <a:off x="20" y="10"/>
            <a:ext cx="46682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Freeform 28">
            <a:extLst>
              <a:ext uri="{FF2B5EF4-FFF2-40B4-BE49-F238E27FC236}">
                <a16:creationId xmlns:a16="http://schemas.microsoft.com/office/drawing/2014/main" id="{2B70B725-07B0-4EB9-A2D7-AE7B6CFFE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73338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97" name="Freeform 26">
            <a:extLst>
              <a:ext uri="{FF2B5EF4-FFF2-40B4-BE49-F238E27FC236}">
                <a16:creationId xmlns:a16="http://schemas.microsoft.com/office/drawing/2014/main" id="{5B2C47C6-EA4D-46C3-8760-73C0913529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9FD14A-ABD9-46DA-BB1C-C60A704E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 b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</a:t>
            </a:r>
            <a:r>
              <a:rPr lang="uk-UA" b="1" cap="all" dirty="0">
                <a:ln w="9004" cap="flat" cmpd="sng" algn="ctr">
                  <a:solidFill>
                    <a:srgbClr val="5C437A"/>
                  </a:solidFill>
                  <a:prstDash val="solid"/>
                  <a:round/>
                </a:ln>
                <a:effectLst>
                  <a:reflection blurRad="12700" stA="28000" endPos="45000" dist="1003" dir="5400000" sy="-10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множини</a:t>
            </a:r>
            <a:br>
              <a:rPr lang="ru-RU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D8A802-02E9-41A0-9AC8-0C1995B48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2094" y="1129553"/>
            <a:ext cx="8659885" cy="5728447"/>
          </a:xfrm>
          <a:solidFill>
            <a:srgbClr val="FFFF00"/>
          </a:solidFill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   [</a:t>
            </a:r>
            <a:r>
              <a:rPr lang="en-US" sz="1800" b="1" dirty="0" err="1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en-US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ː]  </a:t>
            </a:r>
            <a:r>
              <a:rPr lang="ru-RU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</a:t>
            </a:r>
            <a:r>
              <a:rPr lang="uk-UA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en-US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\ </a:t>
            </a:r>
            <a:r>
              <a:rPr lang="ru-RU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uk-UA" sz="1800" b="1" dirty="0">
                <a:solidFill>
                  <a:srgbClr val="9933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sz="1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relatives                  [ˈ</a:t>
            </a:r>
            <a:r>
              <a:rPr lang="en-US" sz="9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rɛlətɪvs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                       </a:t>
            </a:r>
            <a:r>
              <a:rPr lang="ru-RU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</a:t>
            </a:r>
            <a:r>
              <a:rPr lang="uk-UA" sz="9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ичі</a:t>
            </a:r>
            <a:endParaRPr lang="ru-RU" sz="96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6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</a:t>
            </a:r>
            <a:r>
              <a:rPr lang="en-US" sz="1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relatives?</a:t>
            </a:r>
            <a:r>
              <a:rPr lang="uk-UA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[ˈ</a:t>
            </a:r>
            <a:r>
              <a:rPr lang="en-US" sz="9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rɛlətɪvs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uk-UA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Чи ви родичі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ru-RU" sz="96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6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Yes, </a:t>
            </a:r>
            <a:r>
              <a:rPr lang="en-US" sz="1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are. You are relatives     [ˈ</a:t>
            </a:r>
            <a:r>
              <a:rPr lang="en-US" sz="9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rɛlətɪvs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              </a:t>
            </a:r>
            <a:r>
              <a:rPr lang="uk-UA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uk-UA" sz="9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uk-UA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родичі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No, </a:t>
            </a:r>
            <a:r>
              <a:rPr lang="en-US" sz="1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 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not (aren’t). You aren’t relatives [ˈ</a:t>
            </a:r>
            <a:r>
              <a:rPr lang="en-US" sz="9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rɛlətɪv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  </a:t>
            </a:r>
            <a:r>
              <a:rPr lang="uk-UA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Ні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родичі</a:t>
            </a:r>
            <a:r>
              <a:rPr lang="en-US" sz="9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96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44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381687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53A293-5640-454B-A2C0-DB8A843B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9" y="0"/>
            <a:ext cx="6096000" cy="1792941"/>
          </a:xfr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/>
          <a:p>
            <a:pPr>
              <a:spcAft>
                <a:spcPts val="1000"/>
              </a:spcAft>
            </a:pPr>
            <a:r>
              <a:rPr lang="en-US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We [</a:t>
            </a:r>
            <a:r>
              <a:rPr lang="en-US" sz="3200" b="1" dirty="0" err="1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</a:t>
            </a:r>
            <a:r>
              <a:rPr lang="en-US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ː]  </a:t>
            </a:r>
            <a:r>
              <a:rPr lang="ru-RU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</a:t>
            </a:r>
            <a:r>
              <a:rPr lang="uk-UA" sz="3200" b="1" dirty="0">
                <a:solidFill>
                  <a:srgbClr val="FF66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br>
              <a:rPr lang="ru-RU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9220" name="Rectangle 136">
            <a:extLst>
              <a:ext uri="{FF2B5EF4-FFF2-40B4-BE49-F238E27FC236}">
                <a16:creationId xmlns:a16="http://schemas.microsoft.com/office/drawing/2014/main" id="{787900AF-3ED0-4C02-A309-3984EBBD2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1" name="Rounded Rectangle 20">
            <a:extLst>
              <a:ext uri="{FF2B5EF4-FFF2-40B4-BE49-F238E27FC236}">
                <a16:creationId xmlns:a16="http://schemas.microsoft.com/office/drawing/2014/main" id="{8DEDEE5C-3126-4336-A7D4-9277AF5A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138" y="559407"/>
            <a:ext cx="5109725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The site has lots of printable flash cards.... would be better to take  pictures of students doing the actions. | Изучение английского, Английский,  Язык">
            <a:extLst>
              <a:ext uri="{FF2B5EF4-FFF2-40B4-BE49-F238E27FC236}">
                <a16:creationId xmlns:a16="http://schemas.microsoft.com/office/drawing/2014/main" id="{7F80FAE2-84AF-4FB4-9C28-94547436B6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" r="-1" b="14776"/>
          <a:stretch/>
        </p:blipFill>
        <p:spPr bwMode="auto">
          <a:xfrm>
            <a:off x="656844" y="722376"/>
            <a:ext cx="4583431" cy="541324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2" name="Content Placeholder 9221">
            <a:extLst>
              <a:ext uri="{FF2B5EF4-FFF2-40B4-BE49-F238E27FC236}">
                <a16:creationId xmlns:a16="http://schemas.microsoft.com/office/drawing/2014/main" id="{2C7BCBF6-8FE9-4026-A123-B44F1E47E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0275" y="1792942"/>
            <a:ext cx="6951724" cy="506505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b="1" dirty="0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 are Ukrainians                     [</a:t>
            </a:r>
            <a:r>
              <a:rPr lang="en-US" sz="3300" b="1" dirty="0" err="1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en-US" sz="3300" b="1" dirty="0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ːˈ</a:t>
            </a:r>
            <a:r>
              <a:rPr lang="en-US" sz="3300" b="1" dirty="0" err="1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kreɪnɪən</a:t>
            </a:r>
            <a:r>
              <a:rPr lang="en-US" sz="3300" b="1" dirty="0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                     </a:t>
            </a:r>
            <a:r>
              <a:rPr lang="ru-RU" sz="3300" b="1" dirty="0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</a:t>
            </a:r>
            <a:r>
              <a:rPr lang="uk-UA" sz="3300" b="1" dirty="0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en-US" sz="3300" b="1" dirty="0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300" b="1" dirty="0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укра</a:t>
            </a:r>
            <a:r>
              <a:rPr lang="uk-UA" sz="3300" b="1" dirty="0" err="1">
                <a:solidFill>
                  <a:srgbClr val="99CC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їнці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3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Are we Ukrainians?                   [</a:t>
            </a:r>
            <a:r>
              <a:rPr lang="en-US" sz="3300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en-US" sz="33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ːˈ</a:t>
            </a:r>
            <a:r>
              <a:rPr lang="en-US" sz="3300" b="1" dirty="0" err="1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kreɪnɪən</a:t>
            </a:r>
            <a:r>
              <a:rPr lang="en-US" sz="33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                     </a:t>
            </a:r>
            <a:r>
              <a:rPr lang="uk-UA" sz="33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Чи ми українці</a:t>
            </a:r>
            <a:r>
              <a:rPr lang="en-US" sz="3300" b="1" dirty="0">
                <a:solidFill>
                  <a:srgbClr val="9933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3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Yes, we are. We are  Ukrainians [</a:t>
            </a:r>
            <a:r>
              <a:rPr lang="en-US" sz="33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en-US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ːˈ</a:t>
            </a:r>
            <a:r>
              <a:rPr lang="en-US" sz="33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kreɪnɪən</a:t>
            </a:r>
            <a:r>
              <a:rPr lang="en-US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                </a:t>
            </a:r>
            <a:r>
              <a:rPr lang="uk-UA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Т</a:t>
            </a:r>
            <a:r>
              <a:rPr lang="ru-RU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а</a:t>
            </a:r>
            <a:r>
              <a:rPr lang="uk-UA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к</a:t>
            </a:r>
            <a:r>
              <a:rPr lang="en-US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м</a:t>
            </a:r>
            <a:r>
              <a:rPr lang="uk-UA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en-US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ru-RU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укра</a:t>
            </a:r>
            <a:r>
              <a:rPr lang="uk-UA" sz="33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їнці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3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3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No, we are not (aren’t). We aren’t Ukrainians [</a:t>
            </a:r>
            <a:r>
              <a:rPr lang="en-US" sz="3300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</a:t>
            </a:r>
            <a:r>
              <a:rPr lang="en-US" sz="33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ːˈ</a:t>
            </a:r>
            <a:r>
              <a:rPr lang="en-US" sz="3300" b="1" dirty="0" err="1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kreɪnɪən</a:t>
            </a:r>
            <a:r>
              <a:rPr lang="en-US" sz="33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]  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3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</a:t>
            </a:r>
            <a:r>
              <a:rPr lang="uk-UA" sz="3300" b="1" dirty="0">
                <a:solidFill>
                  <a:srgbClr val="80008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Ні, ми не українці</a:t>
            </a:r>
            <a:endParaRPr lang="ru-RU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3445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2193</Words>
  <Application>Microsoft Office PowerPoint</Application>
  <PresentationFormat>Широкоэкранный</PresentationFormat>
  <Paragraphs>283</Paragraphs>
  <Slides>39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Lucida Sans Unicode</vt:lpstr>
      <vt:lpstr>Tahoma</vt:lpstr>
      <vt:lpstr>Times New Roman</vt:lpstr>
      <vt:lpstr>Тема Office</vt:lpstr>
      <vt:lpstr>                                    Greeting</vt:lpstr>
      <vt:lpstr>TO BE</vt:lpstr>
      <vt:lpstr>To be в теперішньому часі для різних займенників та іменників (які можна замінити відповідними займенниками) переходить в різні форми і має однаковий переклад – є </vt:lpstr>
      <vt:lpstr> I am – Я (є)</vt:lpstr>
      <vt:lpstr>                                 для однини </vt:lpstr>
      <vt:lpstr>       She [ʃiː]  – вона </vt:lpstr>
      <vt:lpstr>                   Для предметів та тварин </vt:lpstr>
      <vt:lpstr>          для множини </vt:lpstr>
      <vt:lpstr>       We [wiː]  ми </vt:lpstr>
      <vt:lpstr>where is it? </vt:lpstr>
      <vt:lpstr>                            where is it? </vt:lpstr>
      <vt:lpstr>                                 THERE IS</vt:lpstr>
      <vt:lpstr>                               THERE IS</vt:lpstr>
      <vt:lpstr>Question запитання </vt:lpstr>
      <vt:lpstr>NEGATIVE FORM</vt:lpstr>
      <vt:lpstr>A living room</vt:lpstr>
      <vt:lpstr>Vocabulary</vt:lpstr>
      <vt:lpstr>Vocabulary</vt:lpstr>
      <vt:lpstr>            A living room</vt:lpstr>
      <vt:lpstr>                            A living room</vt:lpstr>
      <vt:lpstr>A living room</vt:lpstr>
      <vt:lpstr>A living room</vt:lpstr>
      <vt:lpstr>      A living room</vt:lpstr>
      <vt:lpstr>A DINING ROOM</vt:lpstr>
      <vt:lpstr>A DINING ROOM</vt:lpstr>
      <vt:lpstr>A DINING ROOM</vt:lpstr>
      <vt:lpstr>                         A DINING ROOM</vt:lpstr>
      <vt:lpstr>       A DINING ROOM</vt:lpstr>
      <vt:lpstr>     A DINING ROOM</vt:lpstr>
      <vt:lpstr>Hall</vt:lpstr>
      <vt:lpstr>Hall</vt:lpstr>
      <vt:lpstr>Hall</vt:lpstr>
      <vt:lpstr>Hall</vt:lpstr>
      <vt:lpstr>                                   Hall</vt:lpstr>
      <vt:lpstr>House</vt:lpstr>
      <vt:lpstr>House</vt:lpstr>
      <vt:lpstr>HOUSE</vt:lpstr>
      <vt:lpstr>                            BATH-ROOM</vt:lpstr>
      <vt:lpstr>             BATH-ROOM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Greeting</dc:title>
  <dc:creator>Lenovo Lenovo</dc:creator>
  <cp:lastModifiedBy>Lenovo Lenovo</cp:lastModifiedBy>
  <cp:revision>8</cp:revision>
  <dcterms:created xsi:type="dcterms:W3CDTF">2020-10-05T16:50:48Z</dcterms:created>
  <dcterms:modified xsi:type="dcterms:W3CDTF">2020-11-02T19:37:33Z</dcterms:modified>
</cp:coreProperties>
</file>