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739E79-D348-4762-8B13-F5A36B271C5B}"/>
              </a:ext>
            </a:extLst>
          </p:cNvPr>
          <p:cNvSpPr>
            <a:spLocks noGrp="1"/>
          </p:cNvSpPr>
          <p:nvPr>
            <p:ph type="ctrTitle"/>
          </p:nvPr>
        </p:nvSpPr>
        <p:spPr/>
        <p:txBody>
          <a:bodyPr>
            <a:normAutofit fontScale="90000"/>
          </a:bodyPr>
          <a:lstStyle/>
          <a:p>
            <a:r>
              <a:rPr lang="ru-RU" dirty="0"/>
              <a:t>РЕЗИЛІЄНС ТА РЕЗИЛЬЄНТНІСТЬ:</a:t>
            </a:r>
            <a:br>
              <a:rPr lang="ru-RU" dirty="0"/>
            </a:br>
            <a:r>
              <a:rPr lang="ru-RU" dirty="0"/>
              <a:t>ПОХОДЖЕННЯ ПОНЯТЬ, ЇХ ЗМІСТ ТА ЗНАЧЕННЯ </a:t>
            </a:r>
            <a:br>
              <a:rPr lang="ru-RU" dirty="0"/>
            </a:br>
            <a:r>
              <a:rPr lang="ru-RU" dirty="0"/>
              <a:t>ДЛЯ ЖИТТЄДІЯЛЬНОСТІ ЛЮДИНИ</a:t>
            </a:r>
            <a:endParaRPr lang="uk-UA" dirty="0"/>
          </a:p>
        </p:txBody>
      </p:sp>
      <p:sp>
        <p:nvSpPr>
          <p:cNvPr id="3" name="Підзаголовок 2">
            <a:extLst>
              <a:ext uri="{FF2B5EF4-FFF2-40B4-BE49-F238E27FC236}">
                <a16:creationId xmlns:a16="http://schemas.microsoft.com/office/drawing/2014/main" id="{02E431DB-F461-44A8-8A21-159F240F5DDA}"/>
              </a:ext>
            </a:extLst>
          </p:cNvPr>
          <p:cNvSpPr>
            <a:spLocks noGrp="1"/>
          </p:cNvSpPr>
          <p:nvPr>
            <p:ph type="subTitle" idx="1"/>
          </p:nvPr>
        </p:nvSpPr>
        <p:spPr/>
        <p:txBody>
          <a:bodyPr/>
          <a:lstStyle/>
          <a:p>
            <a:endParaRPr lang="uk-UA"/>
          </a:p>
        </p:txBody>
      </p:sp>
    </p:spTree>
    <p:extLst>
      <p:ext uri="{BB962C8B-B14F-4D97-AF65-F5344CB8AC3E}">
        <p14:creationId xmlns:p14="http://schemas.microsoft.com/office/powerpoint/2010/main" val="143049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31EFA24-AF7A-4CC6-B33A-AFECDCEB1A46}"/>
              </a:ext>
            </a:extLst>
          </p:cNvPr>
          <p:cNvSpPr>
            <a:spLocks noGrp="1"/>
          </p:cNvSpPr>
          <p:nvPr>
            <p:ph idx="1"/>
          </p:nvPr>
        </p:nvSpPr>
        <p:spPr>
          <a:xfrm>
            <a:off x="1860343" y="151646"/>
            <a:ext cx="8915400" cy="6368423"/>
          </a:xfrm>
        </p:spPr>
        <p:txBody>
          <a:bodyPr/>
          <a:lstStyle/>
          <a:p>
            <a:pPr marL="0" indent="0">
              <a:buNone/>
            </a:pPr>
            <a:r>
              <a:rPr lang="uk-UA" b="1" dirty="0">
                <a:solidFill>
                  <a:srgbClr val="FF0000"/>
                </a:solidFill>
              </a:rPr>
              <a:t>Моя </a:t>
            </a:r>
            <a:r>
              <a:rPr lang="uk-UA" b="1" dirty="0" err="1">
                <a:solidFill>
                  <a:srgbClr val="FF0000"/>
                </a:solidFill>
              </a:rPr>
              <a:t>резильєнтність</a:t>
            </a:r>
            <a:endParaRPr lang="uk-UA" b="1" dirty="0">
              <a:solidFill>
                <a:srgbClr val="FF0000"/>
              </a:solidFill>
            </a:endParaRPr>
          </a:p>
          <a:p>
            <a:pPr marL="0" indent="0">
              <a:buNone/>
            </a:pPr>
            <a:r>
              <a:rPr lang="uk-UA" b="1" dirty="0">
                <a:solidFill>
                  <a:srgbClr val="FF0000"/>
                </a:solidFill>
              </a:rPr>
              <a:t>Від 0 до 10</a:t>
            </a:r>
          </a:p>
        </p:txBody>
      </p:sp>
      <p:sp>
        <p:nvSpPr>
          <p:cNvPr id="4" name="Овал 3">
            <a:extLst>
              <a:ext uri="{FF2B5EF4-FFF2-40B4-BE49-F238E27FC236}">
                <a16:creationId xmlns:a16="http://schemas.microsoft.com/office/drawing/2014/main" id="{5EF4EC50-394B-48FB-A1B4-C32FFCA6574E}"/>
              </a:ext>
            </a:extLst>
          </p:cNvPr>
          <p:cNvSpPr/>
          <p:nvPr/>
        </p:nvSpPr>
        <p:spPr>
          <a:xfrm>
            <a:off x="2107097" y="151646"/>
            <a:ext cx="7765774" cy="593772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dirty="0"/>
          </a:p>
        </p:txBody>
      </p:sp>
      <p:cxnSp>
        <p:nvCxnSpPr>
          <p:cNvPr id="14" name="Пряма сполучна лінія 13">
            <a:extLst>
              <a:ext uri="{FF2B5EF4-FFF2-40B4-BE49-F238E27FC236}">
                <a16:creationId xmlns:a16="http://schemas.microsoft.com/office/drawing/2014/main" id="{04DFFDEA-9262-4F8B-957A-35AB0B8B260C}"/>
              </a:ext>
            </a:extLst>
          </p:cNvPr>
          <p:cNvCxnSpPr>
            <a:cxnSpLocks/>
            <a:stCxn id="4" idx="1"/>
          </p:cNvCxnSpPr>
          <p:nvPr/>
        </p:nvCxnSpPr>
        <p:spPr>
          <a:xfrm>
            <a:off x="3244368" y="1021206"/>
            <a:ext cx="5589414" cy="4206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a:extLst>
              <a:ext uri="{FF2B5EF4-FFF2-40B4-BE49-F238E27FC236}">
                <a16:creationId xmlns:a16="http://schemas.microsoft.com/office/drawing/2014/main" id="{32CE5BF1-6187-4F36-8B43-7D4C14CD13BC}"/>
              </a:ext>
            </a:extLst>
          </p:cNvPr>
          <p:cNvCxnSpPr>
            <a:cxnSpLocks/>
            <a:stCxn id="4" idx="0"/>
          </p:cNvCxnSpPr>
          <p:nvPr/>
        </p:nvCxnSpPr>
        <p:spPr>
          <a:xfrm>
            <a:off x="5989984" y="151646"/>
            <a:ext cx="198782" cy="5937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 сполучна лінія 20">
            <a:extLst>
              <a:ext uri="{FF2B5EF4-FFF2-40B4-BE49-F238E27FC236}">
                <a16:creationId xmlns:a16="http://schemas.microsoft.com/office/drawing/2014/main" id="{94396102-F657-4998-8A8B-B1E50B3CD894}"/>
              </a:ext>
            </a:extLst>
          </p:cNvPr>
          <p:cNvCxnSpPr>
            <a:stCxn id="4" idx="7"/>
            <a:endCxn id="4" idx="3"/>
          </p:cNvCxnSpPr>
          <p:nvPr/>
        </p:nvCxnSpPr>
        <p:spPr>
          <a:xfrm flipH="1">
            <a:off x="3244368" y="1021206"/>
            <a:ext cx="5491232" cy="4198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 сполучна лінія 22">
            <a:extLst>
              <a:ext uri="{FF2B5EF4-FFF2-40B4-BE49-F238E27FC236}">
                <a16:creationId xmlns:a16="http://schemas.microsoft.com/office/drawing/2014/main" id="{C35ADD6E-6051-49DE-BA72-F4D1E5EC6184}"/>
              </a:ext>
            </a:extLst>
          </p:cNvPr>
          <p:cNvCxnSpPr>
            <a:cxnSpLocks/>
          </p:cNvCxnSpPr>
          <p:nvPr/>
        </p:nvCxnSpPr>
        <p:spPr>
          <a:xfrm>
            <a:off x="2213113" y="3160266"/>
            <a:ext cx="7765774" cy="202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832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31EFA24-AF7A-4CC6-B33A-AFECDCEB1A46}"/>
              </a:ext>
            </a:extLst>
          </p:cNvPr>
          <p:cNvSpPr>
            <a:spLocks noGrp="1"/>
          </p:cNvSpPr>
          <p:nvPr>
            <p:ph idx="1"/>
          </p:nvPr>
        </p:nvSpPr>
        <p:spPr>
          <a:xfrm>
            <a:off x="1860343" y="151646"/>
            <a:ext cx="8915400" cy="6368423"/>
          </a:xfrm>
        </p:spPr>
        <p:txBody>
          <a:bodyPr/>
          <a:lstStyle/>
          <a:p>
            <a:pPr marL="0" indent="0">
              <a:buNone/>
            </a:pPr>
            <a:r>
              <a:rPr lang="uk-UA" b="1" dirty="0">
                <a:solidFill>
                  <a:srgbClr val="FF0000"/>
                </a:solidFill>
              </a:rPr>
              <a:t>Оцінка, результат</a:t>
            </a:r>
          </a:p>
        </p:txBody>
      </p:sp>
      <p:sp>
        <p:nvSpPr>
          <p:cNvPr id="4" name="Овал 3">
            <a:extLst>
              <a:ext uri="{FF2B5EF4-FFF2-40B4-BE49-F238E27FC236}">
                <a16:creationId xmlns:a16="http://schemas.microsoft.com/office/drawing/2014/main" id="{5EF4EC50-394B-48FB-A1B4-C32FFCA6574E}"/>
              </a:ext>
            </a:extLst>
          </p:cNvPr>
          <p:cNvSpPr/>
          <p:nvPr/>
        </p:nvSpPr>
        <p:spPr>
          <a:xfrm>
            <a:off x="1603513" y="191402"/>
            <a:ext cx="7765774" cy="593772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uk-UA" dirty="0"/>
          </a:p>
        </p:txBody>
      </p:sp>
      <p:cxnSp>
        <p:nvCxnSpPr>
          <p:cNvPr id="14" name="Пряма сполучна лінія 13">
            <a:extLst>
              <a:ext uri="{FF2B5EF4-FFF2-40B4-BE49-F238E27FC236}">
                <a16:creationId xmlns:a16="http://schemas.microsoft.com/office/drawing/2014/main" id="{04DFFDEA-9262-4F8B-957A-35AB0B8B260C}"/>
              </a:ext>
            </a:extLst>
          </p:cNvPr>
          <p:cNvCxnSpPr>
            <a:cxnSpLocks/>
            <a:stCxn id="4" idx="1"/>
          </p:cNvCxnSpPr>
          <p:nvPr/>
        </p:nvCxnSpPr>
        <p:spPr>
          <a:xfrm>
            <a:off x="2740784" y="1060962"/>
            <a:ext cx="5589414" cy="4206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a:extLst>
              <a:ext uri="{FF2B5EF4-FFF2-40B4-BE49-F238E27FC236}">
                <a16:creationId xmlns:a16="http://schemas.microsoft.com/office/drawing/2014/main" id="{32CE5BF1-6187-4F36-8B43-7D4C14CD13BC}"/>
              </a:ext>
            </a:extLst>
          </p:cNvPr>
          <p:cNvCxnSpPr>
            <a:cxnSpLocks/>
            <a:stCxn id="4" idx="0"/>
          </p:cNvCxnSpPr>
          <p:nvPr/>
        </p:nvCxnSpPr>
        <p:spPr>
          <a:xfrm>
            <a:off x="5486400" y="191402"/>
            <a:ext cx="198782" cy="5937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 сполучна лінія 20">
            <a:extLst>
              <a:ext uri="{FF2B5EF4-FFF2-40B4-BE49-F238E27FC236}">
                <a16:creationId xmlns:a16="http://schemas.microsoft.com/office/drawing/2014/main" id="{94396102-F657-4998-8A8B-B1E50B3CD894}"/>
              </a:ext>
            </a:extLst>
          </p:cNvPr>
          <p:cNvCxnSpPr>
            <a:stCxn id="4" idx="7"/>
            <a:endCxn id="4" idx="3"/>
          </p:cNvCxnSpPr>
          <p:nvPr/>
        </p:nvCxnSpPr>
        <p:spPr>
          <a:xfrm flipH="1">
            <a:off x="2740784" y="1060962"/>
            <a:ext cx="5491232" cy="4198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 сполучна лінія 22">
            <a:extLst>
              <a:ext uri="{FF2B5EF4-FFF2-40B4-BE49-F238E27FC236}">
                <a16:creationId xmlns:a16="http://schemas.microsoft.com/office/drawing/2014/main" id="{C35ADD6E-6051-49DE-BA72-F4D1E5EC6184}"/>
              </a:ext>
            </a:extLst>
          </p:cNvPr>
          <p:cNvCxnSpPr>
            <a:cxnSpLocks/>
            <a:stCxn id="4" idx="2"/>
            <a:endCxn id="4" idx="6"/>
          </p:cNvCxnSpPr>
          <p:nvPr/>
        </p:nvCxnSpPr>
        <p:spPr>
          <a:xfrm>
            <a:off x="1603513" y="3160266"/>
            <a:ext cx="7765774"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Блок-схема: дисплей 8">
            <a:extLst>
              <a:ext uri="{FF2B5EF4-FFF2-40B4-BE49-F238E27FC236}">
                <a16:creationId xmlns:a16="http://schemas.microsoft.com/office/drawing/2014/main" id="{5F7016C6-77E2-4469-A0DC-3BCDBEEF2C54}"/>
              </a:ext>
            </a:extLst>
          </p:cNvPr>
          <p:cNvSpPr/>
          <p:nvPr/>
        </p:nvSpPr>
        <p:spPr>
          <a:xfrm>
            <a:off x="2885056" y="1679712"/>
            <a:ext cx="4337379" cy="3312289"/>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571291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584942-7BC7-4FC7-BC7F-E4BBAAD6FDB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682D86F-1F40-4C93-A366-8C865D10CEB7}"/>
              </a:ext>
            </a:extLst>
          </p:cNvPr>
          <p:cNvSpPr>
            <a:spLocks noGrp="1"/>
          </p:cNvSpPr>
          <p:nvPr>
            <p:ph idx="1"/>
          </p:nvPr>
        </p:nvSpPr>
        <p:spPr/>
        <p:txBody>
          <a:bodyPr/>
          <a:lstStyle/>
          <a:p>
            <a:endParaRPr lang="uk-UA" dirty="0"/>
          </a:p>
        </p:txBody>
      </p:sp>
    </p:spTree>
    <p:extLst>
      <p:ext uri="{BB962C8B-B14F-4D97-AF65-F5344CB8AC3E}">
        <p14:creationId xmlns:p14="http://schemas.microsoft.com/office/powerpoint/2010/main" val="35284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6015F2-77D0-4340-BCC7-F45E07A79828}"/>
              </a:ext>
            </a:extLst>
          </p:cNvPr>
          <p:cNvSpPr>
            <a:spLocks noGrp="1"/>
          </p:cNvSpPr>
          <p:nvPr>
            <p:ph type="title"/>
          </p:nvPr>
        </p:nvSpPr>
        <p:spPr/>
        <p:txBody>
          <a:bodyPr>
            <a:noAutofit/>
          </a:bodyPr>
          <a:lstStyle/>
          <a:p>
            <a:r>
              <a:rPr lang="uk-UA" sz="4000" b="1" dirty="0">
                <a:solidFill>
                  <a:srgbClr val="FF0000"/>
                </a:solidFill>
              </a:rPr>
              <a:t>«</a:t>
            </a:r>
            <a:r>
              <a:rPr lang="uk-UA" sz="4000" b="1" dirty="0" err="1">
                <a:solidFill>
                  <a:srgbClr val="FF0000"/>
                </a:solidFill>
              </a:rPr>
              <a:t>Резилієнс</a:t>
            </a:r>
            <a:r>
              <a:rPr lang="uk-UA" sz="4000" b="1" dirty="0">
                <a:solidFill>
                  <a:srgbClr val="FF0000"/>
                </a:solidFill>
              </a:rPr>
              <a:t>» (</a:t>
            </a:r>
            <a:r>
              <a:rPr lang="en-US" sz="4000" b="1" dirty="0">
                <a:solidFill>
                  <a:srgbClr val="FF0000"/>
                </a:solidFill>
              </a:rPr>
              <a:t>resilience), </a:t>
            </a:r>
            <a:r>
              <a:rPr lang="uk-UA" sz="4000" b="1" dirty="0">
                <a:solidFill>
                  <a:srgbClr val="FF0000"/>
                </a:solidFill>
              </a:rPr>
              <a:t>або стійкість.</a:t>
            </a:r>
          </a:p>
        </p:txBody>
      </p:sp>
      <p:sp>
        <p:nvSpPr>
          <p:cNvPr id="3" name="Місце для вмісту 2">
            <a:extLst>
              <a:ext uri="{FF2B5EF4-FFF2-40B4-BE49-F238E27FC236}">
                <a16:creationId xmlns:a16="http://schemas.microsoft.com/office/drawing/2014/main" id="{C9E0AA7B-7364-4867-BD72-2C717E000A9D}"/>
              </a:ext>
            </a:extLst>
          </p:cNvPr>
          <p:cNvSpPr>
            <a:spLocks noGrp="1"/>
          </p:cNvSpPr>
          <p:nvPr>
            <p:ph idx="1"/>
          </p:nvPr>
        </p:nvSpPr>
        <p:spPr/>
        <p:txBody>
          <a:bodyPr>
            <a:normAutofit/>
          </a:bodyPr>
          <a:lstStyle/>
          <a:p>
            <a:r>
              <a:rPr lang="uk-UA" sz="2400" dirty="0"/>
              <a:t>На сьогодні поняття </a:t>
            </a:r>
            <a:r>
              <a:rPr lang="uk-UA" sz="2400" b="1" dirty="0"/>
              <a:t>«</a:t>
            </a:r>
            <a:r>
              <a:rPr lang="uk-UA" sz="2400" b="1" dirty="0" err="1"/>
              <a:t>резилієнс</a:t>
            </a:r>
            <a:r>
              <a:rPr lang="uk-UA" sz="2400" b="1" dirty="0"/>
              <a:t>» </a:t>
            </a:r>
            <a:r>
              <a:rPr lang="uk-UA" sz="2400" dirty="0"/>
              <a:t>широко використовується у психології, медицині, біології та соціальних науках в контексті впливу на людину певних екстремальних, загрозливих чи стресових умов, а також її здатності до збереження повноцінного функціонування під час та після такого впливу.</a:t>
            </a:r>
          </a:p>
        </p:txBody>
      </p:sp>
    </p:spTree>
    <p:extLst>
      <p:ext uri="{BB962C8B-B14F-4D97-AF65-F5344CB8AC3E}">
        <p14:creationId xmlns:p14="http://schemas.microsoft.com/office/powerpoint/2010/main" val="279090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3A5CB0-7122-409A-9B1C-2033562CC2F8}"/>
              </a:ext>
            </a:extLst>
          </p:cNvPr>
          <p:cNvSpPr>
            <a:spLocks noGrp="1"/>
          </p:cNvSpPr>
          <p:nvPr>
            <p:ph type="title"/>
          </p:nvPr>
        </p:nvSpPr>
        <p:spPr/>
        <p:txBody>
          <a:bodyPr/>
          <a:lstStyle/>
          <a:p>
            <a:r>
              <a:rPr lang="uk-UA" b="1" dirty="0">
                <a:solidFill>
                  <a:srgbClr val="FF0000"/>
                </a:solidFill>
              </a:rPr>
              <a:t>Зміст та значення </a:t>
            </a:r>
            <a:r>
              <a:rPr lang="uk-UA" b="1" dirty="0" err="1">
                <a:solidFill>
                  <a:srgbClr val="FF0000"/>
                </a:solidFill>
              </a:rPr>
              <a:t>резилієнсу</a:t>
            </a:r>
            <a:r>
              <a:rPr lang="uk-UA" b="1" dirty="0">
                <a:solidFill>
                  <a:srgbClr val="FF0000"/>
                </a:solidFill>
              </a:rPr>
              <a:t>.</a:t>
            </a:r>
          </a:p>
        </p:txBody>
      </p:sp>
      <p:sp>
        <p:nvSpPr>
          <p:cNvPr id="3" name="Місце для вмісту 2">
            <a:extLst>
              <a:ext uri="{FF2B5EF4-FFF2-40B4-BE49-F238E27FC236}">
                <a16:creationId xmlns:a16="http://schemas.microsoft.com/office/drawing/2014/main" id="{D40B9052-D77F-4894-910A-6CEA87DFB2EA}"/>
              </a:ext>
            </a:extLst>
          </p:cNvPr>
          <p:cNvSpPr>
            <a:spLocks noGrp="1"/>
          </p:cNvSpPr>
          <p:nvPr>
            <p:ph idx="1"/>
          </p:nvPr>
        </p:nvSpPr>
        <p:spPr/>
        <p:txBody>
          <a:bodyPr>
            <a:normAutofit/>
          </a:bodyPr>
          <a:lstStyle/>
          <a:p>
            <a:pPr marL="0" indent="0">
              <a:buNone/>
            </a:pPr>
            <a:r>
              <a:rPr lang="uk-UA" sz="2400" b="1" dirty="0" err="1"/>
              <a:t>Резилієнс</a:t>
            </a:r>
            <a:r>
              <a:rPr lang="uk-UA" sz="2400" b="1" dirty="0"/>
              <a:t> </a:t>
            </a:r>
            <a:r>
              <a:rPr lang="uk-UA" sz="2400" dirty="0"/>
              <a:t>може одночасно характеризуватися як: </a:t>
            </a:r>
          </a:p>
          <a:p>
            <a:r>
              <a:rPr lang="uk-UA" sz="2400" dirty="0"/>
              <a:t> стабільне психічне функціонування під час стресового впливу;  </a:t>
            </a:r>
          </a:p>
          <a:p>
            <a:r>
              <a:rPr lang="uk-UA" sz="2400" dirty="0"/>
              <a:t> швидке повернення до норми після деструктивної дії </a:t>
            </a:r>
            <a:r>
              <a:rPr lang="uk-UA" sz="2400" dirty="0" err="1"/>
              <a:t>психотравмуючих</a:t>
            </a:r>
            <a:r>
              <a:rPr lang="uk-UA" sz="2400" dirty="0"/>
              <a:t> факторів; </a:t>
            </a:r>
          </a:p>
          <a:p>
            <a:r>
              <a:rPr lang="uk-UA" sz="2400" dirty="0"/>
              <a:t> здобуття якісно нових рис та більш успішне функціонування, як результат подолання психологічної травми.</a:t>
            </a:r>
          </a:p>
        </p:txBody>
      </p:sp>
    </p:spTree>
    <p:extLst>
      <p:ext uri="{BB962C8B-B14F-4D97-AF65-F5344CB8AC3E}">
        <p14:creationId xmlns:p14="http://schemas.microsoft.com/office/powerpoint/2010/main" val="30029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DC9F22F-CAB9-47A0-8D85-D771B7BBC870}"/>
              </a:ext>
            </a:extLst>
          </p:cNvPr>
          <p:cNvSpPr>
            <a:spLocks noGrp="1"/>
          </p:cNvSpPr>
          <p:nvPr>
            <p:ph idx="1"/>
          </p:nvPr>
        </p:nvSpPr>
        <p:spPr>
          <a:xfrm>
            <a:off x="2589212" y="243840"/>
            <a:ext cx="8915400" cy="6400800"/>
          </a:xfrm>
        </p:spPr>
        <p:txBody>
          <a:bodyPr>
            <a:normAutofit fontScale="77500" lnSpcReduction="20000"/>
          </a:bodyPr>
          <a:lstStyle/>
          <a:p>
            <a:r>
              <a:rPr lang="uk-UA" b="1" dirty="0" err="1"/>
              <a:t>Резилієнс</a:t>
            </a:r>
            <a:r>
              <a:rPr lang="uk-UA" dirty="0"/>
              <a:t> – динамічний розвивальний процес, що </a:t>
            </a:r>
          </a:p>
          <a:p>
            <a:r>
              <a:rPr lang="uk-UA" dirty="0"/>
              <a:t>характеризується досягненням позитивної адаптації, незважаючи на </a:t>
            </a:r>
          </a:p>
          <a:p>
            <a:r>
              <a:rPr lang="uk-UA" dirty="0"/>
              <a:t>вплив значної загрози, серйозних труднощів або травми (</a:t>
            </a:r>
            <a:r>
              <a:rPr lang="en-US" dirty="0"/>
              <a:t>Cicchetti, </a:t>
            </a:r>
          </a:p>
          <a:p>
            <a:r>
              <a:rPr lang="en-US" dirty="0"/>
              <a:t>2013).</a:t>
            </a:r>
          </a:p>
          <a:p>
            <a:r>
              <a:rPr lang="uk-UA" b="1" dirty="0" err="1"/>
              <a:t>Резилієнс</a:t>
            </a:r>
            <a:r>
              <a:rPr lang="uk-UA" dirty="0"/>
              <a:t> – процес використання біологічних, психосоціальних, </a:t>
            </a:r>
          </a:p>
          <a:p>
            <a:r>
              <a:rPr lang="uk-UA" dirty="0"/>
              <a:t>структурних і культурних ресурсів для підтримки психологічного </a:t>
            </a:r>
          </a:p>
          <a:p>
            <a:r>
              <a:rPr lang="uk-UA" dirty="0"/>
              <a:t>благополуччя (</a:t>
            </a:r>
            <a:r>
              <a:rPr lang="en-US" dirty="0" err="1"/>
              <a:t>Folke</a:t>
            </a:r>
            <a:r>
              <a:rPr lang="en-US" dirty="0"/>
              <a:t>, 2016).</a:t>
            </a:r>
          </a:p>
          <a:p>
            <a:r>
              <a:rPr lang="uk-UA" b="1" dirty="0" err="1"/>
              <a:t>Резилієнс</a:t>
            </a:r>
            <a:r>
              <a:rPr lang="uk-UA" b="1" dirty="0"/>
              <a:t> </a:t>
            </a:r>
            <a:r>
              <a:rPr lang="uk-UA" dirty="0"/>
              <a:t>– багаторівневий процес отримання кращих, ніж </a:t>
            </a:r>
          </a:p>
          <a:p>
            <a:r>
              <a:rPr lang="uk-UA" dirty="0"/>
              <a:t>очікувалося, результатів перед обличчям або після негараздів (</a:t>
            </a:r>
            <a:r>
              <a:rPr lang="en-US" dirty="0"/>
              <a:t>van </a:t>
            </a:r>
          </a:p>
          <a:p>
            <a:r>
              <a:rPr lang="en-US" dirty="0"/>
              <a:t>Breda, 2018).</a:t>
            </a:r>
          </a:p>
          <a:p>
            <a:r>
              <a:rPr lang="uk-UA" b="1" dirty="0" err="1"/>
              <a:t>Резилієнс</a:t>
            </a:r>
            <a:r>
              <a:rPr lang="uk-UA" b="1" dirty="0"/>
              <a:t> </a:t>
            </a:r>
            <a:r>
              <a:rPr lang="uk-UA" dirty="0"/>
              <a:t>– це адаптивний динамічний процес повернення до </a:t>
            </a:r>
          </a:p>
          <a:p>
            <a:r>
              <a:rPr lang="uk-UA" dirty="0"/>
              <a:t>початкового психосоціального функціонування після певного </a:t>
            </a:r>
          </a:p>
          <a:p>
            <a:r>
              <a:rPr lang="uk-UA" dirty="0" err="1"/>
              <a:t>дезадаптивного</a:t>
            </a:r>
            <a:r>
              <a:rPr lang="uk-UA" dirty="0"/>
              <a:t> періоду, спричиненого дезорганізуючою дією</a:t>
            </a:r>
          </a:p>
          <a:p>
            <a:r>
              <a:rPr lang="uk-UA" dirty="0" err="1"/>
              <a:t>психотравмуючих</a:t>
            </a:r>
            <a:r>
              <a:rPr lang="uk-UA" dirty="0"/>
              <a:t> факторів (</a:t>
            </a:r>
            <a:r>
              <a:rPr lang="uk-UA" dirty="0" err="1"/>
              <a:t>Кокун</a:t>
            </a:r>
            <a:r>
              <a:rPr lang="uk-UA" dirty="0"/>
              <a:t> та ін., 2022).</a:t>
            </a:r>
          </a:p>
          <a:p>
            <a:r>
              <a:rPr lang="uk-UA" b="1" dirty="0" err="1"/>
              <a:t>Резилієнс</a:t>
            </a:r>
            <a:r>
              <a:rPr lang="uk-UA" dirty="0"/>
              <a:t> – це процес подолання негативних наслідків впливу </a:t>
            </a:r>
          </a:p>
          <a:p>
            <a:r>
              <a:rPr lang="uk-UA" dirty="0" err="1"/>
              <a:t>травмівних</a:t>
            </a:r>
            <a:r>
              <a:rPr lang="uk-UA" dirty="0"/>
              <a:t> подій, успішної боротьби з </a:t>
            </a:r>
            <a:r>
              <a:rPr lang="uk-UA" dirty="0" err="1"/>
              <a:t>травмівними</a:t>
            </a:r>
            <a:r>
              <a:rPr lang="uk-UA" dirty="0"/>
              <a:t> наслідками після </a:t>
            </a:r>
          </a:p>
          <a:p>
            <a:r>
              <a:rPr lang="uk-UA" dirty="0"/>
              <a:t>цих подій та уникнення негативних траєкторій життя та розвитку, що </a:t>
            </a:r>
          </a:p>
          <a:p>
            <a:r>
              <a:rPr lang="uk-UA" dirty="0"/>
              <a:t>пов'язані з ризиком (</a:t>
            </a:r>
            <a:r>
              <a:rPr lang="en-US" dirty="0"/>
              <a:t>Fergus &amp; Zimmerman, 2005).</a:t>
            </a:r>
          </a:p>
          <a:p>
            <a:r>
              <a:rPr lang="uk-UA" b="1" dirty="0" err="1"/>
              <a:t>Резилієнс</a:t>
            </a:r>
            <a:r>
              <a:rPr lang="uk-UA" b="1" dirty="0"/>
              <a:t> </a:t>
            </a:r>
            <a:r>
              <a:rPr lang="uk-UA" dirty="0"/>
              <a:t>– це успішне адаптування в умовах ризику, критичних </a:t>
            </a:r>
          </a:p>
          <a:p>
            <a:r>
              <a:rPr lang="uk-UA" dirty="0"/>
              <a:t>обставин чи змін, що передбачає взаємодію між людиною, її </a:t>
            </a:r>
          </a:p>
          <a:p>
            <a:r>
              <a:rPr lang="uk-UA" dirty="0"/>
              <a:t>життєвим досвідом та поточним життєвим контекстом (</a:t>
            </a:r>
            <a:r>
              <a:rPr lang="en-US" dirty="0"/>
              <a:t>Meredith </a:t>
            </a:r>
            <a:r>
              <a:rPr lang="uk-UA" dirty="0"/>
              <a:t>та</a:t>
            </a:r>
          </a:p>
        </p:txBody>
      </p:sp>
    </p:spTree>
    <p:extLst>
      <p:ext uri="{BB962C8B-B14F-4D97-AF65-F5344CB8AC3E}">
        <p14:creationId xmlns:p14="http://schemas.microsoft.com/office/powerpoint/2010/main" val="1633401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1A8A5D-F6B7-4CD0-A81E-20C4D46789CA}"/>
              </a:ext>
            </a:extLst>
          </p:cNvPr>
          <p:cNvSpPr>
            <a:spLocks noGrp="1"/>
          </p:cNvSpPr>
          <p:nvPr>
            <p:ph type="title"/>
          </p:nvPr>
        </p:nvSpPr>
        <p:spPr>
          <a:xfrm>
            <a:off x="2166205" y="624110"/>
            <a:ext cx="8911687" cy="1280890"/>
          </a:xfrm>
        </p:spPr>
        <p:txBody>
          <a:bodyPr/>
          <a:lstStyle/>
          <a:p>
            <a:r>
              <a:rPr lang="uk-UA" dirty="0">
                <a:solidFill>
                  <a:srgbClr val="FF0000"/>
                </a:solidFill>
              </a:rPr>
              <a:t>«</a:t>
            </a:r>
            <a:r>
              <a:rPr lang="uk-UA" sz="4800" b="1" dirty="0" err="1">
                <a:solidFill>
                  <a:srgbClr val="FF0000"/>
                </a:solidFill>
              </a:rPr>
              <a:t>Резильєнтність</a:t>
            </a:r>
            <a:r>
              <a:rPr lang="uk-UA" sz="4800" b="1" dirty="0">
                <a:solidFill>
                  <a:srgbClr val="FF0000"/>
                </a:solidFill>
              </a:rPr>
              <a:t>»</a:t>
            </a:r>
          </a:p>
        </p:txBody>
      </p:sp>
      <p:sp>
        <p:nvSpPr>
          <p:cNvPr id="3" name="Місце для вмісту 2">
            <a:extLst>
              <a:ext uri="{FF2B5EF4-FFF2-40B4-BE49-F238E27FC236}">
                <a16:creationId xmlns:a16="http://schemas.microsoft.com/office/drawing/2014/main" id="{59CA57DD-9F62-4A6C-B786-E27DB10AF65A}"/>
              </a:ext>
            </a:extLst>
          </p:cNvPr>
          <p:cNvSpPr>
            <a:spLocks noGrp="1"/>
          </p:cNvSpPr>
          <p:nvPr>
            <p:ph idx="1"/>
          </p:nvPr>
        </p:nvSpPr>
        <p:spPr/>
        <p:txBody>
          <a:bodyPr>
            <a:normAutofit/>
          </a:bodyPr>
          <a:lstStyle/>
          <a:p>
            <a:r>
              <a:rPr lang="uk-UA" sz="2800" b="1" dirty="0"/>
              <a:t>Це здатність психіки людини відновлюватися після несприятливих умов.</a:t>
            </a:r>
          </a:p>
          <a:p>
            <a:pPr marL="0" indent="0">
              <a:buNone/>
            </a:pPr>
            <a:r>
              <a:rPr lang="uk-UA" sz="2800" dirty="0"/>
              <a:t> Розуміння того, як і яким чином деякі люди здатні вистояти, відновитися і навіть психологічно зрости, зміцніти після складних життєвих негараздів або катастроф є важливим для психологів та психотерапевтів, працівників помічних професій.</a:t>
            </a:r>
          </a:p>
        </p:txBody>
      </p:sp>
    </p:spTree>
    <p:extLst>
      <p:ext uri="{BB962C8B-B14F-4D97-AF65-F5344CB8AC3E}">
        <p14:creationId xmlns:p14="http://schemas.microsoft.com/office/powerpoint/2010/main" val="314304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F09E32D-4CBC-4E7A-9300-C28613A35B03}"/>
              </a:ext>
            </a:extLst>
          </p:cNvPr>
          <p:cNvSpPr>
            <a:spLocks noGrp="1"/>
          </p:cNvSpPr>
          <p:nvPr>
            <p:ph idx="1"/>
          </p:nvPr>
        </p:nvSpPr>
        <p:spPr>
          <a:xfrm>
            <a:off x="2504661" y="0"/>
            <a:ext cx="9145725" cy="6858000"/>
          </a:xfrm>
        </p:spPr>
        <p:txBody>
          <a:bodyPr>
            <a:noAutofit/>
          </a:bodyPr>
          <a:lstStyle/>
          <a:p>
            <a:r>
              <a:rPr lang="uk-UA" sz="2400" b="1" i="1" dirty="0" err="1"/>
              <a:t>Резильєнтність</a:t>
            </a:r>
            <a:r>
              <a:rPr lang="uk-UA" sz="2400" dirty="0"/>
              <a:t> – здатність динамічної системи, такої як спільнота, передбачати виклики та успішно до них адаптуватися (Акоста та ін., 2017).</a:t>
            </a:r>
          </a:p>
          <a:p>
            <a:r>
              <a:rPr lang="uk-UA" sz="2400" dirty="0"/>
              <a:t> </a:t>
            </a:r>
            <a:r>
              <a:rPr lang="uk-UA" sz="2400" b="1" i="1" dirty="0" err="1"/>
              <a:t>Резильєнтність</a:t>
            </a:r>
            <a:r>
              <a:rPr lang="uk-UA" sz="2400" b="1" i="1" dirty="0"/>
              <a:t> </a:t>
            </a:r>
            <a:r>
              <a:rPr lang="uk-UA" sz="2400" dirty="0"/>
              <a:t>– здатність успішно адаптуватися до негараздів, стресових життєвих подій, значної загрози або травми (</a:t>
            </a:r>
            <a:r>
              <a:rPr lang="en-US" sz="2400" dirty="0"/>
              <a:t>Feder </a:t>
            </a:r>
            <a:r>
              <a:rPr lang="uk-UA" sz="2400" dirty="0"/>
              <a:t>та ін., 2019). </a:t>
            </a:r>
          </a:p>
          <a:p>
            <a:r>
              <a:rPr lang="uk-UA" sz="2400" b="1" i="1" dirty="0" err="1"/>
              <a:t>Резильєнтність</a:t>
            </a:r>
            <a:r>
              <a:rPr lang="uk-UA" sz="2400" dirty="0"/>
              <a:t> – здатність вистояти перед обличчям змін, продовжувати розвиватися в умовах, що постійно змінюються (</a:t>
            </a:r>
            <a:r>
              <a:rPr lang="en-US" sz="2400" dirty="0" err="1"/>
              <a:t>Folke</a:t>
            </a:r>
            <a:r>
              <a:rPr lang="en-US" sz="2400" dirty="0"/>
              <a:t>, 2016</a:t>
            </a:r>
            <a:r>
              <a:rPr lang="en-US" sz="2400" b="1" i="1" dirty="0"/>
              <a:t>). </a:t>
            </a:r>
            <a:endParaRPr lang="uk-UA" sz="2400" b="1" i="1" dirty="0"/>
          </a:p>
          <a:p>
            <a:r>
              <a:rPr lang="uk-UA" sz="2400" b="1" i="1" dirty="0" err="1"/>
              <a:t>Резильєнтність</a:t>
            </a:r>
            <a:r>
              <a:rPr lang="uk-UA" sz="2400" b="1" i="1" dirty="0"/>
              <a:t> </a:t>
            </a:r>
            <a:r>
              <a:rPr lang="uk-UA" sz="2400" dirty="0"/>
              <a:t>– здатність динамічної системи успішно адаптуватися до викликів, які загрожують функціонуванню, виживанню або розвитку системи (</a:t>
            </a:r>
            <a:r>
              <a:rPr lang="en-US" sz="2400" dirty="0" err="1"/>
              <a:t>Masten</a:t>
            </a:r>
            <a:r>
              <a:rPr lang="en-US" sz="2400" dirty="0"/>
              <a:t>, </a:t>
            </a:r>
            <a:r>
              <a:rPr lang="uk-UA" sz="2400" dirty="0"/>
              <a:t>та ін. 2021 </a:t>
            </a:r>
          </a:p>
          <a:p>
            <a:r>
              <a:rPr lang="uk-UA" sz="2400" b="1" i="1" dirty="0" err="1"/>
              <a:t>Резильєнтність</a:t>
            </a:r>
            <a:r>
              <a:rPr lang="uk-UA" sz="2400" dirty="0"/>
              <a:t> – здатність системи передбачати, адаптуватися та реорганізовувати себе в умовах негараздів таким чином, щоб сприяти та підтримувати своє успішне функціонування (</a:t>
            </a:r>
            <a:r>
              <a:rPr lang="en-US" sz="2400" dirty="0"/>
              <a:t>Ungar, 2018). </a:t>
            </a:r>
            <a:endParaRPr lang="uk-UA" sz="2400" dirty="0"/>
          </a:p>
        </p:txBody>
      </p:sp>
    </p:spTree>
    <p:extLst>
      <p:ext uri="{BB962C8B-B14F-4D97-AF65-F5344CB8AC3E}">
        <p14:creationId xmlns:p14="http://schemas.microsoft.com/office/powerpoint/2010/main" val="32868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4D821FA-D8B0-4466-965D-BAD0445CF8F0}"/>
              </a:ext>
            </a:extLst>
          </p:cNvPr>
          <p:cNvSpPr>
            <a:spLocks noGrp="1"/>
          </p:cNvSpPr>
          <p:nvPr>
            <p:ph idx="1"/>
          </p:nvPr>
        </p:nvSpPr>
        <p:spPr>
          <a:xfrm>
            <a:off x="2589212" y="251791"/>
            <a:ext cx="8915400" cy="6606209"/>
          </a:xfrm>
        </p:spPr>
        <p:txBody>
          <a:bodyPr>
            <a:normAutofit lnSpcReduction="10000"/>
          </a:bodyPr>
          <a:lstStyle/>
          <a:p>
            <a:r>
              <a:rPr lang="uk-UA" sz="2400" b="1" i="1" dirty="0" err="1"/>
              <a:t>Резильєнтність</a:t>
            </a:r>
            <a:r>
              <a:rPr lang="uk-UA" sz="2400" dirty="0"/>
              <a:t> – здатність людини або соціальної групи (спільноти) амортизувати вплив надзвичайних ситуацій, тобто «пом’якшувати» дію їхніх соціальних та психологічних наслідків через актуалізацію ресурсів окремих людей, груп, організацій та громад, здатних запобігти загостренню психологічних проблем і розладів серед учасників і свідків важких подій (Гусак та ін., 2017). </a:t>
            </a:r>
          </a:p>
          <a:p>
            <a:r>
              <a:rPr lang="uk-UA" sz="2400" b="1" i="1" dirty="0" err="1"/>
              <a:t>Резильєнтність</a:t>
            </a:r>
            <a:r>
              <a:rPr lang="uk-UA" sz="2400" b="1" i="1" dirty="0"/>
              <a:t> –</a:t>
            </a:r>
            <a:r>
              <a:rPr lang="uk-UA" sz="2400" dirty="0"/>
              <a:t> це розумова, фізична, емоційна та поведінкова здатність людини адаптуватися, відновлюватися та процвітати в ситуаціях ризику, викликів, небезпеки, складності та негараздів, а також вчитися та рости після невдач (</a:t>
            </a:r>
            <a:r>
              <a:rPr lang="uk-UA" sz="2400" dirty="0" err="1"/>
              <a:t>Кокун</a:t>
            </a:r>
            <a:r>
              <a:rPr lang="uk-UA" sz="2400" dirty="0"/>
              <a:t> та ін., 2022).</a:t>
            </a:r>
          </a:p>
          <a:p>
            <a:r>
              <a:rPr lang="uk-UA" sz="2000" dirty="0"/>
              <a:t> </a:t>
            </a:r>
            <a:r>
              <a:rPr lang="uk-UA" sz="2000" b="1" i="1" dirty="0"/>
              <a:t>Слід мати на увазі, що </a:t>
            </a:r>
            <a:r>
              <a:rPr lang="uk-UA" sz="2000" b="1" i="1" dirty="0" err="1"/>
              <a:t>резильєнтність</a:t>
            </a:r>
            <a:r>
              <a:rPr lang="uk-UA" sz="2000" b="1" i="1" dirty="0"/>
              <a:t> особистості чи сім’ї виходить за межі індивідуального чи сімейного системного рівня, охоплюючи спроможність і ресурси, які можна мобілізувати у відповідь на виклики за допомогою процесів, що підключають цю  особу чи сім’ю до додаткових можливостей і ресурсів (</a:t>
            </a:r>
            <a:r>
              <a:rPr lang="en-US" sz="2000" b="1" i="1" dirty="0" err="1"/>
              <a:t>Masten</a:t>
            </a:r>
            <a:r>
              <a:rPr lang="en-US" sz="2000" b="1" i="1" dirty="0"/>
              <a:t>, </a:t>
            </a:r>
            <a:r>
              <a:rPr lang="uk-UA" sz="2000" b="1" i="1" dirty="0"/>
              <a:t>та ін. 2021).</a:t>
            </a:r>
          </a:p>
        </p:txBody>
      </p:sp>
    </p:spTree>
    <p:extLst>
      <p:ext uri="{BB962C8B-B14F-4D97-AF65-F5344CB8AC3E}">
        <p14:creationId xmlns:p14="http://schemas.microsoft.com/office/powerpoint/2010/main" val="1583573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29A0CA5-FDA4-40CC-85A0-12FF0A70EAC2}"/>
              </a:ext>
            </a:extLst>
          </p:cNvPr>
          <p:cNvSpPr>
            <a:spLocks noGrp="1"/>
          </p:cNvSpPr>
          <p:nvPr>
            <p:ph idx="1"/>
          </p:nvPr>
        </p:nvSpPr>
        <p:spPr>
          <a:xfrm>
            <a:off x="2589212" y="503583"/>
            <a:ext cx="8915400" cy="6135756"/>
          </a:xfrm>
        </p:spPr>
        <p:txBody>
          <a:bodyPr>
            <a:noAutofit/>
          </a:bodyPr>
          <a:lstStyle/>
          <a:p>
            <a:pPr marL="0" indent="0">
              <a:buNone/>
            </a:pPr>
            <a:r>
              <a:rPr lang="uk-UA" sz="2400" b="1" i="1" dirty="0"/>
              <a:t>Загалом, щодо </a:t>
            </a:r>
            <a:r>
              <a:rPr lang="uk-UA" sz="2400" b="1" i="1" dirty="0" err="1"/>
              <a:t>резильєнтності</a:t>
            </a:r>
            <a:r>
              <a:rPr lang="uk-UA" sz="2400" b="1" i="1" dirty="0"/>
              <a:t> можна зробити такі висновки:</a:t>
            </a:r>
          </a:p>
          <a:p>
            <a:r>
              <a:rPr lang="uk-UA" sz="2400" b="1" i="1" dirty="0"/>
              <a:t> </a:t>
            </a:r>
            <a:r>
              <a:rPr lang="uk-UA" sz="2400" b="1" i="1" dirty="0" err="1"/>
              <a:t>резильєнтність</a:t>
            </a:r>
            <a:r>
              <a:rPr lang="uk-UA" sz="2400" b="1" i="1" dirty="0"/>
              <a:t> </a:t>
            </a:r>
            <a:r>
              <a:rPr lang="uk-UA" sz="2400" dirty="0"/>
              <a:t>— це </a:t>
            </a:r>
            <a:r>
              <a:rPr lang="uk-UA" sz="2400" dirty="0" err="1"/>
              <a:t>біо</a:t>
            </a:r>
            <a:r>
              <a:rPr lang="uk-UA" sz="2400" dirty="0"/>
              <a:t>-</a:t>
            </a:r>
            <a:r>
              <a:rPr lang="uk-UA" sz="2400" dirty="0" err="1"/>
              <a:t>психо</a:t>
            </a:r>
            <a:r>
              <a:rPr lang="uk-UA" sz="2400" dirty="0"/>
              <a:t>-соціальне явище, яке охоплює особистісні, міжособистісні та суспільні складові і є природнім результатом різних процесів розвитку протягом певного часу;</a:t>
            </a:r>
          </a:p>
          <a:p>
            <a:r>
              <a:rPr lang="uk-UA" sz="2400" b="1" i="1" dirty="0"/>
              <a:t> </a:t>
            </a:r>
            <a:r>
              <a:rPr lang="uk-UA" sz="2400" b="1" i="1" dirty="0" err="1"/>
              <a:t>резильєнтність</a:t>
            </a:r>
            <a:r>
              <a:rPr lang="uk-UA" sz="2400" b="1" i="1" dirty="0"/>
              <a:t> </a:t>
            </a:r>
            <a:r>
              <a:rPr lang="uk-UA" sz="2400" dirty="0"/>
              <a:t>загалом пов’язана зі здатністю психіки відновлюватися після несприятливих умов.</a:t>
            </a:r>
          </a:p>
          <a:p>
            <a:pPr marL="0" indent="0">
              <a:buNone/>
            </a:pPr>
            <a:r>
              <a:rPr lang="uk-UA" sz="2400" dirty="0"/>
              <a:t> Залежно від фокусу та предмету дослідження, </a:t>
            </a:r>
            <a:r>
              <a:rPr lang="uk-UA" sz="2400" b="1" i="1" dirty="0" err="1"/>
              <a:t>резільєнтність</a:t>
            </a:r>
            <a:r>
              <a:rPr lang="uk-UA" sz="2400" b="1" i="1" dirty="0"/>
              <a:t> </a:t>
            </a:r>
            <a:r>
              <a:rPr lang="uk-UA" sz="2400" dirty="0"/>
              <a:t>може розглядатися і як певна характеристика особистості, притаманна тій або іншій людині, і як динамічний процес;</a:t>
            </a:r>
          </a:p>
          <a:p>
            <a:r>
              <a:rPr lang="uk-UA" sz="2400" dirty="0"/>
              <a:t> </a:t>
            </a:r>
            <a:r>
              <a:rPr lang="uk-UA" sz="2400" b="1" i="1" dirty="0" err="1"/>
              <a:t>резильєнтність</a:t>
            </a:r>
            <a:r>
              <a:rPr lang="uk-UA" sz="2400" dirty="0"/>
              <a:t> відіграє важливу роль у здатності та формуванні посттравматичного стресового зростання особистості (</a:t>
            </a:r>
            <a:r>
              <a:rPr lang="uk-UA" sz="2400" dirty="0" err="1"/>
              <a:t>Лазос</a:t>
            </a:r>
            <a:r>
              <a:rPr lang="uk-UA" sz="2400" dirty="0"/>
              <a:t> 2018)</a:t>
            </a:r>
          </a:p>
        </p:txBody>
      </p:sp>
    </p:spTree>
    <p:extLst>
      <p:ext uri="{BB962C8B-B14F-4D97-AF65-F5344CB8AC3E}">
        <p14:creationId xmlns:p14="http://schemas.microsoft.com/office/powerpoint/2010/main" val="3529205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9EE812C-0C07-4EC9-8650-CCB0B6930713}"/>
              </a:ext>
            </a:extLst>
          </p:cNvPr>
          <p:cNvSpPr>
            <a:spLocks noGrp="1"/>
          </p:cNvSpPr>
          <p:nvPr>
            <p:ph idx="1"/>
          </p:nvPr>
        </p:nvSpPr>
        <p:spPr>
          <a:xfrm>
            <a:off x="2589212" y="159026"/>
            <a:ext cx="8915400" cy="6188765"/>
          </a:xfrm>
        </p:spPr>
        <p:txBody>
          <a:bodyPr>
            <a:normAutofit lnSpcReduction="10000"/>
          </a:bodyPr>
          <a:lstStyle/>
          <a:p>
            <a:pPr marL="0" indent="0">
              <a:buNone/>
            </a:pPr>
            <a:r>
              <a:rPr lang="uk-UA" sz="3200" b="1" dirty="0">
                <a:solidFill>
                  <a:srgbClr val="FF0000"/>
                </a:solidFill>
              </a:rPr>
              <a:t>Психологічними чинниками розвитку </a:t>
            </a:r>
            <a:r>
              <a:rPr lang="uk-UA" sz="3200" b="1" dirty="0" err="1">
                <a:solidFill>
                  <a:srgbClr val="FF0000"/>
                </a:solidFill>
              </a:rPr>
              <a:t>резильєнтності</a:t>
            </a:r>
            <a:r>
              <a:rPr lang="uk-UA" sz="3200" b="1" dirty="0">
                <a:solidFill>
                  <a:srgbClr val="FF0000"/>
                </a:solidFill>
              </a:rPr>
              <a:t> є</a:t>
            </a:r>
            <a:r>
              <a:rPr lang="uk-UA" sz="3200" dirty="0">
                <a:solidFill>
                  <a:srgbClr val="FF0000"/>
                </a:solidFill>
              </a:rPr>
              <a:t> :</a:t>
            </a:r>
          </a:p>
          <a:p>
            <a:r>
              <a:rPr lang="uk-UA" sz="2400" b="1" i="1" dirty="0"/>
              <a:t>націленість життя на певну мету;</a:t>
            </a:r>
          </a:p>
          <a:p>
            <a:r>
              <a:rPr lang="uk-UA" sz="2400" b="1" i="1" dirty="0"/>
              <a:t>почуття узгодженості життя;</a:t>
            </a:r>
          </a:p>
          <a:p>
            <a:r>
              <a:rPr lang="uk-UA" sz="2400" b="1" i="1" dirty="0"/>
              <a:t>перевага позитивних емоцій; </a:t>
            </a:r>
          </a:p>
          <a:p>
            <a:r>
              <a:rPr lang="uk-UA" sz="2400" b="1" i="1" dirty="0"/>
              <a:t>висока адекватна самооцінка; </a:t>
            </a:r>
          </a:p>
          <a:p>
            <a:r>
              <a:rPr lang="uk-UA" sz="2400" b="1" i="1" dirty="0"/>
              <a:t>активний </a:t>
            </a:r>
            <a:r>
              <a:rPr lang="uk-UA" sz="2400" b="1" i="1" dirty="0" err="1"/>
              <a:t>копінг</a:t>
            </a:r>
            <a:r>
              <a:rPr lang="uk-UA" sz="2400" b="1" i="1" dirty="0"/>
              <a:t>;</a:t>
            </a:r>
          </a:p>
          <a:p>
            <a:r>
              <a:rPr lang="uk-UA" sz="2400" b="1" i="1" dirty="0" err="1"/>
              <a:t>самоефективність</a:t>
            </a:r>
            <a:r>
              <a:rPr lang="uk-UA" sz="2400" b="1" i="1" dirty="0"/>
              <a:t>; </a:t>
            </a:r>
          </a:p>
          <a:p>
            <a:r>
              <a:rPr lang="uk-UA" sz="2400" b="1" i="1" dirty="0"/>
              <a:t>оптимізм;</a:t>
            </a:r>
          </a:p>
          <a:p>
            <a:r>
              <a:rPr lang="uk-UA" sz="2400" b="1" i="1" dirty="0"/>
              <a:t>наявність соціальної підтримки;</a:t>
            </a:r>
          </a:p>
          <a:p>
            <a:r>
              <a:rPr lang="uk-UA" sz="2400" b="1" i="1" dirty="0"/>
              <a:t>спроможність звертатись за підтримкою до інших;</a:t>
            </a:r>
          </a:p>
          <a:p>
            <a:r>
              <a:rPr lang="uk-UA" sz="2400" b="1" i="1" dirty="0"/>
              <a:t> когнітивна гнучкість;</a:t>
            </a:r>
          </a:p>
          <a:p>
            <a:r>
              <a:rPr lang="uk-UA" sz="2400" b="1" i="1" dirty="0"/>
              <a:t> висока духовність особистості .</a:t>
            </a:r>
          </a:p>
        </p:txBody>
      </p:sp>
    </p:spTree>
    <p:extLst>
      <p:ext uri="{BB962C8B-B14F-4D97-AF65-F5344CB8AC3E}">
        <p14:creationId xmlns:p14="http://schemas.microsoft.com/office/powerpoint/2010/main" val="1241537583"/>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TM02892315[[fn=Віхоть]]</Template>
  <TotalTime>115</TotalTime>
  <Words>761</Words>
  <Application>Microsoft Office PowerPoint</Application>
  <PresentationFormat>Широкий екран</PresentationFormat>
  <Paragraphs>60</Paragraphs>
  <Slides>12</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12</vt:i4>
      </vt:variant>
    </vt:vector>
  </HeadingPairs>
  <TitlesOfParts>
    <vt:vector size="16" baseType="lpstr">
      <vt:lpstr>Arial</vt:lpstr>
      <vt:lpstr>Century Gothic</vt:lpstr>
      <vt:lpstr>Wingdings 3</vt:lpstr>
      <vt:lpstr>Віхоть</vt:lpstr>
      <vt:lpstr>РЕЗИЛІЄНС ТА РЕЗИЛЬЄНТНІСТЬ: ПОХОДЖЕННЯ ПОНЯТЬ, ЇХ ЗМІСТ ТА ЗНАЧЕННЯ  ДЛЯ ЖИТТЄДІЯЛЬНОСТІ ЛЮДИНИ</vt:lpstr>
      <vt:lpstr>«Резилієнс» (resilience), або стійкість.</vt:lpstr>
      <vt:lpstr>Зміст та значення резилієнсу.</vt:lpstr>
      <vt:lpstr>Презентація PowerPoint</vt:lpstr>
      <vt:lpstr>«Резильєнтність»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РЕЗИЛІЄНС ТА РЕЗИЛЬЄНТНІСТЬ: ПОХОДЖЕННЯ ПОНЯТЬ, ЇХ ЗМІСТ ТА ЗНАЧЕННЯ  ДЛЯ ЖИТТЄДІЯЛЬНОСТІ ЛЮДИНИ</dc:title>
  <dc:creator>toshiba</dc:creator>
  <cp:lastModifiedBy>toshiba</cp:lastModifiedBy>
  <cp:revision>9</cp:revision>
  <dcterms:created xsi:type="dcterms:W3CDTF">2024-01-24T08:50:32Z</dcterms:created>
  <dcterms:modified xsi:type="dcterms:W3CDTF">2024-01-24T10:46:14Z</dcterms:modified>
</cp:coreProperties>
</file>