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9" r:id="rId2"/>
    <p:sldId id="256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65" autoAdjust="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96965-FB89-43F9-9B6C-AE84FD7F6F7D}" type="datetimeFigureOut">
              <a:rPr lang="ru-UA" smtClean="0"/>
              <a:t>20.09.2023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5DB00-4964-41F7-BC7C-7BACB5CEDF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89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5DB00-4964-41F7-BC7C-7BACB5CEDF41}" type="slidenum">
              <a:rPr lang="ru-UA" smtClean="0"/>
              <a:t>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971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FBDD2-9AC8-4228-9C11-BC48620AB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A8657D0-30CF-4510-9FA4-9BD273EE3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22BC6C-CFBA-4148-8876-7C5E04D8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20.09.2023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05B5CA-B879-4C29-A6DC-1CE247AD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72F7D0-23A5-4358-AEEB-97FC80B1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89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0DA09-3741-4C1F-9500-54925BC7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0B12B5-3922-494E-8303-340E5503F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8BB9C6D-BD76-4842-9D03-2E9694EB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20.09.2023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E66F93-05A0-48DD-A323-9E3D7B20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A39822-E627-4918-A4E6-89654795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42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7105A22-C916-49EC-B523-70965B65A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3F6EBA-6910-4148-9B08-C47123D42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5FAE7-2795-44EF-893A-209244FF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20.09.2023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2F544A-ED14-4FCF-A655-FD9BA388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B329C3-A73E-4E0F-B4DB-539C7055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14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46994-6D92-4BB1-8AB6-86DDAC2E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07C72FA-2BE8-409D-A361-76BF4BBB0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A2C392-ED28-4797-889E-BE842C11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20.09.2023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8E54EF-58AA-4BC8-9046-A65C46C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F12686-CEC1-400D-9B1B-74C5E1DF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118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A8FF3-2666-45CB-838D-38F205EDE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0887F7-B4CE-425D-BA6C-51CE7CA33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8AE40F-91FE-4E10-ACB0-43DB9368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20.09.2023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808A59-F1A0-4D31-B2F2-76140BFB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49EC73-739D-4435-81CE-555E7209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46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FC9B4-9ED1-45E4-A863-EB15AEC0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162768-FBA0-415C-A92E-7B371CF20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5D657C-D08C-4617-B8C9-27BF4BB6B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A3E617-4089-43C9-8908-2E434342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20.09.2023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1C04BEB-75DA-4FDC-887D-A15D0711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6468F83-B2E2-4AF2-9DE0-7DAB9D97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179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F41A7-897A-472A-8E6F-20269234A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B001D41-6BFC-4799-92DE-5D12D012C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DC63F6-FFD9-4487-85A0-F0D1C657E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E3A0489-1580-42A4-9237-CABBD8762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2D604C7-9C2A-4F51-A3AE-C3E682147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2E860C3-84A4-468C-801A-41FDB649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20.09.2023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F34593-CCA3-4D2C-ACF0-12E6D95F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A9D7391-F2BB-499B-9D3E-92230B5D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27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6FFFA-81AE-4690-9D4D-A1CE5EA56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8FC9317-97AF-4807-8E4E-4D93F4CF0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20.09.2023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B48C00A-AB46-429D-92E9-59127EBB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B4F8058-6E22-40EE-AAEA-4F2974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743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378453F-11D1-4C5B-8F93-99C8FD33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20.09.2023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7B08E7C-539B-47E5-A137-617D1BEE4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FB762A0-1DEB-46FD-8C8B-40B1F1EC8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338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64A13-0DD1-49BE-AAB7-3F38376F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993921-4A0B-425D-96AD-6C657F27A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DC9D5A-A14F-48A9-87FB-86A72593B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FBE452-7826-4543-AF22-675F2E34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20.09.2023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7FE2A3-C47E-4692-B653-94B9B49F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10C161-EC6D-438F-B368-DE4DE143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08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76630-FD05-4F7F-A45A-805B10CA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03BFC3C-C905-403D-BC08-ABD8945B5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9BA99E6-491D-4FDB-B1BC-E011255C2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18C6B6-3E41-4CFF-9B45-F5AC985E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20.09.2023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7377159-3722-4479-9071-3157DFE7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105986-9EA0-4127-8C40-70882677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7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3455368-4FD5-4BFD-9085-033A3D9C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D2C4A4E-D1B8-45A6-8C1C-34DDDA438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AD74A1-68E5-4E07-89C1-A3D983435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50D4D-3B7B-4EF1-A9DF-6DA167B791D2}" type="datetimeFigureOut">
              <a:rPr lang="uk-UA" smtClean="0"/>
              <a:t>20.09.2023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3CC10E-1C72-430A-B4F9-92386C32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CF5A5-470C-4D94-A791-506FEC41A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273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6113BE-B1F8-4738-B8D4-BB347718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7"/>
            <a:ext cx="12192000" cy="685461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17BB7BE-28D7-4AA2-B4A1-02C25FDCADC7}"/>
              </a:ext>
            </a:extLst>
          </p:cNvPr>
          <p:cNvSpPr txBox="1">
            <a:spLocks/>
          </p:cNvSpPr>
          <p:nvPr/>
        </p:nvSpPr>
        <p:spPr>
          <a:xfrm>
            <a:off x="1419225" y="1776709"/>
            <a:ext cx="7267575" cy="13335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/>
              <a:t>ЕКОНОМІКА ПРАЦІ ТА СОЦІАЛЬНО-ТРУДОВІ ВІДНОСИНИ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650B5-8E84-4330-9856-A83F10621C75}"/>
              </a:ext>
            </a:extLst>
          </p:cNvPr>
          <p:cNvSpPr txBox="1"/>
          <p:nvPr/>
        </p:nvSpPr>
        <p:spPr>
          <a:xfrm>
            <a:off x="3857625" y="4119860"/>
            <a:ext cx="6172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Конспект лекцій</a:t>
            </a:r>
          </a:p>
          <a:p>
            <a:endParaRPr lang="uk-UA" sz="2400" dirty="0"/>
          </a:p>
          <a:p>
            <a:r>
              <a:rPr lang="uk-UA" sz="2400" dirty="0" err="1"/>
              <a:t>к.е.н</a:t>
            </a:r>
            <a:r>
              <a:rPr lang="uk-UA" sz="2400" dirty="0"/>
              <a:t>., доцент Нечипорук Оксана Василівна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8C3109-B6E1-4ECD-ACA3-C17F7E5B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149" y="47835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2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7465F6-49D2-4BA6-873F-BCDE40348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2CF0D6-867D-4D88-B349-797D2A92AECB}"/>
              </a:ext>
            </a:extLst>
          </p:cNvPr>
          <p:cNvSpPr txBox="1"/>
          <p:nvPr/>
        </p:nvSpPr>
        <p:spPr>
          <a:xfrm>
            <a:off x="1819275" y="656657"/>
            <a:ext cx="8505824" cy="417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61290" lvl="0" algn="just">
              <a:lnSpc>
                <a:spcPct val="115000"/>
              </a:lnSpc>
              <a:spcAft>
                <a:spcPts val="1000"/>
              </a:spcAft>
              <a:buSzPts val="1400"/>
              <a:tabLst>
                <a:tab pos="816610" algn="l"/>
              </a:tabLst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Відтворення та рух населення.</a:t>
            </a:r>
            <a:endParaRPr lang="ru-UA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46344C-C974-4284-BF89-B57C1D05F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1" y="1233104"/>
            <a:ext cx="8924924" cy="454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17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A254C2-AD33-4D26-B18A-C4E5D4141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6000" y="34236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2ABA06-1CAC-4B69-949D-A5A2E274F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00" y="571500"/>
            <a:ext cx="8566199" cy="523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64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41F521-97E1-4763-A0DB-3D8540154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349" y="971550"/>
            <a:ext cx="9437112" cy="39396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3867B7-F770-4E03-BF22-368BEC8CB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30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274994-FAA4-4AEF-ACB7-364E61A84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C10147-E454-495B-8BB6-5E58119DA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825" y="102930"/>
            <a:ext cx="6026424" cy="664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1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059038-8084-4B5B-A19F-C7D6F8B6B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AB11E4-C06C-456B-A008-32E8FEE27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026" y="742950"/>
            <a:ext cx="8831633" cy="41873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BF8758-26C9-4CC4-AF4C-AE5E33F86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026" y="4867184"/>
            <a:ext cx="8831633" cy="122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19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BB282A-628D-4E38-B9E8-547A9044B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04AC0A-2976-4F47-A165-2D54061FE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024" y="325990"/>
            <a:ext cx="7460929" cy="604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19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B2A210-85B0-4B89-B2DD-7EA9EC72E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7F2250-3497-41E4-9DB0-5C8270239F4E}"/>
              </a:ext>
            </a:extLst>
          </p:cNvPr>
          <p:cNvSpPr txBox="1"/>
          <p:nvPr/>
        </p:nvSpPr>
        <p:spPr>
          <a:xfrm>
            <a:off x="1695450" y="350225"/>
            <a:ext cx="7410450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Соціально-економічна характеристика трудових ресурсів</a:t>
            </a:r>
            <a:endParaRPr lang="ru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BA3ED8-2BBA-49B1-91AD-99C1AE137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88" y="891659"/>
            <a:ext cx="6657974" cy="58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48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B1EB3E-681A-421F-9901-82A345379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FACE1C-BA33-4626-BC99-C613C0626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349" y="638175"/>
            <a:ext cx="8383575" cy="530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77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D8E2F5-F639-4973-A2AF-7CBDB6611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FFD1D9-3B13-4555-AF1F-830B6374B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25801"/>
            <a:ext cx="8358458" cy="567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93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09EC3A-BBA7-47BA-9318-C68E55B06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BAEA6D-BF0A-4B5D-864D-3C6A1C147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0" y="352425"/>
            <a:ext cx="7751332" cy="590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62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B3332-7725-4A74-B023-BC004D59A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49312"/>
          </a:xfrm>
        </p:spPr>
        <p:txBody>
          <a:bodyPr>
            <a:norm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ТЕМА 2. ТРУДОВІ РЕСУРСИ І ТРУДОВИЙ ПОТЕНЦІАЛ.</a:t>
            </a:r>
            <a:endParaRPr lang="ru-UA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4" y="47835"/>
            <a:ext cx="1357126" cy="1074528"/>
          </a:xfrm>
          <a:prstGeom prst="rect">
            <a:avLst/>
          </a:prstGeom>
        </p:spPr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B70CA21D-488F-416E-AD40-BD08007AE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50" y="2392362"/>
            <a:ext cx="9144000" cy="2493963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Сутність поняття «людські ресурси».</a:t>
            </a:r>
            <a:endParaRPr lang="uk-U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Відтворення та рух населення.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Соціально-економічна характеристика трудових ресурсів.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Трудовий потенціал та його складові.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Людський капітал як соціально-економічна категорія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uk-UA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uk-UA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844180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A41394-B2E6-4009-B348-8F10548C4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049" y="-22914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DBCFC3-98CF-4178-8D33-58C859189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48" y="514350"/>
            <a:ext cx="9112621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79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1AD82B-D4E7-48DF-9263-0D24E1B23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960" y="600074"/>
            <a:ext cx="9079516" cy="52482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87A9F2-527D-4F64-A2A9-8D74E1693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049" y="-22914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20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66F79D-BC77-49CF-9CCD-B5E10ECD5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049" y="-22914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935ACF-4B1C-423B-9CC2-A1EC68508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49" y="288805"/>
            <a:ext cx="7915275" cy="632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80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5DA3CD-F617-44E6-B7EB-2F87AB469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049" y="-22914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517FF1-16AD-41F9-89C7-1B4DD8CED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33" y="354016"/>
            <a:ext cx="8413942" cy="14919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C34437-FCDD-425C-980F-EBDAB8059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733" y="1767710"/>
            <a:ext cx="8563250" cy="40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97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586D83-AB78-468B-9AE7-FFA8899CF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049" y="-22914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005742-6D32-48DA-8A30-ADF771ED4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38963"/>
            <a:ext cx="8448675" cy="301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55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C797A7-79F7-4963-A6DE-469438A03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049" y="-22914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FD191A-2EEF-4DCE-805D-7A7F55827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5" y="899277"/>
            <a:ext cx="7439025" cy="15315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64D2BC-B2A7-4EAC-A2DD-6594962754E1}"/>
              </a:ext>
            </a:extLst>
          </p:cNvPr>
          <p:cNvSpPr txBox="1"/>
          <p:nvPr/>
        </p:nvSpPr>
        <p:spPr>
          <a:xfrm>
            <a:off x="1919970" y="424934"/>
            <a:ext cx="75288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Людський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капітал як соціально-економічна категорія</a:t>
            </a:r>
            <a:endParaRPr lang="ru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AFACEB-8336-4CCB-9CA4-49853F981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425" y="2404234"/>
            <a:ext cx="7547607" cy="441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6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01893F-2F47-4410-954F-808175CBA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647" y="495300"/>
            <a:ext cx="8024705" cy="51941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9615BB-6F56-4070-BEF3-49109F247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049" y="-22914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57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5E5176-C15D-4FA7-BFD7-8F5E4C159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228095"/>
            <a:ext cx="7772399" cy="13875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4B110C-2EDA-40A8-9F04-FDE55F97E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1505891"/>
            <a:ext cx="7772400" cy="50706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F566F2-1560-404D-89FC-6EC83204B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1049" y="-22914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2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700E45-A603-4870-A5B0-D8AA1382B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662" y="238335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4773D8-E215-4F89-A625-E08AB0408C3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24075" y="562395"/>
            <a:ext cx="6991350" cy="360976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A1D56A7-A4EF-4E73-981E-6B50FE43B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009" y="4172160"/>
            <a:ext cx="7633609" cy="25239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79531B-A655-47B0-A8A2-4FED1C584752}"/>
              </a:ext>
            </a:extLst>
          </p:cNvPr>
          <p:cNvSpPr txBox="1"/>
          <p:nvPr/>
        </p:nvSpPr>
        <p:spPr>
          <a:xfrm>
            <a:off x="2476500" y="188318"/>
            <a:ext cx="60960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Сутність поняття «людські ресурси».</a:t>
            </a:r>
            <a:endParaRPr lang="uk-U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36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233584-4690-469B-ADEC-8CDB37C96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204" y="426631"/>
            <a:ext cx="7998832" cy="25642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3B88F1-38E3-49D9-8556-5986D7845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975" y="3133690"/>
            <a:ext cx="7865930" cy="10096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014B51-0EBD-4E1B-9723-A09507065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975" y="4143375"/>
            <a:ext cx="7774575" cy="68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4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43C477-1673-485A-BD25-DE460ADF6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7B89DE-A79C-452F-9832-246254B3342F}"/>
              </a:ext>
            </a:extLst>
          </p:cNvPr>
          <p:cNvSpPr txBox="1"/>
          <p:nvPr/>
        </p:nvSpPr>
        <p:spPr>
          <a:xfrm>
            <a:off x="590550" y="288556"/>
            <a:ext cx="9744075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64B0F7-C535-4D8A-8C1E-097C0256D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28" y="288556"/>
            <a:ext cx="8880693" cy="9867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F2790A-C019-4FDC-AF15-0602E9971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521" y="1388529"/>
            <a:ext cx="6660457" cy="49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71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440899-DBF0-4C33-8F95-7CE5CACE3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747737-CB5C-4218-BDD9-B35D19BBBE74}"/>
              </a:ext>
            </a:extLst>
          </p:cNvPr>
          <p:cNvSpPr txBox="1"/>
          <p:nvPr/>
        </p:nvSpPr>
        <p:spPr>
          <a:xfrm>
            <a:off x="3048000" y="3236319"/>
            <a:ext cx="6096000" cy="671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6695" marR="24130" indent="450215" algn="just">
              <a:lnSpc>
                <a:spcPct val="115000"/>
              </a:lnSpc>
            </a:pPr>
            <a:r>
              <a:rPr lang="uk-UA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6695" marR="24130" indent="450215" algn="just">
              <a:lnSpc>
                <a:spcPct val="115000"/>
              </a:lnSpc>
              <a:spcAft>
                <a:spcPts val="0"/>
              </a:spcAft>
            </a:pP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40EE35-F275-4591-A20C-55AC50494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512" y="377143"/>
            <a:ext cx="9040081" cy="154690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D9613AD-A684-4608-85BE-06EDBF9B7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512" y="1924050"/>
            <a:ext cx="8921388" cy="387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5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745C80-87B6-4FDA-8984-84FE1FD2D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D27205-46AF-4A3B-8EA7-D9EC45883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74" y="476250"/>
            <a:ext cx="8702279" cy="543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0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290FFC-E498-4129-82BB-B804E4253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F44AB0-C5B3-4CF7-885F-B7A8307C3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132" y="533254"/>
            <a:ext cx="8415450" cy="10745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F83264-37F1-46EC-BEEC-C7AD82E11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658" y="1607780"/>
            <a:ext cx="8415450" cy="275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7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80DE4F-EB31-4E15-BC5A-481BB079E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289CF6-D4E6-44B6-B765-DAF292145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555" y="514350"/>
            <a:ext cx="8136069" cy="478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368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82</Words>
  <Application>Microsoft Office PowerPoint</Application>
  <PresentationFormat>Широкоэкранный</PresentationFormat>
  <Paragraphs>18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ТЕМА 2. ТРУДОВІ РЕСУРСИ І ТРУДОВИЙ ПОТЕНЦІАЛ.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Tamara m</dc:creator>
  <cp:lastModifiedBy>Oksana</cp:lastModifiedBy>
  <cp:revision>27</cp:revision>
  <dcterms:created xsi:type="dcterms:W3CDTF">2023-09-02T13:04:54Z</dcterms:created>
  <dcterms:modified xsi:type="dcterms:W3CDTF">2023-09-20T14:36:58Z</dcterms:modified>
</cp:coreProperties>
</file>