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04544" y="499872"/>
            <a:ext cx="8119872" cy="1243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Цивільні</a:t>
            </a:r>
            <a:r>
              <a:rPr lang="ru-RU" b="1" dirty="0" smtClean="0"/>
              <a:t> </a:t>
            </a:r>
            <a:r>
              <a:rPr lang="ru-RU" b="1" dirty="0" err="1" smtClean="0"/>
              <a:t>процесуальні</a:t>
            </a:r>
            <a:r>
              <a:rPr lang="ru-RU" b="1" dirty="0" smtClean="0"/>
              <a:t> </a:t>
            </a:r>
            <a:r>
              <a:rPr lang="ru-RU" b="1" dirty="0" err="1" smtClean="0"/>
              <a:t>правовідносини</a:t>
            </a:r>
            <a:r>
              <a:rPr lang="ru-RU" b="1" dirty="0" smtClean="0"/>
              <a:t>  </a:t>
            </a:r>
            <a:r>
              <a:rPr lang="ru-RU" dirty="0" err="1" smtClean="0"/>
              <a:t>врегульовані</a:t>
            </a:r>
            <a:r>
              <a:rPr lang="ru-RU" dirty="0" smtClean="0"/>
              <a:t> нормами </a:t>
            </a:r>
            <a:r>
              <a:rPr lang="ru-RU" dirty="0" err="1" smtClean="0"/>
              <a:t>цивільного</a:t>
            </a:r>
            <a:r>
              <a:rPr lang="ru-RU" dirty="0" smtClean="0"/>
              <a:t> </a:t>
            </a:r>
            <a:r>
              <a:rPr lang="ru-RU" dirty="0" err="1" smtClean="0"/>
              <a:t>процесуального</a:t>
            </a:r>
            <a:r>
              <a:rPr lang="ru-RU" dirty="0" smtClean="0"/>
              <a:t> права </a:t>
            </a:r>
            <a:r>
              <a:rPr lang="ru-RU" dirty="0" err="1" smtClean="0"/>
              <a:t>відносини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судом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приводу </a:t>
            </a:r>
            <a:r>
              <a:rPr lang="ru-RU" dirty="0" err="1" smtClean="0"/>
              <a:t>розгляду</a:t>
            </a:r>
            <a:r>
              <a:rPr lang="ru-RU" dirty="0" smtClean="0"/>
              <a:t> та </a:t>
            </a:r>
            <a:r>
              <a:rPr lang="ru-RU" dirty="0" err="1" smtClean="0"/>
              <a:t>вирішення</a:t>
            </a:r>
            <a:r>
              <a:rPr lang="ru-RU" dirty="0" smtClean="0"/>
              <a:t> </a:t>
            </a:r>
            <a:r>
              <a:rPr lang="ru-RU" dirty="0" err="1" smtClean="0"/>
              <a:t>цивільної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9900" t="35040" r="21500" b="12320"/>
          <a:stretch>
            <a:fillRect/>
          </a:stretch>
        </p:blipFill>
        <p:spPr bwMode="auto">
          <a:xfrm>
            <a:off x="987552" y="1839473"/>
            <a:ext cx="7863840" cy="441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0095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err="1" smtClean="0"/>
              <a:t>Підстави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процесуального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правонаступництва</a:t>
            </a:r>
            <a:r>
              <a:rPr lang="ru-RU" sz="2400" b="1" dirty="0" smtClean="0"/>
              <a:t>: </a:t>
            </a:r>
          </a:p>
          <a:p>
            <a:r>
              <a:rPr lang="ru-RU" sz="2400" dirty="0" smtClean="0"/>
              <a:t>смерть 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особи при </a:t>
            </a:r>
            <a:r>
              <a:rPr lang="ru-RU" sz="2400" dirty="0" err="1" smtClean="0"/>
              <a:t>правовідносинах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допускається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правонаступництво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припинення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юридичної</a:t>
            </a:r>
            <a:r>
              <a:rPr lang="ru-RU" sz="2400" dirty="0" smtClean="0"/>
              <a:t> особи; </a:t>
            </a:r>
          </a:p>
          <a:p>
            <a:r>
              <a:rPr lang="ru-RU" sz="2400" dirty="0" err="1" smtClean="0"/>
              <a:t>заміна</a:t>
            </a:r>
            <a:r>
              <a:rPr lang="ru-RU" sz="2400" dirty="0" smtClean="0"/>
              <a:t> кредитора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боржника</a:t>
            </a:r>
            <a:r>
              <a:rPr lang="ru-RU" sz="2400" dirty="0" smtClean="0"/>
              <a:t> у </a:t>
            </a:r>
            <a:r>
              <a:rPr lang="ru-RU" sz="2400" dirty="0" err="1" smtClean="0"/>
              <a:t>зобов’язанні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переходу прав та </a:t>
            </a:r>
            <a:r>
              <a:rPr lang="ru-RU" sz="2400" dirty="0" err="1" smtClean="0"/>
              <a:t>обов’язків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однієї</a:t>
            </a:r>
            <a:r>
              <a:rPr lang="ru-RU" sz="2400" dirty="0" smtClean="0"/>
              <a:t> особи до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0560" y="280416"/>
            <a:ext cx="8510016" cy="16337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Процесуальне</a:t>
            </a:r>
            <a:r>
              <a:rPr lang="ru-RU" b="1" dirty="0" smtClean="0"/>
              <a:t> </a:t>
            </a:r>
            <a:r>
              <a:rPr lang="ru-RU" b="1" dirty="0" err="1" smtClean="0"/>
              <a:t>правонаступництво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заміна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відповідної</a:t>
            </a:r>
            <a:r>
              <a:rPr lang="ru-RU" b="1" dirty="0" smtClean="0"/>
              <a:t> </a:t>
            </a:r>
            <a:r>
              <a:rPr lang="ru-RU" b="1" dirty="0" err="1" smtClean="0"/>
              <a:t>сторони</a:t>
            </a:r>
            <a:r>
              <a:rPr lang="ru-RU" b="1" dirty="0" smtClean="0"/>
              <a:t> у </a:t>
            </a:r>
            <a:r>
              <a:rPr lang="ru-RU" b="1" dirty="0" err="1" smtClean="0"/>
              <a:t>спірному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встановленому</a:t>
            </a:r>
            <a:r>
              <a:rPr lang="ru-RU" b="1" dirty="0" smtClean="0"/>
              <a:t> судом </a:t>
            </a:r>
            <a:r>
              <a:rPr lang="ru-RU" b="1" dirty="0" err="1" smtClean="0"/>
              <a:t>правовідношенні</a:t>
            </a:r>
            <a:r>
              <a:rPr lang="ru-RU" b="1" dirty="0" smtClean="0"/>
              <a:t> у </a:t>
            </a:r>
            <a:r>
              <a:rPr lang="ru-RU" b="1" dirty="0" err="1" smtClean="0"/>
              <a:t>разі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виходу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цивільного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Треті</a:t>
            </a:r>
            <a:r>
              <a:rPr lang="ru-RU" sz="2400" b="1" dirty="0" smtClean="0"/>
              <a:t> особи -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правовідносин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вступили у </a:t>
            </a:r>
            <a:r>
              <a:rPr lang="ru-RU" sz="2400" dirty="0" err="1" smtClean="0"/>
              <a:t>цивільну</a:t>
            </a:r>
            <a:r>
              <a:rPr lang="ru-RU" sz="2400" dirty="0" smtClean="0"/>
              <a:t> справу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відкриття</a:t>
            </a:r>
            <a:r>
              <a:rPr lang="ru-RU" sz="2400" dirty="0" smtClean="0"/>
              <a:t> у </a:t>
            </a:r>
            <a:r>
              <a:rPr lang="ru-RU" sz="2400" dirty="0" err="1" smtClean="0"/>
              <a:t>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провадження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суб'єктивних</a:t>
            </a:r>
            <a:r>
              <a:rPr lang="ru-RU" sz="2400" dirty="0" smtClean="0"/>
              <a:t> прав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охоронюваних</a:t>
            </a:r>
            <a:r>
              <a:rPr lang="ru-RU" sz="2400" dirty="0" smtClean="0"/>
              <a:t> законом </a:t>
            </a:r>
            <a:r>
              <a:rPr lang="ru-RU" sz="2400" dirty="0" err="1" smtClean="0"/>
              <a:t>інтересів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8294" y="2538541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ru-RU" sz="2400" b="1" dirty="0" err="1" smtClean="0"/>
              <a:t>Ознаки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третіх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осіб</a:t>
            </a:r>
            <a:r>
              <a:rPr lang="ru-RU" sz="2400" b="1" dirty="0" smtClean="0"/>
              <a:t>: </a:t>
            </a:r>
          </a:p>
          <a:p>
            <a:r>
              <a:rPr lang="ru-RU" sz="2400" dirty="0" err="1" smtClean="0"/>
              <a:t>безпосередня</a:t>
            </a:r>
            <a:r>
              <a:rPr lang="ru-RU" sz="2400" dirty="0" smtClean="0"/>
              <a:t> (</a:t>
            </a:r>
            <a:r>
              <a:rPr lang="ru-RU" sz="2400" dirty="0" err="1" smtClean="0"/>
              <a:t>особиста</a:t>
            </a:r>
            <a:r>
              <a:rPr lang="ru-RU" sz="2400" dirty="0" smtClean="0"/>
              <a:t>) </a:t>
            </a:r>
            <a:r>
              <a:rPr lang="ru-RU" sz="2400" dirty="0" err="1" smtClean="0"/>
              <a:t>заінтересованість</a:t>
            </a:r>
            <a:r>
              <a:rPr lang="ru-RU" sz="2400" dirty="0" smtClean="0"/>
              <a:t> у результатах </a:t>
            </a:r>
            <a:r>
              <a:rPr lang="ru-RU" sz="2400" dirty="0" err="1" smtClean="0"/>
              <a:t>розгляду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справи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вступ</a:t>
            </a:r>
            <a:r>
              <a:rPr lang="ru-RU" sz="2400" dirty="0" smtClean="0"/>
              <a:t> у </a:t>
            </a:r>
            <a:r>
              <a:rPr lang="ru-RU" sz="2400" dirty="0" err="1" smtClean="0"/>
              <a:t>розпочатий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розгляду</a:t>
            </a:r>
            <a:r>
              <a:rPr lang="ru-RU" sz="2400" dirty="0" smtClean="0"/>
              <a:t> спору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позивачем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відповідачем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захист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суб’єктивних</a:t>
            </a:r>
            <a:r>
              <a:rPr lang="ru-RU" sz="2400" dirty="0" smtClean="0"/>
              <a:t> прав, свобод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прав, свобод, </a:t>
            </a:r>
            <a:r>
              <a:rPr lang="ru-RU" sz="2400" dirty="0" err="1" smtClean="0"/>
              <a:t>інтересів</a:t>
            </a:r>
            <a:r>
              <a:rPr lang="ru-RU" sz="2400" dirty="0" smtClean="0"/>
              <a:t> </a:t>
            </a:r>
            <a:r>
              <a:rPr lang="ru-RU" sz="2400" dirty="0" err="1" smtClean="0"/>
              <a:t>позивача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відповідача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300" t="37600" r="23000" b="23680"/>
          <a:stretch>
            <a:fillRect/>
          </a:stretch>
        </p:blipFill>
        <p:spPr bwMode="auto">
          <a:xfrm>
            <a:off x="451104" y="1328929"/>
            <a:ext cx="8657328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1500" t="18240" r="24700" b="19200"/>
          <a:stretch>
            <a:fillRect/>
          </a:stretch>
        </p:blipFill>
        <p:spPr bwMode="auto">
          <a:xfrm>
            <a:off x="743712" y="155913"/>
            <a:ext cx="8022336" cy="583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000" t="32160" r="23000" b="13760"/>
          <a:stretch>
            <a:fillRect/>
          </a:stretch>
        </p:blipFill>
        <p:spPr bwMode="auto">
          <a:xfrm>
            <a:off x="281210" y="146304"/>
            <a:ext cx="876525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926337"/>
            <a:ext cx="8515434" cy="41150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/>
              <a:t>Представники</a:t>
            </a:r>
            <a:r>
              <a:rPr lang="ru-RU" b="1" dirty="0" smtClean="0"/>
              <a:t> у </a:t>
            </a:r>
            <a:r>
              <a:rPr lang="ru-RU" b="1" dirty="0" err="1" smtClean="0"/>
              <a:t>цивільному</a:t>
            </a:r>
            <a:r>
              <a:rPr lang="ru-RU" b="1" dirty="0" smtClean="0"/>
              <a:t> </a:t>
            </a:r>
            <a:r>
              <a:rPr lang="ru-RU" b="1" dirty="0" err="1" smtClean="0"/>
              <a:t>процесі</a:t>
            </a:r>
            <a:r>
              <a:rPr lang="ru-RU" b="1" dirty="0" smtClean="0"/>
              <a:t>: </a:t>
            </a:r>
          </a:p>
          <a:p>
            <a:r>
              <a:rPr lang="ru-RU" dirty="0" smtClean="0"/>
              <a:t>адвокат; </a:t>
            </a:r>
          </a:p>
          <a:p>
            <a:r>
              <a:rPr lang="ru-RU" dirty="0" smtClean="0"/>
              <a:t>батьки, </a:t>
            </a:r>
            <a:r>
              <a:rPr lang="ru-RU" dirty="0" err="1" smtClean="0"/>
              <a:t>усиновлювачі</a:t>
            </a:r>
            <a:r>
              <a:rPr lang="ru-RU" dirty="0" smtClean="0"/>
              <a:t>, </a:t>
            </a:r>
            <a:r>
              <a:rPr lang="ru-RU" dirty="0" err="1" smtClean="0"/>
              <a:t>опікуни</a:t>
            </a:r>
            <a:r>
              <a:rPr lang="ru-RU" dirty="0" smtClean="0"/>
              <a:t>, </a:t>
            </a:r>
            <a:r>
              <a:rPr lang="ru-RU" dirty="0" err="1" smtClean="0"/>
              <a:t>піклувальники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визначені</a:t>
            </a:r>
            <a:r>
              <a:rPr lang="ru-RU" dirty="0" smtClean="0"/>
              <a:t> законом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виступають</a:t>
            </a:r>
            <a:r>
              <a:rPr lang="ru-RU" dirty="0" smtClean="0"/>
              <a:t> як </a:t>
            </a:r>
            <a:r>
              <a:rPr lang="ru-RU" dirty="0" err="1" smtClean="0"/>
              <a:t>законні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 (ст. 59 ЦПК </a:t>
            </a:r>
            <a:r>
              <a:rPr lang="ru-RU" dirty="0" err="1" smtClean="0"/>
              <a:t>України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особа, яка </a:t>
            </a:r>
            <a:r>
              <a:rPr lang="ru-RU" dirty="0" err="1" smtClean="0"/>
              <a:t>досягла</a:t>
            </a:r>
            <a:r>
              <a:rPr lang="ru-RU" dirty="0" smtClean="0"/>
              <a:t> </a:t>
            </a:r>
            <a:r>
              <a:rPr lang="ru-RU" dirty="0" err="1" smtClean="0"/>
              <a:t>вісімнадцяти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цивільну</a:t>
            </a:r>
            <a:r>
              <a:rPr lang="ru-RU" dirty="0" smtClean="0"/>
              <a:t> </a:t>
            </a:r>
            <a:r>
              <a:rPr lang="ru-RU" dirty="0" err="1" smtClean="0"/>
              <a:t>процесуальну</a:t>
            </a:r>
            <a:r>
              <a:rPr lang="ru-RU" dirty="0" smtClean="0"/>
              <a:t> </a:t>
            </a:r>
            <a:r>
              <a:rPr lang="ru-RU" dirty="0" err="1" smtClean="0"/>
              <a:t>дієздатність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розгляду</a:t>
            </a:r>
            <a:r>
              <a:rPr lang="ru-RU" dirty="0" smtClean="0"/>
              <a:t> </a:t>
            </a:r>
            <a:r>
              <a:rPr lang="ru-RU" dirty="0" err="1" smtClean="0"/>
              <a:t>спорів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справ у </a:t>
            </a:r>
            <a:r>
              <a:rPr lang="ru-RU" dirty="0" err="1" smtClean="0"/>
              <a:t>малозначних</a:t>
            </a:r>
            <a:r>
              <a:rPr lang="ru-RU" dirty="0" smtClean="0"/>
              <a:t> спорах (</a:t>
            </a:r>
            <a:r>
              <a:rPr lang="ru-RU" dirty="0" err="1" smtClean="0"/>
              <a:t>малозначні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r>
              <a:rPr lang="ru-RU" dirty="0" smtClean="0"/>
              <a:t>); </a:t>
            </a:r>
          </a:p>
          <a:p>
            <a:r>
              <a:rPr lang="ru-RU" dirty="0" err="1" smtClean="0"/>
              <a:t>посадові</a:t>
            </a:r>
            <a:r>
              <a:rPr lang="ru-RU" dirty="0" smtClean="0"/>
              <a:t> особи,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законом </a:t>
            </a:r>
            <a:r>
              <a:rPr lang="ru-RU" dirty="0" err="1" smtClean="0"/>
              <a:t>надано</a:t>
            </a:r>
            <a:r>
              <a:rPr lang="ru-RU" dirty="0" smtClean="0"/>
              <a:t> право </a:t>
            </a:r>
            <a:r>
              <a:rPr lang="ru-RU" dirty="0" err="1" smtClean="0"/>
              <a:t>звертатися</a:t>
            </a:r>
            <a:r>
              <a:rPr lang="ru-RU" dirty="0" smtClean="0"/>
              <a:t> до суду в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малолітніх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неповнолітніх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визнані</a:t>
            </a:r>
            <a:r>
              <a:rPr lang="ru-RU" dirty="0" smtClean="0"/>
              <a:t> судом </a:t>
            </a:r>
            <a:r>
              <a:rPr lang="ru-RU" dirty="0" err="1" smtClean="0"/>
              <a:t>недієздатними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дієздатність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обмежена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 smtClean="0"/>
              <a:t>юридичної</a:t>
            </a:r>
            <a:r>
              <a:rPr lang="ru-RU" dirty="0" smtClean="0"/>
              <a:t> особи, член </a:t>
            </a:r>
            <a:r>
              <a:rPr lang="ru-RU" dirty="0" err="1" smtClean="0"/>
              <a:t>виконавчого</a:t>
            </a:r>
            <a:r>
              <a:rPr lang="ru-RU" dirty="0" smtClean="0"/>
              <a:t> органу, </a:t>
            </a:r>
            <a:r>
              <a:rPr lang="ru-RU" dirty="0" err="1" smtClean="0"/>
              <a:t>інша</a:t>
            </a:r>
            <a:r>
              <a:rPr lang="ru-RU" dirty="0" smtClean="0"/>
              <a:t> особа, </a:t>
            </a:r>
            <a:r>
              <a:rPr lang="ru-RU" dirty="0" err="1" smtClean="0"/>
              <a:t>уповноважена</a:t>
            </a:r>
            <a:r>
              <a:rPr lang="ru-RU" dirty="0" smtClean="0"/>
              <a:t> </a:t>
            </a:r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юридичної</a:t>
            </a:r>
            <a:r>
              <a:rPr lang="ru-RU" dirty="0" smtClean="0"/>
              <a:t> особи </a:t>
            </a:r>
            <a:r>
              <a:rPr lang="ru-RU" dirty="0" err="1" smtClean="0"/>
              <a:t>відповідно</a:t>
            </a:r>
            <a:r>
              <a:rPr lang="ru-RU" dirty="0" smtClean="0"/>
              <a:t> до закону, статуту, </a:t>
            </a:r>
            <a:r>
              <a:rPr lang="ru-RU" dirty="0" err="1" smtClean="0"/>
              <a:t>положення</a:t>
            </a:r>
            <a:r>
              <a:rPr lang="ru-RU" dirty="0" smtClean="0"/>
              <a:t>, трудового договору (контракту) (</a:t>
            </a:r>
            <a:r>
              <a:rPr lang="ru-RU" dirty="0" err="1" smtClean="0"/>
              <a:t>самопредставництво</a:t>
            </a:r>
            <a:r>
              <a:rPr lang="ru-RU" dirty="0" smtClean="0"/>
              <a:t> </a:t>
            </a:r>
            <a:r>
              <a:rPr lang="ru-RU" dirty="0" err="1" smtClean="0"/>
              <a:t>юридичної</a:t>
            </a:r>
            <a:r>
              <a:rPr lang="ru-RU" dirty="0" smtClean="0"/>
              <a:t> особи);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1520" y="341376"/>
            <a:ext cx="8424672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Процесуальне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представництво</a:t>
            </a:r>
            <a:r>
              <a:rPr lang="ru-RU" b="1" dirty="0" smtClean="0"/>
              <a:t> –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процесуальна</a:t>
            </a:r>
            <a:r>
              <a:rPr lang="ru-RU" b="1" dirty="0" smtClean="0"/>
              <a:t> 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 особи (</a:t>
            </a:r>
            <a:r>
              <a:rPr lang="ru-RU" b="1" dirty="0" err="1" smtClean="0"/>
              <a:t>представника</a:t>
            </a:r>
            <a:r>
              <a:rPr lang="ru-RU" b="1" dirty="0" smtClean="0"/>
              <a:t>) у межах </a:t>
            </a:r>
            <a:r>
              <a:rPr lang="ru-RU" b="1" dirty="0" err="1" smtClean="0"/>
              <a:t>наданих</a:t>
            </a:r>
            <a:r>
              <a:rPr lang="ru-RU" b="1" dirty="0" smtClean="0"/>
              <a:t> </a:t>
            </a:r>
            <a:r>
              <a:rPr lang="ru-RU" b="1" dirty="0" err="1" smtClean="0"/>
              <a:t>їй</a:t>
            </a:r>
            <a:r>
              <a:rPr lang="ru-RU" b="1" dirty="0" smtClean="0"/>
              <a:t> </a:t>
            </a:r>
            <a:r>
              <a:rPr lang="ru-RU" b="1" dirty="0" err="1" smtClean="0"/>
              <a:t>повноважень</a:t>
            </a:r>
            <a:r>
              <a:rPr lang="ru-RU" b="1" dirty="0" smtClean="0"/>
              <a:t>, </a:t>
            </a:r>
            <a:r>
              <a:rPr lang="ru-RU" b="1" dirty="0" err="1" smtClean="0"/>
              <a:t>спрямована</a:t>
            </a:r>
            <a:r>
              <a:rPr lang="ru-RU" b="1" dirty="0" smtClean="0"/>
              <a:t> на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суб’єктивних</a:t>
            </a:r>
            <a:r>
              <a:rPr lang="ru-RU" b="1" dirty="0" smtClean="0"/>
              <a:t> прав, свобод та </a:t>
            </a:r>
            <a:r>
              <a:rPr lang="ru-RU" b="1" dirty="0" err="1" smtClean="0"/>
              <a:t>інтересів</a:t>
            </a:r>
            <a:r>
              <a:rPr lang="ru-RU" b="1" dirty="0" smtClean="0"/>
              <a:t> </a:t>
            </a:r>
            <a:r>
              <a:rPr lang="ru-RU" b="1" dirty="0" err="1" smtClean="0"/>
              <a:t>іншої</a:t>
            </a:r>
            <a:r>
              <a:rPr lang="ru-RU" b="1" dirty="0" smtClean="0"/>
              <a:t> особи, яка </a:t>
            </a:r>
            <a:r>
              <a:rPr lang="ru-RU" b="1" dirty="0" err="1" smtClean="0"/>
              <a:t>бере</a:t>
            </a:r>
            <a:r>
              <a:rPr lang="ru-RU" b="1" dirty="0" smtClean="0"/>
              <a:t> участь у </a:t>
            </a:r>
            <a:r>
              <a:rPr lang="ru-RU" b="1" dirty="0" err="1" smtClean="0"/>
              <a:t>справі</a:t>
            </a:r>
            <a:r>
              <a:rPr lang="ru-RU" b="1" dirty="0" smtClean="0"/>
              <a:t>,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імені</a:t>
            </a:r>
            <a:r>
              <a:rPr lang="ru-RU" b="1" dirty="0" smtClean="0"/>
              <a:t> та в </a:t>
            </a:r>
            <a:r>
              <a:rPr lang="ru-RU" b="1" dirty="0" err="1" smtClean="0"/>
              <a:t>інтересах</a:t>
            </a:r>
            <a:r>
              <a:rPr lang="ru-RU" b="1" dirty="0" smtClean="0"/>
              <a:t> </a:t>
            </a:r>
            <a:r>
              <a:rPr lang="ru-RU" b="1" dirty="0" err="1" smtClean="0"/>
              <a:t>останньої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Процесуальним</a:t>
            </a:r>
            <a:r>
              <a:rPr lang="ru-RU" b="1" dirty="0" smtClean="0"/>
              <a:t> </a:t>
            </a:r>
            <a:r>
              <a:rPr lang="ru-RU" b="1" dirty="0" err="1" smtClean="0"/>
              <a:t>представником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</a:t>
            </a:r>
            <a:r>
              <a:rPr lang="ru-RU" b="1" dirty="0" err="1" smtClean="0"/>
              <a:t>фізична</a:t>
            </a:r>
            <a:r>
              <a:rPr lang="ru-RU" b="1" dirty="0" smtClean="0"/>
              <a:t> особа,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відповідає</a:t>
            </a:r>
            <a:r>
              <a:rPr lang="ru-RU" b="1" dirty="0" smtClean="0"/>
              <a:t> </a:t>
            </a:r>
            <a:r>
              <a:rPr lang="ru-RU" b="1" dirty="0" err="1" smtClean="0"/>
              <a:t>вимогам</a:t>
            </a:r>
            <a:r>
              <a:rPr lang="ru-RU" b="1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dirty="0" err="1" smtClean="0"/>
              <a:t>досягнення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вісімнадцяти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цивільної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процесуальної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дієздатності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належно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посвідчених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повноважень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представництва</a:t>
            </a:r>
            <a:r>
              <a:rPr lang="ru-RU" sz="2400" dirty="0" smtClean="0"/>
              <a:t> у </a:t>
            </a:r>
            <a:r>
              <a:rPr lang="ru-RU" sz="2400" dirty="0" err="1" smtClean="0"/>
              <a:t>суді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не </a:t>
            </a:r>
            <a:r>
              <a:rPr lang="ru-RU" sz="2400" dirty="0" smtClean="0"/>
              <a:t>входить до </a:t>
            </a:r>
            <a:r>
              <a:rPr lang="ru-RU" sz="2400" dirty="0" err="1" smtClean="0"/>
              <a:t>переліку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, </a:t>
            </a:r>
            <a:r>
              <a:rPr lang="ru-RU" sz="2400" dirty="0" err="1" smtClean="0"/>
              <a:t>зазначених</a:t>
            </a:r>
            <a:r>
              <a:rPr lang="ru-RU" sz="2400" dirty="0" smtClean="0"/>
              <a:t> у 61 ЦПК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700" t="15840" r="21900" b="6880"/>
          <a:stretch>
            <a:fillRect/>
          </a:stretch>
        </p:blipFill>
        <p:spPr bwMode="auto">
          <a:xfrm>
            <a:off x="538720" y="219456"/>
            <a:ext cx="7751840" cy="66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200" t="33064" r="14900" b="28640"/>
          <a:stretch>
            <a:fillRect/>
          </a:stretch>
        </p:blipFill>
        <p:spPr bwMode="auto">
          <a:xfrm>
            <a:off x="658368" y="0"/>
            <a:ext cx="6961632" cy="23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17500" t="31240" r="15500" b="30040"/>
          <a:stretch>
            <a:fillRect/>
          </a:stretch>
        </p:blipFill>
        <p:spPr bwMode="auto">
          <a:xfrm>
            <a:off x="926592" y="2255520"/>
            <a:ext cx="6425184" cy="232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16500" t="42760" r="15400" b="19800"/>
          <a:stretch>
            <a:fillRect/>
          </a:stretch>
        </p:blipFill>
        <p:spPr bwMode="auto">
          <a:xfrm>
            <a:off x="658368" y="4529328"/>
            <a:ext cx="6777033" cy="232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900" t="22880" r="13600" b="8000"/>
          <a:stretch>
            <a:fillRect/>
          </a:stretch>
        </p:blipFill>
        <p:spPr bwMode="auto">
          <a:xfrm>
            <a:off x="633984" y="304800"/>
            <a:ext cx="8595360" cy="526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i="1" dirty="0" err="1" smtClean="0"/>
              <a:t>Виникнення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цивільних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процесуальних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правовідносин</a:t>
            </a:r>
            <a:r>
              <a:rPr lang="ru-RU" sz="2000" i="1" dirty="0" smtClean="0"/>
              <a:t>, як правило, </a:t>
            </a:r>
            <a:r>
              <a:rPr lang="ru-RU" sz="2000" i="1" dirty="0" err="1" smtClean="0"/>
              <a:t>пов'язують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наявністю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між</a:t>
            </a:r>
            <a:r>
              <a:rPr lang="ru-RU" sz="2000" i="1" dirty="0" smtClean="0"/>
              <a:t> сторонами </a:t>
            </a:r>
            <a:r>
              <a:rPr lang="ru-RU" sz="2000" i="1" dirty="0" err="1" smtClean="0"/>
              <a:t>матеріально-правових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відносин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набули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спірного</a:t>
            </a:r>
            <a:r>
              <a:rPr lang="ru-RU" sz="2000" i="1" dirty="0" smtClean="0"/>
              <a:t> характеру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9600" t="25920" r="21100" b="30400"/>
          <a:stretch>
            <a:fillRect/>
          </a:stretch>
        </p:blipFill>
        <p:spPr bwMode="auto">
          <a:xfrm>
            <a:off x="658368" y="1575400"/>
            <a:ext cx="8680704" cy="39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18" y="755904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Документи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засвідчують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повноваження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процесуальних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представників</a:t>
            </a:r>
            <a:r>
              <a:rPr lang="ru-RU" sz="2800" b="1" dirty="0" smtClean="0"/>
              <a:t>: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877569"/>
            <a:ext cx="8596668" cy="4163794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r>
              <a:rPr lang="ru-RU" sz="2400" dirty="0" err="1" smtClean="0"/>
              <a:t>довіреність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особи; </a:t>
            </a:r>
          </a:p>
          <a:p>
            <a:r>
              <a:rPr lang="ru-RU" sz="2400" dirty="0" err="1" smtClean="0"/>
              <a:t>довіреність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юридичної</a:t>
            </a:r>
            <a:r>
              <a:rPr lang="ru-RU" sz="2400" dirty="0" smtClean="0"/>
              <a:t> особи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документи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посвідчують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службове</a:t>
            </a:r>
            <a:r>
              <a:rPr lang="ru-RU" sz="2400" dirty="0" smtClean="0"/>
              <a:t> становище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повноваження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керівника</a:t>
            </a:r>
            <a:r>
              <a:rPr lang="ru-RU" sz="2400" dirty="0" smtClean="0"/>
              <a:t>; </a:t>
            </a:r>
          </a:p>
          <a:p>
            <a:r>
              <a:rPr lang="ru-RU" sz="2400" dirty="0" err="1" smtClean="0"/>
              <a:t>свідоцтво</a:t>
            </a:r>
            <a:r>
              <a:rPr lang="ru-RU" sz="2400" dirty="0" smtClean="0"/>
              <a:t> </a:t>
            </a:r>
            <a:r>
              <a:rPr lang="ru-RU" sz="2400" dirty="0" smtClean="0"/>
              <a:t>про </a:t>
            </a:r>
            <a:r>
              <a:rPr lang="ru-RU" sz="2400" dirty="0" err="1" smtClean="0"/>
              <a:t>народження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рішення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опікуном</a:t>
            </a:r>
            <a:r>
              <a:rPr lang="ru-RU" sz="2400" dirty="0" smtClean="0"/>
              <a:t>, </a:t>
            </a:r>
            <a:r>
              <a:rPr lang="ru-RU" sz="2400" dirty="0" err="1" smtClean="0"/>
              <a:t>піклувальником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чи</a:t>
            </a:r>
            <a:r>
              <a:rPr lang="ru-RU" sz="2400" dirty="0" smtClean="0"/>
              <a:t> </a:t>
            </a:r>
            <a:r>
              <a:rPr lang="ru-RU" sz="2400" dirty="0" err="1" smtClean="0"/>
              <a:t>охоронцем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спадкового</a:t>
            </a:r>
            <a:r>
              <a:rPr lang="ru-RU" sz="2400" dirty="0" smtClean="0"/>
              <a:t> майна; </a:t>
            </a:r>
          </a:p>
          <a:p>
            <a:r>
              <a:rPr lang="ru-RU" sz="2400" dirty="0" err="1" smtClean="0"/>
              <a:t>повноваження</a:t>
            </a:r>
            <a:r>
              <a:rPr lang="ru-RU" sz="2400" dirty="0" smtClean="0"/>
              <a:t> </a:t>
            </a:r>
            <a:r>
              <a:rPr lang="ru-RU" sz="2400" dirty="0" smtClean="0"/>
              <a:t>адвоката як </a:t>
            </a:r>
            <a:r>
              <a:rPr lang="ru-RU" sz="2400" dirty="0" err="1" smtClean="0"/>
              <a:t>представника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підтверджуються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довіреністю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ордером, </a:t>
            </a:r>
            <a:r>
              <a:rPr lang="ru-RU" sz="2400" dirty="0" err="1" smtClean="0"/>
              <a:t>виданим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відповідно</a:t>
            </a:r>
            <a:r>
              <a:rPr lang="ru-RU" sz="2400" dirty="0" smtClean="0"/>
              <a:t> до Закону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"Про адвокатуру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адвокатську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діяльність</a:t>
            </a:r>
            <a:r>
              <a:rPr lang="ru-RU" sz="2400" dirty="0" smtClean="0"/>
              <a:t>"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100" t="18240" r="22400" b="12320"/>
          <a:stretch>
            <a:fillRect/>
          </a:stretch>
        </p:blipFill>
        <p:spPr bwMode="auto">
          <a:xfrm>
            <a:off x="451104" y="292608"/>
            <a:ext cx="7802880" cy="61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300" t="18720" r="23400" b="20160"/>
          <a:stretch>
            <a:fillRect/>
          </a:stretch>
        </p:blipFill>
        <p:spPr bwMode="auto">
          <a:xfrm>
            <a:off x="1975104" y="0"/>
            <a:ext cx="5779008" cy="406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23200" t="44360" r="22900" b="17880"/>
          <a:stretch>
            <a:fillRect/>
          </a:stretch>
        </p:blipFill>
        <p:spPr bwMode="auto">
          <a:xfrm>
            <a:off x="1816608" y="4005072"/>
            <a:ext cx="5852160" cy="256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7500" t="22400" r="29900" b="10000"/>
          <a:stretch>
            <a:fillRect/>
          </a:stretch>
        </p:blipFill>
        <p:spPr bwMode="auto">
          <a:xfrm>
            <a:off x="1024128" y="0"/>
            <a:ext cx="6586696" cy="65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200" t="25920" r="30600" b="6400"/>
          <a:stretch>
            <a:fillRect/>
          </a:stretch>
        </p:blipFill>
        <p:spPr bwMode="auto">
          <a:xfrm>
            <a:off x="975360" y="135659"/>
            <a:ext cx="6388608" cy="6722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300" t="53600" r="21200" b="26080"/>
          <a:stretch>
            <a:fillRect/>
          </a:stretch>
        </p:blipFill>
        <p:spPr bwMode="auto">
          <a:xfrm>
            <a:off x="1682496" y="195072"/>
            <a:ext cx="6096000" cy="13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 l="26900" t="17320" r="25500" b="5000"/>
          <a:stretch>
            <a:fillRect/>
          </a:stretch>
        </p:blipFill>
        <p:spPr bwMode="auto">
          <a:xfrm>
            <a:off x="1621536" y="1463039"/>
            <a:ext cx="5949696" cy="52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6300" t="32320" r="24400" b="12000"/>
          <a:stretch>
            <a:fillRect/>
          </a:stretch>
        </p:blipFill>
        <p:spPr bwMode="auto">
          <a:xfrm>
            <a:off x="710184" y="268224"/>
            <a:ext cx="7824216" cy="552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3568" y="182880"/>
            <a:ext cx="8948928" cy="12557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Свідок</a:t>
            </a:r>
            <a:r>
              <a:rPr lang="ru-RU" b="1" dirty="0" smtClean="0"/>
              <a:t>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учасник</a:t>
            </a:r>
            <a:r>
              <a:rPr lang="ru-RU" b="1" dirty="0" smtClean="0"/>
              <a:t> </a:t>
            </a:r>
            <a:r>
              <a:rPr lang="ru-RU" b="1" dirty="0" err="1" smtClean="0"/>
              <a:t>цивільного</a:t>
            </a:r>
            <a:r>
              <a:rPr lang="ru-RU" b="1" dirty="0" smtClean="0"/>
              <a:t> </a:t>
            </a:r>
            <a:r>
              <a:rPr lang="ru-RU" b="1" dirty="0" err="1" smtClean="0"/>
              <a:t>процесу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викликається</a:t>
            </a:r>
            <a:r>
              <a:rPr lang="ru-RU" b="1" dirty="0" smtClean="0"/>
              <a:t> судом для </a:t>
            </a:r>
            <a:r>
              <a:rPr lang="ru-RU" b="1" dirty="0" err="1" smtClean="0"/>
              <a:t>дачі</a:t>
            </a:r>
            <a:r>
              <a:rPr lang="ru-RU" b="1" dirty="0" smtClean="0"/>
              <a:t> </a:t>
            </a:r>
            <a:r>
              <a:rPr lang="ru-RU" b="1" dirty="0" err="1" smtClean="0"/>
              <a:t>показань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відомих</a:t>
            </a:r>
            <a:r>
              <a:rPr lang="ru-RU" b="1" dirty="0" smtClean="0"/>
              <a:t> </a:t>
            </a:r>
            <a:r>
              <a:rPr lang="ru-RU" b="1" dirty="0" err="1" smtClean="0"/>
              <a:t>йому</a:t>
            </a:r>
            <a:r>
              <a:rPr lang="ru-RU" b="1" dirty="0" smtClean="0"/>
              <a:t> </a:t>
            </a:r>
            <a:r>
              <a:rPr lang="ru-RU" b="1" dirty="0" err="1" smtClean="0"/>
              <a:t>обставин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стосуються</a:t>
            </a:r>
            <a:r>
              <a:rPr lang="ru-RU" b="1" dirty="0" smtClean="0"/>
              <a:t> </a:t>
            </a:r>
            <a:r>
              <a:rPr lang="ru-RU" b="1" dirty="0" err="1" smtClean="0"/>
              <a:t>справи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b="1" i="1" dirty="0" err="1" smtClean="0"/>
              <a:t>Свідком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може</a:t>
            </a:r>
            <a:r>
              <a:rPr lang="ru-RU" b="1" i="1" dirty="0" smtClean="0"/>
              <a:t> бути </a:t>
            </a:r>
            <a:r>
              <a:rPr lang="ru-RU" b="1" i="1" dirty="0" err="1" smtClean="0"/>
              <a:t>кожна</a:t>
            </a:r>
            <a:r>
              <a:rPr lang="ru-RU" b="1" i="1" dirty="0" smtClean="0"/>
              <a:t> особа, </a:t>
            </a:r>
            <a:r>
              <a:rPr lang="ru-RU" b="1" i="1" dirty="0" err="1" smtClean="0"/>
              <a:t>якій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відомі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будь-які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обставини</a:t>
            </a:r>
            <a:r>
              <a:rPr lang="ru-RU" b="1" i="1" dirty="0" smtClean="0"/>
              <a:t>, </a:t>
            </a:r>
            <a:r>
              <a:rPr lang="ru-RU" b="1" i="1" dirty="0" err="1" smtClean="0"/>
              <a:t>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стосуються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справи</a:t>
            </a:r>
            <a:r>
              <a:rPr lang="ru-RU" b="1" i="1" dirty="0" smtClean="0"/>
              <a:t> ( ч.1. ст. 69 ЦПК </a:t>
            </a:r>
            <a:r>
              <a:rPr lang="ru-RU" b="1" i="1" dirty="0" err="1" smtClean="0"/>
              <a:t>України</a:t>
            </a:r>
            <a:r>
              <a:rPr lang="ru-RU" b="1" i="1" dirty="0" smtClean="0"/>
              <a:t>)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4200" t="20480" r="24100" b="14400"/>
          <a:stretch>
            <a:fillRect/>
          </a:stretch>
        </p:blipFill>
        <p:spPr bwMode="auto">
          <a:xfrm>
            <a:off x="755904" y="1469655"/>
            <a:ext cx="6534912" cy="514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4300" t="21280" r="25600" b="7200"/>
          <a:stretch>
            <a:fillRect/>
          </a:stretch>
        </p:blipFill>
        <p:spPr bwMode="auto">
          <a:xfrm>
            <a:off x="682752" y="219456"/>
            <a:ext cx="7144512" cy="637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5400" t="21600" r="13600" b="29600"/>
          <a:stretch>
            <a:fillRect/>
          </a:stretch>
        </p:blipFill>
        <p:spPr bwMode="auto">
          <a:xfrm>
            <a:off x="256031" y="987552"/>
            <a:ext cx="9337473" cy="401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700" t="18720" r="23400" b="6400"/>
          <a:stretch>
            <a:fillRect/>
          </a:stretch>
        </p:blipFill>
        <p:spPr bwMode="auto">
          <a:xfrm>
            <a:off x="426720" y="170688"/>
            <a:ext cx="7437120" cy="633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15400" t="20320" r="15700" b="13920"/>
          <a:stretch>
            <a:fillRect/>
          </a:stretch>
        </p:blipFill>
        <p:spPr bwMode="auto">
          <a:xfrm>
            <a:off x="316992" y="404672"/>
            <a:ext cx="9070848" cy="54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16200" t="22400" r="15300" b="5760"/>
          <a:stretch>
            <a:fillRect/>
          </a:stretch>
        </p:blipFill>
        <p:spPr bwMode="auto">
          <a:xfrm>
            <a:off x="877824" y="0"/>
            <a:ext cx="6754368" cy="442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16300" t="27200" r="15800" b="16320"/>
          <a:stretch>
            <a:fillRect/>
          </a:stretch>
        </p:blipFill>
        <p:spPr bwMode="auto">
          <a:xfrm>
            <a:off x="1072896" y="4376928"/>
            <a:ext cx="5998464" cy="248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7100" t="28960" r="15600" b="13600"/>
          <a:stretch>
            <a:fillRect/>
          </a:stretch>
        </p:blipFill>
        <p:spPr bwMode="auto">
          <a:xfrm>
            <a:off x="182879" y="414528"/>
            <a:ext cx="9233725" cy="492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0400" t="20960" r="22400" b="13440"/>
          <a:stretch>
            <a:fillRect/>
          </a:stretch>
        </p:blipFill>
        <p:spPr bwMode="auto">
          <a:xfrm>
            <a:off x="475488" y="206327"/>
            <a:ext cx="8046720" cy="57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2400" t="32800" r="22400" b="16960"/>
          <a:stretch>
            <a:fillRect/>
          </a:stretch>
        </p:blipFill>
        <p:spPr bwMode="auto">
          <a:xfrm>
            <a:off x="743712" y="0"/>
            <a:ext cx="6729984" cy="38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2700" t="38440" r="22900" b="25080"/>
          <a:stretch>
            <a:fillRect/>
          </a:stretch>
        </p:blipFill>
        <p:spPr bwMode="auto">
          <a:xfrm>
            <a:off x="829056" y="3913632"/>
            <a:ext cx="6632448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2400" t="19040" r="21500" b="10000"/>
          <a:stretch>
            <a:fillRect/>
          </a:stretch>
        </p:blipFill>
        <p:spPr bwMode="auto">
          <a:xfrm>
            <a:off x="616596" y="182880"/>
            <a:ext cx="7795884" cy="616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000" t="47840" r="21100" b="13440"/>
          <a:stretch>
            <a:fillRect/>
          </a:stretch>
        </p:blipFill>
        <p:spPr bwMode="auto">
          <a:xfrm>
            <a:off x="902207" y="1267968"/>
            <a:ext cx="8370564" cy="356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23900" t="16200" r="24600" b="5000"/>
          <a:stretch>
            <a:fillRect/>
          </a:stretch>
        </p:blipFill>
        <p:spPr bwMode="auto">
          <a:xfrm>
            <a:off x="573024" y="48946"/>
            <a:ext cx="7120128" cy="680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100" t="28320" r="23300" b="17120"/>
          <a:stretch>
            <a:fillRect/>
          </a:stretch>
        </p:blipFill>
        <p:spPr bwMode="auto">
          <a:xfrm>
            <a:off x="305694" y="182880"/>
            <a:ext cx="8765154" cy="547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2900" t="29120" r="26400" b="20000"/>
          <a:stretch>
            <a:fillRect/>
          </a:stretch>
        </p:blipFill>
        <p:spPr bwMode="auto">
          <a:xfrm>
            <a:off x="292608" y="0"/>
            <a:ext cx="8973312" cy="562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2600" t="23840" r="25300" b="20000"/>
          <a:stretch>
            <a:fillRect/>
          </a:stretch>
        </p:blipFill>
        <p:spPr bwMode="auto">
          <a:xfrm>
            <a:off x="316992" y="146515"/>
            <a:ext cx="8631936" cy="5815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0"/>
            <a:ext cx="9314688" cy="89001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400" b="1" dirty="0" err="1" smtClean="0"/>
              <a:t>Процесуальна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співучасть</a:t>
            </a:r>
            <a:r>
              <a:rPr lang="ru-RU" sz="1400" b="1" dirty="0" smtClean="0"/>
              <a:t> – </a:t>
            </a:r>
            <a:r>
              <a:rPr lang="ru-RU" sz="1400" dirty="0" err="1" smtClean="0"/>
              <a:t>це</a:t>
            </a:r>
            <a:r>
              <a:rPr lang="ru-RU" sz="1400" dirty="0" smtClean="0"/>
              <a:t> участь </a:t>
            </a:r>
            <a:r>
              <a:rPr lang="ru-RU" sz="1400" dirty="0" err="1" smtClean="0"/>
              <a:t>кількох</a:t>
            </a:r>
            <a:r>
              <a:rPr lang="ru-RU" sz="1400" dirty="0" smtClean="0"/>
              <a:t> </a:t>
            </a:r>
            <a:r>
              <a:rPr lang="ru-RU" sz="1400" dirty="0" err="1" smtClean="0"/>
              <a:t>позивачів</a:t>
            </a:r>
            <a:r>
              <a:rPr lang="ru-RU" sz="1400" dirty="0" smtClean="0"/>
              <a:t> та (</a:t>
            </a:r>
            <a:r>
              <a:rPr lang="ru-RU" sz="1400" dirty="0" err="1" smtClean="0"/>
              <a:t>або</a:t>
            </a:r>
            <a:r>
              <a:rPr lang="ru-RU" sz="1400" dirty="0" smtClean="0"/>
              <a:t>) </a:t>
            </a:r>
            <a:r>
              <a:rPr lang="ru-RU" sz="1400" dirty="0" err="1" smtClean="0"/>
              <a:t>кількох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відповідачів</a:t>
            </a:r>
            <a:r>
              <a:rPr lang="ru-RU" sz="1400" dirty="0" smtClean="0"/>
              <a:t> в одному </a:t>
            </a:r>
            <a:r>
              <a:rPr lang="ru-RU" sz="1400" dirty="0" err="1" smtClean="0"/>
              <a:t>провадженні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800" t="15680" r="25500" b="5440"/>
          <a:stretch>
            <a:fillRect/>
          </a:stretch>
        </p:blipFill>
        <p:spPr bwMode="auto">
          <a:xfrm>
            <a:off x="597408" y="663791"/>
            <a:ext cx="6156960" cy="59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2900" t="30880" r="25900" b="14880"/>
          <a:stretch>
            <a:fillRect/>
          </a:stretch>
        </p:blipFill>
        <p:spPr bwMode="auto">
          <a:xfrm>
            <a:off x="451104" y="369808"/>
            <a:ext cx="8022336" cy="531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1030" y="2867725"/>
            <a:ext cx="8210634" cy="3228275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Умови</a:t>
            </a:r>
            <a:r>
              <a:rPr lang="ru-RU" b="1" dirty="0" smtClean="0"/>
              <a:t> </a:t>
            </a:r>
            <a:r>
              <a:rPr lang="ru-RU" b="1" dirty="0" err="1" smtClean="0"/>
              <a:t>заміни</a:t>
            </a:r>
            <a:r>
              <a:rPr lang="ru-RU" b="1" dirty="0" smtClean="0"/>
              <a:t> </a:t>
            </a:r>
            <a:r>
              <a:rPr lang="ru-RU" b="1" dirty="0" err="1" smtClean="0"/>
              <a:t>первісного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відповідача</a:t>
            </a:r>
            <a:r>
              <a:rPr lang="ru-RU" b="1" dirty="0" smtClean="0"/>
              <a:t>: </a:t>
            </a:r>
            <a:endParaRPr lang="ru-RU" dirty="0" smtClean="0"/>
          </a:p>
          <a:p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у </a:t>
            </a:r>
            <a:r>
              <a:rPr lang="ru-RU" dirty="0" err="1" smtClean="0"/>
              <a:t>відповідача</a:t>
            </a:r>
            <a:r>
              <a:rPr lang="ru-RU" dirty="0" smtClean="0"/>
              <a:t> </a:t>
            </a:r>
            <a:r>
              <a:rPr lang="ru-RU" dirty="0" err="1" smtClean="0"/>
              <a:t>обов'язку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за </a:t>
            </a:r>
            <a:r>
              <a:rPr lang="ru-RU" dirty="0" err="1" smtClean="0"/>
              <a:t>пред'явленим</a:t>
            </a:r>
            <a:r>
              <a:rPr lang="ru-RU" dirty="0" smtClean="0"/>
              <a:t> </a:t>
            </a:r>
            <a:r>
              <a:rPr lang="ru-RU" dirty="0" err="1" smtClean="0"/>
              <a:t>позовом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обов'язок</a:t>
            </a:r>
            <a:r>
              <a:rPr lang="ru-RU" dirty="0" smtClean="0"/>
              <a:t> </a:t>
            </a:r>
            <a:r>
              <a:rPr lang="ru-RU" dirty="0" err="1" smtClean="0"/>
              <a:t>відповідати</a:t>
            </a:r>
            <a:r>
              <a:rPr lang="ru-RU" dirty="0" smtClean="0"/>
              <a:t>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позовними</a:t>
            </a:r>
            <a:r>
              <a:rPr lang="ru-RU" dirty="0" smtClean="0"/>
              <a:t> </a:t>
            </a:r>
            <a:r>
              <a:rPr lang="ru-RU" dirty="0" err="1" smtClean="0"/>
              <a:t>вимогами</a:t>
            </a:r>
            <a:r>
              <a:rPr lang="ru-RU" dirty="0" smtClean="0"/>
              <a:t> </a:t>
            </a:r>
            <a:r>
              <a:rPr lang="ru-RU" dirty="0" err="1" smtClean="0"/>
              <a:t>покладено</a:t>
            </a:r>
            <a:r>
              <a:rPr lang="ru-RU" dirty="0" smtClean="0"/>
              <a:t> на </a:t>
            </a:r>
            <a:r>
              <a:rPr lang="ru-RU" dirty="0" err="1" smtClean="0"/>
              <a:t>іншу</a:t>
            </a:r>
            <a:r>
              <a:rPr lang="ru-RU" dirty="0" smtClean="0"/>
              <a:t> особу; </a:t>
            </a:r>
          </a:p>
          <a:p>
            <a:r>
              <a:rPr lang="ru-RU" dirty="0" smtClean="0"/>
              <a:t>•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вказати</a:t>
            </a:r>
            <a:r>
              <a:rPr lang="ru-RU" dirty="0" smtClean="0"/>
              <a:t> особу, яка повинна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dirty="0" err="1" smtClean="0"/>
              <a:t>вимогу</a:t>
            </a:r>
            <a:r>
              <a:rPr lang="ru-RU" dirty="0" smtClean="0"/>
              <a:t> </a:t>
            </a:r>
            <a:r>
              <a:rPr lang="ru-RU" dirty="0" err="1" smtClean="0"/>
              <a:t>позивача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належного</a:t>
            </a:r>
            <a:r>
              <a:rPr lang="ru-RU" dirty="0" smtClean="0"/>
              <a:t> </a:t>
            </a:r>
            <a:r>
              <a:rPr lang="ru-RU" dirty="0" err="1" smtClean="0"/>
              <a:t>відповідача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клопотання</a:t>
            </a:r>
            <a:r>
              <a:rPr lang="ru-RU" dirty="0" smtClean="0"/>
              <a:t> </a:t>
            </a:r>
            <a:r>
              <a:rPr lang="ru-RU" dirty="0" err="1" smtClean="0"/>
              <a:t>позивача</a:t>
            </a:r>
            <a:r>
              <a:rPr lang="ru-RU" dirty="0" smtClean="0"/>
              <a:t> про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заміни</a:t>
            </a:r>
            <a:r>
              <a:rPr lang="ru-RU" dirty="0" smtClean="0"/>
              <a:t> </a:t>
            </a:r>
            <a:r>
              <a:rPr lang="ru-RU" dirty="0" err="1" smtClean="0"/>
              <a:t>неналежного</a:t>
            </a:r>
            <a:r>
              <a:rPr lang="ru-RU" dirty="0" smtClean="0"/>
              <a:t> </a:t>
            </a:r>
            <a:r>
              <a:rPr lang="ru-RU" dirty="0" err="1" smtClean="0"/>
              <a:t>відповідача</a:t>
            </a:r>
            <a:r>
              <a:rPr lang="ru-RU" dirty="0" smtClean="0"/>
              <a:t> </a:t>
            </a:r>
            <a:r>
              <a:rPr lang="ru-RU" dirty="0" err="1" smtClean="0"/>
              <a:t>належним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3296" y="341376"/>
            <a:ext cx="8558784" cy="8168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Неналежний</a:t>
            </a:r>
            <a:r>
              <a:rPr lang="ru-RU" b="1" dirty="0" smtClean="0"/>
              <a:t> </a:t>
            </a:r>
            <a:r>
              <a:rPr lang="ru-RU" b="1" dirty="0" err="1" smtClean="0"/>
              <a:t>позивач</a:t>
            </a:r>
            <a:r>
              <a:rPr lang="ru-RU" b="1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особа, </a:t>
            </a:r>
            <a:r>
              <a:rPr lang="ru-RU" dirty="0" err="1" smtClean="0"/>
              <a:t>якій</a:t>
            </a:r>
            <a:r>
              <a:rPr lang="ru-RU" dirty="0" smtClean="0"/>
              <a:t> не </a:t>
            </a:r>
            <a:r>
              <a:rPr lang="ru-RU" dirty="0" err="1" smtClean="0"/>
              <a:t>належить</a:t>
            </a:r>
            <a:r>
              <a:rPr lang="ru-RU" dirty="0" smtClean="0"/>
              <a:t> право </a:t>
            </a:r>
            <a:r>
              <a:rPr lang="ru-RU" dirty="0" err="1" smtClean="0"/>
              <a:t>вимоги</a:t>
            </a:r>
            <a:r>
              <a:rPr lang="ru-RU" dirty="0" smtClean="0"/>
              <a:t> за </a:t>
            </a:r>
            <a:r>
              <a:rPr lang="ru-RU" dirty="0" err="1" smtClean="0"/>
              <a:t>пред’явленим</a:t>
            </a:r>
            <a:r>
              <a:rPr lang="ru-RU" dirty="0" smtClean="0"/>
              <a:t> </a:t>
            </a:r>
            <a:r>
              <a:rPr lang="ru-RU" dirty="0" err="1" smtClean="0"/>
              <a:t>позовом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1584" y="1603248"/>
            <a:ext cx="8558784" cy="11033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Неналежний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відповідач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особа, </a:t>
            </a:r>
            <a:r>
              <a:rPr lang="ru-RU" dirty="0" err="1" smtClean="0"/>
              <a:t>стосовно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не повинна </a:t>
            </a:r>
            <a:r>
              <a:rPr lang="ru-RU" dirty="0" err="1" smtClean="0"/>
              <a:t>відповідати</a:t>
            </a:r>
            <a:r>
              <a:rPr lang="ru-RU" dirty="0" smtClean="0"/>
              <a:t> за </a:t>
            </a:r>
            <a:r>
              <a:rPr lang="ru-RU" dirty="0" err="1" smtClean="0"/>
              <a:t>пред’явленими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матеріально-правовими</a:t>
            </a:r>
            <a:r>
              <a:rPr lang="ru-RU" dirty="0" smtClean="0"/>
              <a:t> </a:t>
            </a:r>
            <a:r>
              <a:rPr lang="ru-RU" dirty="0" err="1" smtClean="0"/>
              <a:t>вимогами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592</Words>
  <Application>Microsoft Office PowerPoint</Application>
  <PresentationFormat>Произвольный</PresentationFormat>
  <Paragraphs>42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Слайд 1</vt:lpstr>
      <vt:lpstr>Виникнення цивільних процесуальних правовідносин, як правило, пов'язують з наявністю між сторонами матеріально-правових відносин, що набули спірного характеру </vt:lpstr>
      <vt:lpstr>Слайд 3</vt:lpstr>
      <vt:lpstr>Слайд 4</vt:lpstr>
      <vt:lpstr>Слайд 5</vt:lpstr>
      <vt:lpstr>Слайд 6</vt:lpstr>
      <vt:lpstr> Процесуальна співучасть – це участь кількох позивачів та (або) кількох відповідачів в одному провадженні </vt:lpstr>
      <vt:lpstr>Слайд 8</vt:lpstr>
      <vt:lpstr>Слайд 9</vt:lpstr>
      <vt:lpstr>Слайд 10</vt:lpstr>
      <vt:lpstr>Треті особи - це суб'єкти цивільних процесуальних правовідносин, які вступили у цивільну справу після відкриття у ній провадження для захисту своїх суб'єктивних прав чи охоронюваних законом інтересів</vt:lpstr>
      <vt:lpstr>Слайд 12</vt:lpstr>
      <vt:lpstr>Слайд 13</vt:lpstr>
      <vt:lpstr>Слайд 14</vt:lpstr>
      <vt:lpstr>Слайд 15</vt:lpstr>
      <vt:lpstr>Процесуальним представником може бути фізична особа, що відповідає вимогам: </vt:lpstr>
      <vt:lpstr>Слайд 17</vt:lpstr>
      <vt:lpstr>Слайд 18</vt:lpstr>
      <vt:lpstr>Слайд 19</vt:lpstr>
      <vt:lpstr>Документи, що засвідчують повноваження процесуальних представників: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84</cp:revision>
  <dcterms:created xsi:type="dcterms:W3CDTF">2022-09-03T17:54:59Z</dcterms:created>
  <dcterms:modified xsi:type="dcterms:W3CDTF">2022-09-26T07:15:54Z</dcterms:modified>
</cp:coreProperties>
</file>