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78" r:id="rId22"/>
    <p:sldId id="280" r:id="rId23"/>
    <p:sldId id="257" r:id="rId24"/>
    <p:sldId id="284" r:id="rId25"/>
    <p:sldId id="285" r:id="rId26"/>
    <p:sldId id="281" r:id="rId27"/>
    <p:sldId id="258" r:id="rId28"/>
    <p:sldId id="259" r:id="rId29"/>
    <p:sldId id="282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5E4FE73-9C22-4D2B-B8BF-5107005EEE4B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C7B71B8-713D-405A-9A32-1DE40AF37BD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600" dirty="0" smtClean="0"/>
              <a:t>Психологія хворих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</a:t>
            </a:r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27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620688"/>
            <a:ext cx="53103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ригідного</a:t>
            </a:r>
            <a:r>
              <a:rPr lang="ru-RU" dirty="0"/>
              <a:t> типу </a:t>
            </a:r>
            <a:r>
              <a:rPr lang="ru-RU" dirty="0" err="1"/>
              <a:t>акцентуацій</a:t>
            </a:r>
            <a:r>
              <a:rPr lang="ru-RU" dirty="0"/>
              <a:t> і </a:t>
            </a:r>
            <a:r>
              <a:rPr lang="ru-RU" dirty="0" err="1"/>
              <a:t>психопатійних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 </a:t>
            </a:r>
            <a:r>
              <a:rPr lang="ru-RU" dirty="0" err="1"/>
              <a:t>паранойного</a:t>
            </a:r>
            <a:r>
              <a:rPr lang="ru-RU" dirty="0"/>
              <a:t> складу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безкомпромісність</a:t>
            </a:r>
            <a:r>
              <a:rPr lang="ru-RU" dirty="0"/>
              <a:t> </a:t>
            </a:r>
            <a:r>
              <a:rPr lang="ru-RU" dirty="0" err="1"/>
              <a:t>суджень</a:t>
            </a:r>
            <a:r>
              <a:rPr lang="ru-RU" dirty="0"/>
              <a:t> і </a:t>
            </a:r>
            <a:r>
              <a:rPr lang="ru-RU" dirty="0" err="1"/>
              <a:t>переконань</a:t>
            </a:r>
            <a:r>
              <a:rPr lang="ru-RU" dirty="0"/>
              <a:t>, </a:t>
            </a:r>
            <a:r>
              <a:rPr lang="ru-RU" dirty="0" err="1"/>
              <a:t>загострена</a:t>
            </a:r>
            <a:r>
              <a:rPr lang="ru-RU" dirty="0"/>
              <a:t> «</a:t>
            </a:r>
            <a:r>
              <a:rPr lang="ru-RU" dirty="0" err="1"/>
              <a:t>гіперсоціальність</a:t>
            </a:r>
            <a:r>
              <a:rPr lang="ru-RU" dirty="0"/>
              <a:t>» (</a:t>
            </a:r>
            <a:r>
              <a:rPr lang="ru-RU" dirty="0" err="1"/>
              <a:t>прагнення</a:t>
            </a:r>
            <a:r>
              <a:rPr lang="ru-RU" dirty="0"/>
              <a:t>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наводити</a:t>
            </a:r>
            <a:r>
              <a:rPr lang="ru-RU" dirty="0"/>
              <a:t> порядок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уявленнями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), </a:t>
            </a:r>
            <a:r>
              <a:rPr lang="ru-RU" dirty="0" err="1"/>
              <a:t>сповільненість</a:t>
            </a:r>
            <a:r>
              <a:rPr lang="ru-RU" dirty="0"/>
              <a:t>. В </a:t>
            </a:r>
            <a:r>
              <a:rPr lang="ru-RU" dirty="0" err="1"/>
              <a:t>структурі</a:t>
            </a:r>
            <a:r>
              <a:rPr lang="ru-RU" dirty="0"/>
              <a:t> ВКХ у них </a:t>
            </a:r>
            <a:r>
              <a:rPr lang="ru-RU" dirty="0" err="1"/>
              <a:t>домінують</a:t>
            </a:r>
            <a:r>
              <a:rPr lang="ru-RU" dirty="0"/>
              <a:t> </a:t>
            </a:r>
            <a:r>
              <a:rPr lang="ru-RU" dirty="0" err="1"/>
              <a:t>когнітивні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оціночні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В </a:t>
            </a:r>
            <a:r>
              <a:rPr lang="ru-RU" dirty="0" err="1"/>
              <a:t>переживаннях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мотив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і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статусу.</a:t>
            </a:r>
          </a:p>
          <a:p>
            <a:r>
              <a:rPr lang="ru-RU" dirty="0"/>
              <a:t>У </a:t>
            </a:r>
            <a:r>
              <a:rPr lang="ru-RU" dirty="0" err="1"/>
              <a:t>шизоїдних</a:t>
            </a:r>
            <a:r>
              <a:rPr lang="ru-RU" dirty="0"/>
              <a:t> </a:t>
            </a:r>
            <a:r>
              <a:rPr lang="ru-RU" dirty="0" err="1"/>
              <a:t>психопатів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замкнутості</a:t>
            </a:r>
            <a:r>
              <a:rPr lang="ru-RU" dirty="0"/>
              <a:t>, </a:t>
            </a:r>
            <a:r>
              <a:rPr lang="ru-RU" dirty="0" err="1"/>
              <a:t>відчуженості</a:t>
            </a:r>
            <a:r>
              <a:rPr lang="ru-RU" dirty="0"/>
              <a:t>, </a:t>
            </a:r>
            <a:r>
              <a:rPr lang="ru-RU" dirty="0" err="1"/>
              <a:t>домінування</a:t>
            </a:r>
            <a:r>
              <a:rPr lang="ru-RU" dirty="0"/>
              <a:t> </a:t>
            </a:r>
            <a:r>
              <a:rPr lang="ru-RU" dirty="0" err="1"/>
              <a:t>інтелектуальних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, в </a:t>
            </a:r>
            <a:r>
              <a:rPr lang="ru-RU" dirty="0" err="1"/>
              <a:t>структурі</a:t>
            </a:r>
            <a:r>
              <a:rPr lang="ru-RU" dirty="0"/>
              <a:t> ВКХ </a:t>
            </a:r>
            <a:r>
              <a:rPr lang="ru-RU" dirty="0" err="1"/>
              <a:t>домінують</a:t>
            </a:r>
            <a:r>
              <a:rPr lang="ru-RU" dirty="0"/>
              <a:t> </a:t>
            </a:r>
            <a:r>
              <a:rPr lang="ru-RU" dirty="0" err="1"/>
              <a:t>когнітивні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надцінних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наявного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так і </a:t>
            </a:r>
            <a:r>
              <a:rPr lang="ru-RU" dirty="0" err="1"/>
              <a:t>його</a:t>
            </a:r>
            <a:r>
              <a:rPr lang="ru-RU" dirty="0"/>
              <a:t>  </a:t>
            </a:r>
            <a:r>
              <a:rPr lang="ru-RU" dirty="0" err="1"/>
              <a:t>лікування</a:t>
            </a:r>
            <a:r>
              <a:rPr lang="ru-RU" dirty="0"/>
              <a:t>.</a:t>
            </a:r>
          </a:p>
          <a:p>
            <a:r>
              <a:rPr lang="ru-RU" dirty="0"/>
              <a:t>Як «</a:t>
            </a:r>
            <a:r>
              <a:rPr lang="ru-RU" dirty="0" err="1"/>
              <a:t>захисний</a:t>
            </a:r>
            <a:r>
              <a:rPr lang="ru-RU" dirty="0"/>
              <a:t>» </a:t>
            </a:r>
            <a:r>
              <a:rPr lang="ru-RU" dirty="0" err="1"/>
              <a:t>механізм</a:t>
            </a:r>
            <a:r>
              <a:rPr lang="ru-RU" dirty="0"/>
              <a:t> у них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аутизму, </a:t>
            </a:r>
            <a:r>
              <a:rPr lang="ru-RU" dirty="0" err="1"/>
              <a:t>ймовірні</a:t>
            </a:r>
            <a:r>
              <a:rPr lang="ru-RU" dirty="0"/>
              <a:t> </a:t>
            </a:r>
            <a:r>
              <a:rPr lang="ru-RU" dirty="0" err="1"/>
              <a:t>неочікувані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,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суїцидні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175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демонстративних</a:t>
            </a:r>
            <a:r>
              <a:rPr lang="ru-RU" dirty="0"/>
              <a:t> </a:t>
            </a:r>
            <a:r>
              <a:rPr lang="ru-RU" dirty="0" err="1"/>
              <a:t>акцентуйованих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 та </a:t>
            </a:r>
            <a:r>
              <a:rPr lang="ru-RU" dirty="0" err="1"/>
              <a:t>істерійних</a:t>
            </a:r>
            <a:r>
              <a:rPr lang="ru-RU" dirty="0"/>
              <a:t> </a:t>
            </a:r>
            <a:r>
              <a:rPr lang="ru-RU" dirty="0" err="1"/>
              <a:t>психопатів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 ВКХ </a:t>
            </a:r>
            <a:r>
              <a:rPr lang="ru-RU" dirty="0" err="1"/>
              <a:t>домінує</a:t>
            </a:r>
            <a:r>
              <a:rPr lang="ru-RU" dirty="0"/>
              <a:t> </a:t>
            </a:r>
            <a:r>
              <a:rPr lang="ru-RU" dirty="0" err="1"/>
              <a:t>почуттєвий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з </a:t>
            </a:r>
            <a:r>
              <a:rPr lang="ru-RU" dirty="0" err="1"/>
              <a:t>вираженням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компоненту у </a:t>
            </a:r>
            <a:r>
              <a:rPr lang="ru-RU" dirty="0" err="1"/>
              <a:t>вигляді</a:t>
            </a:r>
            <a:r>
              <a:rPr lang="ru-RU" dirty="0"/>
              <a:t> так </a:t>
            </a:r>
            <a:r>
              <a:rPr lang="ru-RU" dirty="0" err="1"/>
              <a:t>званої</a:t>
            </a:r>
            <a:r>
              <a:rPr lang="ru-RU" dirty="0"/>
              <a:t>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. </a:t>
            </a:r>
            <a:r>
              <a:rPr lang="ru-RU" dirty="0" err="1"/>
              <a:t>Механізмами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в одних </a:t>
            </a:r>
            <a:r>
              <a:rPr lang="ru-RU" dirty="0" err="1"/>
              <a:t>випадках</a:t>
            </a:r>
            <a:r>
              <a:rPr lang="ru-RU" dirty="0"/>
              <a:t> є «</a:t>
            </a:r>
            <a:r>
              <a:rPr lang="ru-RU" dirty="0" err="1"/>
              <a:t>витіснення</a:t>
            </a:r>
            <a:r>
              <a:rPr lang="ru-RU" dirty="0"/>
              <a:t>», «</a:t>
            </a:r>
            <a:r>
              <a:rPr lang="ru-RU" dirty="0" err="1"/>
              <a:t>заміщення</a:t>
            </a:r>
            <a:r>
              <a:rPr lang="ru-RU" dirty="0"/>
              <a:t>», «</a:t>
            </a:r>
            <a:r>
              <a:rPr lang="ru-RU" dirty="0" err="1"/>
              <a:t>заперечення</a:t>
            </a:r>
            <a:r>
              <a:rPr lang="ru-RU" dirty="0"/>
              <a:t>» </a:t>
            </a:r>
            <a:r>
              <a:rPr lang="ru-RU" dirty="0" err="1"/>
              <a:t>хвороби</a:t>
            </a:r>
            <a:r>
              <a:rPr lang="ru-RU" dirty="0"/>
              <a:t>, а в </a:t>
            </a:r>
            <a:r>
              <a:rPr lang="ru-RU" dirty="0" err="1"/>
              <a:t>інших</a:t>
            </a:r>
            <a:r>
              <a:rPr lang="ru-RU" dirty="0"/>
              <a:t> - </a:t>
            </a:r>
            <a:r>
              <a:rPr lang="ru-RU" dirty="0" err="1"/>
              <a:t>механізм</a:t>
            </a:r>
            <a:r>
              <a:rPr lang="ru-RU" dirty="0"/>
              <a:t> «</a:t>
            </a:r>
            <a:r>
              <a:rPr lang="ru-RU" dirty="0" err="1"/>
              <a:t>фіксації</a:t>
            </a:r>
            <a:r>
              <a:rPr lang="ru-RU" dirty="0"/>
              <a:t>» </a:t>
            </a:r>
            <a:r>
              <a:rPr lang="ru-RU" dirty="0" err="1"/>
              <a:t>із</a:t>
            </a:r>
            <a:r>
              <a:rPr lang="ru-RU" dirty="0"/>
              <a:t> «</a:t>
            </a:r>
            <a:r>
              <a:rPr lang="ru-RU" dirty="0" err="1"/>
              <a:t>втечою</a:t>
            </a:r>
            <a:r>
              <a:rPr lang="ru-RU" dirty="0"/>
              <a:t> в хворобу» і </a:t>
            </a:r>
            <a:r>
              <a:rPr lang="ru-RU" dirty="0" err="1"/>
              <a:t>наявністю</a:t>
            </a:r>
            <a:r>
              <a:rPr lang="ru-RU" dirty="0"/>
              <a:t> «</a:t>
            </a:r>
            <a:r>
              <a:rPr lang="ru-RU" dirty="0" err="1"/>
              <a:t>умовної</a:t>
            </a:r>
            <a:r>
              <a:rPr lang="ru-RU" dirty="0"/>
              <a:t> </a:t>
            </a:r>
            <a:r>
              <a:rPr lang="ru-RU" dirty="0" err="1"/>
              <a:t>приємності</a:t>
            </a:r>
            <a:r>
              <a:rPr lang="ru-RU" dirty="0"/>
              <a:t> і </a:t>
            </a:r>
            <a:r>
              <a:rPr lang="ru-RU" dirty="0" err="1"/>
              <a:t>бажаності</a:t>
            </a:r>
            <a:r>
              <a:rPr lang="ru-RU" dirty="0"/>
              <a:t>»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. </a:t>
            </a:r>
          </a:p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ВКХ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системою </a:t>
            </a:r>
            <a:r>
              <a:rPr lang="ru-RU" dirty="0" err="1"/>
              <a:t>ставлень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ієрархією</a:t>
            </a:r>
            <a:r>
              <a:rPr lang="ru-RU" dirty="0"/>
              <a:t> потреб,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, установок. Тому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про </a:t>
            </a:r>
            <a:r>
              <a:rPr lang="ru-RU" dirty="0" err="1"/>
              <a:t>соціально-психологічний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суб’єктивного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. У </a:t>
            </a:r>
            <a:r>
              <a:rPr lang="ru-RU" dirty="0" err="1"/>
              <a:t>формуванні</a:t>
            </a:r>
            <a:r>
              <a:rPr lang="ru-RU" dirty="0"/>
              <a:t> ВКХ </a:t>
            </a:r>
            <a:r>
              <a:rPr lang="ru-RU" dirty="0" err="1"/>
              <a:t>важливу</a:t>
            </a:r>
            <a:r>
              <a:rPr lang="ru-RU" dirty="0"/>
              <a:t> роль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світогляд</a:t>
            </a:r>
            <a:r>
              <a:rPr lang="ru-RU" dirty="0"/>
              <a:t> хворого,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релігійні</a:t>
            </a:r>
            <a:r>
              <a:rPr lang="ru-RU" dirty="0"/>
              <a:t> погляди, морально-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Суттєвий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ВКХ чинить </a:t>
            </a:r>
            <a:r>
              <a:rPr lang="ru-RU" dirty="0" err="1"/>
              <a:t>забобонність</a:t>
            </a:r>
            <a:r>
              <a:rPr lang="ru-RU" dirty="0"/>
              <a:t> хворого, </a:t>
            </a:r>
            <a:r>
              <a:rPr lang="ru-RU" dirty="0" err="1"/>
              <a:t>схильність</a:t>
            </a:r>
            <a:r>
              <a:rPr lang="ru-RU" dirty="0"/>
              <a:t> </a:t>
            </a:r>
            <a:r>
              <a:rPr lang="ru-RU" dirty="0" err="1"/>
              <a:t>тлумачити</a:t>
            </a:r>
            <a:r>
              <a:rPr lang="ru-RU" dirty="0"/>
              <a:t> причини хвороб з </a:t>
            </a:r>
            <a:r>
              <a:rPr lang="ru-RU" dirty="0" err="1"/>
              <a:t>містичних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(«</a:t>
            </a:r>
            <a:r>
              <a:rPr lang="ru-RU" dirty="0" err="1"/>
              <a:t>наврочили</a:t>
            </a:r>
            <a:r>
              <a:rPr lang="ru-RU" dirty="0"/>
              <a:t>», «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вампіра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формуванні</a:t>
            </a:r>
            <a:r>
              <a:rPr lang="ru-RU" dirty="0"/>
              <a:t> ВКХ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err="1"/>
              <a:t>культури</a:t>
            </a:r>
            <a:r>
              <a:rPr lang="ru-RU" dirty="0"/>
              <a:t> хворого. </a:t>
            </a:r>
            <a:r>
              <a:rPr lang="ru-RU" dirty="0" err="1"/>
              <a:t>Обізнаність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подвійне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нерозуміння</a:t>
            </a:r>
            <a:r>
              <a:rPr lang="ru-RU" dirty="0"/>
              <a:t> </a:t>
            </a:r>
            <a:r>
              <a:rPr lang="ru-RU" dirty="0" err="1"/>
              <a:t>хворобливого</a:t>
            </a:r>
            <a:r>
              <a:rPr lang="ru-RU" dirty="0"/>
              <a:t> стану, </a:t>
            </a:r>
            <a:r>
              <a:rPr lang="ru-RU" dirty="0" err="1"/>
              <a:t>недооцінки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і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обізнаність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про хворобу,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перебігу</a:t>
            </a:r>
            <a:r>
              <a:rPr lang="ru-RU" dirty="0"/>
              <a:t> й прогнозу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деформації</a:t>
            </a:r>
            <a:r>
              <a:rPr lang="ru-RU" dirty="0"/>
              <a:t> ВКХ.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пацієнтів-медиків</a:t>
            </a:r>
            <a:r>
              <a:rPr lang="ru-RU" dirty="0"/>
              <a:t> і 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батьки </a:t>
            </a:r>
            <a:r>
              <a:rPr lang="ru-RU" dirty="0" err="1"/>
              <a:t>яких</a:t>
            </a:r>
            <a:r>
              <a:rPr lang="ru-RU" dirty="0"/>
              <a:t> - </a:t>
            </a:r>
            <a:r>
              <a:rPr lang="ru-RU" dirty="0" err="1"/>
              <a:t>лікарі</a:t>
            </a:r>
            <a:r>
              <a:rPr lang="ru-RU" dirty="0"/>
              <a:t>. </a:t>
            </a:r>
          </a:p>
          <a:p>
            <a:r>
              <a:rPr lang="ru-RU" dirty="0"/>
              <a:t>2) </a:t>
            </a:r>
            <a:r>
              <a:rPr lang="ru-RU" dirty="0" err="1"/>
              <a:t>Вплив</a:t>
            </a:r>
            <a:r>
              <a:rPr lang="ru-RU" dirty="0"/>
              <a:t> на ВКХ характеру </a:t>
            </a:r>
            <a:r>
              <a:rPr lang="ru-RU" dirty="0" err="1"/>
              <a:t>хвороби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endParaRPr lang="ru-RU" dirty="0"/>
          </a:p>
          <a:p>
            <a:r>
              <a:rPr lang="ru-RU" dirty="0" err="1"/>
              <a:t>Значущим</a:t>
            </a:r>
            <a:r>
              <a:rPr lang="ru-RU" dirty="0"/>
              <a:t> фактором,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ВКХ є характер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50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1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В.Д. Менделевич (1999)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оцінює</a:t>
            </a:r>
            <a:r>
              <a:rPr lang="ru-RU" dirty="0"/>
              <a:t> будь-яку хворобу і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: </a:t>
            </a:r>
          </a:p>
          <a:p>
            <a:r>
              <a:rPr lang="ru-RU" dirty="0"/>
              <a:t>1.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летальності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інвалідності</a:t>
            </a:r>
            <a:r>
              <a:rPr lang="ru-RU" dirty="0"/>
              <a:t> й </a:t>
            </a:r>
            <a:r>
              <a:rPr lang="ru-RU" dirty="0" err="1"/>
              <a:t>хронізації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Больова</a:t>
            </a:r>
            <a:r>
              <a:rPr lang="ru-RU" dirty="0"/>
              <a:t> характеристика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Необхідність</a:t>
            </a:r>
            <a:r>
              <a:rPr lang="ru-RU" dirty="0"/>
              <a:t> радикального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палліативного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на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значущість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традиційне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хворих</a:t>
            </a:r>
            <a:r>
              <a:rPr lang="ru-RU" dirty="0"/>
              <a:t> в </a:t>
            </a:r>
            <a:r>
              <a:rPr lang="ru-RU" dirty="0" err="1"/>
              <a:t>мікросоціумі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на </a:t>
            </a:r>
            <a:r>
              <a:rPr lang="ru-RU" dirty="0" err="1"/>
              <a:t>сімейні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й </a:t>
            </a:r>
            <a:r>
              <a:rPr lang="ru-RU" dirty="0" err="1"/>
              <a:t>сексуальну</a:t>
            </a:r>
            <a:r>
              <a:rPr lang="ru-RU" dirty="0"/>
              <a:t> сферу.</a:t>
            </a:r>
          </a:p>
          <a:p>
            <a:r>
              <a:rPr lang="ru-RU" dirty="0"/>
              <a:t>8.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на сферу </a:t>
            </a:r>
            <a:r>
              <a:rPr lang="ru-RU" dirty="0" err="1"/>
              <a:t>розваг</a:t>
            </a:r>
            <a:r>
              <a:rPr lang="ru-RU" dirty="0"/>
              <a:t> й </a:t>
            </a:r>
            <a:r>
              <a:rPr lang="ru-RU" dirty="0" err="1"/>
              <a:t>інтересів</a:t>
            </a:r>
            <a:r>
              <a:rPr lang="ru-RU" dirty="0"/>
              <a:t> [3].</a:t>
            </a:r>
          </a:p>
          <a:p>
            <a:r>
              <a:rPr lang="ru-RU" dirty="0"/>
              <a:t>З </a:t>
            </a:r>
            <a:r>
              <a:rPr lang="ru-RU" dirty="0" err="1"/>
              <a:t>ймовірністю</a:t>
            </a:r>
            <a:r>
              <a:rPr lang="ru-RU" dirty="0"/>
              <a:t> </a:t>
            </a:r>
            <a:r>
              <a:rPr lang="ru-RU" dirty="0" err="1"/>
              <a:t>летальності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, як правило, </a:t>
            </a:r>
            <a:r>
              <a:rPr lang="ru-RU" dirty="0" err="1"/>
              <a:t>асоціюються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раптовою</a:t>
            </a:r>
            <a:r>
              <a:rPr lang="ru-RU" dirty="0"/>
              <a:t> </a:t>
            </a:r>
            <a:r>
              <a:rPr lang="ru-RU" dirty="0" err="1"/>
              <a:t>смертю</a:t>
            </a:r>
            <a:r>
              <a:rPr lang="ru-RU" dirty="0"/>
              <a:t> (</a:t>
            </a:r>
            <a:r>
              <a:rPr lang="ru-RU" dirty="0" err="1"/>
              <a:t>інфаркт</a:t>
            </a:r>
            <a:r>
              <a:rPr lang="ru-RU" dirty="0"/>
              <a:t> </a:t>
            </a:r>
            <a:r>
              <a:rPr lang="ru-RU" dirty="0" err="1"/>
              <a:t>міокарда</a:t>
            </a:r>
            <a:r>
              <a:rPr lang="ru-RU" dirty="0"/>
              <a:t>,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хірургічна</a:t>
            </a:r>
            <a:r>
              <a:rPr lang="ru-RU" dirty="0"/>
              <a:t> </a:t>
            </a:r>
            <a:r>
              <a:rPr lang="ru-RU" dirty="0" err="1"/>
              <a:t>патологія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мозкового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перспективу </a:t>
            </a:r>
            <a:r>
              <a:rPr lang="ru-RU" dirty="0" err="1"/>
              <a:t>неминучої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(</a:t>
            </a:r>
            <a:r>
              <a:rPr lang="ru-RU" dirty="0" err="1"/>
              <a:t>онкологічні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).</a:t>
            </a:r>
          </a:p>
          <a:p>
            <a:r>
              <a:rPr lang="ru-RU" dirty="0" err="1"/>
              <a:t>Хронізація</a:t>
            </a:r>
            <a:r>
              <a:rPr lang="ru-RU" dirty="0"/>
              <a:t> характерна для низки </a:t>
            </a:r>
            <a:r>
              <a:rPr lang="ru-RU" dirty="0" err="1"/>
              <a:t>внутрішніх</a:t>
            </a:r>
            <a:r>
              <a:rPr lang="ru-RU" dirty="0"/>
              <a:t>, </a:t>
            </a:r>
            <a:r>
              <a:rPr lang="ru-RU" dirty="0" err="1"/>
              <a:t>хірургічних</a:t>
            </a:r>
            <a:r>
              <a:rPr lang="ru-RU" dirty="0"/>
              <a:t> й </a:t>
            </a:r>
            <a:r>
              <a:rPr lang="ru-RU" dirty="0" err="1"/>
              <a:t>інфекційних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типу, </a:t>
            </a:r>
            <a:r>
              <a:rPr lang="ru-RU" dirty="0" err="1"/>
              <a:t>стосуються</a:t>
            </a:r>
            <a:r>
              <a:rPr lang="ru-RU" dirty="0"/>
              <a:t> перспектив </a:t>
            </a:r>
            <a:r>
              <a:rPr lang="ru-RU" dirty="0" err="1"/>
              <a:t>зцілення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стабілізації</a:t>
            </a:r>
            <a:r>
              <a:rPr lang="ru-RU" dirty="0"/>
              <a:t> стану,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. </a:t>
            </a:r>
            <a:r>
              <a:rPr lang="ru-RU" dirty="0" err="1"/>
              <a:t>Найжахливішим</a:t>
            </a:r>
            <a:r>
              <a:rPr lang="ru-RU" dirty="0"/>
              <a:t> є перспектива </a:t>
            </a:r>
            <a:r>
              <a:rPr lang="ru-RU" dirty="0" err="1"/>
              <a:t>інвалідності</a:t>
            </a:r>
            <a:r>
              <a:rPr lang="ru-RU" dirty="0"/>
              <a:t> й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0504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68760"/>
            <a:ext cx="8820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Больова</a:t>
            </a:r>
            <a:r>
              <a:rPr lang="ru-RU" dirty="0"/>
              <a:t> характеристика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у </a:t>
            </a:r>
            <a:r>
              <a:rPr lang="ru-RU" dirty="0" err="1"/>
              <a:t>більшості</a:t>
            </a:r>
            <a:r>
              <a:rPr lang="ru-RU" dirty="0"/>
              <a:t> хвороб. В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три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болю:</a:t>
            </a:r>
          </a:p>
          <a:p>
            <a:r>
              <a:rPr lang="ru-RU" dirty="0"/>
              <a:t>1.	</a:t>
            </a:r>
            <a:r>
              <a:rPr lang="ru-RU" dirty="0" err="1"/>
              <a:t>Специфічні</a:t>
            </a:r>
            <a:r>
              <a:rPr lang="ru-RU" dirty="0"/>
              <a:t> прояви болю,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фізіологічними</a:t>
            </a:r>
            <a:r>
              <a:rPr lang="ru-RU" dirty="0"/>
              <a:t> </a:t>
            </a:r>
            <a:r>
              <a:rPr lang="ru-RU" dirty="0" err="1"/>
              <a:t>механізмами</a:t>
            </a:r>
            <a:r>
              <a:rPr lang="ru-RU" dirty="0"/>
              <a:t> (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патогенних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рецептори</a:t>
            </a:r>
            <a:r>
              <a:rPr lang="ru-RU" dirty="0"/>
              <a:t>, </a:t>
            </a:r>
            <a:r>
              <a:rPr lang="ru-RU" dirty="0" err="1"/>
              <a:t>провідні</a:t>
            </a:r>
            <a:r>
              <a:rPr lang="ru-RU" dirty="0"/>
              <a:t> шляхи, </a:t>
            </a:r>
            <a:r>
              <a:rPr lang="ru-RU" dirty="0" err="1"/>
              <a:t>центральні</a:t>
            </a:r>
            <a:r>
              <a:rPr lang="ru-RU" dirty="0"/>
              <a:t> </a:t>
            </a:r>
            <a:r>
              <a:rPr lang="ru-RU" dirty="0" err="1"/>
              <a:t>відділи</a:t>
            </a:r>
            <a:r>
              <a:rPr lang="ru-RU" dirty="0"/>
              <a:t> </a:t>
            </a:r>
            <a:r>
              <a:rPr lang="ru-RU" dirty="0" err="1"/>
              <a:t>аналізаторів</a:t>
            </a:r>
            <a:r>
              <a:rPr lang="ru-RU" dirty="0"/>
              <a:t>).</a:t>
            </a:r>
          </a:p>
          <a:p>
            <a:r>
              <a:rPr lang="ru-RU" dirty="0"/>
              <a:t>2.	</a:t>
            </a:r>
            <a:r>
              <a:rPr lang="ru-RU" dirty="0" err="1"/>
              <a:t>Мотиваційно-емоційний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- </a:t>
            </a:r>
            <a:r>
              <a:rPr lang="ru-RU" dirty="0" err="1"/>
              <a:t>болі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виражаються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тілесними</a:t>
            </a:r>
            <a:r>
              <a:rPr lang="ru-RU" dirty="0"/>
              <a:t> </a:t>
            </a:r>
            <a:r>
              <a:rPr lang="ru-RU" dirty="0" err="1"/>
              <a:t>сенсаціями</a:t>
            </a:r>
            <a:r>
              <a:rPr lang="ru-RU" dirty="0"/>
              <a:t> за типом </a:t>
            </a:r>
            <a:r>
              <a:rPr lang="ru-RU" dirty="0" err="1"/>
              <a:t>сенестоалгій</a:t>
            </a:r>
            <a:r>
              <a:rPr lang="ru-RU" dirty="0"/>
              <a:t>, </a:t>
            </a:r>
            <a:r>
              <a:rPr lang="ru-RU" dirty="0" err="1"/>
              <a:t>представляються</a:t>
            </a:r>
            <a:r>
              <a:rPr lang="ru-RU" dirty="0"/>
              <a:t> </a:t>
            </a:r>
            <a:r>
              <a:rPr lang="ru-RU" dirty="0" err="1"/>
              <a:t>емоційними</a:t>
            </a:r>
            <a:r>
              <a:rPr lang="ru-RU" dirty="0"/>
              <a:t> </a:t>
            </a:r>
            <a:r>
              <a:rPr lang="ru-RU" dirty="0" err="1"/>
              <a:t>переживаннями</a:t>
            </a:r>
            <a:r>
              <a:rPr lang="ru-RU" dirty="0"/>
              <a:t> (страху, </a:t>
            </a:r>
            <a:r>
              <a:rPr lang="ru-RU" dirty="0" err="1"/>
              <a:t>депресії</a:t>
            </a:r>
            <a:r>
              <a:rPr lang="ru-RU" dirty="0"/>
              <a:t>).</a:t>
            </a:r>
          </a:p>
          <a:p>
            <a:r>
              <a:rPr lang="ru-RU" dirty="0"/>
              <a:t>3.	</a:t>
            </a:r>
            <a:r>
              <a:rPr lang="ru-RU" dirty="0" err="1"/>
              <a:t>Пізнавально-оціночний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-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механізмами</a:t>
            </a:r>
            <a:r>
              <a:rPr lang="ru-RU" dirty="0"/>
              <a:t> </a:t>
            </a:r>
            <a:r>
              <a:rPr lang="ru-RU" dirty="0" err="1"/>
              <a:t>антиципації</a:t>
            </a:r>
            <a:r>
              <a:rPr lang="ru-RU" dirty="0"/>
              <a:t> - </a:t>
            </a:r>
            <a:r>
              <a:rPr lang="ru-RU" dirty="0" err="1"/>
              <a:t>знаннями</a:t>
            </a:r>
            <a:r>
              <a:rPr lang="ru-RU" dirty="0"/>
              <a:t> хворого про </a:t>
            </a:r>
            <a:r>
              <a:rPr lang="ru-RU" dirty="0" err="1"/>
              <a:t>клініку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важливими</a:t>
            </a:r>
            <a:r>
              <a:rPr lang="ru-RU" dirty="0"/>
              <a:t> в </a:t>
            </a:r>
            <a:r>
              <a:rPr lang="ru-RU" dirty="0" err="1"/>
              <a:t>оцінюванні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стану.</a:t>
            </a:r>
          </a:p>
          <a:p>
            <a:r>
              <a:rPr lang="ru-RU" dirty="0"/>
              <a:t>Тому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констатувати</a:t>
            </a:r>
            <a:r>
              <a:rPr lang="ru-RU" dirty="0"/>
              <a:t> факт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больового</a:t>
            </a:r>
            <a:r>
              <a:rPr lang="ru-RU" dirty="0"/>
              <a:t> синдрому, а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. Часто </a:t>
            </a:r>
            <a:r>
              <a:rPr lang="ru-RU" dirty="0" err="1"/>
              <a:t>лінійний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вираженням</a:t>
            </a:r>
            <a:r>
              <a:rPr lang="ru-RU" dirty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і </a:t>
            </a:r>
            <a:r>
              <a:rPr lang="ru-RU" dirty="0" err="1"/>
              <a:t>больових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відсутній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соматичної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перебігають</a:t>
            </a:r>
            <a:r>
              <a:rPr lang="ru-RU" dirty="0"/>
              <a:t> без </a:t>
            </a:r>
            <a:r>
              <a:rPr lang="ru-RU" dirty="0" err="1"/>
              <a:t>больового</a:t>
            </a:r>
            <a:r>
              <a:rPr lang="ru-RU" dirty="0"/>
              <a:t> синдрому.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клініці</a:t>
            </a:r>
            <a:r>
              <a:rPr lang="ru-RU" dirty="0"/>
              <a:t> </a:t>
            </a:r>
            <a:r>
              <a:rPr lang="ru-RU" dirty="0" err="1"/>
              <a:t>кардіологічних</a:t>
            </a:r>
            <a:r>
              <a:rPr lang="ru-RU" dirty="0"/>
              <a:t>, </a:t>
            </a:r>
            <a:r>
              <a:rPr lang="ru-RU" dirty="0" err="1"/>
              <a:t>гастроентерологічних</a:t>
            </a:r>
            <a:r>
              <a:rPr lang="ru-RU" dirty="0"/>
              <a:t> й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6678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3) </a:t>
            </a:r>
            <a:r>
              <a:rPr lang="ru-RU" dirty="0" err="1"/>
              <a:t>Вплив</a:t>
            </a:r>
            <a:r>
              <a:rPr lang="ru-RU" dirty="0"/>
              <a:t> на ВКХ </a:t>
            </a:r>
            <a:r>
              <a:rPr lang="ru-RU" dirty="0" err="1"/>
              <a:t>соціального</a:t>
            </a:r>
            <a:r>
              <a:rPr lang="ru-RU" dirty="0"/>
              <a:t> статусу хворого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endParaRPr lang="ru-RU" dirty="0"/>
          </a:p>
          <a:p>
            <a:r>
              <a:rPr lang="ru-RU" dirty="0" err="1"/>
              <a:t>Соціальний</a:t>
            </a:r>
            <a:r>
              <a:rPr lang="ru-RU" dirty="0"/>
              <a:t> статус хворого (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характер </a:t>
            </a:r>
            <a:r>
              <a:rPr lang="ru-RU" dirty="0" err="1"/>
              <a:t>праці</a:t>
            </a:r>
            <a:r>
              <a:rPr lang="ru-RU" dirty="0"/>
              <a:t>)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 (</a:t>
            </a:r>
            <a:r>
              <a:rPr lang="ru-RU" dirty="0" err="1"/>
              <a:t>рідні</a:t>
            </a:r>
            <a:r>
              <a:rPr lang="ru-RU" dirty="0"/>
              <a:t>, </a:t>
            </a:r>
            <a:r>
              <a:rPr lang="ru-RU" dirty="0" err="1"/>
              <a:t>друзі</a:t>
            </a:r>
            <a:r>
              <a:rPr lang="ru-RU" dirty="0"/>
              <a:t>, </a:t>
            </a:r>
            <a:r>
              <a:rPr lang="ru-RU" dirty="0" err="1"/>
              <a:t>колеги</a:t>
            </a:r>
            <a:r>
              <a:rPr lang="ru-RU" dirty="0"/>
              <a:t>)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ВКХ.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система </a:t>
            </a:r>
            <a:r>
              <a:rPr lang="ru-RU" dirty="0" err="1"/>
              <a:t>взаємовідносин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дійсністю</a:t>
            </a:r>
            <a:r>
              <a:rPr lang="ru-RU" dirty="0"/>
              <a:t> й </a:t>
            </a:r>
            <a:r>
              <a:rPr lang="ru-RU" dirty="0" err="1"/>
              <a:t>відносин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(у </a:t>
            </a:r>
            <a:r>
              <a:rPr lang="ru-RU" dirty="0" err="1"/>
              <a:t>сім’ї</a:t>
            </a:r>
            <a:r>
              <a:rPr lang="ru-RU" dirty="0"/>
              <a:t>, на </a:t>
            </a:r>
            <a:r>
              <a:rPr lang="ru-RU" dirty="0" err="1"/>
              <a:t>роботі</a:t>
            </a:r>
            <a:r>
              <a:rPr lang="ru-RU" dirty="0"/>
              <a:t>, у </a:t>
            </a:r>
            <a:r>
              <a:rPr lang="ru-RU" dirty="0" err="1"/>
              <a:t>лікувальному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професії</a:t>
            </a:r>
            <a:r>
              <a:rPr lang="ru-RU" dirty="0"/>
              <a:t> хворого.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соматичні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кар’єри</a:t>
            </a:r>
            <a:r>
              <a:rPr lang="ru-RU" dirty="0"/>
              <a:t> </a:t>
            </a:r>
            <a:r>
              <a:rPr lang="ru-RU" dirty="0" err="1"/>
              <a:t>професійного</a:t>
            </a:r>
            <a:r>
              <a:rPr lang="ru-RU" dirty="0"/>
              <a:t> спортсмена, артиста балету, </a:t>
            </a:r>
            <a:r>
              <a:rPr lang="ru-RU" dirty="0" err="1"/>
              <a:t>хірурга</a:t>
            </a:r>
            <a:r>
              <a:rPr lang="ru-RU" dirty="0"/>
              <a:t>, тому часто </a:t>
            </a:r>
            <a:r>
              <a:rPr lang="ru-RU" dirty="0" err="1"/>
              <a:t>сприймається</a:t>
            </a:r>
            <a:r>
              <a:rPr lang="ru-RU" dirty="0"/>
              <a:t> ними </a:t>
            </a:r>
            <a:r>
              <a:rPr lang="ru-RU" dirty="0" err="1"/>
              <a:t>драматичніше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хворими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професій</a:t>
            </a:r>
            <a:r>
              <a:rPr lang="ru-RU" dirty="0"/>
              <a:t>.</a:t>
            </a:r>
          </a:p>
          <a:p>
            <a:r>
              <a:rPr lang="ru-RU" dirty="0" err="1"/>
              <a:t>Актуальні</a:t>
            </a:r>
            <a:r>
              <a:rPr lang="ru-RU" dirty="0"/>
              <a:t> й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естетичних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, </a:t>
            </a:r>
            <a:r>
              <a:rPr lang="ru-RU" dirty="0" err="1"/>
              <a:t>викликаних</a:t>
            </a:r>
            <a:r>
              <a:rPr lang="ru-RU" dirty="0"/>
              <a:t> хворобою, і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на </a:t>
            </a:r>
            <a:r>
              <a:rPr lang="ru-RU" dirty="0" err="1"/>
              <a:t>інтимну</a:t>
            </a:r>
            <a:r>
              <a:rPr lang="ru-RU" dirty="0"/>
              <a:t> сферу. У </a:t>
            </a:r>
            <a:r>
              <a:rPr lang="ru-RU" dirty="0" err="1"/>
              <a:t>жінок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косметичними</a:t>
            </a:r>
            <a:r>
              <a:rPr lang="ru-RU" dirty="0"/>
              <a:t> дефектами і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радикальних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психосоціальних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психіку</a:t>
            </a:r>
            <a:r>
              <a:rPr lang="ru-RU" dirty="0"/>
              <a:t>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перенесли 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: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естетичної</a:t>
            </a:r>
            <a:r>
              <a:rPr lang="ru-RU" dirty="0"/>
              <a:t> </a:t>
            </a:r>
            <a:r>
              <a:rPr lang="ru-RU" dirty="0" err="1"/>
              <a:t>привабливості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сексуального статусу, </a:t>
            </a:r>
            <a:r>
              <a:rPr lang="ru-RU" dirty="0" err="1"/>
              <a:t>негативне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чоловіка</a:t>
            </a:r>
            <a:r>
              <a:rPr lang="ru-RU" dirty="0"/>
              <a:t> (партнера).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на </a:t>
            </a:r>
            <a:r>
              <a:rPr lang="ru-RU" dirty="0" err="1"/>
              <a:t>інтимну</a:t>
            </a:r>
            <a:r>
              <a:rPr lang="ru-RU" dirty="0"/>
              <a:t> сферу 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переживаннями</a:t>
            </a:r>
            <a:r>
              <a:rPr lang="ru-RU" dirty="0"/>
              <a:t> за </a:t>
            </a:r>
            <a:r>
              <a:rPr lang="ru-RU" dirty="0" err="1"/>
              <a:t>сексуальні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. </a:t>
            </a:r>
            <a:r>
              <a:rPr lang="ru-RU" dirty="0" err="1"/>
              <a:t>Інколи</a:t>
            </a:r>
            <a:r>
              <a:rPr lang="ru-RU" dirty="0"/>
              <a:t> вони </a:t>
            </a:r>
            <a:r>
              <a:rPr lang="ru-RU" dirty="0" err="1"/>
              <a:t>ігнорують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статеву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сумних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 </a:t>
            </a:r>
            <a:r>
              <a:rPr lang="ru-RU" dirty="0" err="1"/>
              <a:t>Протилежним</a:t>
            </a:r>
            <a:r>
              <a:rPr lang="ru-RU" dirty="0"/>
              <a:t> є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інтимного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з </a:t>
            </a:r>
            <a:r>
              <a:rPr lang="ru-RU" dirty="0" err="1"/>
              <a:t>іпохондричними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: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інтимних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[2].</a:t>
            </a:r>
          </a:p>
          <a:p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психологічну</a:t>
            </a:r>
            <a:r>
              <a:rPr lang="ru-RU" dirty="0"/>
              <a:t> проблему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(</a:t>
            </a:r>
            <a:r>
              <a:rPr lang="ru-RU" dirty="0" err="1"/>
              <a:t>венеричні</a:t>
            </a:r>
            <a:r>
              <a:rPr lang="ru-RU" dirty="0"/>
              <a:t>, </a:t>
            </a:r>
            <a:r>
              <a:rPr lang="ru-RU" dirty="0" err="1"/>
              <a:t>туберкульоз</a:t>
            </a:r>
            <a:r>
              <a:rPr lang="ru-RU" dirty="0"/>
              <a:t>, гепатит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Виникнення</a:t>
            </a:r>
            <a:r>
              <a:rPr lang="ru-RU" dirty="0"/>
              <a:t> таких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розлучення</a:t>
            </a:r>
            <a:r>
              <a:rPr lang="ru-RU" dirty="0"/>
              <a:t>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, </a:t>
            </a:r>
            <a:r>
              <a:rPr lang="ru-RU" dirty="0" err="1"/>
              <a:t>вимушеної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627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84784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4) </a:t>
            </a:r>
            <a:r>
              <a:rPr lang="ru-RU" dirty="0" err="1"/>
              <a:t>Вплив</a:t>
            </a:r>
            <a:r>
              <a:rPr lang="ru-RU" dirty="0"/>
              <a:t> на ВКХ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(умов </a:t>
            </a:r>
            <a:r>
              <a:rPr lang="ru-RU" dirty="0" err="1"/>
              <a:t>динаміки</a:t>
            </a:r>
            <a:r>
              <a:rPr lang="ru-RU" dirty="0"/>
              <a:t> і </a:t>
            </a:r>
            <a:r>
              <a:rPr lang="ru-RU" dirty="0" err="1"/>
              <a:t>лікування</a:t>
            </a:r>
            <a:r>
              <a:rPr lang="ru-RU" dirty="0"/>
              <a:t>)</a:t>
            </a:r>
          </a:p>
          <a:p>
            <a:r>
              <a:rPr lang="ru-RU" dirty="0"/>
              <a:t>До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ВКХ,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і хворого, роль </a:t>
            </a:r>
            <a:r>
              <a:rPr lang="ru-RU" dirty="0" err="1"/>
              <a:t>медичного</a:t>
            </a:r>
            <a:r>
              <a:rPr lang="ru-RU" dirty="0"/>
              <a:t> персоналу,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лікувального</a:t>
            </a:r>
            <a:r>
              <a:rPr lang="ru-RU" dirty="0"/>
              <a:t> закладу, </a:t>
            </a:r>
            <a:r>
              <a:rPr lang="ru-RU" dirty="0" err="1"/>
              <a:t>спілкування</a:t>
            </a:r>
            <a:r>
              <a:rPr lang="ru-RU" dirty="0"/>
              <a:t> хворого з </a:t>
            </a:r>
            <a:r>
              <a:rPr lang="ru-RU" dirty="0" err="1"/>
              <a:t>хворими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лікарні</a:t>
            </a:r>
            <a:r>
              <a:rPr lang="ru-RU" dirty="0"/>
              <a:t>. </a:t>
            </a:r>
          </a:p>
          <a:p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і </a:t>
            </a:r>
            <a:r>
              <a:rPr lang="ru-RU" dirty="0" err="1"/>
              <a:t>пацієнтом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вислуховування</a:t>
            </a:r>
            <a:r>
              <a:rPr lang="ru-RU" dirty="0"/>
              <a:t> </a:t>
            </a:r>
            <a:r>
              <a:rPr lang="ru-RU" dirty="0" err="1"/>
              <a:t>скарг</a:t>
            </a:r>
            <a:r>
              <a:rPr lang="ru-RU" dirty="0"/>
              <a:t> й </a:t>
            </a:r>
            <a:r>
              <a:rPr lang="ru-RU" dirty="0" err="1"/>
              <a:t>зібрання</a:t>
            </a:r>
            <a:r>
              <a:rPr lang="ru-RU" dirty="0"/>
              <a:t> анамнезу, </a:t>
            </a:r>
            <a:r>
              <a:rPr lang="ru-RU" dirty="0" err="1"/>
              <a:t>обстеження</a:t>
            </a:r>
            <a:r>
              <a:rPr lang="ru-RU" dirty="0"/>
              <a:t> і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, </a:t>
            </a:r>
            <a:r>
              <a:rPr lang="ru-RU" dirty="0" err="1"/>
              <a:t>рекомендацій</a:t>
            </a:r>
            <a:r>
              <a:rPr lang="ru-RU" dirty="0"/>
              <a:t>  і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ВКХ. </a:t>
            </a: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розказуючи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, </a:t>
            </a:r>
            <a:r>
              <a:rPr lang="ru-RU" dirty="0" err="1"/>
              <a:t>пацієнт</a:t>
            </a:r>
            <a:r>
              <a:rPr lang="ru-RU" dirty="0"/>
              <a:t> уже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і тому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скаргами</a:t>
            </a:r>
            <a:r>
              <a:rPr lang="ru-RU" dirty="0"/>
              <a:t> «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лікарю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»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не </a:t>
            </a:r>
            <a:r>
              <a:rPr lang="ru-RU" dirty="0" err="1"/>
              <a:t>співпадати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реальною картиною. </a:t>
            </a:r>
            <a:r>
              <a:rPr lang="ru-RU" dirty="0" err="1"/>
              <a:t>Встановлюючи</a:t>
            </a:r>
            <a:r>
              <a:rPr lang="ru-RU" dirty="0"/>
              <a:t> </a:t>
            </a:r>
            <a:r>
              <a:rPr lang="ru-RU" dirty="0" err="1"/>
              <a:t>діагноз</a:t>
            </a:r>
            <a:r>
              <a:rPr lang="ru-RU" dirty="0"/>
              <a:t>, </a:t>
            </a:r>
            <a:r>
              <a:rPr lang="ru-RU" dirty="0" err="1"/>
              <a:t>лікарю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співвіднести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і </a:t>
            </a:r>
            <a:r>
              <a:rPr lang="ru-RU" dirty="0" err="1"/>
              <a:t>свідчення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 хворого,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об’єктивного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477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 момент -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пацієнту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не нанести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повідомленням</a:t>
            </a:r>
            <a:r>
              <a:rPr lang="ru-RU" dirty="0"/>
              <a:t> про </a:t>
            </a:r>
            <a:r>
              <a:rPr lang="ru-RU" dirty="0" err="1"/>
              <a:t>серйозне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лікар</a:t>
            </a:r>
            <a:r>
              <a:rPr lang="ru-RU" dirty="0"/>
              <a:t> повинен </a:t>
            </a:r>
            <a:r>
              <a:rPr lang="ru-RU" dirty="0" err="1"/>
              <a:t>використати</a:t>
            </a:r>
            <a:r>
              <a:rPr lang="ru-RU" dirty="0"/>
              <a:t> такт і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стан.</a:t>
            </a:r>
          </a:p>
          <a:p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пам’ятати</a:t>
            </a:r>
            <a:r>
              <a:rPr lang="ru-RU" dirty="0"/>
              <a:t> про </a:t>
            </a:r>
            <a:r>
              <a:rPr lang="ru-RU" dirty="0" err="1"/>
              <a:t>механізми</a:t>
            </a:r>
            <a:r>
              <a:rPr lang="ru-RU" dirty="0"/>
              <a:t> «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у хворого,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розумові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err="1"/>
              <a:t>культури</a:t>
            </a:r>
            <a:r>
              <a:rPr lang="ru-RU" dirty="0"/>
              <a:t>. </a:t>
            </a:r>
            <a:r>
              <a:rPr lang="ru-RU" dirty="0" err="1"/>
              <a:t>Недостатнє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медиком </a:t>
            </a:r>
            <a:r>
              <a:rPr lang="ru-RU" dirty="0" err="1"/>
              <a:t>психічного</a:t>
            </a:r>
            <a:r>
              <a:rPr lang="ru-RU" dirty="0"/>
              <a:t> стану </a:t>
            </a:r>
            <a:r>
              <a:rPr lang="ru-RU" dirty="0" err="1"/>
              <a:t>пацієнта</a:t>
            </a:r>
            <a:r>
              <a:rPr lang="ru-RU" dirty="0"/>
              <a:t> і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продуктивного </a:t>
            </a:r>
            <a:r>
              <a:rPr lang="ru-RU" dirty="0" err="1"/>
              <a:t>психологічного</a:t>
            </a:r>
            <a:r>
              <a:rPr lang="ru-RU" dirty="0"/>
              <a:t> контакту з ним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ятрогенії</a:t>
            </a:r>
            <a:r>
              <a:rPr lang="ru-RU" dirty="0"/>
              <a:t> - психогенного </a:t>
            </a:r>
            <a:r>
              <a:rPr lang="ru-RU" dirty="0" err="1"/>
              <a:t>розладу</a:t>
            </a:r>
            <a:r>
              <a:rPr lang="ru-RU" dirty="0"/>
              <a:t>, </a:t>
            </a:r>
            <a:r>
              <a:rPr lang="ru-RU" dirty="0" err="1"/>
              <a:t>викликаного</a:t>
            </a:r>
            <a:r>
              <a:rPr lang="ru-RU" dirty="0"/>
              <a:t> неправильною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необережні</a:t>
            </a:r>
            <a:r>
              <a:rPr lang="ru-RU" dirty="0"/>
              <a:t> </a:t>
            </a:r>
            <a:r>
              <a:rPr lang="ru-RU" dirty="0" err="1"/>
              <a:t>висловлювання</a:t>
            </a:r>
            <a:r>
              <a:rPr lang="ru-RU" dirty="0"/>
              <a:t> про природу і прогноз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несприятливу</a:t>
            </a:r>
            <a:r>
              <a:rPr lang="ru-RU" dirty="0"/>
              <a:t> перспективу </a:t>
            </a:r>
            <a:r>
              <a:rPr lang="ru-RU" dirty="0" err="1"/>
              <a:t>аналогічного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в </a:t>
            </a:r>
            <a:r>
              <a:rPr lang="ru-RU" dirty="0" err="1"/>
              <a:t>іншого</a:t>
            </a:r>
            <a:r>
              <a:rPr lang="ru-RU" dirty="0"/>
              <a:t> хворого </a:t>
            </a:r>
            <a:r>
              <a:rPr lang="ru-RU" dirty="0" err="1"/>
              <a:t>тощо</a:t>
            </a:r>
            <a:r>
              <a:rPr lang="ru-RU" dirty="0"/>
              <a:t>. У таких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здоровий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хворий</a:t>
            </a:r>
            <a:r>
              <a:rPr lang="ru-RU" dirty="0"/>
              <a:t> з </a:t>
            </a:r>
            <a:r>
              <a:rPr lang="ru-RU" dirty="0" err="1"/>
              <a:t>неглибокою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себе смертельно </a:t>
            </a:r>
            <a:r>
              <a:rPr lang="ru-RU" dirty="0" err="1"/>
              <a:t>хворим</a:t>
            </a:r>
            <a:r>
              <a:rPr lang="ru-RU" dirty="0"/>
              <a:t>, а </a:t>
            </a:r>
            <a:r>
              <a:rPr lang="ru-RU" dirty="0" err="1"/>
              <a:t>його</a:t>
            </a:r>
            <a:r>
              <a:rPr lang="ru-RU" dirty="0"/>
              <a:t> ВКХ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несприятливу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ускладнити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 для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лікувальної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613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Вплив</a:t>
            </a:r>
            <a:r>
              <a:rPr lang="ru-RU" dirty="0"/>
              <a:t> на ВКХ </a:t>
            </a:r>
            <a:r>
              <a:rPr lang="ru-RU" dirty="0" err="1"/>
              <a:t>здійснює</a:t>
            </a:r>
            <a:r>
              <a:rPr lang="ru-RU" dirty="0"/>
              <a:t> і </a:t>
            </a:r>
            <a:r>
              <a:rPr lang="ru-RU" dirty="0" err="1"/>
              <a:t>медичний</a:t>
            </a:r>
            <a:r>
              <a:rPr lang="ru-RU" dirty="0"/>
              <a:t> персонал, перш за все </a:t>
            </a:r>
            <a:r>
              <a:rPr lang="ru-RU" dirty="0" err="1"/>
              <a:t>медсестри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з </a:t>
            </a:r>
            <a:r>
              <a:rPr lang="ru-RU" dirty="0" err="1"/>
              <a:t>хворими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повинен </a:t>
            </a:r>
            <a:r>
              <a:rPr lang="ru-RU" dirty="0" err="1"/>
              <a:t>полягати</a:t>
            </a:r>
            <a:r>
              <a:rPr lang="ru-RU" dirty="0"/>
              <a:t> у </a:t>
            </a:r>
            <a:r>
              <a:rPr lang="ru-RU" dirty="0" err="1"/>
              <a:t>психологічній</a:t>
            </a:r>
            <a:r>
              <a:rPr lang="ru-RU" dirty="0"/>
              <a:t> </a:t>
            </a:r>
            <a:r>
              <a:rPr lang="ru-RU" dirty="0" err="1"/>
              <a:t>підтримці</a:t>
            </a:r>
            <a:r>
              <a:rPr lang="ru-RU" dirty="0"/>
              <a:t> хворого.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медсестри</a:t>
            </a:r>
            <a:r>
              <a:rPr lang="ru-RU" dirty="0"/>
              <a:t>, стиль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й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навиками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хворим</a:t>
            </a:r>
            <a:r>
              <a:rPr lang="ru-RU" dirty="0"/>
              <a:t> перенести </a:t>
            </a:r>
            <a:r>
              <a:rPr lang="ru-RU" dirty="0" err="1"/>
              <a:t>біль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неприємні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хворобою. </a:t>
            </a:r>
            <a:r>
              <a:rPr lang="ru-RU" dirty="0" err="1"/>
              <a:t>Можливий</a:t>
            </a:r>
            <a:r>
              <a:rPr lang="ru-RU" dirty="0"/>
              <a:t> і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персоналу на </a:t>
            </a:r>
            <a:r>
              <a:rPr lang="ru-RU" dirty="0" err="1"/>
              <a:t>хворих</a:t>
            </a:r>
            <a:r>
              <a:rPr lang="ru-RU" dirty="0"/>
              <a:t>;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при </a:t>
            </a:r>
            <a:r>
              <a:rPr lang="ru-RU" dirty="0" err="1"/>
              <a:t>неправильній</a:t>
            </a:r>
            <a:r>
              <a:rPr lang="ru-RU" dirty="0"/>
              <a:t> </a:t>
            </a:r>
            <a:r>
              <a:rPr lang="ru-RU" dirty="0" err="1"/>
              <a:t>манері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спробах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</a:t>
            </a:r>
            <a:r>
              <a:rPr lang="ru-RU" dirty="0" err="1"/>
              <a:t>діагностику</a:t>
            </a:r>
            <a:r>
              <a:rPr lang="ru-RU" dirty="0"/>
              <a:t> і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схильності</a:t>
            </a:r>
            <a:r>
              <a:rPr lang="ru-RU" dirty="0"/>
              <a:t> </a:t>
            </a:r>
            <a:r>
              <a:rPr lang="ru-RU" dirty="0" err="1"/>
              <a:t>сумніватися</a:t>
            </a:r>
            <a:r>
              <a:rPr lang="ru-RU" dirty="0"/>
              <a:t> у </a:t>
            </a:r>
            <a:r>
              <a:rPr lang="ru-RU" dirty="0" err="1"/>
              <a:t>правильності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. В таких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маємо</a:t>
            </a:r>
            <a:r>
              <a:rPr lang="ru-RU" dirty="0"/>
              <a:t> справу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соррогенії</a:t>
            </a:r>
            <a:r>
              <a:rPr lang="ru-RU" dirty="0"/>
              <a:t> - </a:t>
            </a:r>
            <a:r>
              <a:rPr lang="ru-RU" dirty="0" err="1"/>
              <a:t>погіршенні</a:t>
            </a:r>
            <a:r>
              <a:rPr lang="ru-RU" dirty="0"/>
              <a:t> стану хворого, </a:t>
            </a:r>
            <a:r>
              <a:rPr lang="ru-RU" dirty="0" err="1"/>
              <a:t>обумовленим</a:t>
            </a:r>
            <a:r>
              <a:rPr lang="ru-RU" dirty="0"/>
              <a:t> неправильною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медсестри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медсестер, </a:t>
            </a:r>
            <a:r>
              <a:rPr lang="ru-RU" dirty="0" err="1"/>
              <a:t>впливати</a:t>
            </a:r>
            <a:r>
              <a:rPr lang="ru-RU" dirty="0"/>
              <a:t> на ВКХ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медперсоналу (</a:t>
            </a:r>
            <a:r>
              <a:rPr lang="ru-RU" dirty="0" err="1"/>
              <a:t>лаборанти</a:t>
            </a:r>
            <a:r>
              <a:rPr lang="ru-RU" dirty="0"/>
              <a:t>,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необережно</a:t>
            </a:r>
            <a:r>
              <a:rPr lang="ru-RU" dirty="0"/>
              <a:t> </a:t>
            </a:r>
            <a:r>
              <a:rPr lang="ru-RU" dirty="0" err="1"/>
              <a:t>висловлюючись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у </a:t>
            </a:r>
            <a:r>
              <a:rPr lang="ru-RU" dirty="0" err="1"/>
              <a:t>медичному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,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пацієнтів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і авторитет </a:t>
            </a:r>
            <a:r>
              <a:rPr lang="ru-RU" dirty="0" err="1"/>
              <a:t>лікувального</a:t>
            </a:r>
            <a:r>
              <a:rPr lang="ru-RU" dirty="0"/>
              <a:t> закладу у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становленні</a:t>
            </a:r>
            <a:r>
              <a:rPr lang="ru-RU" dirty="0"/>
              <a:t> ВКХ </a:t>
            </a:r>
            <a:r>
              <a:rPr lang="ru-RU" dirty="0" err="1"/>
              <a:t>пацієнтів</a:t>
            </a:r>
            <a:r>
              <a:rPr lang="ru-RU" dirty="0"/>
              <a:t>. </a:t>
            </a:r>
            <a:r>
              <a:rPr lang="ru-RU" dirty="0" err="1"/>
              <a:t>Хворі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оцінюють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поліклініки</a:t>
            </a:r>
            <a:r>
              <a:rPr lang="ru-RU" dirty="0"/>
              <a:t>, </a:t>
            </a:r>
            <a:r>
              <a:rPr lang="ru-RU" dirty="0" err="1"/>
              <a:t>працюючий</a:t>
            </a:r>
            <a:r>
              <a:rPr lang="ru-RU" dirty="0"/>
              <a:t> у них персонал і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1807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8204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применшувати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одних </a:t>
            </a:r>
            <a:r>
              <a:rPr lang="ru-RU" dirty="0" err="1"/>
              <a:t>хворих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в одному </a:t>
            </a:r>
            <a:r>
              <a:rPr lang="ru-RU" dirty="0" err="1"/>
              <a:t>лікувальному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прямим (</a:t>
            </a:r>
            <a:r>
              <a:rPr lang="ru-RU" dirty="0" err="1"/>
              <a:t>розповіді</a:t>
            </a:r>
            <a:r>
              <a:rPr lang="ru-RU" dirty="0"/>
              <a:t> про </a:t>
            </a:r>
            <a:r>
              <a:rPr lang="ru-RU" dirty="0" err="1"/>
              <a:t>випадки</a:t>
            </a:r>
            <a:r>
              <a:rPr lang="ru-RU" dirty="0"/>
              <a:t> з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залякування</a:t>
            </a:r>
            <a:r>
              <a:rPr lang="ru-RU" dirty="0"/>
              <a:t>,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так і </a:t>
            </a:r>
            <a:r>
              <a:rPr lang="ru-RU" dirty="0" err="1"/>
              <a:t>непрямим</a:t>
            </a:r>
            <a:r>
              <a:rPr lang="ru-RU" dirty="0"/>
              <a:t> - </a:t>
            </a:r>
            <a:r>
              <a:rPr lang="ru-RU" dirty="0" err="1"/>
              <a:t>спостереженням</a:t>
            </a:r>
            <a:r>
              <a:rPr lang="ru-RU" dirty="0"/>
              <a:t> за </a:t>
            </a:r>
            <a:r>
              <a:rPr lang="ru-RU" dirty="0" err="1"/>
              <a:t>перебігом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сусідів</a:t>
            </a:r>
            <a:r>
              <a:rPr lang="ru-RU" dirty="0"/>
              <a:t> у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позитивним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.</a:t>
            </a:r>
          </a:p>
          <a:p>
            <a:r>
              <a:rPr lang="ru-RU" dirty="0"/>
              <a:t>С.С. </a:t>
            </a:r>
            <a:r>
              <a:rPr lang="ru-RU" dirty="0" err="1"/>
              <a:t>Лібіх</a:t>
            </a:r>
            <a:r>
              <a:rPr lang="ru-RU" dirty="0"/>
              <a:t> описав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етрогенії</a:t>
            </a:r>
            <a:r>
              <a:rPr lang="ru-RU" dirty="0"/>
              <a:t> - </a:t>
            </a:r>
            <a:r>
              <a:rPr lang="ru-RU" dirty="0" err="1"/>
              <a:t>негативний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одних </a:t>
            </a:r>
            <a:r>
              <a:rPr lang="ru-RU" dirty="0" err="1"/>
              <a:t>хворих</a:t>
            </a:r>
            <a:r>
              <a:rPr lang="ru-RU" dirty="0"/>
              <a:t> на </a:t>
            </a:r>
            <a:r>
              <a:rPr lang="ru-RU" dirty="0" err="1"/>
              <a:t>психічний</a:t>
            </a:r>
            <a:r>
              <a:rPr lang="ru-RU" dirty="0"/>
              <a:t> й </a:t>
            </a:r>
            <a:r>
              <a:rPr lang="ru-RU" dirty="0" err="1"/>
              <a:t>фізичний</a:t>
            </a:r>
            <a:r>
              <a:rPr lang="ru-RU" dirty="0"/>
              <a:t> стан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підсиленню</a:t>
            </a:r>
            <a:r>
              <a:rPr lang="ru-RU" dirty="0"/>
              <a:t> уже </a:t>
            </a:r>
            <a:r>
              <a:rPr lang="ru-RU" dirty="0" err="1"/>
              <a:t>наявних</a:t>
            </a:r>
            <a:r>
              <a:rPr lang="ru-RU" dirty="0"/>
              <a:t>.</a:t>
            </a:r>
          </a:p>
          <a:p>
            <a:r>
              <a:rPr lang="ru-RU" dirty="0" err="1"/>
              <a:t>Нарешті</a:t>
            </a:r>
            <a:r>
              <a:rPr lang="ru-RU" dirty="0"/>
              <a:t>, не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забувати</a:t>
            </a:r>
            <a:r>
              <a:rPr lang="ru-RU" dirty="0"/>
              <a:t> про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у </a:t>
            </a:r>
            <a:r>
              <a:rPr lang="ru-RU" dirty="0" err="1"/>
              <a:t>структурі</a:t>
            </a:r>
            <a:r>
              <a:rPr lang="ru-RU" dirty="0"/>
              <a:t> ВКХ, як </a:t>
            </a:r>
            <a:r>
              <a:rPr lang="ru-RU" dirty="0" err="1"/>
              <a:t>госпіталізація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несприятливого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лікарняної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Хворий</a:t>
            </a:r>
            <a:r>
              <a:rPr lang="ru-RU" dirty="0"/>
              <a:t> </a:t>
            </a:r>
            <a:r>
              <a:rPr lang="ru-RU" dirty="0" err="1"/>
              <a:t>звикає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, не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залишати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не </a:t>
            </a:r>
            <a:r>
              <a:rPr lang="ru-RU" dirty="0" err="1"/>
              <a:t>бореться</a:t>
            </a:r>
            <a:r>
              <a:rPr lang="ru-RU" dirty="0"/>
              <a:t> за </a:t>
            </a:r>
            <a:r>
              <a:rPr lang="ru-RU" dirty="0" err="1"/>
              <a:t>одужання</a:t>
            </a:r>
            <a:r>
              <a:rPr lang="ru-RU" dirty="0"/>
              <a:t>.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у </a:t>
            </a:r>
            <a:r>
              <a:rPr lang="ru-RU" dirty="0" err="1"/>
              <a:t>хронічних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регресивними</a:t>
            </a:r>
            <a:r>
              <a:rPr lang="ru-RU" dirty="0"/>
              <a:t> формами «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за типом «</a:t>
            </a:r>
            <a:r>
              <a:rPr lang="ru-RU" dirty="0" err="1"/>
              <a:t>втеча</a:t>
            </a:r>
            <a:r>
              <a:rPr lang="ru-RU" dirty="0"/>
              <a:t> в хворобу». </a:t>
            </a:r>
            <a:r>
              <a:rPr lang="ru-RU" dirty="0" err="1"/>
              <a:t>Такий</a:t>
            </a:r>
            <a:r>
              <a:rPr lang="ru-RU" dirty="0"/>
              <a:t> тип </a:t>
            </a:r>
            <a:r>
              <a:rPr lang="ru-RU" dirty="0" err="1"/>
              <a:t>реагування</a:t>
            </a:r>
            <a:r>
              <a:rPr lang="ru-RU" dirty="0"/>
              <a:t> на хворобу є </a:t>
            </a:r>
            <a:r>
              <a:rPr lang="ru-RU" dirty="0" err="1"/>
              <a:t>патологічним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до умов </a:t>
            </a:r>
            <a:r>
              <a:rPr lang="ru-RU" dirty="0" err="1"/>
              <a:t>хвороби</a:t>
            </a:r>
            <a:r>
              <a:rPr lang="ru-RU" dirty="0"/>
              <a:t>, коли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, </a:t>
            </a:r>
            <a:r>
              <a:rPr lang="ru-RU" dirty="0" err="1"/>
              <a:t>турбота</a:t>
            </a:r>
            <a:r>
              <a:rPr lang="ru-RU" dirty="0"/>
              <a:t> і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[5]. </a:t>
            </a:r>
          </a:p>
        </p:txBody>
      </p:sp>
    </p:spTree>
    <p:extLst>
      <p:ext uri="{BB962C8B-B14F-4D97-AF65-F5344CB8AC3E}">
        <p14:creationId xmlns:p14="http://schemas.microsoft.com/office/powerpoint/2010/main" val="3993158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косметичних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на структуру ВКХ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косметичних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найзначущішими</a:t>
            </a:r>
            <a:r>
              <a:rPr lang="ru-RU" dirty="0"/>
              <a:t> є </a:t>
            </a:r>
            <a:r>
              <a:rPr lang="ru-RU" dirty="0" err="1"/>
              <a:t>патологічні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й </a:t>
            </a:r>
            <a:r>
              <a:rPr lang="ru-RU" dirty="0" err="1"/>
              <a:t>деформації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. На думку Н.Д. </a:t>
            </a:r>
            <a:r>
              <a:rPr lang="ru-RU" dirty="0" err="1"/>
              <a:t>Лакосіної</a:t>
            </a:r>
            <a:r>
              <a:rPr lang="ru-RU" dirty="0"/>
              <a:t> й Г.К. Ушакова, </a:t>
            </a:r>
            <a:r>
              <a:rPr lang="ru-RU" dirty="0" err="1"/>
              <a:t>людина</a:t>
            </a:r>
            <a:r>
              <a:rPr lang="ru-RU" dirty="0"/>
              <a:t>, яка </a:t>
            </a:r>
            <a:r>
              <a:rPr lang="ru-RU" dirty="0" err="1"/>
              <a:t>втратила</a:t>
            </a:r>
            <a:r>
              <a:rPr lang="ru-RU" dirty="0"/>
              <a:t> руку </a:t>
            </a:r>
            <a:r>
              <a:rPr lang="ru-RU" dirty="0" err="1"/>
              <a:t>або</a:t>
            </a:r>
            <a:r>
              <a:rPr lang="ru-RU" dirty="0"/>
              <a:t> ногу, </a:t>
            </a:r>
            <a:r>
              <a:rPr lang="ru-RU" dirty="0" err="1"/>
              <a:t>страждає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дефект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навколишні</a:t>
            </a:r>
            <a:r>
              <a:rPr lang="ru-RU" dirty="0"/>
              <a:t>. В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відрази</a:t>
            </a:r>
            <a:r>
              <a:rPr lang="ru-RU" dirty="0"/>
              <a:t> до себе.</a:t>
            </a:r>
          </a:p>
          <a:p>
            <a:r>
              <a:rPr lang="ru-RU" dirty="0"/>
              <a:t>Люди,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виражені</a:t>
            </a:r>
            <a:r>
              <a:rPr lang="ru-RU" dirty="0"/>
              <a:t> </a:t>
            </a:r>
            <a:r>
              <a:rPr lang="ru-RU" dirty="0" err="1"/>
              <a:t>деформовані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підозрілими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ображаються</a:t>
            </a:r>
            <a:r>
              <a:rPr lang="ru-RU" dirty="0"/>
              <a:t>. Вони бояться </a:t>
            </a:r>
            <a:r>
              <a:rPr lang="ru-RU" dirty="0" err="1"/>
              <a:t>виходити</a:t>
            </a:r>
            <a:r>
              <a:rPr lang="ru-RU" dirty="0"/>
              <a:t> на </a:t>
            </a:r>
            <a:r>
              <a:rPr lang="ru-RU" dirty="0" err="1"/>
              <a:t>вулицю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привертати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навколишніх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зустрічатися</a:t>
            </a:r>
            <a:r>
              <a:rPr lang="ru-RU" dirty="0"/>
              <a:t> з людьми, </a:t>
            </a:r>
            <a:r>
              <a:rPr lang="ru-RU" dirty="0" err="1"/>
              <a:t>які</a:t>
            </a:r>
            <a:r>
              <a:rPr lang="ru-RU" dirty="0"/>
              <a:t> знали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.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в </a:t>
            </a:r>
            <a:r>
              <a:rPr lang="ru-RU" dirty="0" err="1"/>
              <a:t>лікувальному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,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там, де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не знали [2].</a:t>
            </a:r>
          </a:p>
          <a:p>
            <a:r>
              <a:rPr lang="ru-RU" dirty="0"/>
              <a:t>У </a:t>
            </a:r>
            <a:r>
              <a:rPr lang="ru-RU" dirty="0" err="1"/>
              <a:t>ригідних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схильністю</a:t>
            </a:r>
            <a:r>
              <a:rPr lang="ru-RU" dirty="0"/>
              <a:t> до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настрою і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характеру за типом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59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правильного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(ВКХ) </a:t>
            </a:r>
            <a:r>
              <a:rPr lang="ru-RU" dirty="0"/>
              <a:t>і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хворому </a:t>
            </a:r>
            <a:r>
              <a:rPr lang="ru-RU" dirty="0" err="1"/>
              <a:t>необхідно</a:t>
            </a:r>
            <a:r>
              <a:rPr lang="ru-RU" dirty="0"/>
              <a:t> знати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ВКХ. 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преморбідні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та </a:t>
            </a:r>
            <a:r>
              <a:rPr lang="ru-RU" dirty="0" err="1"/>
              <a:t>особистісні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;</a:t>
            </a:r>
          </a:p>
          <a:p>
            <a:r>
              <a:rPr lang="ru-RU" dirty="0"/>
              <a:t>2)	характер </a:t>
            </a:r>
            <a:r>
              <a:rPr lang="ru-RU" dirty="0" err="1"/>
              <a:t>захворювання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соціальний</a:t>
            </a:r>
            <a:r>
              <a:rPr lang="ru-RU" dirty="0"/>
              <a:t> статус хворого і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;</a:t>
            </a:r>
          </a:p>
          <a:p>
            <a:r>
              <a:rPr lang="ru-RU" dirty="0"/>
              <a:t>4)	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(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і </a:t>
            </a:r>
            <a:r>
              <a:rPr lang="ru-RU" dirty="0" err="1"/>
              <a:t>лікування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18437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00808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пацієнтів</a:t>
            </a:r>
            <a:r>
              <a:rPr lang="ru-RU" dirty="0"/>
              <a:t> </a:t>
            </a:r>
            <a:r>
              <a:rPr lang="ru-RU" dirty="0" err="1"/>
              <a:t>клінік</a:t>
            </a:r>
            <a:r>
              <a:rPr lang="ru-RU" dirty="0"/>
              <a:t> </a:t>
            </a:r>
            <a:r>
              <a:rPr lang="ru-RU" dirty="0" err="1"/>
              <a:t>пластичної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вірять</a:t>
            </a:r>
            <a:r>
              <a:rPr lang="ru-RU" dirty="0"/>
              <a:t> </a:t>
            </a:r>
            <a:r>
              <a:rPr lang="ru-RU" dirty="0" err="1"/>
              <a:t>лікарю</a:t>
            </a:r>
            <a:r>
              <a:rPr lang="ru-RU" dirty="0"/>
              <a:t>, але й терпеливо </a:t>
            </a:r>
            <a:r>
              <a:rPr lang="ru-RU" dirty="0" err="1"/>
              <a:t>лікуються</a:t>
            </a:r>
            <a:r>
              <a:rPr lang="ru-RU" dirty="0"/>
              <a:t>, </a:t>
            </a:r>
            <a:r>
              <a:rPr lang="ru-RU" dirty="0" err="1"/>
              <a:t>готові</a:t>
            </a:r>
            <a:r>
              <a:rPr lang="ru-RU" dirty="0"/>
              <a:t> перенести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болючі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передопераційному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з </a:t>
            </a:r>
            <a:r>
              <a:rPr lang="ru-RU" dirty="0" err="1"/>
              <a:t>хворим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пояснювальну</a:t>
            </a:r>
            <a:r>
              <a:rPr lang="ru-RU" dirty="0"/>
              <a:t> </a:t>
            </a:r>
            <a:r>
              <a:rPr lang="ru-RU" dirty="0" err="1"/>
              <a:t>психотерапевтичну</a:t>
            </a:r>
            <a:r>
              <a:rPr lang="ru-RU" dirty="0"/>
              <a:t> роботу, 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до </a:t>
            </a:r>
            <a:r>
              <a:rPr lang="ru-RU" dirty="0" err="1"/>
              <a:t>операції</a:t>
            </a:r>
            <a:r>
              <a:rPr lang="ru-RU" dirty="0"/>
              <a:t>, але й до «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».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err="1"/>
              <a:t>неадекватних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(</a:t>
            </a:r>
            <a:r>
              <a:rPr lang="ru-RU" dirty="0" err="1"/>
              <a:t>розчарування</a:t>
            </a:r>
            <a:r>
              <a:rPr lang="ru-RU" dirty="0"/>
              <a:t>, шоку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з </a:t>
            </a:r>
            <a:r>
              <a:rPr lang="ru-RU" dirty="0" err="1"/>
              <a:t>попереднім</a:t>
            </a:r>
            <a:r>
              <a:rPr lang="ru-RU" dirty="0"/>
              <a:t>, коли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непошкоджене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невідповідними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уявленням</a:t>
            </a:r>
            <a:r>
              <a:rPr lang="ru-RU" dirty="0"/>
              <a:t>, </a:t>
            </a:r>
            <a:r>
              <a:rPr lang="ru-RU" dirty="0" err="1"/>
              <a:t>надіям</a:t>
            </a:r>
            <a:r>
              <a:rPr lang="ru-RU" dirty="0"/>
              <a:t>, </a:t>
            </a:r>
            <a:r>
              <a:rPr lang="ru-RU" dirty="0" err="1"/>
              <a:t>мріям</a:t>
            </a:r>
            <a:r>
              <a:rPr lang="ru-RU" dirty="0"/>
              <a:t>, </a:t>
            </a:r>
            <a:r>
              <a:rPr lang="ru-RU" dirty="0" err="1"/>
              <a:t>ідеалам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перед </a:t>
            </a:r>
            <a:r>
              <a:rPr lang="ru-RU" dirty="0" err="1"/>
              <a:t>операцією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засмучені</a:t>
            </a:r>
            <a:r>
              <a:rPr lang="ru-RU" dirty="0"/>
              <a:t>, </a:t>
            </a:r>
            <a:r>
              <a:rPr lang="ru-RU" dirty="0" err="1"/>
              <a:t>відчувають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тривогу</a:t>
            </a:r>
            <a:r>
              <a:rPr lang="ru-RU" dirty="0"/>
              <a:t>, </a:t>
            </a:r>
            <a:r>
              <a:rPr lang="ru-RU" dirty="0" err="1"/>
              <a:t>неспокій</a:t>
            </a:r>
            <a:r>
              <a:rPr lang="ru-RU" dirty="0"/>
              <a:t>, у них </a:t>
            </a:r>
            <a:r>
              <a:rPr lang="ru-RU" dirty="0" err="1"/>
              <a:t>порушується</a:t>
            </a:r>
            <a:r>
              <a:rPr lang="ru-RU" dirty="0"/>
              <a:t> сон,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психотерапевтичної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використати</a:t>
            </a:r>
            <a:r>
              <a:rPr lang="ru-RU" dirty="0"/>
              <a:t> </a:t>
            </a:r>
            <a:r>
              <a:rPr lang="ru-RU" dirty="0" err="1"/>
              <a:t>седативні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вираженість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3341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3448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психотерапевтичний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таких </a:t>
            </a:r>
            <a:r>
              <a:rPr lang="ru-RU" dirty="0" err="1"/>
              <a:t>хворих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зорієнтованих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 в </a:t>
            </a:r>
            <a:r>
              <a:rPr lang="ru-RU" dirty="0" err="1"/>
              <a:t>реабілітаційному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полегшити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страждання</a:t>
            </a:r>
            <a:r>
              <a:rPr lang="ru-RU" dirty="0"/>
              <a:t>,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адаптуватися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домінант</a:t>
            </a:r>
            <a:r>
              <a:rPr lang="ru-RU" dirty="0"/>
              <a:t>.</a:t>
            </a:r>
          </a:p>
          <a:p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вроджену</a:t>
            </a:r>
            <a:r>
              <a:rPr lang="ru-RU" dirty="0"/>
              <a:t> </a:t>
            </a:r>
            <a:r>
              <a:rPr lang="ru-RU" dirty="0" err="1"/>
              <a:t>потворність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онтогенезом </a:t>
            </a:r>
            <a:r>
              <a:rPr lang="ru-RU" dirty="0" err="1"/>
              <a:t>психіки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до 7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соматопсихічної</a:t>
            </a:r>
            <a:r>
              <a:rPr lang="ru-RU" dirty="0"/>
              <a:t> </a:t>
            </a:r>
            <a:r>
              <a:rPr lang="ru-RU" dirty="0" err="1"/>
              <a:t>самосвідомості</a:t>
            </a:r>
            <a:r>
              <a:rPr lang="ru-RU" dirty="0"/>
              <a:t>. Але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адекватні</a:t>
            </a:r>
            <a:r>
              <a:rPr lang="ru-RU" dirty="0"/>
              <a:t>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пошкодження</a:t>
            </a:r>
            <a:r>
              <a:rPr lang="ru-RU" dirty="0"/>
              <a:t> і </a:t>
            </a:r>
            <a:r>
              <a:rPr lang="ru-RU" dirty="0" err="1"/>
              <a:t>спотворення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.</a:t>
            </a:r>
          </a:p>
          <a:p>
            <a:r>
              <a:rPr lang="ru-RU" dirty="0" err="1"/>
              <a:t>Приблизно</a:t>
            </a:r>
            <a:r>
              <a:rPr lang="ru-RU" dirty="0"/>
              <a:t> з 12 </a:t>
            </a:r>
            <a:r>
              <a:rPr lang="ru-RU" dirty="0" err="1"/>
              <a:t>років</a:t>
            </a:r>
            <a:r>
              <a:rPr lang="ru-RU" dirty="0"/>
              <a:t>,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біологічного</a:t>
            </a:r>
            <a:r>
              <a:rPr lang="ru-RU" dirty="0"/>
              <a:t> </a:t>
            </a:r>
            <a:r>
              <a:rPr lang="ru-RU" dirty="0" err="1"/>
              <a:t>зародження</a:t>
            </a:r>
            <a:r>
              <a:rPr lang="ru-RU" dirty="0"/>
              <a:t> </a:t>
            </a:r>
            <a:r>
              <a:rPr lang="ru-RU" dirty="0" err="1"/>
              <a:t>підліткової</a:t>
            </a:r>
            <a:r>
              <a:rPr lang="ru-RU" dirty="0"/>
              <a:t> </a:t>
            </a:r>
            <a:r>
              <a:rPr lang="ru-RU" dirty="0" err="1"/>
              <a:t>сексуальності</a:t>
            </a:r>
            <a:r>
              <a:rPr lang="ru-RU" dirty="0"/>
              <a:t>, </a:t>
            </a:r>
            <a:r>
              <a:rPr lang="ru-RU" dirty="0" err="1"/>
              <a:t>виникають</a:t>
            </a:r>
            <a:r>
              <a:rPr lang="ru-RU" dirty="0"/>
              <a:t> і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взаємовідносини</a:t>
            </a:r>
            <a:r>
              <a:rPr lang="ru-RU" dirty="0"/>
              <a:t>. Через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у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ускладнюються</a:t>
            </a:r>
            <a:r>
              <a:rPr lang="ru-RU" dirty="0"/>
              <a:t> і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. </a:t>
            </a:r>
            <a:r>
              <a:rPr lang="ru-RU" dirty="0" err="1"/>
              <a:t>Підлітки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чутливими</a:t>
            </a:r>
            <a:r>
              <a:rPr lang="ru-RU" dirty="0"/>
              <a:t> і </a:t>
            </a:r>
            <a:r>
              <a:rPr lang="ru-RU" dirty="0" err="1"/>
              <a:t>вразливими</a:t>
            </a:r>
            <a:r>
              <a:rPr lang="ru-RU" dirty="0"/>
              <a:t> до </a:t>
            </a:r>
            <a:r>
              <a:rPr lang="ru-RU" dirty="0" err="1"/>
              <a:t>розмов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зовнішності</a:t>
            </a:r>
            <a:r>
              <a:rPr lang="ru-RU" dirty="0"/>
              <a:t>. Так, </a:t>
            </a:r>
            <a:r>
              <a:rPr lang="ru-RU" dirty="0" err="1"/>
              <a:t>зауваження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надмірної</a:t>
            </a:r>
            <a:r>
              <a:rPr lang="ru-RU" dirty="0"/>
              <a:t> ваги, «</a:t>
            </a:r>
            <a:r>
              <a:rPr lang="ru-RU" dirty="0" err="1"/>
              <a:t>потворного</a:t>
            </a:r>
            <a:r>
              <a:rPr lang="ru-RU" dirty="0"/>
              <a:t> носа», «</a:t>
            </a:r>
            <a:r>
              <a:rPr lang="ru-RU" dirty="0" err="1"/>
              <a:t>потворних</a:t>
            </a:r>
            <a:r>
              <a:rPr lang="ru-RU" dirty="0"/>
              <a:t> </a:t>
            </a:r>
            <a:r>
              <a:rPr lang="ru-RU" dirty="0" err="1"/>
              <a:t>вух</a:t>
            </a:r>
            <a:r>
              <a:rPr lang="ru-RU" dirty="0"/>
              <a:t>» </a:t>
            </a:r>
            <a:r>
              <a:rPr lang="ru-RU" dirty="0" err="1"/>
              <a:t>можуть</a:t>
            </a:r>
            <a:r>
              <a:rPr lang="ru-RU" dirty="0"/>
              <a:t> бути причиною </a:t>
            </a:r>
            <a:r>
              <a:rPr lang="ru-RU" dirty="0" err="1"/>
              <a:t>тривалих</a:t>
            </a:r>
            <a:r>
              <a:rPr lang="ru-RU" dirty="0"/>
              <a:t> й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. У них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нав’язливо-фіксовані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про </a:t>
            </a:r>
            <a:r>
              <a:rPr lang="ru-RU" dirty="0" err="1"/>
              <a:t>домінантні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надцінні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</a:t>
            </a:r>
            <a:r>
              <a:rPr lang="ru-RU" dirty="0" err="1"/>
              <a:t>Зменшенню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зникненню</a:t>
            </a:r>
            <a:r>
              <a:rPr lang="ru-RU" dirty="0"/>
              <a:t> </a:t>
            </a:r>
            <a:r>
              <a:rPr lang="ru-RU" dirty="0" err="1"/>
              <a:t>надцінних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помірних</a:t>
            </a:r>
            <a:r>
              <a:rPr lang="ru-RU" dirty="0"/>
              <a:t> доз </a:t>
            </a:r>
            <a:r>
              <a:rPr lang="ru-RU" dirty="0" err="1"/>
              <a:t>транквілізаторів</a:t>
            </a:r>
            <a:r>
              <a:rPr lang="ru-RU" dirty="0"/>
              <a:t> і </a:t>
            </a:r>
            <a:r>
              <a:rPr lang="ru-RU" dirty="0" err="1"/>
              <a:t>м’яких</a:t>
            </a:r>
            <a:r>
              <a:rPr lang="ru-RU" dirty="0"/>
              <a:t> </a:t>
            </a:r>
            <a:r>
              <a:rPr lang="ru-RU" dirty="0" err="1"/>
              <a:t>нейролептиків</a:t>
            </a:r>
            <a:r>
              <a:rPr lang="ru-RU" dirty="0"/>
              <a:t>.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пом’якшити</a:t>
            </a:r>
            <a:r>
              <a:rPr lang="ru-RU" dirty="0"/>
              <a:t>, а </a:t>
            </a:r>
            <a:r>
              <a:rPr lang="ru-RU" dirty="0" err="1"/>
              <a:t>інколи</a:t>
            </a:r>
            <a:r>
              <a:rPr lang="ru-RU" dirty="0"/>
              <a:t> й </a:t>
            </a:r>
            <a:r>
              <a:rPr lang="ru-RU" dirty="0" err="1"/>
              <a:t>попередити</a:t>
            </a:r>
            <a:r>
              <a:rPr lang="ru-RU" dirty="0"/>
              <a:t> </a:t>
            </a:r>
            <a:r>
              <a:rPr lang="ru-RU" dirty="0" err="1"/>
              <a:t>психогенні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і </a:t>
            </a:r>
            <a:r>
              <a:rPr lang="ru-RU" dirty="0" err="1"/>
              <a:t>патологічний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в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потворності</a:t>
            </a:r>
            <a:r>
              <a:rPr lang="ru-RU" dirty="0"/>
              <a:t> й </a:t>
            </a:r>
            <a:r>
              <a:rPr lang="ru-RU" dirty="0" err="1"/>
              <a:t>виражених</a:t>
            </a:r>
            <a:r>
              <a:rPr lang="ru-RU" dirty="0"/>
              <a:t>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зовнішності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косметичних</a:t>
            </a:r>
            <a:r>
              <a:rPr lang="ru-RU" dirty="0"/>
              <a:t> (</a:t>
            </a:r>
            <a:r>
              <a:rPr lang="ru-RU" dirty="0" err="1"/>
              <a:t>пластичних</a:t>
            </a:r>
            <a:r>
              <a:rPr lang="ru-RU" dirty="0"/>
              <a:t>)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7180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реабілітаційного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медиків</a:t>
            </a:r>
            <a:r>
              <a:rPr lang="ru-RU" dirty="0"/>
              <a:t> та </a:t>
            </a:r>
            <a:r>
              <a:rPr lang="ru-RU" dirty="0" err="1"/>
              <a:t>родичів</a:t>
            </a:r>
            <a:r>
              <a:rPr lang="ru-RU" dirty="0"/>
              <a:t>. </a:t>
            </a:r>
            <a:r>
              <a:rPr lang="ru-RU" dirty="0" err="1"/>
              <a:t>Ефективними</a:t>
            </a:r>
            <a:r>
              <a:rPr lang="ru-RU" dirty="0"/>
              <a:t> є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зорієнтованої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і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.</a:t>
            </a:r>
          </a:p>
          <a:p>
            <a:r>
              <a:rPr lang="ru-RU" dirty="0" err="1"/>
              <a:t>Лікарі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знати, </a:t>
            </a:r>
            <a:r>
              <a:rPr lang="ru-RU" dirty="0" err="1"/>
              <a:t>що</a:t>
            </a:r>
            <a:r>
              <a:rPr lang="ru-RU" dirty="0"/>
              <a:t> до них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звертатися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особи з «</a:t>
            </a:r>
            <a:r>
              <a:rPr lang="ru-RU" dirty="0" err="1"/>
              <a:t>неістинними</a:t>
            </a:r>
            <a:r>
              <a:rPr lang="ru-RU" dirty="0"/>
              <a:t>» дефектами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коли нормальна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зміненою</a:t>
            </a:r>
            <a:r>
              <a:rPr lang="ru-RU" dirty="0"/>
              <a:t>, </a:t>
            </a:r>
            <a:r>
              <a:rPr lang="ru-RU" dirty="0" err="1"/>
              <a:t>спотвореною</a:t>
            </a:r>
            <a:r>
              <a:rPr lang="ru-RU" dirty="0"/>
              <a:t>.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є </a:t>
            </a:r>
            <a:r>
              <a:rPr lang="ru-RU" dirty="0" err="1"/>
              <a:t>проявами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маячних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недоліку</a:t>
            </a:r>
            <a:r>
              <a:rPr lang="ru-RU" dirty="0"/>
              <a:t> (синдром </a:t>
            </a:r>
            <a:r>
              <a:rPr lang="ru-RU" dirty="0" err="1"/>
              <a:t>дисморфофобії-дисморфоманії</a:t>
            </a:r>
            <a:r>
              <a:rPr lang="ru-RU" dirty="0"/>
              <a:t>). Хворому </a:t>
            </a:r>
            <a:r>
              <a:rPr lang="ru-RU" dirty="0" err="1"/>
              <a:t>видається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навколишні</a:t>
            </a:r>
            <a:r>
              <a:rPr lang="ru-RU" dirty="0"/>
              <a:t> </a:t>
            </a:r>
            <a:r>
              <a:rPr lang="ru-RU" dirty="0" err="1"/>
              <a:t>звертають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спеціальними</a:t>
            </a:r>
            <a:r>
              <a:rPr lang="ru-RU" dirty="0"/>
              <a:t> знаками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натяками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потворний</a:t>
            </a:r>
            <a:r>
              <a:rPr lang="ru-RU" dirty="0"/>
              <a:t>.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себе у </a:t>
            </a:r>
            <a:r>
              <a:rPr lang="ru-RU" dirty="0" err="1"/>
              <a:t>дзеркалі</a:t>
            </a:r>
            <a:r>
              <a:rPr lang="ru-RU" dirty="0"/>
              <a:t>, </a:t>
            </a:r>
            <a:r>
              <a:rPr lang="ru-RU" dirty="0" err="1"/>
              <a:t>порівнюють</a:t>
            </a:r>
            <a:r>
              <a:rPr lang="ru-RU" dirty="0"/>
              <a:t> себе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колишніми</a:t>
            </a:r>
            <a:r>
              <a:rPr lang="ru-RU" dirty="0"/>
              <a:t> </a:t>
            </a:r>
            <a:r>
              <a:rPr lang="ru-RU" dirty="0" err="1"/>
              <a:t>зображеннями</a:t>
            </a:r>
            <a:r>
              <a:rPr lang="ru-RU" dirty="0"/>
              <a:t>, часто </a:t>
            </a:r>
            <a:r>
              <a:rPr lang="ru-RU" dirty="0" err="1"/>
              <a:t>відмовляються</a:t>
            </a:r>
            <a:r>
              <a:rPr lang="ru-RU" dirty="0"/>
              <a:t> </a:t>
            </a:r>
            <a:r>
              <a:rPr lang="ru-RU" dirty="0" err="1"/>
              <a:t>фотографуватися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бачити</a:t>
            </a:r>
            <a:r>
              <a:rPr lang="ru-RU" dirty="0"/>
              <a:t> свою </a:t>
            </a:r>
            <a:r>
              <a:rPr lang="ru-RU" dirty="0" err="1"/>
              <a:t>потворність</a:t>
            </a:r>
            <a:r>
              <a:rPr lang="ru-RU" dirty="0"/>
              <a:t> </a:t>
            </a:r>
            <a:r>
              <a:rPr lang="ru-RU" dirty="0" err="1"/>
              <a:t>зайвий</a:t>
            </a:r>
            <a:r>
              <a:rPr lang="ru-RU" dirty="0"/>
              <a:t> раз.</a:t>
            </a:r>
          </a:p>
          <a:p>
            <a:r>
              <a:rPr lang="ru-RU" dirty="0" err="1"/>
              <a:t>Пластичні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проведені</a:t>
            </a:r>
            <a:r>
              <a:rPr lang="ru-RU" dirty="0"/>
              <a:t> за </a:t>
            </a:r>
            <a:r>
              <a:rPr lang="ru-RU" dirty="0" err="1"/>
              <a:t>їхніми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потребами, як правило, не </a:t>
            </a:r>
            <a:r>
              <a:rPr lang="ru-RU" dirty="0" err="1"/>
              <a:t>приносять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, вони </a:t>
            </a:r>
            <a:r>
              <a:rPr lang="ru-RU" dirty="0" err="1"/>
              <a:t>знову</a:t>
            </a:r>
            <a:r>
              <a:rPr lang="ru-RU" dirty="0"/>
              <a:t> </a:t>
            </a:r>
            <a:r>
              <a:rPr lang="ru-RU" dirty="0" err="1"/>
              <a:t>незадоволені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зовнішністю</a:t>
            </a:r>
            <a:r>
              <a:rPr lang="ru-RU" dirty="0"/>
              <a:t>,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повторних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скаржаться</a:t>
            </a:r>
            <a:r>
              <a:rPr lang="ru-RU" dirty="0"/>
              <a:t> на </a:t>
            </a:r>
            <a:r>
              <a:rPr lang="ru-RU" dirty="0" err="1"/>
              <a:t>лікарів</a:t>
            </a:r>
            <a:r>
              <a:rPr lang="ru-RU" dirty="0"/>
              <a:t> 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. Тому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пластичні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таким </a:t>
            </a:r>
            <a:r>
              <a:rPr lang="ru-RU" dirty="0" err="1"/>
              <a:t>хворим</a:t>
            </a:r>
            <a:r>
              <a:rPr lang="ru-RU" dirty="0"/>
              <a:t> </a:t>
            </a:r>
            <a:r>
              <a:rPr lang="ru-RU" dirty="0" err="1"/>
              <a:t>недоцільно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підозра</a:t>
            </a:r>
            <a:r>
              <a:rPr lang="ru-RU" dirty="0"/>
              <a:t> на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у </a:t>
            </a:r>
            <a:r>
              <a:rPr lang="ru-RU" dirty="0" err="1"/>
              <a:t>пацієнта</a:t>
            </a:r>
            <a:r>
              <a:rPr lang="ru-RU" dirty="0"/>
              <a:t> </a:t>
            </a:r>
            <a:r>
              <a:rPr lang="ru-RU" dirty="0" err="1"/>
              <a:t>хірург</a:t>
            </a:r>
            <a:r>
              <a:rPr lang="ru-RU" dirty="0"/>
              <a:t> повинен </a:t>
            </a:r>
            <a:r>
              <a:rPr lang="ru-RU" dirty="0" err="1"/>
              <a:t>спрямувати</a:t>
            </a:r>
            <a:r>
              <a:rPr lang="ru-RU" dirty="0"/>
              <a:t> хворого до </a:t>
            </a:r>
            <a:r>
              <a:rPr lang="ru-RU" dirty="0" err="1"/>
              <a:t>психіатра</a:t>
            </a:r>
            <a:r>
              <a:rPr lang="ru-RU" dirty="0"/>
              <a:t>.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(</a:t>
            </a:r>
            <a:r>
              <a:rPr lang="ru-RU" dirty="0" err="1"/>
              <a:t>дисморфоманія</a:t>
            </a:r>
            <a:r>
              <a:rPr lang="ru-RU" dirty="0"/>
              <a:t>)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форм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анорексії</a:t>
            </a:r>
            <a:r>
              <a:rPr lang="ru-RU" dirty="0"/>
              <a:t>.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дисморфобічними</a:t>
            </a:r>
            <a:r>
              <a:rPr lang="ru-RU" dirty="0"/>
              <a:t> і </a:t>
            </a:r>
            <a:r>
              <a:rPr lang="ru-RU" dirty="0" err="1"/>
              <a:t>дисморфоманічними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повинно </a:t>
            </a:r>
            <a:r>
              <a:rPr lang="ru-RU" dirty="0" err="1"/>
              <a:t>проводитися</a:t>
            </a:r>
            <a:r>
              <a:rPr lang="ru-RU" dirty="0"/>
              <a:t> з </a:t>
            </a:r>
            <a:r>
              <a:rPr lang="ru-RU" dirty="0" err="1"/>
              <a:t>лікарями-психіатрами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30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8136904" cy="1231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Типи реакцій хворого на захворювання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88640"/>
            <a:ext cx="4716016" cy="4608512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Р</a:t>
            </a:r>
            <a:r>
              <a:rPr lang="ru-RU" sz="1600" dirty="0"/>
              <a:t>. </a:t>
            </a:r>
            <a:r>
              <a:rPr lang="ru-RU" sz="1600" dirty="0" err="1"/>
              <a:t>Конечний</a:t>
            </a:r>
            <a:r>
              <a:rPr lang="ru-RU" sz="1600" dirty="0"/>
              <a:t>, М. </a:t>
            </a:r>
            <a:r>
              <a:rPr lang="ru-RU" sz="1600" dirty="0" err="1"/>
              <a:t>Боухал</a:t>
            </a:r>
            <a:r>
              <a:rPr lang="ru-RU" sz="1600" dirty="0"/>
              <a:t>, 1983) </a:t>
            </a:r>
          </a:p>
          <a:p>
            <a:r>
              <a:rPr lang="ru-RU" sz="1600" b="1" dirty="0" smtClean="0"/>
              <a:t>1</a:t>
            </a:r>
            <a:r>
              <a:rPr lang="ru-RU" sz="1600" b="1" dirty="0"/>
              <a:t>. </a:t>
            </a:r>
            <a:r>
              <a:rPr lang="ru-RU" sz="1600" b="1" dirty="0" err="1"/>
              <a:t>Інфантильний</a:t>
            </a:r>
            <a:r>
              <a:rPr lang="ru-RU" sz="1600" b="1" dirty="0"/>
              <a:t> тип</a:t>
            </a:r>
            <a:r>
              <a:rPr lang="ru-RU" sz="1600" dirty="0"/>
              <a:t>, </a:t>
            </a:r>
            <a:r>
              <a:rPr lang="ru-RU" sz="1600" dirty="0" err="1"/>
              <a:t>властивий</a:t>
            </a:r>
            <a:r>
              <a:rPr lang="ru-RU" sz="1600" dirty="0"/>
              <a:t> юнакам та </a:t>
            </a:r>
            <a:r>
              <a:rPr lang="ru-RU" sz="1600" dirty="0" err="1"/>
              <a:t>дітям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/>
              <a:t>бачить</a:t>
            </a:r>
            <a:r>
              <a:rPr lang="ru-RU" sz="1600" dirty="0"/>
              <a:t> усе у «</a:t>
            </a:r>
            <a:r>
              <a:rPr lang="ru-RU" sz="1600" dirty="0" err="1"/>
              <a:t>рожевому</a:t>
            </a:r>
            <a:r>
              <a:rPr lang="ru-RU" sz="1600" dirty="0"/>
              <a:t> </a:t>
            </a:r>
            <a:r>
              <a:rPr lang="ru-RU" sz="1600" dirty="0" err="1"/>
              <a:t>світлі</a:t>
            </a:r>
            <a:r>
              <a:rPr lang="ru-RU" sz="1600" dirty="0"/>
              <a:t>». </a:t>
            </a:r>
            <a:endParaRPr lang="ru-RU" sz="1600" dirty="0" smtClean="0"/>
          </a:p>
          <a:p>
            <a:r>
              <a:rPr lang="ru-RU" sz="1600" b="1" dirty="0" smtClean="0"/>
              <a:t>2</a:t>
            </a:r>
            <a:r>
              <a:rPr lang="ru-RU" sz="1600" b="1" dirty="0"/>
              <a:t>. </a:t>
            </a:r>
            <a:r>
              <a:rPr lang="ru-RU" sz="1600" b="1" dirty="0" err="1" smtClean="0"/>
              <a:t>Реакція</a:t>
            </a:r>
            <a:r>
              <a:rPr lang="ru-RU" sz="1600" b="1" dirty="0" smtClean="0"/>
              <a:t> шоку</a:t>
            </a:r>
            <a:r>
              <a:rPr lang="ru-RU" sz="1600" dirty="0"/>
              <a:t>, характерна </a:t>
            </a:r>
            <a:r>
              <a:rPr lang="ru-RU" sz="1600" dirty="0" err="1"/>
              <a:t>індивідам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 20–30 </a:t>
            </a:r>
            <a:r>
              <a:rPr lang="ru-RU" sz="1600" dirty="0" err="1"/>
              <a:t>років</a:t>
            </a:r>
            <a:r>
              <a:rPr lang="ru-RU" sz="1600" dirty="0"/>
              <a:t>.</a:t>
            </a:r>
          </a:p>
          <a:p>
            <a:r>
              <a:rPr lang="ru-RU" sz="1600" b="1" dirty="0"/>
              <a:t>3. </a:t>
            </a:r>
            <a:r>
              <a:rPr lang="ru-RU" sz="1600" b="1" dirty="0" err="1"/>
              <a:t>Іпохондричний</a:t>
            </a:r>
            <a:r>
              <a:rPr lang="ru-RU" sz="1600" b="1" dirty="0"/>
              <a:t> тип. 4. Тип </a:t>
            </a:r>
            <a:r>
              <a:rPr lang="ru-RU" sz="1600" b="1" dirty="0" err="1"/>
              <a:t>повної</a:t>
            </a:r>
            <a:r>
              <a:rPr lang="ru-RU" sz="1600" b="1" dirty="0"/>
              <a:t> </a:t>
            </a:r>
            <a:r>
              <a:rPr lang="ru-RU" sz="1600" b="1" dirty="0" err="1"/>
              <a:t>надії</a:t>
            </a:r>
            <a:r>
              <a:rPr lang="ru-RU" sz="1600" b="1" dirty="0"/>
              <a:t>.</a:t>
            </a:r>
          </a:p>
          <a:p>
            <a:r>
              <a:rPr lang="ru-RU" sz="1600" b="1" dirty="0"/>
              <a:t>5. </a:t>
            </a:r>
            <a:r>
              <a:rPr lang="ru-RU" sz="1600" b="1" dirty="0" err="1"/>
              <a:t>Хворі</a:t>
            </a:r>
            <a:r>
              <a:rPr lang="ru-RU" sz="1600" b="1" dirty="0"/>
              <a:t> на </a:t>
            </a:r>
            <a:r>
              <a:rPr lang="ru-RU" sz="1600" b="1" dirty="0" err="1"/>
              <a:t>істеричний</a:t>
            </a:r>
            <a:r>
              <a:rPr lang="ru-RU" sz="1600" b="1" dirty="0"/>
              <a:t> тип </a:t>
            </a:r>
            <a:r>
              <a:rPr lang="ru-RU" sz="1600" dirty="0" err="1"/>
              <a:t>демонстративні</a:t>
            </a:r>
            <a:r>
              <a:rPr lang="ru-RU" sz="1600" dirty="0"/>
              <a:t> </a:t>
            </a:r>
            <a:r>
              <a:rPr lang="ru-RU" sz="1600" dirty="0" err="1"/>
              <a:t>емоційні</a:t>
            </a:r>
            <a:r>
              <a:rPr lang="ru-RU" sz="1600" dirty="0"/>
              <a:t> </a:t>
            </a:r>
            <a:r>
              <a:rPr lang="ru-RU" sz="1600" dirty="0" err="1"/>
              <a:t>реакції</a:t>
            </a:r>
            <a:r>
              <a:rPr lang="ru-RU" sz="1600" dirty="0"/>
              <a:t> (</a:t>
            </a:r>
            <a:r>
              <a:rPr lang="ru-RU" sz="1600" dirty="0" err="1"/>
              <a:t>сльози</a:t>
            </a:r>
            <a:r>
              <a:rPr lang="ru-RU" sz="1600" dirty="0"/>
              <a:t>, </a:t>
            </a:r>
            <a:r>
              <a:rPr lang="ru-RU" sz="1600" dirty="0" err="1"/>
              <a:t>сміх</a:t>
            </a:r>
            <a:r>
              <a:rPr lang="ru-RU" sz="1600" dirty="0"/>
              <a:t>, крики). </a:t>
            </a:r>
            <a:r>
              <a:rPr lang="ru-RU" sz="1600" b="1" dirty="0" smtClean="0"/>
              <a:t>6.Релігійні </a:t>
            </a:r>
            <a:r>
              <a:rPr lang="ru-RU" sz="1600" b="1" dirty="0" err="1" smtClean="0"/>
              <a:t>хворі</a:t>
            </a:r>
            <a:r>
              <a:rPr lang="ru-RU" sz="1600" b="1" dirty="0" smtClean="0"/>
              <a:t> </a:t>
            </a:r>
            <a:r>
              <a:rPr lang="ru-RU" sz="1600" dirty="0" smtClean="0"/>
              <a:t>(</a:t>
            </a:r>
            <a:r>
              <a:rPr lang="ru-RU" sz="1600" dirty="0"/>
              <a:t>хвороба – удар </a:t>
            </a:r>
            <a:r>
              <a:rPr lang="ru-RU" sz="1600" dirty="0" err="1"/>
              <a:t>долі</a:t>
            </a:r>
            <a:r>
              <a:rPr lang="ru-RU" sz="1600" dirty="0"/>
              <a:t>). </a:t>
            </a:r>
            <a:endParaRPr lang="ru-RU" sz="1600" dirty="0" smtClean="0"/>
          </a:p>
          <a:p>
            <a:r>
              <a:rPr lang="ru-RU" sz="1600" b="1" dirty="0" smtClean="0"/>
              <a:t>7</a:t>
            </a:r>
            <a:r>
              <a:rPr lang="ru-RU" sz="1600" b="1" dirty="0"/>
              <a:t>. </a:t>
            </a:r>
            <a:r>
              <a:rPr lang="ru-RU" sz="1600" b="1" dirty="0" err="1"/>
              <a:t>Невдоволення</a:t>
            </a:r>
            <a:r>
              <a:rPr lang="ru-RU" sz="1600" b="1" dirty="0"/>
              <a:t> </a:t>
            </a:r>
            <a:r>
              <a:rPr lang="ru-RU" sz="1600" b="1" dirty="0" smtClean="0"/>
              <a:t>хворобою </a:t>
            </a:r>
            <a:r>
              <a:rPr lang="ru-RU" sz="1600" b="1" dirty="0"/>
              <a:t>і </a:t>
            </a:r>
            <a:r>
              <a:rPr lang="ru-RU" sz="1600" b="1" dirty="0" err="1"/>
              <a:t>прагнення</a:t>
            </a:r>
            <a:r>
              <a:rPr lang="ru-RU" sz="1600" b="1" dirty="0"/>
              <a:t> </a:t>
            </a:r>
            <a:r>
              <a:rPr lang="ru-RU" sz="1600" b="1" dirty="0" err="1"/>
              <a:t>скоріше</a:t>
            </a:r>
            <a:r>
              <a:rPr lang="ru-RU" sz="1600" b="1" dirty="0"/>
              <a:t> </a:t>
            </a:r>
            <a:r>
              <a:rPr lang="ru-RU" sz="1600" b="1" dirty="0" err="1"/>
              <a:t>її</a:t>
            </a:r>
            <a:r>
              <a:rPr lang="ru-RU" sz="1600" b="1" dirty="0"/>
              <a:t> </a:t>
            </a:r>
            <a:r>
              <a:rPr lang="ru-RU" sz="1600" b="1" dirty="0" err="1"/>
              <a:t>позбутися</a:t>
            </a:r>
            <a:r>
              <a:rPr lang="ru-RU" sz="1600" b="1" dirty="0"/>
              <a:t>. 8. </a:t>
            </a:r>
            <a:r>
              <a:rPr lang="ru-RU" sz="1600" b="1" dirty="0" err="1" smtClean="0"/>
              <a:t>Реакція</a:t>
            </a:r>
            <a:r>
              <a:rPr lang="ru-RU" sz="1600" b="1" dirty="0" smtClean="0"/>
              <a:t> сорому</a:t>
            </a:r>
            <a:r>
              <a:rPr lang="ru-RU" sz="1600" b="1" dirty="0"/>
              <a:t>. 9. «</a:t>
            </a:r>
            <a:r>
              <a:rPr lang="ru-RU" sz="1600" b="1" dirty="0" err="1"/>
              <a:t>Економічний</a:t>
            </a:r>
            <a:r>
              <a:rPr lang="ru-RU" sz="1600" b="1" dirty="0"/>
              <a:t> тип» </a:t>
            </a:r>
            <a:r>
              <a:rPr lang="ru-RU" sz="1600" dirty="0"/>
              <a:t>(на </a:t>
            </a:r>
            <a:r>
              <a:rPr lang="ru-RU" sz="1600" dirty="0" err="1"/>
              <a:t>першому</a:t>
            </a:r>
            <a:r>
              <a:rPr lang="ru-RU" sz="1600" dirty="0"/>
              <a:t> </a:t>
            </a:r>
            <a:r>
              <a:rPr lang="ru-RU" sz="1600" dirty="0" err="1" smtClean="0"/>
              <a:t>місці</a:t>
            </a:r>
            <a:r>
              <a:rPr lang="ru-RU" sz="1600" dirty="0" smtClean="0"/>
              <a:t> стоять </a:t>
            </a:r>
            <a:r>
              <a:rPr lang="ru-RU" sz="1600" dirty="0" err="1"/>
              <a:t>витрати</a:t>
            </a:r>
            <a:r>
              <a:rPr lang="ru-RU" sz="1600" dirty="0"/>
              <a:t> на </a:t>
            </a:r>
            <a:r>
              <a:rPr lang="ru-RU" sz="1600" dirty="0" err="1"/>
              <a:t>лікування</a:t>
            </a:r>
            <a:r>
              <a:rPr lang="ru-RU" sz="1600" dirty="0"/>
              <a:t> та </a:t>
            </a:r>
            <a:r>
              <a:rPr lang="ru-RU" sz="1600" dirty="0" err="1"/>
              <a:t>тривога</a:t>
            </a:r>
            <a:r>
              <a:rPr lang="ru-RU" sz="1600" dirty="0"/>
              <a:t> за </a:t>
            </a:r>
            <a:r>
              <a:rPr lang="ru-RU" sz="1600" dirty="0" err="1" smtClean="0"/>
              <a:t>добробут</a:t>
            </a:r>
            <a:r>
              <a:rPr lang="ru-RU" sz="1600" dirty="0" smtClean="0"/>
              <a:t> </a:t>
            </a:r>
            <a:r>
              <a:rPr lang="ru-RU" sz="1600" dirty="0" err="1"/>
              <a:t>сім’ї</a:t>
            </a:r>
            <a:r>
              <a:rPr lang="ru-RU" sz="1600" dirty="0"/>
              <a:t>). </a:t>
            </a:r>
            <a:r>
              <a:rPr lang="ru-RU" sz="1600" b="1" dirty="0"/>
              <a:t>10. </a:t>
            </a:r>
            <a:r>
              <a:rPr lang="ru-RU" sz="1600" b="1" dirty="0" err="1"/>
              <a:t>Індиферентний</a:t>
            </a:r>
            <a:r>
              <a:rPr lang="ru-RU" sz="1600" b="1" dirty="0"/>
              <a:t> тип </a:t>
            </a:r>
            <a:r>
              <a:rPr lang="ru-RU" sz="1600" dirty="0"/>
              <a:t>(«</a:t>
            </a:r>
            <a:r>
              <a:rPr lang="ru-RU" sz="1600" dirty="0" err="1"/>
              <a:t>глухі</a:t>
            </a:r>
            <a:r>
              <a:rPr lang="ru-RU" sz="1600" dirty="0"/>
              <a:t> до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лікаря</a:t>
            </a:r>
            <a:r>
              <a:rPr lang="ru-RU" sz="1600" dirty="0" smtClean="0"/>
              <a:t> </a:t>
            </a:r>
            <a:r>
              <a:rPr lang="ru-RU" sz="1600" dirty="0"/>
              <a:t>і </a:t>
            </a:r>
            <a:r>
              <a:rPr lang="ru-RU" sz="1600" dirty="0" err="1"/>
              <a:t>йдуть</a:t>
            </a:r>
            <a:r>
              <a:rPr lang="ru-RU" sz="1600" dirty="0"/>
              <a:t> </a:t>
            </a:r>
            <a:r>
              <a:rPr lang="ru-RU" sz="1600" dirty="0" err="1"/>
              <a:t>своїм</a:t>
            </a:r>
            <a:r>
              <a:rPr lang="ru-RU" sz="1600" dirty="0"/>
              <a:t> </a:t>
            </a:r>
            <a:r>
              <a:rPr lang="ru-RU" sz="1600" dirty="0" smtClean="0"/>
              <a:t>шляхом</a:t>
            </a:r>
            <a:r>
              <a:rPr lang="ru-RU" sz="1600" dirty="0"/>
              <a:t>»).</a:t>
            </a:r>
          </a:p>
          <a:p>
            <a:r>
              <a:rPr lang="uk-UA" sz="1400" dirty="0" smtClean="0"/>
              <a:t>            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52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882047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Наше </a:t>
            </a:r>
            <a:r>
              <a:rPr lang="ru-RU" dirty="0" err="1"/>
              <a:t>різне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одужання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перебіг</a:t>
            </a:r>
            <a:r>
              <a:rPr lang="ru-RU" dirty="0"/>
              <a:t> і </a:t>
            </a:r>
            <a:r>
              <a:rPr lang="ru-RU" dirty="0" err="1"/>
              <a:t>успішність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. </a:t>
            </a:r>
          </a:p>
          <a:p>
            <a:r>
              <a:rPr lang="ru-RU" dirty="0" err="1"/>
              <a:t>Цікавим</a:t>
            </a:r>
            <a:r>
              <a:rPr lang="ru-RU" dirty="0"/>
              <a:t> є описана </a:t>
            </a:r>
            <a:r>
              <a:rPr lang="ru-RU" dirty="0" err="1"/>
              <a:t>науковцями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:</a:t>
            </a:r>
          </a:p>
          <a:p>
            <a:r>
              <a:rPr lang="ru-RU" dirty="0" err="1"/>
              <a:t>Гармонійний</a:t>
            </a:r>
            <a:r>
              <a:rPr lang="ru-RU" dirty="0"/>
              <a:t> - твереза </a:t>
            </a:r>
            <a:r>
              <a:rPr lang="ru-RU" dirty="0" err="1"/>
              <a:t>оцінка</a:t>
            </a:r>
            <a:r>
              <a:rPr lang="ru-RU" dirty="0"/>
              <a:t> стану, </a:t>
            </a:r>
            <a:r>
              <a:rPr lang="ru-RU" dirty="0" err="1"/>
              <a:t>небажання</a:t>
            </a:r>
            <a:r>
              <a:rPr lang="ru-RU" dirty="0"/>
              <a:t> </a:t>
            </a:r>
            <a:r>
              <a:rPr lang="ru-RU" dirty="0" err="1"/>
              <a:t>обтяжувати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доглядом за собою і </a:t>
            </a:r>
            <a:r>
              <a:rPr lang="ru-RU" dirty="0" err="1"/>
              <a:t>прагнення</a:t>
            </a:r>
            <a:r>
              <a:rPr lang="ru-RU" dirty="0"/>
              <a:t> активно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endParaRPr lang="ru-RU" dirty="0"/>
          </a:p>
          <a:p>
            <a:r>
              <a:rPr lang="ru-RU" dirty="0" err="1"/>
              <a:t>Ергопатичний</a:t>
            </a:r>
            <a:r>
              <a:rPr lang="ru-RU" dirty="0"/>
              <a:t> - "</a:t>
            </a:r>
            <a:r>
              <a:rPr lang="ru-RU" dirty="0" err="1"/>
              <a:t>втеча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в роботу", </a:t>
            </a:r>
            <a:r>
              <a:rPr lang="ru-RU" dirty="0" err="1"/>
              <a:t>одержиме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Лікування</a:t>
            </a:r>
            <a:r>
              <a:rPr lang="ru-RU" dirty="0"/>
              <a:t> і </a:t>
            </a:r>
            <a:r>
              <a:rPr lang="ru-RU" dirty="0" err="1"/>
              <a:t>обстеження</a:t>
            </a:r>
            <a:r>
              <a:rPr lang="ru-RU" dirty="0"/>
              <a:t> того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. </a:t>
            </a:r>
          </a:p>
          <a:p>
            <a:r>
              <a:rPr lang="ru-RU" dirty="0" err="1"/>
              <a:t>Анозогностичний</a:t>
            </a:r>
            <a:r>
              <a:rPr lang="ru-RU" dirty="0"/>
              <a:t> -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  <a:r>
              <a:rPr lang="ru-RU" dirty="0" err="1"/>
              <a:t>очевидних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</a:t>
            </a:r>
            <a:r>
              <a:rPr lang="ru-RU" dirty="0" err="1"/>
              <a:t>відкидання</a:t>
            </a:r>
            <a:r>
              <a:rPr lang="ru-RU" dirty="0"/>
              <a:t> думок про хворобу і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через </a:t>
            </a:r>
            <a:r>
              <a:rPr lang="ru-RU" dirty="0" err="1"/>
              <a:t>небажання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Характерна </a:t>
            </a:r>
            <a:r>
              <a:rPr lang="ru-RU" dirty="0" err="1"/>
              <a:t>тенденція</a:t>
            </a:r>
            <a:r>
              <a:rPr lang="ru-RU" dirty="0"/>
              <a:t> </a:t>
            </a:r>
            <a:r>
              <a:rPr lang="ru-RU" dirty="0" err="1"/>
              <a:t>розгляди</a:t>
            </a:r>
            <a:r>
              <a:rPr lang="ru-RU" dirty="0"/>
              <a:t> </a:t>
            </a:r>
            <a:r>
              <a:rPr lang="ru-RU" dirty="0" err="1"/>
              <a:t>симптоми</a:t>
            </a:r>
            <a:r>
              <a:rPr lang="ru-RU" dirty="0"/>
              <a:t> недуги як прояви "</a:t>
            </a:r>
            <a:r>
              <a:rPr lang="ru-RU" dirty="0" err="1"/>
              <a:t>несерйозних</a:t>
            </a:r>
            <a:r>
              <a:rPr lang="ru-RU" dirty="0"/>
              <a:t>"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самопочуття</a:t>
            </a:r>
            <a:r>
              <a:rPr lang="ru-RU" dirty="0"/>
              <a:t>,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обстежень</a:t>
            </a:r>
            <a:r>
              <a:rPr lang="ru-RU" dirty="0"/>
              <a:t> та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, як </a:t>
            </a:r>
            <a:r>
              <a:rPr lang="ru-RU" dirty="0" err="1"/>
              <a:t>бажання</a:t>
            </a:r>
            <a:r>
              <a:rPr lang="ru-RU" dirty="0"/>
              <a:t> самому </a:t>
            </a:r>
            <a:r>
              <a:rPr lang="ru-RU" dirty="0" err="1"/>
              <a:t>розібратися</a:t>
            </a:r>
            <a:r>
              <a:rPr lang="ru-RU" dirty="0"/>
              <a:t> і "</a:t>
            </a:r>
            <a:r>
              <a:rPr lang="ru-RU" dirty="0" err="1"/>
              <a:t>обійтися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" в </a:t>
            </a:r>
            <a:r>
              <a:rPr lang="ru-RU" dirty="0" err="1"/>
              <a:t>надії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все </a:t>
            </a:r>
            <a:r>
              <a:rPr lang="ru-RU" dirty="0" err="1"/>
              <a:t>обійдеться</a:t>
            </a:r>
            <a:r>
              <a:rPr lang="ru-RU" dirty="0"/>
              <a:t>.</a:t>
            </a:r>
          </a:p>
          <a:p>
            <a:r>
              <a:rPr lang="ru-RU" dirty="0" err="1"/>
              <a:t>Тривожний</a:t>
            </a:r>
            <a:r>
              <a:rPr lang="ru-RU" dirty="0"/>
              <a:t> - </a:t>
            </a:r>
            <a:r>
              <a:rPr lang="ru-RU" dirty="0" err="1"/>
              <a:t>характеризується</a:t>
            </a:r>
            <a:r>
              <a:rPr lang="ru-RU" dirty="0"/>
              <a:t> станом </a:t>
            </a:r>
            <a:r>
              <a:rPr lang="ru-RU" dirty="0" err="1"/>
              <a:t>занепокоєння</a:t>
            </a:r>
            <a:r>
              <a:rPr lang="ru-RU" dirty="0"/>
              <a:t> і </a:t>
            </a:r>
            <a:r>
              <a:rPr lang="ru-RU" dirty="0" err="1"/>
              <a:t>підозр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несприятливого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, </a:t>
            </a:r>
            <a:r>
              <a:rPr lang="ru-RU" dirty="0" err="1"/>
              <a:t>безпечності</a:t>
            </a:r>
            <a:r>
              <a:rPr lang="ru-RU" dirty="0"/>
              <a:t> і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ліків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шукають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спробувавши</a:t>
            </a:r>
            <a:r>
              <a:rPr lang="ru-RU" dirty="0"/>
              <a:t> </a:t>
            </a:r>
            <a:r>
              <a:rPr lang="ru-RU" dirty="0" err="1"/>
              <a:t>лікуватися</a:t>
            </a:r>
            <a:r>
              <a:rPr lang="ru-RU" dirty="0"/>
              <a:t>, "</a:t>
            </a:r>
            <a:r>
              <a:rPr lang="ru-RU" dirty="0" err="1"/>
              <a:t>авторитетних</a:t>
            </a:r>
            <a:r>
              <a:rPr lang="ru-RU" dirty="0"/>
              <a:t>" </a:t>
            </a:r>
            <a:r>
              <a:rPr lang="ru-RU" dirty="0" err="1"/>
              <a:t>лікарів</a:t>
            </a:r>
            <a:r>
              <a:rPr lang="ru-RU" dirty="0"/>
              <a:t>, </a:t>
            </a:r>
            <a:r>
              <a:rPr lang="ru-RU" dirty="0" err="1"/>
              <a:t>змінюють</a:t>
            </a:r>
            <a:r>
              <a:rPr lang="ru-RU" dirty="0"/>
              <a:t> одного </a:t>
            </a:r>
            <a:r>
              <a:rPr lang="ru-RU" dirty="0" err="1"/>
              <a:t>лікаря</a:t>
            </a:r>
            <a:r>
              <a:rPr lang="ru-RU" dirty="0"/>
              <a:t> на </a:t>
            </a:r>
            <a:r>
              <a:rPr lang="ru-RU" dirty="0" err="1"/>
              <a:t>іншого</a:t>
            </a:r>
            <a:r>
              <a:rPr lang="ru-RU" dirty="0"/>
              <a:t>, </a:t>
            </a:r>
            <a:r>
              <a:rPr lang="ru-RU" dirty="0" err="1"/>
              <a:t>шукають</a:t>
            </a:r>
            <a:r>
              <a:rPr lang="ru-RU" dirty="0"/>
              <a:t> і </a:t>
            </a:r>
            <a:r>
              <a:rPr lang="ru-RU" dirty="0" err="1"/>
              <a:t>збирають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вислуховують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людей,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.</a:t>
            </a:r>
          </a:p>
          <a:p>
            <a:r>
              <a:rPr lang="ru-RU" dirty="0"/>
              <a:t>Маю невеличку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. Мала </a:t>
            </a:r>
            <a:r>
              <a:rPr lang="ru-RU" dirty="0" err="1"/>
              <a:t>терапію</a:t>
            </a:r>
            <a:r>
              <a:rPr lang="ru-RU" dirty="0"/>
              <a:t> </a:t>
            </a:r>
            <a:r>
              <a:rPr lang="ru-RU" dirty="0" err="1"/>
              <a:t>панічного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з </a:t>
            </a:r>
            <a:r>
              <a:rPr lang="ru-RU" dirty="0" err="1"/>
              <a:t>клієнткою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назад. Вона ходила </a:t>
            </a:r>
            <a:r>
              <a:rPr lang="ru-RU" dirty="0" err="1"/>
              <a:t>обстежуватись</a:t>
            </a:r>
            <a:r>
              <a:rPr lang="ru-RU" dirty="0"/>
              <a:t> і любила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</a:t>
            </a:r>
            <a:r>
              <a:rPr lang="ru-RU" dirty="0" err="1"/>
              <a:t>вислухати</a:t>
            </a:r>
            <a:r>
              <a:rPr lang="ru-RU" dirty="0"/>
              <a:t> </a:t>
            </a:r>
            <a:r>
              <a:rPr lang="ru-RU" dirty="0" err="1"/>
              <a:t>скарги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. І от одного разу, </a:t>
            </a:r>
            <a:r>
              <a:rPr lang="ru-RU" dirty="0" err="1"/>
              <a:t>чекаючи</a:t>
            </a:r>
            <a:r>
              <a:rPr lang="ru-RU" dirty="0"/>
              <a:t> до </a:t>
            </a:r>
            <a:r>
              <a:rPr lang="ru-RU" dirty="0" err="1"/>
              <a:t>лікаря</a:t>
            </a:r>
            <a:r>
              <a:rPr lang="ru-RU" dirty="0"/>
              <a:t>, на дверях в </a:t>
            </a:r>
            <a:r>
              <a:rPr lang="ru-RU" dirty="0" err="1"/>
              <a:t>кабінет</a:t>
            </a:r>
            <a:r>
              <a:rPr lang="ru-RU" dirty="0"/>
              <a:t> до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прочитала </a:t>
            </a:r>
            <a:r>
              <a:rPr lang="ru-RU" dirty="0" err="1"/>
              <a:t>оголошення</a:t>
            </a:r>
            <a:r>
              <a:rPr lang="ru-RU" dirty="0"/>
              <a:t>: " </a:t>
            </a:r>
            <a:r>
              <a:rPr lang="ru-RU" dirty="0" err="1"/>
              <a:t>Шановні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! Просимо Вас </a:t>
            </a:r>
            <a:r>
              <a:rPr lang="ru-RU" dirty="0" err="1"/>
              <a:t>чекаючи</a:t>
            </a:r>
            <a:r>
              <a:rPr lang="ru-RU" dirty="0"/>
              <a:t> на </a:t>
            </a:r>
            <a:r>
              <a:rPr lang="ru-RU" dirty="0" err="1"/>
              <a:t>прийом</a:t>
            </a:r>
            <a:r>
              <a:rPr lang="ru-RU" dirty="0"/>
              <a:t>  не </a:t>
            </a:r>
            <a:r>
              <a:rPr lang="ru-RU" dirty="0" err="1"/>
              <a:t>обмінюватись</a:t>
            </a:r>
            <a:r>
              <a:rPr lang="ru-RU" dirty="0"/>
              <a:t> </a:t>
            </a:r>
            <a:r>
              <a:rPr lang="ru-RU" dirty="0" err="1"/>
              <a:t>скаргами</a:t>
            </a:r>
            <a:r>
              <a:rPr lang="ru-RU" dirty="0"/>
              <a:t> один з одним.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ускладнює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".</a:t>
            </a:r>
          </a:p>
          <a:p>
            <a:r>
              <a:rPr lang="ru-RU" dirty="0" err="1" smtClean="0"/>
              <a:t>хвороби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3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Іпохондричний</a:t>
            </a:r>
            <a:r>
              <a:rPr lang="ru-RU" dirty="0"/>
              <a:t> -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зосереджена</a:t>
            </a:r>
            <a:r>
              <a:rPr lang="ru-RU" dirty="0"/>
              <a:t> на </a:t>
            </a:r>
            <a:r>
              <a:rPr lang="ru-RU" dirty="0" err="1"/>
              <a:t>суб'єктивних</a:t>
            </a:r>
            <a:r>
              <a:rPr lang="ru-RU" dirty="0"/>
              <a:t> </a:t>
            </a:r>
            <a:r>
              <a:rPr lang="ru-RU" dirty="0" err="1"/>
              <a:t>відчуттях</a:t>
            </a:r>
            <a:r>
              <a:rPr lang="ru-RU" dirty="0"/>
              <a:t>, </a:t>
            </a:r>
            <a:r>
              <a:rPr lang="ru-RU" dirty="0" err="1"/>
              <a:t>перебільшує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і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розповідати</a:t>
            </a:r>
            <a:r>
              <a:rPr lang="ru-RU" dirty="0"/>
              <a:t> про них </a:t>
            </a:r>
            <a:r>
              <a:rPr lang="ru-RU" dirty="0" err="1"/>
              <a:t>лікарям</a:t>
            </a:r>
            <a:r>
              <a:rPr lang="ru-RU" dirty="0"/>
              <a:t>. Є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лікуватися</a:t>
            </a:r>
            <a:r>
              <a:rPr lang="ru-RU" dirty="0"/>
              <a:t> і </a:t>
            </a:r>
            <a:r>
              <a:rPr lang="ru-RU" dirty="0" err="1"/>
              <a:t>недовіра</a:t>
            </a:r>
            <a:r>
              <a:rPr lang="ru-RU" dirty="0"/>
              <a:t> до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часті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у </a:t>
            </a:r>
            <a:r>
              <a:rPr lang="ru-RU" dirty="0" err="1"/>
              <a:t>лікарів</a:t>
            </a:r>
            <a:r>
              <a:rPr lang="ru-RU" dirty="0"/>
              <a:t> і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авторитетних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.</a:t>
            </a:r>
          </a:p>
          <a:p>
            <a:r>
              <a:rPr lang="ru-RU" dirty="0" err="1"/>
              <a:t>Неврастенічний</a:t>
            </a:r>
            <a:r>
              <a:rPr lang="ru-RU" dirty="0"/>
              <a:t> - </a:t>
            </a:r>
            <a:r>
              <a:rPr lang="ru-RU" dirty="0" err="1"/>
              <a:t>спалахи</a:t>
            </a:r>
            <a:r>
              <a:rPr lang="ru-RU" dirty="0"/>
              <a:t> </a:t>
            </a:r>
            <a:r>
              <a:rPr lang="ru-RU" dirty="0" err="1"/>
              <a:t>гніву</a:t>
            </a:r>
            <a:r>
              <a:rPr lang="ru-RU" dirty="0"/>
              <a:t> через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неприємними</a:t>
            </a:r>
            <a:r>
              <a:rPr lang="ru-RU" dirty="0"/>
              <a:t> </a:t>
            </a:r>
            <a:r>
              <a:rPr lang="ru-RU" dirty="0" err="1"/>
              <a:t>відчуттями</a:t>
            </a:r>
            <a:r>
              <a:rPr lang="ru-RU" dirty="0"/>
              <a:t>, </a:t>
            </a:r>
            <a:r>
              <a:rPr lang="ru-RU" dirty="0" err="1"/>
              <a:t>невдачами</a:t>
            </a:r>
            <a:r>
              <a:rPr lang="ru-RU" dirty="0"/>
              <a:t> у </a:t>
            </a:r>
            <a:r>
              <a:rPr lang="ru-RU" dirty="0" err="1"/>
              <a:t>лікуванні</a:t>
            </a:r>
            <a:r>
              <a:rPr lang="ru-RU" dirty="0"/>
              <a:t>, </a:t>
            </a:r>
            <a:r>
              <a:rPr lang="ru-RU" dirty="0" err="1"/>
              <a:t>зриваються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каяття</a:t>
            </a:r>
            <a:r>
              <a:rPr lang="ru-RU" dirty="0"/>
              <a:t>, </a:t>
            </a:r>
            <a:r>
              <a:rPr lang="ru-RU" dirty="0" err="1"/>
              <a:t>докори</a:t>
            </a:r>
            <a:r>
              <a:rPr lang="ru-RU" dirty="0"/>
              <a:t> </a:t>
            </a:r>
            <a:r>
              <a:rPr lang="ru-RU" dirty="0" err="1"/>
              <a:t>совісті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пацієнти</a:t>
            </a:r>
            <a:r>
              <a:rPr lang="ru-RU" dirty="0"/>
              <a:t> </a:t>
            </a:r>
            <a:r>
              <a:rPr lang="ru-RU" dirty="0" err="1"/>
              <a:t>набажають</a:t>
            </a:r>
            <a:r>
              <a:rPr lang="ru-RU" dirty="0"/>
              <a:t> </a:t>
            </a:r>
            <a:r>
              <a:rPr lang="ru-RU" dirty="0" err="1"/>
              <a:t>терпіти</a:t>
            </a:r>
            <a:r>
              <a:rPr lang="ru-RU" dirty="0"/>
              <a:t> </a:t>
            </a:r>
            <a:r>
              <a:rPr lang="ru-RU" dirty="0" err="1"/>
              <a:t>больові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і </a:t>
            </a:r>
            <a:r>
              <a:rPr lang="ru-RU" dirty="0" err="1"/>
              <a:t>чекати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.</a:t>
            </a:r>
          </a:p>
          <a:p>
            <a:r>
              <a:rPr lang="ru-RU" dirty="0" err="1"/>
              <a:t>Меланхолічний</a:t>
            </a:r>
            <a:r>
              <a:rPr lang="ru-RU" dirty="0"/>
              <a:t> - </a:t>
            </a:r>
            <a:r>
              <a:rPr lang="ru-RU" dirty="0" err="1"/>
              <a:t>тужливість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 в </a:t>
            </a:r>
            <a:r>
              <a:rPr lang="ru-RU" dirty="0" err="1"/>
              <a:t>одужання</a:t>
            </a:r>
            <a:r>
              <a:rPr lang="ru-RU" dirty="0"/>
              <a:t>, </a:t>
            </a:r>
            <a:r>
              <a:rPr lang="ru-RU" dirty="0" err="1"/>
              <a:t>пригніченість</a:t>
            </a:r>
            <a:r>
              <a:rPr lang="ru-RU" dirty="0"/>
              <a:t>, </a:t>
            </a:r>
            <a:r>
              <a:rPr lang="ru-RU" dirty="0" err="1"/>
              <a:t>песимізм</a:t>
            </a:r>
            <a:r>
              <a:rPr lang="ru-RU" dirty="0"/>
              <a:t>. </a:t>
            </a:r>
            <a:r>
              <a:rPr lang="ru-RU" dirty="0" err="1"/>
              <a:t>Сумніви</a:t>
            </a:r>
            <a:r>
              <a:rPr lang="ru-RU" dirty="0"/>
              <a:t> в </a:t>
            </a:r>
            <a:r>
              <a:rPr lang="ru-RU" dirty="0" err="1"/>
              <a:t>успіху</a:t>
            </a:r>
            <a:r>
              <a:rPr lang="ru-RU" dirty="0"/>
              <a:t> </a:t>
            </a:r>
            <a:r>
              <a:rPr lang="ru-RU" dirty="0" err="1"/>
              <a:t>одужання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задовільне</a:t>
            </a:r>
            <a:r>
              <a:rPr lang="ru-RU" dirty="0"/>
              <a:t> </a:t>
            </a:r>
            <a:r>
              <a:rPr lang="ru-RU" dirty="0" err="1"/>
              <a:t>самопочуття</a:t>
            </a:r>
            <a:r>
              <a:rPr lang="ru-RU" dirty="0"/>
              <a:t>.</a:t>
            </a:r>
          </a:p>
          <a:p>
            <a:r>
              <a:rPr lang="ru-RU" dirty="0" err="1"/>
              <a:t>Сенситивний</a:t>
            </a:r>
            <a:r>
              <a:rPr lang="ru-RU" dirty="0"/>
              <a:t> -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чутлива</a:t>
            </a:r>
            <a:r>
              <a:rPr lang="ru-RU" dirty="0"/>
              <a:t> до думки </a:t>
            </a:r>
            <a:r>
              <a:rPr lang="ru-RU" dirty="0" err="1"/>
              <a:t>оточуючих</a:t>
            </a:r>
            <a:r>
              <a:rPr lang="ru-RU" dirty="0"/>
              <a:t>. Страх стати </a:t>
            </a:r>
            <a:r>
              <a:rPr lang="ru-RU" dirty="0" err="1"/>
              <a:t>тягарем</a:t>
            </a:r>
            <a:r>
              <a:rPr lang="ru-RU" dirty="0"/>
              <a:t> для </a:t>
            </a:r>
            <a:r>
              <a:rPr lang="ru-RU" dirty="0" err="1"/>
              <a:t>інших</a:t>
            </a:r>
            <a:r>
              <a:rPr lang="ru-RU" dirty="0"/>
              <a:t>. </a:t>
            </a:r>
            <a:r>
              <a:rPr lang="ru-RU" dirty="0" err="1"/>
              <a:t>Переживання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жаліти</a:t>
            </a:r>
            <a:r>
              <a:rPr lang="ru-RU" dirty="0"/>
              <a:t>,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неповноцінним</a:t>
            </a:r>
            <a:r>
              <a:rPr lang="ru-RU" dirty="0"/>
              <a:t>, страх,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пліткувати</a:t>
            </a:r>
            <a:r>
              <a:rPr lang="ru-RU" dirty="0"/>
              <a:t> і </a:t>
            </a:r>
            <a:r>
              <a:rPr lang="ru-RU" dirty="0" err="1"/>
              <a:t>уникають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оточуючими</a:t>
            </a:r>
            <a:r>
              <a:rPr lang="ru-RU" dirty="0"/>
              <a:t>. </a:t>
            </a:r>
          </a:p>
          <a:p>
            <a:r>
              <a:rPr lang="ru-RU" dirty="0" err="1"/>
              <a:t>Егоцентричний</a:t>
            </a:r>
            <a:r>
              <a:rPr lang="ru-RU" dirty="0"/>
              <a:t> -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вигоди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виставляють</a:t>
            </a:r>
            <a:r>
              <a:rPr lang="ru-RU" dirty="0"/>
              <a:t> напоказ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страждань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жалість</a:t>
            </a:r>
            <a:r>
              <a:rPr lang="ru-RU" dirty="0"/>
              <a:t>, </a:t>
            </a:r>
            <a:r>
              <a:rPr lang="ru-RU" dirty="0" err="1"/>
              <a:t>співчуття</a:t>
            </a:r>
            <a:r>
              <a:rPr lang="ru-RU" dirty="0"/>
              <a:t>,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людей.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оточуючих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особливого </a:t>
            </a:r>
            <a:r>
              <a:rPr lang="ru-RU" dirty="0" err="1"/>
              <a:t>ставлення</a:t>
            </a:r>
            <a:r>
              <a:rPr lang="ru-RU" dirty="0"/>
              <a:t>, </a:t>
            </a:r>
            <a:r>
              <a:rPr lang="ru-RU" dirty="0" err="1"/>
              <a:t>турботи</a:t>
            </a:r>
            <a:r>
              <a:rPr lang="ru-RU" dirty="0"/>
              <a:t>. Але </a:t>
            </a:r>
            <a:r>
              <a:rPr lang="ru-RU" dirty="0" err="1"/>
              <a:t>інших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і </a:t>
            </a:r>
            <a:r>
              <a:rPr lang="ru-RU" dirty="0" err="1"/>
              <a:t>турботи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 </a:t>
            </a:r>
            <a:r>
              <a:rPr lang="ru-RU" dirty="0" err="1"/>
              <a:t>неприязно</a:t>
            </a:r>
            <a:r>
              <a:rPr lang="ru-RU" dirty="0"/>
              <a:t>.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зневажають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і потреби </a:t>
            </a:r>
            <a:r>
              <a:rPr lang="ru-RU" dirty="0" err="1"/>
              <a:t>рідних</a:t>
            </a:r>
            <a:r>
              <a:rPr lang="ru-RU" dirty="0"/>
              <a:t> і </a:t>
            </a:r>
            <a:r>
              <a:rPr lang="ru-RU" dirty="0" err="1"/>
              <a:t>близьких</a:t>
            </a:r>
            <a:r>
              <a:rPr lang="ru-RU" dirty="0"/>
              <a:t>. 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так як вони </a:t>
            </a:r>
            <a:r>
              <a:rPr lang="ru-RU" dirty="0" err="1"/>
              <a:t>страждають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в кого, </a:t>
            </a:r>
            <a:r>
              <a:rPr lang="ru-RU" dirty="0" err="1"/>
              <a:t>винятковість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 </a:t>
            </a:r>
          </a:p>
          <a:p>
            <a:r>
              <a:rPr lang="ru-RU" dirty="0" err="1"/>
              <a:t>Параноїдальний</a:t>
            </a:r>
            <a:r>
              <a:rPr lang="ru-RU" dirty="0"/>
              <a:t> - </a:t>
            </a:r>
            <a:r>
              <a:rPr lang="ru-RU" dirty="0" err="1"/>
              <a:t>впевнені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хвороба є результатом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когось</a:t>
            </a:r>
            <a:r>
              <a:rPr lang="ru-RU" dirty="0"/>
              <a:t>. </a:t>
            </a:r>
            <a:r>
              <a:rPr lang="ru-RU" dirty="0" err="1"/>
              <a:t>Невдачі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 в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 за </a:t>
            </a:r>
            <a:r>
              <a:rPr lang="ru-RU" dirty="0" err="1"/>
              <a:t>недбалість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умисної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  <a:p>
            <a:r>
              <a:rPr lang="ru-RU" dirty="0" err="1"/>
              <a:t>Дисфоричний</a:t>
            </a:r>
            <a:r>
              <a:rPr lang="ru-RU" dirty="0"/>
              <a:t> - </a:t>
            </a:r>
            <a:r>
              <a:rPr lang="ru-RU" dirty="0" err="1"/>
              <a:t>озлобленість</a:t>
            </a:r>
            <a:r>
              <a:rPr lang="ru-RU" dirty="0"/>
              <a:t>, </a:t>
            </a:r>
            <a:r>
              <a:rPr lang="ru-RU" dirty="0" err="1"/>
              <a:t>гнів</a:t>
            </a:r>
            <a:r>
              <a:rPr lang="ru-RU" dirty="0"/>
              <a:t>, </a:t>
            </a:r>
            <a:r>
              <a:rPr lang="ru-RU" dirty="0" err="1"/>
              <a:t>песимізм</a:t>
            </a:r>
            <a:r>
              <a:rPr lang="ru-RU" dirty="0"/>
              <a:t>, образа на </a:t>
            </a:r>
            <a:r>
              <a:rPr lang="ru-RU" dirty="0" err="1"/>
              <a:t>всіх</a:t>
            </a:r>
            <a:r>
              <a:rPr lang="ru-RU" dirty="0"/>
              <a:t>, </a:t>
            </a:r>
            <a:r>
              <a:rPr lang="ru-RU" dirty="0" err="1"/>
              <a:t>заздрість</a:t>
            </a:r>
            <a:r>
              <a:rPr lang="ru-RU" dirty="0"/>
              <a:t> і ненависть до </a:t>
            </a:r>
            <a:r>
              <a:rPr lang="ru-RU" dirty="0" err="1"/>
              <a:t>здорових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знайомі</a:t>
            </a:r>
            <a:r>
              <a:rPr lang="ru-RU" dirty="0"/>
              <a:t> си </a:t>
            </a:r>
            <a:r>
              <a:rPr lang="ru-RU" dirty="0" err="1"/>
              <a:t>рідні</a:t>
            </a:r>
            <a:r>
              <a:rPr lang="ru-RU" dirty="0"/>
              <a:t>. </a:t>
            </a:r>
            <a:r>
              <a:rPr lang="ru-RU" dirty="0" err="1"/>
              <a:t>Звинувачення</a:t>
            </a:r>
            <a:r>
              <a:rPr lang="ru-RU" dirty="0"/>
              <a:t>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хворобі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, </a:t>
            </a:r>
            <a:r>
              <a:rPr lang="ru-RU" dirty="0" err="1"/>
              <a:t>агресивні</a:t>
            </a:r>
            <a:r>
              <a:rPr lang="ru-RU" dirty="0"/>
              <a:t> до </a:t>
            </a:r>
            <a:r>
              <a:rPr lang="ru-RU" dirty="0" err="1"/>
              <a:t>оточення</a:t>
            </a:r>
            <a:r>
              <a:rPr lang="ru-RU" dirty="0"/>
              <a:t>. </a:t>
            </a:r>
            <a:r>
              <a:rPr lang="ru-RU" dirty="0" err="1"/>
              <a:t>Вимагають</a:t>
            </a:r>
            <a:r>
              <a:rPr lang="ru-RU" dirty="0"/>
              <a:t> особливого </a:t>
            </a:r>
            <a:r>
              <a:rPr lang="ru-RU" dirty="0" err="1"/>
              <a:t>ставлення</a:t>
            </a:r>
            <a:r>
              <a:rPr lang="ru-RU" dirty="0"/>
              <a:t>.</a:t>
            </a:r>
          </a:p>
          <a:p>
            <a:r>
              <a:rPr lang="ru-RU" dirty="0" err="1"/>
              <a:t>Інформація</a:t>
            </a:r>
            <a:r>
              <a:rPr lang="ru-RU" dirty="0"/>
              <a:t> для </a:t>
            </a:r>
            <a:r>
              <a:rPr lang="ru-RU" dirty="0" err="1"/>
              <a:t>роздумів</a:t>
            </a:r>
            <a:r>
              <a:rPr lang="ru-RU" dirty="0"/>
              <a:t>. Ми </a:t>
            </a:r>
            <a:r>
              <a:rPr lang="ru-RU" dirty="0" err="1"/>
              <a:t>можемо</a:t>
            </a:r>
            <a:r>
              <a:rPr lang="ru-RU" dirty="0"/>
              <a:t> не </a:t>
            </a:r>
            <a:r>
              <a:rPr lang="ru-RU" dirty="0" err="1"/>
              <a:t>помічати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поводимось</a:t>
            </a:r>
            <a:r>
              <a:rPr lang="ru-RU" dirty="0"/>
              <a:t> </a:t>
            </a:r>
            <a:r>
              <a:rPr lang="ru-RU" dirty="0" err="1"/>
              <a:t>нераціонально</a:t>
            </a:r>
            <a:r>
              <a:rPr lang="ru-RU" dirty="0"/>
              <a:t>. Наше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наше </a:t>
            </a:r>
            <a:r>
              <a:rPr lang="ru-RU" dirty="0" err="1"/>
              <a:t>самопочуття</a:t>
            </a:r>
            <a:r>
              <a:rPr lang="ru-RU" dirty="0"/>
              <a:t>.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починаються</a:t>
            </a:r>
            <a:r>
              <a:rPr lang="ru-RU" dirty="0"/>
              <a:t> з себе. </a:t>
            </a:r>
            <a:r>
              <a:rPr lang="ru-RU" dirty="0" err="1"/>
              <a:t>Змінюючи</a:t>
            </a:r>
            <a:r>
              <a:rPr lang="ru-RU" dirty="0"/>
              <a:t> себе на </a:t>
            </a:r>
            <a:r>
              <a:rPr lang="ru-RU" dirty="0" err="1"/>
              <a:t>краще</a:t>
            </a:r>
            <a:r>
              <a:rPr lang="ru-RU" dirty="0"/>
              <a:t> -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змінюєте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себе на </a:t>
            </a:r>
            <a:r>
              <a:rPr lang="ru-RU" dirty="0" err="1"/>
              <a:t>краще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904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хворого на </a:t>
            </a:r>
            <a:r>
              <a:rPr lang="ru-RU" dirty="0" err="1"/>
              <a:t>захворювання</a:t>
            </a:r>
            <a:endParaRPr lang="ru-RU" dirty="0"/>
          </a:p>
          <a:p>
            <a:r>
              <a:rPr lang="ru-RU" dirty="0"/>
              <a:t>Психологами </a:t>
            </a:r>
            <a:r>
              <a:rPr lang="ru-RU" dirty="0" err="1"/>
              <a:t>виділено</a:t>
            </a:r>
            <a:r>
              <a:rPr lang="ru-RU" dirty="0"/>
              <a:t> 13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r>
              <a:rPr lang="ru-RU" dirty="0" err="1"/>
              <a:t>Типологія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захворювання</a:t>
            </a:r>
            <a:r>
              <a:rPr lang="ru-RU" dirty="0"/>
              <a:t> описана А.Є. </a:t>
            </a:r>
            <a:r>
              <a:rPr lang="ru-RU" dirty="0" err="1"/>
              <a:t>Лічко</a:t>
            </a:r>
            <a:r>
              <a:rPr lang="ru-RU" dirty="0"/>
              <a:t> і Н.Я. </a:t>
            </a:r>
            <a:r>
              <a:rPr lang="ru-RU" dirty="0" err="1"/>
              <a:t>Івановим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: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соматичного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типу </a:t>
            </a:r>
            <a:r>
              <a:rPr lang="ru-RU" dirty="0" err="1"/>
              <a:t>особистості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є тип </a:t>
            </a:r>
            <a:r>
              <a:rPr lang="ru-RU" dirty="0" err="1"/>
              <a:t>акцентуації</a:t>
            </a:r>
            <a:r>
              <a:rPr lang="ru-RU" dirty="0"/>
              <a:t> характеру і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у </a:t>
            </a:r>
            <a:r>
              <a:rPr lang="ru-RU" dirty="0" err="1"/>
              <a:t>референтній</a:t>
            </a:r>
            <a:r>
              <a:rPr lang="ru-RU" dirty="0"/>
              <a:t> для хворого </a:t>
            </a:r>
            <a:r>
              <a:rPr lang="ru-RU" dirty="0" err="1"/>
              <a:t>групі</a:t>
            </a:r>
            <a:r>
              <a:rPr lang="ru-RU" dirty="0"/>
              <a:t>.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об'єднані</a:t>
            </a:r>
            <a:r>
              <a:rPr lang="ru-RU" dirty="0"/>
              <a:t> за блоками. Перший блок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, коли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адаптація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не </a:t>
            </a:r>
            <a:r>
              <a:rPr lang="ru-RU" dirty="0" err="1"/>
              <a:t>порушується</a:t>
            </a:r>
            <a:r>
              <a:rPr lang="ru-RU" dirty="0"/>
              <a:t>: </a:t>
            </a:r>
            <a:r>
              <a:rPr lang="ru-RU" dirty="0" err="1"/>
              <a:t>гармонійний</a:t>
            </a:r>
            <a:r>
              <a:rPr lang="ru-RU" dirty="0"/>
              <a:t>, </a:t>
            </a:r>
            <a:r>
              <a:rPr lang="ru-RU" dirty="0" err="1"/>
              <a:t>ергопатичний</a:t>
            </a:r>
            <a:r>
              <a:rPr lang="ru-RU" dirty="0"/>
              <a:t>, </a:t>
            </a:r>
            <a:r>
              <a:rPr lang="ru-RU" dirty="0" err="1"/>
              <a:t>анозогнозичний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. В </a:t>
            </a:r>
            <a:r>
              <a:rPr lang="ru-RU" dirty="0" err="1"/>
              <a:t>другий</a:t>
            </a:r>
            <a:r>
              <a:rPr lang="ru-RU" dirty="0"/>
              <a:t> і </a:t>
            </a:r>
            <a:r>
              <a:rPr lang="ru-RU" dirty="0" err="1"/>
              <a:t>третій</a:t>
            </a:r>
            <a:r>
              <a:rPr lang="ru-RU" dirty="0"/>
              <a:t> блоки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на хворобу,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дезадаптації</a:t>
            </a:r>
            <a:r>
              <a:rPr lang="ru-RU" dirty="0"/>
              <a:t> в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</a:t>
            </a:r>
            <a:r>
              <a:rPr lang="ru-RU" dirty="0"/>
              <a:t>. При </a:t>
            </a:r>
            <a:r>
              <a:rPr lang="ru-RU" dirty="0" err="1"/>
              <a:t>цьму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блок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 </a:t>
            </a:r>
            <a:r>
              <a:rPr lang="ru-RU" dirty="0" err="1"/>
              <a:t>інтрапсихічною</a:t>
            </a:r>
            <a:r>
              <a:rPr lang="ru-RU" dirty="0"/>
              <a:t> </a:t>
            </a:r>
            <a:r>
              <a:rPr lang="ru-RU" dirty="0" err="1"/>
              <a:t>спрямованістю</a:t>
            </a:r>
            <a:r>
              <a:rPr lang="ru-RU" dirty="0"/>
              <a:t> (</a:t>
            </a:r>
            <a:r>
              <a:rPr lang="ru-RU" dirty="0" err="1"/>
              <a:t>тривожний</a:t>
            </a:r>
            <a:r>
              <a:rPr lang="ru-RU" dirty="0"/>
              <a:t>, </a:t>
            </a:r>
            <a:r>
              <a:rPr lang="ru-RU" dirty="0" err="1"/>
              <a:t>іпохондричний</a:t>
            </a:r>
            <a:r>
              <a:rPr lang="ru-RU" dirty="0"/>
              <a:t>, </a:t>
            </a:r>
            <a:r>
              <a:rPr lang="ru-RU" dirty="0" err="1"/>
              <a:t>неврастенічний</a:t>
            </a:r>
            <a:r>
              <a:rPr lang="ru-RU" dirty="0"/>
              <a:t>, </a:t>
            </a:r>
            <a:r>
              <a:rPr lang="ru-RU" dirty="0" err="1"/>
              <a:t>меланхолійний</a:t>
            </a:r>
            <a:r>
              <a:rPr lang="ru-RU" dirty="0"/>
              <a:t>, </a:t>
            </a:r>
            <a:r>
              <a:rPr lang="ru-RU" dirty="0" err="1"/>
              <a:t>апатичний</a:t>
            </a:r>
            <a:r>
              <a:rPr lang="ru-RU" dirty="0"/>
              <a:t>). У </a:t>
            </a:r>
            <a:r>
              <a:rPr lang="ru-RU" dirty="0" err="1"/>
              <a:t>третій</a:t>
            </a:r>
            <a:r>
              <a:rPr lang="ru-RU" dirty="0"/>
              <a:t> блок </a:t>
            </a:r>
            <a:r>
              <a:rPr lang="ru-RU" dirty="0" err="1"/>
              <a:t>включаються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з </a:t>
            </a:r>
            <a:r>
              <a:rPr lang="ru-RU" dirty="0" err="1"/>
              <a:t>інтерпсихічною</a:t>
            </a:r>
            <a:r>
              <a:rPr lang="ru-RU" dirty="0"/>
              <a:t> </a:t>
            </a:r>
            <a:r>
              <a:rPr lang="ru-RU" dirty="0" err="1"/>
              <a:t>спрямованістю</a:t>
            </a:r>
            <a:r>
              <a:rPr lang="ru-RU" dirty="0"/>
              <a:t> (</a:t>
            </a:r>
            <a:r>
              <a:rPr lang="ru-RU" dirty="0" err="1"/>
              <a:t>сенситивний</a:t>
            </a:r>
            <a:r>
              <a:rPr lang="ru-RU" dirty="0"/>
              <a:t>, </a:t>
            </a:r>
            <a:r>
              <a:rPr lang="ru-RU" dirty="0" err="1"/>
              <a:t>егоцентричний</a:t>
            </a:r>
            <a:r>
              <a:rPr lang="ru-RU" dirty="0"/>
              <a:t>, </a:t>
            </a:r>
            <a:r>
              <a:rPr lang="ru-RU" dirty="0" err="1"/>
              <a:t>паранойний</a:t>
            </a:r>
            <a:r>
              <a:rPr lang="ru-RU" dirty="0"/>
              <a:t>, </a:t>
            </a:r>
            <a:r>
              <a:rPr lang="ru-RU" dirty="0" err="1"/>
              <a:t>дисфоричний</a:t>
            </a:r>
            <a:r>
              <a:rPr lang="ru-RU" dirty="0"/>
              <a:t>). </a:t>
            </a:r>
            <a:r>
              <a:rPr lang="ru-RU" dirty="0" smtClean="0"/>
              <a:t>+ </a:t>
            </a:r>
            <a:r>
              <a:rPr lang="ru-RU" dirty="0" err="1"/>
              <a:t>Ейфорійний</a:t>
            </a:r>
            <a:r>
              <a:rPr lang="ru-RU" dirty="0"/>
              <a:t>. </a:t>
            </a:r>
            <a:r>
              <a:rPr lang="ru-RU" dirty="0" err="1"/>
              <a:t>Необгрунтовано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, </a:t>
            </a:r>
            <a:r>
              <a:rPr lang="ru-RU" dirty="0" err="1"/>
              <a:t>байдуже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хвороби</a:t>
            </a:r>
            <a:r>
              <a:rPr lang="ru-RU" dirty="0"/>
              <a:t> і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усе, </a:t>
            </a:r>
            <a:r>
              <a:rPr lang="ru-RU" dirty="0" err="1"/>
              <a:t>незважаючи</a:t>
            </a:r>
            <a:r>
              <a:rPr lang="ru-RU" dirty="0"/>
              <a:t> на хворобу. </a:t>
            </a:r>
            <a:r>
              <a:rPr lang="ru-RU" dirty="0" err="1"/>
              <a:t>Порушення</a:t>
            </a:r>
            <a:r>
              <a:rPr lang="ru-RU" dirty="0"/>
              <a:t> режиму, </a:t>
            </a:r>
            <a:r>
              <a:rPr lang="ru-RU" dirty="0" err="1"/>
              <a:t>навіть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несприятливі</a:t>
            </a:r>
            <a:r>
              <a:rPr lang="ru-RU" dirty="0"/>
              <a:t> для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 </a:t>
            </a:r>
            <a:r>
              <a:rPr lang="ru-RU" dirty="0" err="1"/>
              <a:t>Пацієнт</a:t>
            </a:r>
            <a:r>
              <a:rPr lang="ru-RU" dirty="0"/>
              <a:t> при </a:t>
            </a:r>
            <a:r>
              <a:rPr lang="ru-RU" dirty="0" err="1"/>
              <a:t>ейфорійному</a:t>
            </a:r>
            <a:r>
              <a:rPr lang="ru-RU" dirty="0"/>
              <a:t> </a:t>
            </a:r>
            <a:r>
              <a:rPr lang="ru-RU" dirty="0" err="1"/>
              <a:t>типі</a:t>
            </a:r>
            <a:r>
              <a:rPr lang="ru-RU" dirty="0"/>
              <a:t> </a:t>
            </a:r>
            <a:r>
              <a:rPr lang="ru-RU" dirty="0" err="1"/>
              <a:t>надмірно</a:t>
            </a:r>
            <a:r>
              <a:rPr lang="ru-RU" dirty="0"/>
              <a:t> веселий, </a:t>
            </a:r>
            <a:r>
              <a:rPr lang="ru-RU" dirty="0" err="1"/>
              <a:t>балакучий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характер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характерологічні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261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7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Тип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хвороби</a:t>
            </a:r>
            <a:r>
              <a:rPr lang="ru-RU" dirty="0" smtClean="0"/>
              <a:t>. (</a:t>
            </a:r>
            <a:r>
              <a:rPr lang="ru-RU" dirty="0" err="1" smtClean="0"/>
              <a:t>Лічко</a:t>
            </a:r>
            <a:r>
              <a:rPr lang="ru-RU" dirty="0" smtClean="0"/>
              <a:t> А.Е., </a:t>
            </a:r>
            <a:r>
              <a:rPr lang="ru-RU" dirty="0" err="1" smtClean="0"/>
              <a:t>Іванов</a:t>
            </a:r>
            <a:r>
              <a:rPr lang="ru-RU" dirty="0" smtClean="0"/>
              <a:t> Н.Я., 1980)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Гармонійний</a:t>
            </a:r>
            <a:r>
              <a:rPr lang="ru-RU" dirty="0" smtClean="0"/>
              <a:t> – правильна, твереза </a:t>
            </a:r>
            <a:r>
              <a:rPr lang="ru-RU" dirty="0" err="1" smtClean="0"/>
              <a:t>оцінка</a:t>
            </a:r>
            <a:r>
              <a:rPr lang="ru-RU" dirty="0" smtClean="0"/>
              <a:t> стану, </a:t>
            </a:r>
            <a:r>
              <a:rPr lang="ru-RU" dirty="0" err="1" smtClean="0"/>
              <a:t>небажання</a:t>
            </a:r>
            <a:r>
              <a:rPr lang="ru-RU" dirty="0" smtClean="0"/>
              <a:t> </a:t>
            </a:r>
            <a:r>
              <a:rPr lang="ru-RU" dirty="0" err="1" smtClean="0"/>
              <a:t>обтяжувати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тяготами </a:t>
            </a:r>
            <a:r>
              <a:rPr lang="ru-RU" dirty="0" err="1" smtClean="0"/>
              <a:t>відходу</a:t>
            </a:r>
            <a:r>
              <a:rPr lang="ru-RU" dirty="0" smtClean="0"/>
              <a:t> за собою.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Ергопатичний</a:t>
            </a:r>
            <a:r>
              <a:rPr lang="ru-RU" dirty="0" smtClean="0"/>
              <a:t> – «</a:t>
            </a:r>
            <a:r>
              <a:rPr lang="ru-RU" dirty="0" err="1" smtClean="0"/>
              <a:t>відхід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в роботу»,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Анозогнозичний</a:t>
            </a:r>
            <a:r>
              <a:rPr lang="ru-RU" dirty="0" smtClean="0"/>
              <a:t> – </a:t>
            </a:r>
            <a:r>
              <a:rPr lang="ru-RU" dirty="0" err="1" smtClean="0"/>
              <a:t>активне</a:t>
            </a:r>
            <a:r>
              <a:rPr lang="ru-RU" dirty="0" smtClean="0"/>
              <a:t> </a:t>
            </a:r>
            <a:r>
              <a:rPr lang="ru-RU" dirty="0" err="1" smtClean="0"/>
              <a:t>відкидання</a:t>
            </a:r>
            <a:r>
              <a:rPr lang="ru-RU" dirty="0" smtClean="0"/>
              <a:t> думки про хворобу, «</a:t>
            </a:r>
            <a:r>
              <a:rPr lang="ru-RU" dirty="0" err="1" smtClean="0"/>
              <a:t>обійдеться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Тривожний</a:t>
            </a:r>
            <a:r>
              <a:rPr lang="ru-RU" dirty="0" smtClean="0"/>
              <a:t> – </a:t>
            </a:r>
            <a:r>
              <a:rPr lang="ru-RU" dirty="0" err="1" smtClean="0"/>
              <a:t>безперервне</a:t>
            </a:r>
            <a:r>
              <a:rPr lang="ru-RU" dirty="0" smtClean="0"/>
              <a:t> </a:t>
            </a:r>
            <a:r>
              <a:rPr lang="ru-RU" dirty="0" err="1" smtClean="0"/>
              <a:t>занепокоєння</a:t>
            </a:r>
            <a:r>
              <a:rPr lang="ru-RU" dirty="0" smtClean="0"/>
              <a:t> і </a:t>
            </a:r>
            <a:r>
              <a:rPr lang="ru-RU" dirty="0" err="1" smtClean="0"/>
              <a:t>помисливість</a:t>
            </a:r>
            <a:r>
              <a:rPr lang="ru-RU" dirty="0" smtClean="0"/>
              <a:t>. </a:t>
            </a:r>
            <a:r>
              <a:rPr lang="ru-RU" dirty="0" err="1" smtClean="0"/>
              <a:t>Віра</a:t>
            </a:r>
            <a:r>
              <a:rPr lang="ru-RU" dirty="0" smtClean="0"/>
              <a:t> в </a:t>
            </a:r>
            <a:r>
              <a:rPr lang="ru-RU" dirty="0" err="1" smtClean="0"/>
              <a:t>прикмети</a:t>
            </a:r>
            <a:r>
              <a:rPr lang="ru-RU" dirty="0" smtClean="0"/>
              <a:t> і </a:t>
            </a:r>
            <a:r>
              <a:rPr lang="ru-RU" dirty="0" err="1" smtClean="0"/>
              <a:t>ритуали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Іпохондричний</a:t>
            </a:r>
            <a:r>
              <a:rPr lang="ru-RU" dirty="0" smtClean="0"/>
              <a:t> – </a:t>
            </a:r>
            <a:r>
              <a:rPr lang="ru-RU" dirty="0" err="1" smtClean="0"/>
              <a:t>крайня</a:t>
            </a:r>
            <a:r>
              <a:rPr lang="ru-RU" dirty="0" smtClean="0"/>
              <a:t> </a:t>
            </a:r>
            <a:r>
              <a:rPr lang="ru-RU" dirty="0" err="1" smtClean="0"/>
              <a:t>зосередженість</a:t>
            </a:r>
            <a:r>
              <a:rPr lang="ru-RU" dirty="0" smtClean="0"/>
              <a:t> на </a:t>
            </a:r>
            <a:r>
              <a:rPr lang="ru-RU" dirty="0" err="1" smtClean="0"/>
              <a:t>суб’єктивних</a:t>
            </a:r>
            <a:r>
              <a:rPr lang="ru-RU" dirty="0" smtClean="0"/>
              <a:t> </a:t>
            </a:r>
            <a:r>
              <a:rPr lang="ru-RU" dirty="0" err="1" smtClean="0"/>
              <a:t>відчуттях</a:t>
            </a:r>
            <a:r>
              <a:rPr lang="ru-RU" dirty="0" smtClean="0"/>
              <a:t> і </a:t>
            </a:r>
            <a:r>
              <a:rPr lang="ru-RU" dirty="0" err="1" smtClean="0"/>
              <a:t>перебільшення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острах</a:t>
            </a:r>
            <a:r>
              <a:rPr lang="ru-RU" dirty="0" smtClean="0"/>
              <a:t> </a:t>
            </a:r>
            <a:r>
              <a:rPr lang="ru-RU" dirty="0" err="1" smtClean="0"/>
              <a:t>побічної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лік</a:t>
            </a:r>
            <a:r>
              <a:rPr lang="ru-RU" dirty="0" smtClean="0"/>
              <a:t>, процедур.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Неврастенічний</a:t>
            </a:r>
            <a:r>
              <a:rPr lang="ru-RU" dirty="0" smtClean="0"/>
              <a:t> – </a:t>
            </a:r>
            <a:r>
              <a:rPr lang="ru-RU" dirty="0" err="1" smtClean="0"/>
              <a:t>поводження</a:t>
            </a:r>
            <a:r>
              <a:rPr lang="ru-RU" dirty="0" smtClean="0"/>
              <a:t> по </a:t>
            </a:r>
            <a:r>
              <a:rPr lang="ru-RU" dirty="0" err="1" smtClean="0"/>
              <a:t>типі</a:t>
            </a:r>
            <a:r>
              <a:rPr lang="ru-RU" dirty="0" smtClean="0"/>
              <a:t> «</a:t>
            </a:r>
            <a:r>
              <a:rPr lang="ru-RU" dirty="0" err="1" smtClean="0"/>
              <a:t>дратівливої</a:t>
            </a:r>
            <a:r>
              <a:rPr lang="ru-RU" dirty="0" smtClean="0"/>
              <a:t> </a:t>
            </a:r>
            <a:r>
              <a:rPr lang="ru-RU" dirty="0" err="1" smtClean="0"/>
              <a:t>слабості</a:t>
            </a:r>
            <a:r>
              <a:rPr lang="ru-RU" dirty="0" smtClean="0"/>
              <a:t>». </a:t>
            </a:r>
            <a:r>
              <a:rPr lang="ru-RU" dirty="0" err="1" smtClean="0"/>
              <a:t>Нетерплячість</a:t>
            </a:r>
            <a:r>
              <a:rPr lang="ru-RU" dirty="0" smtClean="0"/>
              <a:t> і </a:t>
            </a:r>
            <a:r>
              <a:rPr lang="ru-RU" dirty="0" err="1" smtClean="0"/>
              <a:t>спалахи</a:t>
            </a:r>
            <a:r>
              <a:rPr lang="ru-RU" dirty="0" smtClean="0"/>
              <a:t> </a:t>
            </a:r>
            <a:r>
              <a:rPr lang="ru-RU" dirty="0" err="1" smtClean="0"/>
              <a:t>роздратування</a:t>
            </a:r>
            <a:r>
              <a:rPr lang="ru-RU" dirty="0" smtClean="0"/>
              <a:t> на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зустрічного</a:t>
            </a:r>
            <a:r>
              <a:rPr lang="ru-RU" dirty="0" smtClean="0"/>
              <a:t> (особливо при болях), </a:t>
            </a:r>
            <a:r>
              <a:rPr lang="ru-RU" dirty="0" err="1" smtClean="0"/>
              <a:t>потім</a:t>
            </a:r>
            <a:r>
              <a:rPr lang="ru-RU" dirty="0" smtClean="0"/>
              <a:t> – </a:t>
            </a:r>
            <a:r>
              <a:rPr lang="ru-RU" dirty="0" err="1" smtClean="0"/>
              <a:t>сльози</a:t>
            </a:r>
            <a:r>
              <a:rPr lang="ru-RU" dirty="0" smtClean="0"/>
              <a:t> і </a:t>
            </a:r>
            <a:r>
              <a:rPr lang="ru-RU" dirty="0" err="1" smtClean="0"/>
              <a:t>каяття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Меланхолійний</a:t>
            </a:r>
            <a:r>
              <a:rPr lang="ru-RU" dirty="0" smtClean="0"/>
              <a:t> – </a:t>
            </a:r>
            <a:r>
              <a:rPr lang="ru-RU" dirty="0" err="1" smtClean="0"/>
              <a:t>невір’я</a:t>
            </a:r>
            <a:r>
              <a:rPr lang="ru-RU" dirty="0" smtClean="0"/>
              <a:t> у </a:t>
            </a:r>
            <a:r>
              <a:rPr lang="ru-RU" dirty="0" err="1" smtClean="0"/>
              <a:t>видужання</a:t>
            </a:r>
            <a:r>
              <a:rPr lang="ru-RU" dirty="0" smtClean="0"/>
              <a:t>, </a:t>
            </a:r>
            <a:r>
              <a:rPr lang="ru-RU" dirty="0" err="1" smtClean="0"/>
              <a:t>пригніченість</a:t>
            </a:r>
            <a:r>
              <a:rPr lang="ru-RU" dirty="0" smtClean="0"/>
              <a:t> хворобою, </a:t>
            </a:r>
            <a:r>
              <a:rPr lang="ru-RU" dirty="0" err="1" smtClean="0"/>
              <a:t>депресивний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 (</a:t>
            </a:r>
            <a:r>
              <a:rPr lang="ru-RU" dirty="0" err="1" smtClean="0"/>
              <a:t>погроза</a:t>
            </a:r>
            <a:r>
              <a:rPr lang="ru-RU" dirty="0" smtClean="0"/>
              <a:t> </a:t>
            </a:r>
            <a:r>
              <a:rPr lang="ru-RU" dirty="0" err="1" smtClean="0"/>
              <a:t>суїциду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Апатичний</a:t>
            </a:r>
            <a:r>
              <a:rPr lang="ru-RU" dirty="0" smtClean="0"/>
              <a:t> –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байдужність</a:t>
            </a:r>
            <a:r>
              <a:rPr lang="ru-RU" dirty="0" smtClean="0"/>
              <a:t>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, </a:t>
            </a:r>
            <a:r>
              <a:rPr lang="ru-RU" dirty="0" err="1" smtClean="0"/>
              <a:t>пасивне</a:t>
            </a:r>
            <a:r>
              <a:rPr lang="ru-RU" dirty="0" smtClean="0"/>
              <a:t>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процедурам і </a:t>
            </a:r>
            <a:r>
              <a:rPr lang="ru-RU" dirty="0" err="1" smtClean="0"/>
              <a:t>лікуванню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</a:t>
            </a:r>
            <a:r>
              <a:rPr lang="ru-RU" dirty="0" err="1" smtClean="0"/>
              <a:t>Сенситивний</a:t>
            </a:r>
            <a:r>
              <a:rPr lang="ru-RU" dirty="0" smtClean="0"/>
              <a:t> – </a:t>
            </a:r>
            <a:r>
              <a:rPr lang="ru-RU" dirty="0" err="1" smtClean="0"/>
              <a:t>чуттєвий</a:t>
            </a:r>
            <a:r>
              <a:rPr lang="ru-RU" dirty="0" smtClean="0"/>
              <a:t> до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побоювань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навколишні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уникають</a:t>
            </a:r>
            <a:r>
              <a:rPr lang="ru-RU" dirty="0" smtClean="0"/>
              <a:t> через хворобу, </a:t>
            </a:r>
            <a:r>
              <a:rPr lang="ru-RU" dirty="0" err="1" smtClean="0"/>
              <a:t>острах</a:t>
            </a:r>
            <a:r>
              <a:rPr lang="ru-RU" dirty="0" smtClean="0"/>
              <a:t> стати </a:t>
            </a:r>
            <a:r>
              <a:rPr lang="ru-RU" dirty="0" err="1" smtClean="0"/>
              <a:t>тягарем</a:t>
            </a:r>
            <a:r>
              <a:rPr lang="ru-RU" dirty="0" smtClean="0"/>
              <a:t> для </a:t>
            </a:r>
            <a:r>
              <a:rPr lang="ru-RU" dirty="0" err="1" smtClean="0"/>
              <a:t>близьких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10. </a:t>
            </a:r>
            <a:r>
              <a:rPr lang="ru-RU" dirty="0" err="1" smtClean="0"/>
              <a:t>Езопів</a:t>
            </a:r>
            <a:r>
              <a:rPr lang="ru-RU" dirty="0" smtClean="0"/>
              <a:t> (</a:t>
            </a:r>
            <a:r>
              <a:rPr lang="ru-RU" dirty="0" err="1" smtClean="0"/>
              <a:t>нозофільний</a:t>
            </a:r>
            <a:r>
              <a:rPr lang="ru-RU" dirty="0" smtClean="0"/>
              <a:t>) – «</a:t>
            </a:r>
            <a:r>
              <a:rPr lang="ru-RU" dirty="0" err="1" smtClean="0"/>
              <a:t>відхід</a:t>
            </a:r>
            <a:r>
              <a:rPr lang="ru-RU" dirty="0" smtClean="0"/>
              <a:t> у хворобу» з </a:t>
            </a:r>
            <a:r>
              <a:rPr lang="ru-RU" dirty="0" err="1" smtClean="0"/>
              <a:t>виставлянням</a:t>
            </a:r>
            <a:r>
              <a:rPr lang="ru-RU" dirty="0" smtClean="0"/>
              <a:t> напоказ </a:t>
            </a:r>
            <a:r>
              <a:rPr lang="ru-RU" dirty="0" err="1" smtClean="0"/>
              <a:t>страждань</a:t>
            </a:r>
            <a:r>
              <a:rPr lang="ru-RU" dirty="0" smtClean="0"/>
              <a:t>, </a:t>
            </a:r>
            <a:r>
              <a:rPr lang="ru-RU" dirty="0" err="1" smtClean="0"/>
              <a:t>вимога</a:t>
            </a:r>
            <a:r>
              <a:rPr lang="ru-RU" dirty="0" smtClean="0"/>
              <a:t> до себе особливого </a:t>
            </a:r>
            <a:r>
              <a:rPr lang="ru-RU" dirty="0" err="1" smtClean="0"/>
              <a:t>відношення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11. </a:t>
            </a:r>
            <a:r>
              <a:rPr lang="ru-RU" dirty="0" err="1" smtClean="0"/>
              <a:t>Паранойяльний</a:t>
            </a:r>
            <a:r>
              <a:rPr lang="ru-RU" dirty="0" smtClean="0"/>
              <a:t> - </a:t>
            </a:r>
            <a:r>
              <a:rPr lang="ru-RU" dirty="0" err="1" smtClean="0"/>
              <a:t>упевненість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хвороба є результатом </a:t>
            </a:r>
            <a:r>
              <a:rPr lang="ru-RU" dirty="0" err="1" smtClean="0"/>
              <a:t>чийогось</a:t>
            </a:r>
            <a:r>
              <a:rPr lang="ru-RU" dirty="0" smtClean="0"/>
              <a:t> </a:t>
            </a:r>
            <a:r>
              <a:rPr lang="ru-RU" dirty="0" err="1" smtClean="0"/>
              <a:t>наміру</a:t>
            </a:r>
            <a:r>
              <a:rPr lang="ru-RU" dirty="0" smtClean="0"/>
              <a:t>, а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потязі</a:t>
            </a:r>
            <a:r>
              <a:rPr lang="ru-RU" dirty="0" smtClean="0"/>
              <a:t> є результатом </a:t>
            </a:r>
            <a:r>
              <a:rPr lang="ru-RU" dirty="0" err="1" smtClean="0"/>
              <a:t>недбалості</a:t>
            </a:r>
            <a:r>
              <a:rPr lang="ru-RU" dirty="0" smtClean="0"/>
              <a:t> </a:t>
            </a:r>
            <a:r>
              <a:rPr lang="ru-RU" dirty="0" err="1" smtClean="0"/>
              <a:t>медичного</a:t>
            </a:r>
            <a:r>
              <a:rPr lang="ru-RU" dirty="0" smtClean="0"/>
              <a:t> персоналу.</a:t>
            </a:r>
          </a:p>
          <a:p>
            <a:r>
              <a:rPr lang="ru-RU" dirty="0" smtClean="0"/>
              <a:t>12. </a:t>
            </a:r>
            <a:r>
              <a:rPr lang="ru-RU" dirty="0" err="1" smtClean="0"/>
              <a:t>Дисфоричний</a:t>
            </a:r>
            <a:r>
              <a:rPr lang="ru-RU" dirty="0" smtClean="0"/>
              <a:t> – </a:t>
            </a:r>
            <a:r>
              <a:rPr lang="ru-RU" dirty="0" err="1" smtClean="0"/>
              <a:t>домінує</a:t>
            </a:r>
            <a:r>
              <a:rPr lang="ru-RU" dirty="0" smtClean="0"/>
              <a:t> </a:t>
            </a:r>
            <a:r>
              <a:rPr lang="ru-RU" dirty="0" err="1" smtClean="0"/>
              <a:t>похмуро-злий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, </a:t>
            </a:r>
            <a:r>
              <a:rPr lang="ru-RU" dirty="0" err="1" smtClean="0"/>
              <a:t>заздрість</a:t>
            </a:r>
            <a:r>
              <a:rPr lang="ru-RU" dirty="0" smtClean="0"/>
              <a:t> і ненависть до здорового. </a:t>
            </a:r>
            <a:r>
              <a:rPr lang="ru-RU" dirty="0" err="1" smtClean="0"/>
              <a:t>Вибуху</a:t>
            </a:r>
            <a:r>
              <a:rPr lang="ru-RU" dirty="0" smtClean="0"/>
              <a:t> </a:t>
            </a:r>
            <a:r>
              <a:rPr lang="ru-RU" dirty="0" err="1" smtClean="0"/>
              <a:t>гніву</a:t>
            </a:r>
            <a:r>
              <a:rPr lang="ru-RU" dirty="0" smtClean="0"/>
              <a:t> з </a:t>
            </a:r>
            <a:r>
              <a:rPr lang="ru-RU" dirty="0" err="1" smtClean="0"/>
              <a:t>вимогою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</a:t>
            </a:r>
            <a:r>
              <a:rPr lang="ru-RU" dirty="0" err="1" smtClean="0"/>
              <a:t>догоди</a:t>
            </a:r>
            <a:r>
              <a:rPr lang="ru-RU" dirty="0" smtClean="0"/>
              <a:t> в </a:t>
            </a:r>
            <a:r>
              <a:rPr lang="ru-RU" dirty="0" err="1" smtClean="0"/>
              <a:t>усьому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179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73216"/>
            <a:ext cx="6860232" cy="798984"/>
          </a:xfrm>
        </p:spPr>
        <p:txBody>
          <a:bodyPr>
            <a:normAutofit/>
          </a:bodyPr>
          <a:lstStyle/>
          <a:p>
            <a:r>
              <a:rPr lang="ru-RU" sz="1600" dirty="0" err="1"/>
              <a:t>Діагностика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</a:t>
            </a:r>
            <a:r>
              <a:rPr lang="ru-RU" sz="1600" dirty="0" err="1"/>
              <a:t>відношення</a:t>
            </a:r>
            <a:r>
              <a:rPr lang="ru-RU" sz="1600" dirty="0"/>
              <a:t> до </a:t>
            </a:r>
            <a:r>
              <a:rPr lang="ru-RU" sz="1600" dirty="0" err="1"/>
              <a:t>хвороби</a:t>
            </a:r>
            <a:r>
              <a:rPr lang="ru-RU" sz="1600" dirty="0"/>
              <a:t>.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психодіагностичні</a:t>
            </a:r>
            <a:r>
              <a:rPr lang="ru-RU" sz="1600" dirty="0"/>
              <a:t> методики, </a:t>
            </a:r>
            <a:r>
              <a:rPr lang="ru-RU" sz="1600" dirty="0" err="1"/>
              <a:t>трактова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</a:t>
            </a:r>
            <a:r>
              <a:rPr lang="ru-RU" dirty="0" err="1" smtClean="0"/>
              <a:t>икористовується</a:t>
            </a:r>
            <a:r>
              <a:rPr lang="ru-RU" dirty="0" smtClean="0"/>
              <a:t> -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діагностика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хвороби</a:t>
            </a:r>
            <a:r>
              <a:rPr lang="ru-RU" dirty="0" smtClean="0"/>
              <a:t> - </a:t>
            </a:r>
            <a:r>
              <a:rPr lang="ru-RU" dirty="0" err="1" smtClean="0"/>
              <a:t>розроблена</a:t>
            </a:r>
            <a:r>
              <a:rPr lang="ru-RU" dirty="0" smtClean="0"/>
              <a:t> в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клінічної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Санкт-</a:t>
            </a:r>
            <a:r>
              <a:rPr lang="ru-RU" dirty="0" err="1" smtClean="0"/>
              <a:t>Петербурзького</a:t>
            </a:r>
            <a:r>
              <a:rPr lang="ru-RU" dirty="0" smtClean="0"/>
              <a:t> </a:t>
            </a:r>
            <a:r>
              <a:rPr lang="ru-RU" dirty="0" err="1" smtClean="0"/>
              <a:t>психоневрологічного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В.М. </a:t>
            </a:r>
            <a:r>
              <a:rPr lang="ru-RU" dirty="0" err="1" smtClean="0"/>
              <a:t>Бехтєрєва</a:t>
            </a:r>
            <a:r>
              <a:rPr lang="ru-RU" dirty="0" smtClean="0"/>
              <a:t> (1987 р).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методик для </a:t>
            </a:r>
            <a:r>
              <a:rPr lang="ru-RU" dirty="0" err="1" smtClean="0"/>
              <a:t>виявлення</a:t>
            </a:r>
            <a:r>
              <a:rPr lang="ru-RU" dirty="0" smtClean="0"/>
              <a:t> типу </a:t>
            </a:r>
            <a:r>
              <a:rPr lang="ru-RU" dirty="0" err="1" smtClean="0"/>
              <a:t>реагування</a:t>
            </a:r>
            <a:r>
              <a:rPr lang="ru-RU" dirty="0" smtClean="0"/>
              <a:t> на хворобу: ШС-Х - шкала </a:t>
            </a:r>
            <a:r>
              <a:rPr lang="ru-RU" dirty="0" err="1" smtClean="0"/>
              <a:t>Спілбергера-Ханіна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стандартний</a:t>
            </a:r>
            <a:r>
              <a:rPr lang="ru-RU" dirty="0" smtClean="0"/>
              <a:t> </a:t>
            </a:r>
            <a:r>
              <a:rPr lang="ru-RU" dirty="0" err="1" smtClean="0"/>
              <a:t>загальновідомий</a:t>
            </a:r>
            <a:r>
              <a:rPr lang="ru-RU" dirty="0" smtClean="0"/>
              <a:t>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тест для </a:t>
            </a:r>
            <a:r>
              <a:rPr lang="ru-RU" dirty="0" err="1" smtClean="0"/>
              <a:t>самооцінки</a:t>
            </a:r>
            <a:r>
              <a:rPr lang="ru-RU" dirty="0" smtClean="0"/>
              <a:t> </a:t>
            </a:r>
            <a:r>
              <a:rPr lang="ru-RU" dirty="0" err="1" smtClean="0"/>
              <a:t>емоційної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за </a:t>
            </a:r>
            <a:r>
              <a:rPr lang="ru-RU" dirty="0" err="1" smtClean="0"/>
              <a:t>даними</a:t>
            </a:r>
            <a:r>
              <a:rPr lang="ru-RU" dirty="0" smtClean="0"/>
              <a:t> про </a:t>
            </a:r>
            <a:r>
              <a:rPr lang="ru-RU" dirty="0" err="1" smtClean="0"/>
              <a:t>особисту</a:t>
            </a:r>
            <a:r>
              <a:rPr lang="ru-RU" dirty="0" smtClean="0"/>
              <a:t> (ОТ) та </a:t>
            </a:r>
            <a:r>
              <a:rPr lang="ru-RU" dirty="0" err="1" smtClean="0"/>
              <a:t>реактивну</a:t>
            </a:r>
            <a:r>
              <a:rPr lang="ru-RU" dirty="0" smtClean="0"/>
              <a:t> (</a:t>
            </a:r>
            <a:r>
              <a:rPr lang="ru-RU" dirty="0" err="1" smtClean="0"/>
              <a:t>ситуаційну</a:t>
            </a:r>
            <a:r>
              <a:rPr lang="ru-RU" dirty="0" smtClean="0"/>
              <a:t>) </a:t>
            </a:r>
            <a:r>
              <a:rPr lang="ru-RU" dirty="0" err="1" smtClean="0"/>
              <a:t>тривожність</a:t>
            </a:r>
            <a:r>
              <a:rPr lang="ru-RU" dirty="0" smtClean="0"/>
              <a:t> (РТ); ШОПЗ - шкала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побоювань</a:t>
            </a:r>
            <a:r>
              <a:rPr lang="ru-RU" dirty="0" smtClean="0"/>
              <a:t> </a:t>
            </a:r>
            <a:r>
              <a:rPr lang="ru-RU" dirty="0" err="1" smtClean="0"/>
              <a:t>захворілого</a:t>
            </a:r>
            <a:r>
              <a:rPr lang="ru-RU" dirty="0" smtClean="0"/>
              <a:t> - </a:t>
            </a:r>
            <a:r>
              <a:rPr lang="ru-RU" dirty="0" err="1" smtClean="0"/>
              <a:t>оригінальний</a:t>
            </a:r>
            <a:r>
              <a:rPr lang="ru-RU" dirty="0" smtClean="0"/>
              <a:t> тест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реактивної</a:t>
            </a:r>
            <a:r>
              <a:rPr lang="ru-RU" dirty="0" smtClean="0"/>
              <a:t> </a:t>
            </a:r>
            <a:r>
              <a:rPr lang="ru-RU" dirty="0" err="1" smtClean="0"/>
              <a:t>тривожності</a:t>
            </a:r>
            <a:r>
              <a:rPr lang="ru-RU" dirty="0" smtClean="0"/>
              <a:t> (РТ),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початкового </a:t>
            </a:r>
            <a:r>
              <a:rPr lang="ru-RU" dirty="0" err="1" smtClean="0"/>
              <a:t>етапу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на </a:t>
            </a:r>
            <a:r>
              <a:rPr lang="ru-RU" dirty="0" err="1" smtClean="0"/>
              <a:t>лікуванні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30 </a:t>
            </a:r>
            <a:r>
              <a:rPr lang="ru-RU" dirty="0" err="1" smtClean="0"/>
              <a:t>тверджень</a:t>
            </a:r>
            <a:r>
              <a:rPr lang="ru-RU" dirty="0" smtClean="0"/>
              <a:t> і </a:t>
            </a:r>
            <a:r>
              <a:rPr lang="ru-RU" dirty="0" err="1" smtClean="0"/>
              <a:t>побудований</a:t>
            </a:r>
            <a:r>
              <a:rPr lang="ru-RU" dirty="0" smtClean="0"/>
              <a:t> </a:t>
            </a:r>
            <a:r>
              <a:rPr lang="ru-RU" dirty="0" err="1" smtClean="0"/>
              <a:t>аналогічно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ШС-Х, але </a:t>
            </a:r>
            <a:r>
              <a:rPr lang="ru-RU" dirty="0" err="1" smtClean="0"/>
              <a:t>дозволяє</a:t>
            </a:r>
            <a:r>
              <a:rPr lang="ru-RU" dirty="0" smtClean="0"/>
              <a:t>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інтегральний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РТ, але й </a:t>
            </a:r>
            <a:r>
              <a:rPr lang="ru-RU" dirty="0" err="1" smtClean="0"/>
              <a:t>визначати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; </a:t>
            </a:r>
            <a:r>
              <a:rPr lang="ru-RU" dirty="0" err="1" smtClean="0"/>
              <a:t>Особистісна</a:t>
            </a:r>
            <a:r>
              <a:rPr lang="ru-RU" dirty="0" smtClean="0"/>
              <a:t> шкала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тривоги</a:t>
            </a:r>
            <a:r>
              <a:rPr lang="ru-RU" dirty="0" smtClean="0"/>
              <a:t>.(ОШПТ)Спектр </a:t>
            </a:r>
            <a:r>
              <a:rPr lang="ru-RU" dirty="0" err="1" smtClean="0"/>
              <a:t>питань-стверджень</a:t>
            </a:r>
            <a:r>
              <a:rPr lang="ru-RU" dirty="0" smtClean="0"/>
              <a:t>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об’єктивну</a:t>
            </a:r>
            <a:r>
              <a:rPr lang="ru-RU" dirty="0" smtClean="0"/>
              <a:t> думку про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тривожного</a:t>
            </a:r>
            <a:r>
              <a:rPr lang="ru-RU" dirty="0" smtClean="0"/>
              <a:t> стану,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найрізноманітніших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як стану самого хворого, так і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: А - </a:t>
            </a:r>
            <a:r>
              <a:rPr lang="ru-RU" dirty="0" err="1" smtClean="0"/>
              <a:t>Соматична</a:t>
            </a:r>
            <a:r>
              <a:rPr lang="ru-RU" dirty="0" smtClean="0"/>
              <a:t> </a:t>
            </a:r>
            <a:r>
              <a:rPr lang="ru-RU" dirty="0" err="1" smtClean="0"/>
              <a:t>тривожність</a:t>
            </a:r>
            <a:r>
              <a:rPr lang="ru-RU" dirty="0" smtClean="0"/>
              <a:t>,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суб’єктивною</a:t>
            </a:r>
            <a:r>
              <a:rPr lang="ru-RU" dirty="0" smtClean="0"/>
              <a:t> </a:t>
            </a:r>
            <a:r>
              <a:rPr lang="ru-RU" dirty="0" err="1" smtClean="0"/>
              <a:t>самооцінкою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вираженості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симптомів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непокоять</a:t>
            </a:r>
            <a:r>
              <a:rPr lang="ru-RU" dirty="0" smtClean="0"/>
              <a:t> хворого; Б -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тривожність</a:t>
            </a:r>
            <a:r>
              <a:rPr lang="ru-RU" dirty="0" smtClean="0"/>
              <a:t>,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оцінкою</a:t>
            </a:r>
            <a:r>
              <a:rPr lang="ru-RU" dirty="0" smtClean="0"/>
              <a:t> </a:t>
            </a:r>
            <a:r>
              <a:rPr lang="ru-RU" dirty="0" err="1" smtClean="0"/>
              <a:t>хворим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нервово-психічного</a:t>
            </a:r>
            <a:r>
              <a:rPr lang="ru-RU" dirty="0" smtClean="0"/>
              <a:t> стану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; В -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тривожність</a:t>
            </a:r>
            <a:r>
              <a:rPr lang="ru-RU" dirty="0" smtClean="0"/>
              <a:t>,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аналізом</a:t>
            </a:r>
            <a:r>
              <a:rPr lang="ru-RU" dirty="0" smtClean="0"/>
              <a:t> </a:t>
            </a:r>
            <a:r>
              <a:rPr lang="ru-RU" dirty="0" err="1" smtClean="0"/>
              <a:t>захворілим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соціально-громадського</a:t>
            </a:r>
            <a:r>
              <a:rPr lang="ru-RU" dirty="0" smtClean="0"/>
              <a:t> становища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719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синдроми</a:t>
            </a:r>
            <a:r>
              <a:rPr lang="ru-RU" dirty="0"/>
              <a:t> </a:t>
            </a:r>
            <a:r>
              <a:rPr lang="ru-RU" dirty="0" err="1"/>
              <a:t>соматоформних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:</a:t>
            </a:r>
          </a:p>
          <a:p>
            <a:r>
              <a:rPr lang="ru-RU" dirty="0"/>
              <a:t>1.Розлади </a:t>
            </a:r>
            <a:r>
              <a:rPr lang="ru-RU" dirty="0" err="1"/>
              <a:t>відчуттів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сенестоалгічний</a:t>
            </a:r>
            <a:r>
              <a:rPr lang="ru-RU" dirty="0"/>
              <a:t> синдром. </a:t>
            </a:r>
          </a:p>
          <a:p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соматоформними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</a:t>
            </a:r>
            <a:r>
              <a:rPr lang="ru-RU" dirty="0" err="1"/>
              <a:t>скаржаться</a:t>
            </a:r>
            <a:r>
              <a:rPr lang="ru-RU" dirty="0"/>
              <a:t> на </a:t>
            </a:r>
            <a:r>
              <a:rPr lang="ru-RU" dirty="0" err="1"/>
              <a:t>неприємні</a:t>
            </a:r>
            <a:r>
              <a:rPr lang="ru-RU" dirty="0"/>
              <a:t> і </a:t>
            </a:r>
            <a:r>
              <a:rPr lang="ru-RU" dirty="0" err="1"/>
              <a:t>больові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. </a:t>
            </a:r>
            <a:r>
              <a:rPr lang="ru-RU" dirty="0" err="1"/>
              <a:t>Больові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психалгіями</a:t>
            </a:r>
            <a:r>
              <a:rPr lang="ru-RU" dirty="0"/>
              <a:t>, не </a:t>
            </a:r>
            <a:r>
              <a:rPr lang="ru-RU" dirty="0" err="1"/>
              <a:t>пов’язаними</a:t>
            </a:r>
            <a:r>
              <a:rPr lang="ru-RU" dirty="0"/>
              <a:t> з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соматичними</a:t>
            </a:r>
            <a:r>
              <a:rPr lang="ru-RU" dirty="0"/>
              <a:t> </a:t>
            </a:r>
            <a:r>
              <a:rPr lang="ru-RU" dirty="0" err="1"/>
              <a:t>захворюваннями</a:t>
            </a:r>
            <a:r>
              <a:rPr lang="ru-RU" dirty="0"/>
              <a:t>, а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больового</a:t>
            </a:r>
            <a:r>
              <a:rPr lang="ru-RU" dirty="0"/>
              <a:t> порогу.</a:t>
            </a:r>
          </a:p>
          <a:p>
            <a:r>
              <a:rPr lang="ru-RU" dirty="0"/>
              <a:t>Для </a:t>
            </a:r>
            <a:r>
              <a:rPr lang="ru-RU" dirty="0" err="1"/>
              <a:t>ендогенних</a:t>
            </a:r>
            <a:r>
              <a:rPr lang="ru-RU" dirty="0"/>
              <a:t> </a:t>
            </a:r>
            <a:r>
              <a:rPr lang="ru-RU" dirty="0" err="1"/>
              <a:t>соматизованих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сенестоалгії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незвичним</a:t>
            </a:r>
            <a:r>
              <a:rPr lang="ru-RU" dirty="0"/>
              <a:t> характером (</a:t>
            </a:r>
            <a:r>
              <a:rPr lang="ru-RU" dirty="0" err="1"/>
              <a:t>пекучі</a:t>
            </a:r>
            <a:r>
              <a:rPr lang="ru-RU" dirty="0"/>
              <a:t>, </a:t>
            </a:r>
            <a:r>
              <a:rPr lang="ru-RU" dirty="0" err="1"/>
              <a:t>стріляючі</a:t>
            </a:r>
            <a:r>
              <a:rPr lang="ru-RU" dirty="0"/>
              <a:t>, </a:t>
            </a:r>
            <a:r>
              <a:rPr lang="ru-RU" dirty="0" err="1"/>
              <a:t>пронизливі</a:t>
            </a:r>
            <a:r>
              <a:rPr lang="ru-RU" dirty="0"/>
              <a:t>) і часто </a:t>
            </a:r>
            <a:r>
              <a:rPr lang="ru-RU" dirty="0" err="1"/>
              <a:t>невизначеної</a:t>
            </a:r>
            <a:r>
              <a:rPr lang="ru-RU" dirty="0"/>
              <a:t> </a:t>
            </a:r>
            <a:r>
              <a:rPr lang="ru-RU" dirty="0" err="1"/>
              <a:t>локалізації</a:t>
            </a:r>
            <a:r>
              <a:rPr lang="ru-RU" dirty="0"/>
              <a:t>, </a:t>
            </a:r>
            <a:r>
              <a:rPr lang="ru-RU" dirty="0" err="1"/>
              <a:t>сенестопатії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ототожнюються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звичайними</a:t>
            </a:r>
            <a:r>
              <a:rPr lang="ru-RU" dirty="0"/>
              <a:t> болями; вони </a:t>
            </a:r>
            <a:r>
              <a:rPr lang="ru-RU" dirty="0" err="1"/>
              <a:t>обтяжливі</a:t>
            </a:r>
            <a:r>
              <a:rPr lang="ru-RU" dirty="0"/>
              <a:t> та </a:t>
            </a:r>
            <a:r>
              <a:rPr lang="ru-RU" dirty="0" err="1"/>
              <a:t>болісні</a:t>
            </a:r>
            <a:r>
              <a:rPr lang="ru-RU" dirty="0"/>
              <a:t>. </a:t>
            </a:r>
            <a:r>
              <a:rPr lang="ru-RU" dirty="0" err="1"/>
              <a:t>Сенестопатії</a:t>
            </a:r>
            <a:r>
              <a:rPr lang="ru-RU" dirty="0"/>
              <a:t> і </a:t>
            </a:r>
            <a:r>
              <a:rPr lang="ru-RU" dirty="0" err="1"/>
              <a:t>синестезії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при </a:t>
            </a:r>
            <a:r>
              <a:rPr lang="ru-RU" dirty="0" err="1"/>
              <a:t>шизофренії</a:t>
            </a:r>
            <a:r>
              <a:rPr lang="ru-RU" dirty="0"/>
              <a:t>. </a:t>
            </a:r>
          </a:p>
          <a:p>
            <a:r>
              <a:rPr lang="ru-RU" dirty="0" err="1"/>
              <a:t>Синестезії</a:t>
            </a:r>
            <a:r>
              <a:rPr lang="ru-RU" dirty="0"/>
              <a:t> - </a:t>
            </a:r>
            <a:r>
              <a:rPr lang="ru-RU" dirty="0" err="1"/>
              <a:t>переживання</a:t>
            </a:r>
            <a:r>
              <a:rPr lang="ru-RU" dirty="0"/>
              <a:t> тотального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неблагополуччя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несподіваної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слабкості</a:t>
            </a:r>
            <a:r>
              <a:rPr lang="ru-RU" dirty="0"/>
              <a:t>, </a:t>
            </a:r>
            <a:r>
              <a:rPr lang="ru-RU" dirty="0" err="1"/>
              <a:t>важкості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легкості</a:t>
            </a:r>
            <a:r>
              <a:rPr lang="ru-RU" dirty="0"/>
              <a:t> у </a:t>
            </a:r>
            <a:r>
              <a:rPr lang="ru-RU" dirty="0" err="1"/>
              <a:t>тілі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Психовегетативний</a:t>
            </a:r>
            <a:r>
              <a:rPr lang="ru-RU" dirty="0"/>
              <a:t> синдром (синдром </a:t>
            </a:r>
            <a:r>
              <a:rPr lang="ru-RU" dirty="0" err="1"/>
              <a:t>вегетативної</a:t>
            </a:r>
            <a:r>
              <a:rPr lang="ru-RU" dirty="0"/>
              <a:t> </a:t>
            </a:r>
            <a:r>
              <a:rPr lang="ru-RU" dirty="0" err="1"/>
              <a:t>дистонії</a:t>
            </a:r>
            <a:r>
              <a:rPr lang="ru-RU" dirty="0"/>
              <a:t>)</a:t>
            </a:r>
          </a:p>
          <a:p>
            <a:r>
              <a:rPr lang="ru-RU" dirty="0" err="1"/>
              <a:t>Клінічна</a:t>
            </a:r>
            <a:r>
              <a:rPr lang="ru-RU" dirty="0"/>
              <a:t> картина: </a:t>
            </a:r>
            <a:r>
              <a:rPr lang="ru-RU" dirty="0" err="1"/>
              <a:t>нестійкість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серцевого</a:t>
            </a:r>
            <a:r>
              <a:rPr lang="ru-RU" dirty="0"/>
              <a:t> ритму,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дискінезії</a:t>
            </a:r>
            <a:r>
              <a:rPr lang="ru-RU" dirty="0"/>
              <a:t> </a:t>
            </a:r>
            <a:r>
              <a:rPr lang="ru-RU" dirty="0" err="1"/>
              <a:t>шлунково-кишкового</a:t>
            </a:r>
            <a:r>
              <a:rPr lang="ru-RU" dirty="0"/>
              <a:t> тракту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3. Синдром </a:t>
            </a:r>
            <a:r>
              <a:rPr lang="ru-RU" dirty="0" err="1"/>
              <a:t>панічних</a:t>
            </a:r>
            <a:r>
              <a:rPr lang="ru-RU" dirty="0"/>
              <a:t> атак (</a:t>
            </a:r>
            <a:r>
              <a:rPr lang="ru-RU" dirty="0" err="1"/>
              <a:t>панічний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)</a:t>
            </a:r>
          </a:p>
          <a:p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раптово</a:t>
            </a:r>
            <a:r>
              <a:rPr lang="ru-RU" dirty="0"/>
              <a:t> </a:t>
            </a:r>
            <a:r>
              <a:rPr lang="ru-RU" dirty="0" err="1"/>
              <a:t>виникаючими</a:t>
            </a:r>
            <a:r>
              <a:rPr lang="ru-RU" dirty="0"/>
              <a:t> приступами (атаками) </a:t>
            </a:r>
            <a:r>
              <a:rPr lang="ru-RU" dirty="0" err="1"/>
              <a:t>вираженої</a:t>
            </a:r>
            <a:r>
              <a:rPr lang="ru-RU" dirty="0"/>
              <a:t> </a:t>
            </a:r>
            <a:r>
              <a:rPr lang="ru-RU" dirty="0" err="1"/>
              <a:t>тривоги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паніки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руховий</a:t>
            </a:r>
            <a:r>
              <a:rPr lang="ru-RU" dirty="0"/>
              <a:t> </a:t>
            </a:r>
            <a:r>
              <a:rPr lang="ru-RU" dirty="0" err="1"/>
              <a:t>неспокій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через </a:t>
            </a:r>
            <a:r>
              <a:rPr lang="ru-RU" dirty="0" err="1"/>
              <a:t>виражений</a:t>
            </a:r>
            <a:r>
              <a:rPr lang="ru-RU" dirty="0"/>
              <a:t> страх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тахікардія</a:t>
            </a:r>
            <a:r>
              <a:rPr lang="ru-RU" dirty="0"/>
              <a:t>,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пітливість</a:t>
            </a:r>
            <a:r>
              <a:rPr lang="ru-RU" dirty="0"/>
              <a:t>. При </a:t>
            </a:r>
            <a:r>
              <a:rPr lang="ru-RU" dirty="0" err="1"/>
              <a:t>ендогенних</a:t>
            </a:r>
            <a:r>
              <a:rPr lang="ru-RU" dirty="0"/>
              <a:t> </a:t>
            </a:r>
            <a:r>
              <a:rPr lang="ru-RU" dirty="0" err="1"/>
              <a:t>панічних</a:t>
            </a:r>
            <a:r>
              <a:rPr lang="ru-RU" dirty="0"/>
              <a:t> атаках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самосвідомості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 </a:t>
            </a:r>
          </a:p>
          <a:p>
            <a:r>
              <a:rPr lang="ru-RU" dirty="0" err="1"/>
              <a:t>Нервова</a:t>
            </a:r>
            <a:r>
              <a:rPr lang="ru-RU" dirty="0"/>
              <a:t> </a:t>
            </a:r>
            <a:r>
              <a:rPr lang="ru-RU" dirty="0" err="1"/>
              <a:t>анорексія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зникненні</a:t>
            </a:r>
            <a:r>
              <a:rPr lang="ru-RU" dirty="0"/>
              <a:t> </a:t>
            </a:r>
            <a:r>
              <a:rPr lang="ru-RU" dirty="0" err="1"/>
              <a:t>апетиту</a:t>
            </a:r>
            <a:r>
              <a:rPr lang="ru-RU" dirty="0"/>
              <a:t>,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рвота, особливо </a:t>
            </a:r>
            <a:r>
              <a:rPr lang="ru-RU" dirty="0" err="1"/>
              <a:t>вранці</a:t>
            </a:r>
            <a:r>
              <a:rPr lang="ru-RU" dirty="0"/>
              <a:t>. </a:t>
            </a:r>
            <a:r>
              <a:rPr lang="ru-RU" dirty="0" err="1"/>
              <a:t>Булімія</a:t>
            </a:r>
            <a:r>
              <a:rPr lang="ru-RU" dirty="0"/>
              <a:t> - приступи голоду («</a:t>
            </a:r>
            <a:r>
              <a:rPr lang="ru-RU" dirty="0" err="1"/>
              <a:t>вовчий</a:t>
            </a:r>
            <a:r>
              <a:rPr lang="ru-RU" dirty="0"/>
              <a:t> голод»)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переїданням</a:t>
            </a:r>
            <a:r>
              <a:rPr lang="ru-RU" dirty="0"/>
              <a:t>. </a:t>
            </a:r>
            <a:r>
              <a:rPr lang="ru-RU" dirty="0" err="1"/>
              <a:t>Переїдання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ваги </a:t>
            </a:r>
            <a:r>
              <a:rPr lang="ru-RU" dirty="0" err="1"/>
              <a:t>тіла</a:t>
            </a:r>
            <a:r>
              <a:rPr lang="ru-RU" dirty="0"/>
              <a:t>,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рвоту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проносні</a:t>
            </a:r>
            <a:r>
              <a:rPr lang="ru-RU" dirty="0"/>
              <a:t> </a:t>
            </a:r>
            <a:r>
              <a:rPr lang="ru-RU" dirty="0" err="1"/>
              <a:t>ліки</a:t>
            </a:r>
            <a:r>
              <a:rPr lang="ru-RU" dirty="0"/>
              <a:t> [6].</a:t>
            </a:r>
          </a:p>
        </p:txBody>
      </p:sp>
    </p:spTree>
    <p:extLst>
      <p:ext uri="{BB962C8B-B14F-4D97-AF65-F5344CB8AC3E}">
        <p14:creationId xmlns:p14="http://schemas.microsoft.com/office/powerpoint/2010/main" val="210423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Сприйняття хвороби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800" dirty="0"/>
              <a:t>1) </a:t>
            </a:r>
            <a:r>
              <a:rPr lang="ru-RU" sz="1800" dirty="0" err="1"/>
              <a:t>Вплив</a:t>
            </a:r>
            <a:r>
              <a:rPr lang="ru-RU" sz="1800" dirty="0"/>
              <a:t> на ВКХ </a:t>
            </a:r>
            <a:r>
              <a:rPr lang="ru-RU" sz="1800" dirty="0" err="1"/>
              <a:t>преморбідних</a:t>
            </a:r>
            <a:r>
              <a:rPr lang="ru-RU" sz="1800" dirty="0"/>
              <a:t> </a:t>
            </a:r>
            <a:r>
              <a:rPr lang="ru-RU" sz="1800" dirty="0" err="1"/>
              <a:t>біологічних</a:t>
            </a:r>
            <a:r>
              <a:rPr lang="ru-RU" sz="1800" dirty="0"/>
              <a:t> та </a:t>
            </a:r>
            <a:r>
              <a:rPr lang="ru-RU" sz="1800" dirty="0" err="1"/>
              <a:t>особистісних</a:t>
            </a:r>
            <a:r>
              <a:rPr lang="ru-RU" sz="1800" dirty="0"/>
              <a:t> </a:t>
            </a:r>
            <a:r>
              <a:rPr lang="ru-RU" sz="1800" dirty="0" err="1"/>
              <a:t>факторів</a:t>
            </a:r>
            <a:r>
              <a:rPr lang="ru-RU" sz="1800" dirty="0"/>
              <a:t> Стать. До </a:t>
            </a:r>
            <a:r>
              <a:rPr lang="ru-RU" sz="1800" dirty="0" err="1"/>
              <a:t>особливостей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корелюють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</a:t>
            </a:r>
            <a:r>
              <a:rPr lang="ru-RU" sz="1800" dirty="0" err="1"/>
              <a:t>статтю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віднести</a:t>
            </a:r>
            <a:r>
              <a:rPr lang="ru-RU" sz="1800" dirty="0"/>
              <a:t> </a:t>
            </a:r>
            <a:r>
              <a:rPr lang="ru-RU" sz="1800" dirty="0" err="1"/>
              <a:t>відомі</a:t>
            </a:r>
            <a:r>
              <a:rPr lang="ru-RU" sz="1800" dirty="0"/>
              <a:t> </a:t>
            </a:r>
            <a:r>
              <a:rPr lang="ru-RU" sz="1800" dirty="0" err="1"/>
              <a:t>факти</a:t>
            </a:r>
            <a:r>
              <a:rPr lang="ru-RU" sz="1800" dirty="0"/>
              <a:t> </a:t>
            </a:r>
            <a:r>
              <a:rPr lang="ru-RU" sz="1800" dirty="0" err="1"/>
              <a:t>кращого</a:t>
            </a:r>
            <a:r>
              <a:rPr lang="ru-RU" sz="1800" dirty="0"/>
              <a:t> </a:t>
            </a:r>
            <a:r>
              <a:rPr lang="ru-RU" sz="1800" dirty="0" err="1"/>
              <a:t>перенесення</a:t>
            </a:r>
            <a:r>
              <a:rPr lang="ru-RU" sz="1800" dirty="0"/>
              <a:t> </a:t>
            </a:r>
            <a:r>
              <a:rPr lang="ru-RU" sz="1800" dirty="0" err="1"/>
              <a:t>жінками</a:t>
            </a:r>
            <a:r>
              <a:rPr lang="ru-RU" sz="1800" dirty="0"/>
              <a:t> </a:t>
            </a:r>
            <a:r>
              <a:rPr lang="ru-RU" sz="1800" dirty="0" err="1"/>
              <a:t>больових</a:t>
            </a:r>
            <a:r>
              <a:rPr lang="ru-RU" sz="1800" dirty="0"/>
              <a:t> </a:t>
            </a:r>
            <a:r>
              <a:rPr lang="ru-RU" sz="1800" dirty="0" err="1"/>
              <a:t>відчуттів</a:t>
            </a:r>
            <a:r>
              <a:rPr lang="ru-RU" sz="1800" dirty="0"/>
              <a:t>, </a:t>
            </a:r>
            <a:r>
              <a:rPr lang="ru-RU" sz="1800" dirty="0" err="1"/>
              <a:t>вимушену</a:t>
            </a:r>
            <a:r>
              <a:rPr lang="ru-RU" sz="1800" dirty="0"/>
              <a:t> </a:t>
            </a:r>
            <a:r>
              <a:rPr lang="ru-RU" sz="1800" dirty="0" err="1"/>
              <a:t>нерухомість</a:t>
            </a:r>
            <a:r>
              <a:rPr lang="ru-RU" sz="1800" dirty="0"/>
              <a:t>, </a:t>
            </a:r>
            <a:r>
              <a:rPr lang="ru-RU" sz="1800" dirty="0" err="1"/>
              <a:t>пов’язану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хворобою. </a:t>
            </a:r>
            <a:r>
              <a:rPr lang="ru-RU" sz="1800" dirty="0" err="1"/>
              <a:t>Цей</a:t>
            </a:r>
            <a:r>
              <a:rPr lang="ru-RU" sz="1800" dirty="0"/>
              <a:t> факт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пояснити</a:t>
            </a:r>
            <a:r>
              <a:rPr lang="ru-RU" sz="1800" dirty="0"/>
              <a:t> як і </a:t>
            </a:r>
            <a:r>
              <a:rPr lang="ru-RU" sz="1800" dirty="0" err="1"/>
              <a:t>психофізіологічними</a:t>
            </a:r>
            <a:r>
              <a:rPr lang="ru-RU" sz="1800" dirty="0"/>
              <a:t> </a:t>
            </a:r>
            <a:r>
              <a:rPr lang="ru-RU" sz="1800" dirty="0" err="1"/>
              <a:t>особливостями</a:t>
            </a:r>
            <a:r>
              <a:rPr lang="ru-RU" sz="1800" dirty="0"/>
              <a:t> </a:t>
            </a:r>
            <a:r>
              <a:rPr lang="ru-RU" sz="1800" dirty="0" err="1"/>
              <a:t>статі</a:t>
            </a:r>
            <a:r>
              <a:rPr lang="ru-RU" sz="1800" dirty="0"/>
              <a:t>, так й </a:t>
            </a:r>
            <a:r>
              <a:rPr lang="ru-RU" sz="1800" dirty="0" err="1"/>
              <a:t>психологічними</a:t>
            </a:r>
            <a:r>
              <a:rPr lang="ru-RU" sz="1800" dirty="0"/>
              <a:t> </a:t>
            </a:r>
            <a:r>
              <a:rPr lang="ru-RU" sz="1800" dirty="0" err="1"/>
              <a:t>традиціями</a:t>
            </a:r>
            <a:r>
              <a:rPr lang="ru-RU" sz="1800" dirty="0"/>
              <a:t> </a:t>
            </a:r>
            <a:r>
              <a:rPr lang="ru-RU" sz="1800" dirty="0" err="1"/>
              <a:t>ролі</a:t>
            </a:r>
            <a:r>
              <a:rPr lang="ru-RU" sz="1800" dirty="0"/>
              <a:t> </a:t>
            </a:r>
            <a:r>
              <a:rPr lang="ru-RU" sz="1800" dirty="0" err="1"/>
              <a:t>жінки</a:t>
            </a:r>
            <a:r>
              <a:rPr lang="ru-RU" sz="1800" dirty="0"/>
              <a:t> й </a:t>
            </a:r>
            <a:r>
              <a:rPr lang="ru-RU" sz="1800" dirty="0" err="1"/>
              <a:t>чоловіка</a:t>
            </a:r>
            <a:r>
              <a:rPr lang="ru-RU" sz="1800" dirty="0"/>
              <a:t> у </a:t>
            </a:r>
            <a:r>
              <a:rPr lang="ru-RU" sz="1800" dirty="0" err="1"/>
              <a:t>певних</a:t>
            </a:r>
            <a:r>
              <a:rPr lang="ru-RU" sz="1800" dirty="0"/>
              <a:t> </a:t>
            </a:r>
            <a:r>
              <a:rPr lang="ru-RU" sz="1800" dirty="0" err="1"/>
              <a:t>суспільствах</a:t>
            </a:r>
            <a:r>
              <a:rPr lang="ru-RU" sz="1800" dirty="0"/>
              <a:t> і культурах.</a:t>
            </a:r>
          </a:p>
          <a:p>
            <a:r>
              <a:rPr lang="ru-RU" sz="1800" dirty="0"/>
              <a:t>Для </a:t>
            </a:r>
            <a:r>
              <a:rPr lang="ru-RU" sz="1800" dirty="0" err="1"/>
              <a:t>жінок</a:t>
            </a:r>
            <a:r>
              <a:rPr lang="ru-RU" sz="1800" dirty="0"/>
              <a:t> </a:t>
            </a:r>
            <a:r>
              <a:rPr lang="ru-RU" sz="1800" dirty="0" err="1"/>
              <a:t>актуальніші</a:t>
            </a:r>
            <a:r>
              <a:rPr lang="ru-RU" sz="1800" dirty="0"/>
              <a:t> </a:t>
            </a:r>
            <a:r>
              <a:rPr lang="ru-RU" sz="1800" dirty="0" err="1"/>
              <a:t>сімейні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, </a:t>
            </a:r>
            <a:r>
              <a:rPr lang="ru-RU" sz="1800" dirty="0" err="1"/>
              <a:t>пов’язані</a:t>
            </a:r>
            <a:r>
              <a:rPr lang="ru-RU" sz="1800" dirty="0"/>
              <a:t> з хворобою, а для </a:t>
            </a:r>
            <a:r>
              <a:rPr lang="ru-RU" sz="1800" dirty="0" err="1"/>
              <a:t>чоловіків</a:t>
            </a:r>
            <a:r>
              <a:rPr lang="ru-RU" sz="1800" dirty="0"/>
              <a:t> - </a:t>
            </a:r>
            <a:r>
              <a:rPr lang="ru-RU" sz="1800" dirty="0" err="1"/>
              <a:t>службово-професійні</a:t>
            </a:r>
            <a:r>
              <a:rPr lang="ru-RU" sz="1800" dirty="0"/>
              <a:t>, </a:t>
            </a:r>
            <a:r>
              <a:rPr lang="ru-RU" sz="1800" dirty="0" err="1"/>
              <a:t>можливість</a:t>
            </a:r>
            <a:r>
              <a:rPr lang="ru-RU" sz="1800" dirty="0"/>
              <a:t> </a:t>
            </a:r>
            <a:r>
              <a:rPr lang="ru-RU" sz="1800" dirty="0" err="1"/>
              <a:t>втрати</a:t>
            </a:r>
            <a:r>
              <a:rPr lang="ru-RU" sz="1800" dirty="0"/>
              <a:t> </a:t>
            </a:r>
            <a:r>
              <a:rPr lang="ru-RU" sz="1800" dirty="0" err="1"/>
              <a:t>працездатності</a:t>
            </a:r>
            <a:r>
              <a:rPr lang="ru-RU" sz="1800" dirty="0"/>
              <a:t>.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800" dirty="0" err="1"/>
              <a:t>Вік</a:t>
            </a:r>
            <a:r>
              <a:rPr lang="ru-RU" sz="1800" dirty="0"/>
              <a:t>. </a:t>
            </a:r>
            <a:r>
              <a:rPr lang="ru-RU" sz="1800" dirty="0" err="1"/>
              <a:t>Відомо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для </a:t>
            </a:r>
            <a:r>
              <a:rPr lang="ru-RU" sz="1800" dirty="0" err="1"/>
              <a:t>кожної</a:t>
            </a:r>
            <a:r>
              <a:rPr lang="ru-RU" sz="1800" dirty="0"/>
              <a:t> </a:t>
            </a:r>
            <a:r>
              <a:rPr lang="ru-RU" sz="1800" dirty="0" err="1"/>
              <a:t>вікової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 </a:t>
            </a:r>
            <a:r>
              <a:rPr lang="ru-RU" sz="1800" dirty="0" err="1"/>
              <a:t>існує</a:t>
            </a:r>
            <a:r>
              <a:rPr lang="ru-RU" sz="1800" dirty="0"/>
              <a:t> </a:t>
            </a:r>
            <a:r>
              <a:rPr lang="ru-RU" sz="1800" dirty="0" err="1"/>
              <a:t>свій</a:t>
            </a:r>
            <a:r>
              <a:rPr lang="ru-RU" sz="1800" dirty="0"/>
              <a:t> </a:t>
            </a:r>
            <a:r>
              <a:rPr lang="ru-RU" sz="1800" dirty="0" err="1"/>
              <a:t>реєстр</a:t>
            </a:r>
            <a:r>
              <a:rPr lang="ru-RU" sz="1800" dirty="0"/>
              <a:t> </a:t>
            </a:r>
            <a:r>
              <a:rPr lang="ru-RU" sz="1800" dirty="0" err="1"/>
              <a:t>складності</a:t>
            </a:r>
            <a:r>
              <a:rPr lang="ru-RU" sz="1800" dirty="0"/>
              <a:t> </a:t>
            </a:r>
            <a:r>
              <a:rPr lang="ru-RU" sz="1800" dirty="0" err="1"/>
              <a:t>захворювання</a:t>
            </a:r>
            <a:r>
              <a:rPr lang="ru-RU" sz="1800" dirty="0"/>
              <a:t> - </a:t>
            </a:r>
            <a:r>
              <a:rPr lang="ru-RU" sz="1800" dirty="0" err="1"/>
              <a:t>своєрідний</a:t>
            </a:r>
            <a:r>
              <a:rPr lang="ru-RU" sz="1800" dirty="0"/>
              <a:t> </a:t>
            </a:r>
            <a:r>
              <a:rPr lang="ru-RU" sz="1800" dirty="0" err="1"/>
              <a:t>розподіл</a:t>
            </a:r>
            <a:r>
              <a:rPr lang="ru-RU" sz="1800" dirty="0"/>
              <a:t> хвороб за </a:t>
            </a:r>
            <a:r>
              <a:rPr lang="ru-RU" sz="1800" dirty="0" err="1"/>
              <a:t>соціально-психологічним</a:t>
            </a:r>
            <a:r>
              <a:rPr lang="ru-RU" sz="1800" dirty="0"/>
              <a:t> </a:t>
            </a:r>
            <a:r>
              <a:rPr lang="ru-RU" sz="1800" dirty="0" err="1"/>
              <a:t>значенням</a:t>
            </a:r>
            <a:r>
              <a:rPr lang="ru-RU" sz="1800" dirty="0"/>
              <a:t> і </a:t>
            </a:r>
            <a:r>
              <a:rPr lang="ru-RU" sz="1800" dirty="0" err="1"/>
              <a:t>складністю</a:t>
            </a:r>
            <a:r>
              <a:rPr lang="ru-RU" sz="1800" dirty="0"/>
              <a:t>.</a:t>
            </a:r>
          </a:p>
          <a:p>
            <a:r>
              <a:rPr lang="ru-RU" sz="1800" dirty="0"/>
              <a:t>Для </a:t>
            </a:r>
            <a:r>
              <a:rPr lang="ru-RU" sz="1800" dirty="0" err="1"/>
              <a:t>дітей</a:t>
            </a:r>
            <a:r>
              <a:rPr lang="ru-RU" sz="1800" dirty="0"/>
              <a:t>, </a:t>
            </a:r>
            <a:r>
              <a:rPr lang="ru-RU" sz="1800" dirty="0" err="1"/>
              <a:t>підлітків</a:t>
            </a:r>
            <a:r>
              <a:rPr lang="ru-RU" sz="1800" dirty="0"/>
              <a:t> і </a:t>
            </a:r>
            <a:r>
              <a:rPr lang="ru-RU" sz="1800" dirty="0" err="1"/>
              <a:t>молоді</a:t>
            </a:r>
            <a:r>
              <a:rPr lang="ru-RU" sz="1800" dirty="0"/>
              <a:t> </a:t>
            </a:r>
            <a:r>
              <a:rPr lang="ru-RU" sz="1800" dirty="0" err="1"/>
              <a:t>найскладнішими</a:t>
            </a:r>
            <a:r>
              <a:rPr lang="ru-RU" sz="1800" dirty="0"/>
              <a:t> </a:t>
            </a:r>
            <a:r>
              <a:rPr lang="ru-RU" sz="1800" dirty="0" err="1"/>
              <a:t>психологічно</a:t>
            </a:r>
            <a:r>
              <a:rPr lang="ru-RU" sz="1800" dirty="0"/>
              <a:t> </a:t>
            </a:r>
            <a:r>
              <a:rPr lang="ru-RU" sz="1800" dirty="0" err="1"/>
              <a:t>виявляються</a:t>
            </a:r>
            <a:r>
              <a:rPr lang="ru-RU" sz="1800" dirty="0"/>
              <a:t> </a:t>
            </a:r>
            <a:r>
              <a:rPr lang="ru-RU" sz="1800" dirty="0" err="1"/>
              <a:t>хвороби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змінюють</a:t>
            </a:r>
            <a:r>
              <a:rPr lang="ru-RU" sz="1800" dirty="0"/>
              <a:t> </a:t>
            </a:r>
            <a:r>
              <a:rPr lang="ru-RU" sz="1800" dirty="0" err="1"/>
              <a:t>зовнішність</a:t>
            </a:r>
            <a:r>
              <a:rPr lang="ru-RU" sz="1800" dirty="0"/>
              <a:t>. </a:t>
            </a:r>
            <a:r>
              <a:rPr lang="ru-RU" sz="1800" dirty="0" err="1"/>
              <a:t>Пов’язано</a:t>
            </a:r>
            <a:r>
              <a:rPr lang="ru-RU" sz="1800" dirty="0"/>
              <a:t>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системою </a:t>
            </a:r>
            <a:r>
              <a:rPr lang="ru-RU" sz="1800" dirty="0" err="1"/>
              <a:t>цінностей</a:t>
            </a:r>
            <a:r>
              <a:rPr lang="ru-RU" sz="1800" dirty="0"/>
              <a:t>, </a:t>
            </a:r>
            <a:r>
              <a:rPr lang="ru-RU" sz="1800" dirty="0" err="1"/>
              <a:t>пріоритетами</a:t>
            </a:r>
            <a:r>
              <a:rPr lang="ru-RU" sz="1800" dirty="0"/>
              <a:t> </a:t>
            </a:r>
            <a:r>
              <a:rPr lang="ru-RU" sz="1800" dirty="0" err="1"/>
              <a:t>молодої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для </a:t>
            </a:r>
            <a:r>
              <a:rPr lang="ru-RU" sz="1800" dirty="0" err="1"/>
              <a:t>якої</a:t>
            </a:r>
            <a:r>
              <a:rPr lang="ru-RU" sz="1800" dirty="0"/>
              <a:t> </a:t>
            </a:r>
            <a:r>
              <a:rPr lang="ru-RU" sz="1800" dirty="0" err="1"/>
              <a:t>найвищу</a:t>
            </a:r>
            <a:r>
              <a:rPr lang="ru-RU" sz="1800" dirty="0"/>
              <a:t> </a:t>
            </a:r>
            <a:r>
              <a:rPr lang="ru-RU" sz="1800" dirty="0" err="1"/>
              <a:t>цінність</a:t>
            </a:r>
            <a:r>
              <a:rPr lang="ru-RU" sz="1800" dirty="0"/>
              <a:t> </a:t>
            </a:r>
            <a:r>
              <a:rPr lang="ru-RU" sz="1800" dirty="0" err="1"/>
              <a:t>складає</a:t>
            </a:r>
            <a:r>
              <a:rPr lang="ru-RU" sz="1800" dirty="0"/>
              <a:t> «</a:t>
            </a:r>
            <a:r>
              <a:rPr lang="ru-RU" sz="1800" dirty="0" err="1"/>
              <a:t>задоволеність</a:t>
            </a:r>
            <a:r>
              <a:rPr lang="ru-RU" sz="1800" dirty="0"/>
              <a:t> </a:t>
            </a:r>
            <a:r>
              <a:rPr lang="ru-RU" sz="1800" dirty="0" err="1"/>
              <a:t>власною</a:t>
            </a:r>
            <a:r>
              <a:rPr lang="ru-RU" sz="1800" dirty="0"/>
              <a:t> </a:t>
            </a:r>
            <a:r>
              <a:rPr lang="ru-RU" sz="1800" dirty="0" err="1"/>
              <a:t>зовнішністю</a:t>
            </a:r>
            <a:r>
              <a:rPr lang="ru-RU" sz="1800" dirty="0"/>
              <a:t>». Таким чином, </a:t>
            </a:r>
            <a:r>
              <a:rPr lang="ru-RU" sz="1800" dirty="0" err="1"/>
              <a:t>найскладніші</a:t>
            </a:r>
            <a:r>
              <a:rPr lang="ru-RU" sz="1800" dirty="0"/>
              <a:t> </a:t>
            </a:r>
            <a:r>
              <a:rPr lang="ru-RU" sz="1800" dirty="0" err="1"/>
              <a:t>психологічні</a:t>
            </a:r>
            <a:r>
              <a:rPr lang="ru-RU" sz="1800" dirty="0"/>
              <a:t> </a:t>
            </a:r>
            <a:r>
              <a:rPr lang="ru-RU" sz="1800" dirty="0" err="1"/>
              <a:t>реакції</a:t>
            </a:r>
            <a:r>
              <a:rPr lang="ru-RU" sz="1800" dirty="0"/>
              <a:t> </a:t>
            </a:r>
            <a:r>
              <a:rPr lang="ru-RU" sz="1800" dirty="0" err="1"/>
              <a:t>можуть</a:t>
            </a:r>
            <a:r>
              <a:rPr lang="ru-RU" sz="1800" dirty="0"/>
              <a:t> </a:t>
            </a:r>
            <a:r>
              <a:rPr lang="ru-RU" sz="1800" dirty="0" err="1"/>
              <a:t>викликати</a:t>
            </a:r>
            <a:r>
              <a:rPr lang="ru-RU" sz="1800" dirty="0"/>
              <a:t> </a:t>
            </a:r>
            <a:r>
              <a:rPr lang="ru-RU" sz="1800" dirty="0" err="1"/>
              <a:t>хвороби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з </a:t>
            </a:r>
            <a:r>
              <a:rPr lang="ru-RU" sz="1800" dirty="0" err="1"/>
              <a:t>медичної</a:t>
            </a:r>
            <a:r>
              <a:rPr lang="ru-RU" sz="1800" dirty="0"/>
              <a:t> точки </a:t>
            </a:r>
            <a:r>
              <a:rPr lang="ru-RU" sz="1800" dirty="0" err="1"/>
              <a:t>зору</a:t>
            </a:r>
            <a:r>
              <a:rPr lang="ru-RU" sz="1800" dirty="0"/>
              <a:t> є </a:t>
            </a:r>
            <a:r>
              <a:rPr lang="ru-RU" sz="1800" dirty="0" err="1"/>
              <a:t>безпечними</a:t>
            </a:r>
            <a:r>
              <a:rPr lang="ru-RU" sz="1800" dirty="0"/>
              <a:t> для </a:t>
            </a:r>
            <a:r>
              <a:rPr lang="ru-RU" sz="1800" dirty="0" err="1"/>
              <a:t>їхнього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. </a:t>
            </a:r>
            <a:r>
              <a:rPr lang="ru-RU" sz="1800" dirty="0" err="1"/>
              <a:t>Яскравим</a:t>
            </a:r>
            <a:r>
              <a:rPr lang="ru-RU" sz="1800" dirty="0"/>
              <a:t> прикладом </a:t>
            </a:r>
            <a:r>
              <a:rPr lang="ru-RU" sz="1800" dirty="0" err="1"/>
              <a:t>відображення</a:t>
            </a:r>
            <a:r>
              <a:rPr lang="ru-RU" sz="1800" dirty="0"/>
              <a:t> </a:t>
            </a:r>
            <a:r>
              <a:rPr lang="ru-RU" sz="1800" dirty="0" err="1"/>
              <a:t>психологічного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dirty="0" err="1"/>
              <a:t>зовнішності</a:t>
            </a:r>
            <a:r>
              <a:rPr lang="ru-RU" sz="1800" dirty="0"/>
              <a:t> для </a:t>
            </a:r>
            <a:r>
              <a:rPr lang="ru-RU" sz="1800" dirty="0" err="1"/>
              <a:t>самоутвердження</a:t>
            </a:r>
            <a:r>
              <a:rPr lang="ru-RU" sz="1800" dirty="0"/>
              <a:t> </a:t>
            </a:r>
            <a:r>
              <a:rPr lang="ru-RU" sz="1800" dirty="0" err="1"/>
              <a:t>молодої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 та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реагування</a:t>
            </a:r>
            <a:r>
              <a:rPr lang="ru-RU" sz="1800" dirty="0"/>
              <a:t> на </a:t>
            </a:r>
            <a:r>
              <a:rPr lang="ru-RU" sz="1800" dirty="0" err="1"/>
              <a:t>зовнішню</a:t>
            </a:r>
            <a:r>
              <a:rPr lang="ru-RU" sz="1800" dirty="0"/>
              <a:t> </a:t>
            </a:r>
            <a:r>
              <a:rPr lang="ru-RU" sz="1800" dirty="0" err="1"/>
              <a:t>привабливість</a:t>
            </a:r>
            <a:r>
              <a:rPr lang="ru-RU" sz="1800" dirty="0"/>
              <a:t>, </a:t>
            </a:r>
            <a:r>
              <a:rPr lang="ru-RU" sz="1800" dirty="0" err="1"/>
              <a:t>пов’язану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хворобами,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існування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в </a:t>
            </a:r>
            <a:r>
              <a:rPr lang="ru-RU" sz="1800" dirty="0" err="1"/>
              <a:t>даній</a:t>
            </a:r>
            <a:r>
              <a:rPr lang="ru-RU" sz="1800" dirty="0"/>
              <a:t> </a:t>
            </a:r>
            <a:r>
              <a:rPr lang="ru-RU" sz="1800" dirty="0" err="1"/>
              <a:t>віковій</a:t>
            </a:r>
            <a:r>
              <a:rPr lang="ru-RU" sz="1800" dirty="0"/>
              <a:t> </a:t>
            </a:r>
            <a:r>
              <a:rPr lang="ru-RU" sz="1800" dirty="0" err="1"/>
              <a:t>групі</a:t>
            </a:r>
            <a:r>
              <a:rPr lang="ru-RU" sz="1800" dirty="0"/>
              <a:t> такого </a:t>
            </a:r>
            <a:r>
              <a:rPr lang="ru-RU" sz="1800" dirty="0" err="1"/>
              <a:t>психопатологічного</a:t>
            </a:r>
            <a:r>
              <a:rPr lang="ru-RU" sz="1800" dirty="0"/>
              <a:t> синдрому як </a:t>
            </a:r>
            <a:r>
              <a:rPr lang="ru-RU" sz="1800" dirty="0" err="1"/>
              <a:t>дисморфоманія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635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53103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Діагностичні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соматизованої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:</a:t>
            </a:r>
          </a:p>
          <a:p>
            <a:r>
              <a:rPr lang="ru-RU" dirty="0"/>
              <a:t>1)	</a:t>
            </a:r>
            <a:r>
              <a:rPr lang="ru-RU" dirty="0" err="1"/>
              <a:t>одночасне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у </a:t>
            </a:r>
            <a:r>
              <a:rPr lang="ru-RU" dirty="0" err="1"/>
              <a:t>кількох</a:t>
            </a:r>
            <a:r>
              <a:rPr lang="ru-RU" dirty="0"/>
              <a:t> системах і органах;</a:t>
            </a:r>
          </a:p>
          <a:p>
            <a:r>
              <a:rPr lang="ru-RU" dirty="0"/>
              <a:t>2)	</a:t>
            </a:r>
            <a:r>
              <a:rPr lang="ru-RU" dirty="0" err="1"/>
              <a:t>повторність</a:t>
            </a:r>
            <a:r>
              <a:rPr lang="ru-RU" dirty="0"/>
              <a:t> і </a:t>
            </a:r>
            <a:r>
              <a:rPr lang="ru-RU" dirty="0" err="1"/>
              <a:t>визначена</a:t>
            </a:r>
            <a:r>
              <a:rPr lang="ru-RU" dirty="0"/>
              <a:t> </a:t>
            </a:r>
            <a:r>
              <a:rPr lang="ru-RU" dirty="0" err="1"/>
              <a:t>періодичність</a:t>
            </a:r>
            <a:r>
              <a:rPr lang="ru-RU" dirty="0"/>
              <a:t> (</a:t>
            </a:r>
            <a:r>
              <a:rPr lang="ru-RU" dirty="0" err="1"/>
              <a:t>сезонність</a:t>
            </a:r>
            <a:r>
              <a:rPr lang="ru-RU" dirty="0"/>
              <a:t>) </a:t>
            </a:r>
            <a:r>
              <a:rPr lang="ru-RU" dirty="0" err="1"/>
              <a:t>розладів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добові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(</a:t>
            </a:r>
            <a:r>
              <a:rPr lang="ru-RU" dirty="0" err="1"/>
              <a:t>найчастіше</a:t>
            </a:r>
            <a:r>
              <a:rPr lang="ru-RU" dirty="0"/>
              <a:t> у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дня);</a:t>
            </a:r>
          </a:p>
          <a:p>
            <a:r>
              <a:rPr lang="ru-RU" dirty="0"/>
              <a:t>4)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вітального</a:t>
            </a:r>
            <a:r>
              <a:rPr lang="ru-RU" dirty="0"/>
              <a:t> </a:t>
            </a:r>
            <a:r>
              <a:rPr lang="ru-RU" dirty="0" err="1"/>
              <a:t>тонусу:апетиту</a:t>
            </a:r>
            <a:r>
              <a:rPr lang="ru-RU" dirty="0"/>
              <a:t>, </a:t>
            </a:r>
            <a:r>
              <a:rPr lang="ru-RU" dirty="0" err="1"/>
              <a:t>статевого</a:t>
            </a:r>
            <a:r>
              <a:rPr lang="ru-RU" dirty="0"/>
              <a:t> потягу, сну;</a:t>
            </a:r>
          </a:p>
          <a:p>
            <a:r>
              <a:rPr lang="ru-RU" dirty="0"/>
              <a:t>5)	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усього</a:t>
            </a:r>
            <a:r>
              <a:rPr lang="ru-RU" dirty="0"/>
              <a:t>,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(</a:t>
            </a:r>
            <a:r>
              <a:rPr lang="ru-RU" dirty="0" err="1"/>
              <a:t>ангедонія</a:t>
            </a:r>
            <a:r>
              <a:rPr lang="ru-RU" dirty="0"/>
              <a:t>);</a:t>
            </a:r>
          </a:p>
          <a:p>
            <a:r>
              <a:rPr lang="ru-RU" dirty="0"/>
              <a:t>6)	</a:t>
            </a:r>
            <a:r>
              <a:rPr lang="ru-RU" dirty="0" err="1"/>
              <a:t>помітне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ваги </a:t>
            </a:r>
            <a:r>
              <a:rPr lang="ru-RU" dirty="0" err="1"/>
              <a:t>тіла</a:t>
            </a:r>
            <a:r>
              <a:rPr lang="ru-RU" dirty="0"/>
              <a:t> без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дієти</a:t>
            </a:r>
            <a:r>
              <a:rPr lang="ru-RU" dirty="0"/>
              <a:t>;</a:t>
            </a:r>
          </a:p>
          <a:p>
            <a:r>
              <a:rPr lang="ru-RU" dirty="0"/>
              <a:t>7)	</a:t>
            </a:r>
            <a:r>
              <a:rPr lang="ru-RU" dirty="0" err="1"/>
              <a:t>щоденна</a:t>
            </a:r>
            <a:r>
              <a:rPr lang="ru-RU" dirty="0"/>
              <a:t> </a:t>
            </a:r>
            <a:r>
              <a:rPr lang="ru-RU" dirty="0" err="1"/>
              <a:t>втома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в’ялості</a:t>
            </a:r>
            <a:r>
              <a:rPr lang="ru-RU" dirty="0"/>
              <a:t>;</a:t>
            </a:r>
          </a:p>
          <a:p>
            <a:r>
              <a:rPr lang="ru-RU" dirty="0"/>
              <a:t>8)	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мислити</a:t>
            </a:r>
            <a:r>
              <a:rPr lang="ru-RU" dirty="0"/>
              <a:t>, </a:t>
            </a:r>
            <a:r>
              <a:rPr lang="ru-RU" dirty="0" err="1"/>
              <a:t>концентрувати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запам’ятовувати</a:t>
            </a:r>
            <a:r>
              <a:rPr lang="ru-RU" dirty="0"/>
              <a:t>;</a:t>
            </a:r>
          </a:p>
          <a:p>
            <a:r>
              <a:rPr lang="ru-RU" dirty="0"/>
              <a:t>9)	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постійних</a:t>
            </a:r>
            <a:r>
              <a:rPr lang="ru-RU" dirty="0"/>
              <a:t> думок про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суїцидних</a:t>
            </a:r>
            <a:r>
              <a:rPr lang="ru-RU" dirty="0"/>
              <a:t> думок </a:t>
            </a:r>
          </a:p>
        </p:txBody>
      </p:sp>
    </p:spTree>
    <p:extLst>
      <p:ext uri="{BB962C8B-B14F-4D97-AF65-F5344CB8AC3E}">
        <p14:creationId xmlns:p14="http://schemas.microsoft.com/office/powerpoint/2010/main" val="58032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Дисморфоманічний</a:t>
            </a:r>
            <a:r>
              <a:rPr lang="ru-RU" dirty="0"/>
              <a:t> синдром </a:t>
            </a:r>
            <a:r>
              <a:rPr lang="ru-RU" dirty="0" err="1"/>
              <a:t>розуміють</a:t>
            </a:r>
            <a:r>
              <a:rPr lang="ru-RU" dirty="0"/>
              <a:t> як </a:t>
            </a:r>
            <a:r>
              <a:rPr lang="ru-RU" dirty="0" err="1"/>
              <a:t>неправдиве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частіше</a:t>
            </a:r>
            <a:r>
              <a:rPr lang="ru-RU" dirty="0"/>
              <a:t> у </a:t>
            </a:r>
            <a:r>
              <a:rPr lang="ru-RU" dirty="0" err="1"/>
              <a:t>дівчини</a:t>
            </a:r>
            <a:r>
              <a:rPr lang="ru-RU" dirty="0"/>
              <a:t>) в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потворності</a:t>
            </a:r>
            <a:r>
              <a:rPr lang="ru-RU" dirty="0"/>
              <a:t>. </a:t>
            </a:r>
            <a:r>
              <a:rPr lang="ru-RU" dirty="0" err="1"/>
              <a:t>Неістинне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, як правило, </a:t>
            </a:r>
            <a:r>
              <a:rPr lang="ru-RU" dirty="0" err="1"/>
              <a:t>поширюється</a:t>
            </a:r>
            <a:r>
              <a:rPr lang="ru-RU" dirty="0"/>
              <a:t> на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зайвої</a:t>
            </a:r>
            <a:r>
              <a:rPr lang="ru-RU" dirty="0"/>
              <a:t> ваги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диспропорцій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дівчат</a:t>
            </a:r>
            <a:r>
              <a:rPr lang="ru-RU" dirty="0"/>
              <a:t> </a:t>
            </a:r>
            <a:r>
              <a:rPr lang="ru-RU" dirty="0" err="1"/>
              <a:t>підліткового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навколишні</a:t>
            </a:r>
            <a:r>
              <a:rPr lang="ru-RU" dirty="0"/>
              <a:t> </a:t>
            </a:r>
            <a:r>
              <a:rPr lang="ru-RU" dirty="0" err="1"/>
              <a:t>звертають</a:t>
            </a:r>
            <a:r>
              <a:rPr lang="ru-RU" dirty="0"/>
              <a:t> на них </a:t>
            </a:r>
            <a:r>
              <a:rPr lang="ru-RU" dirty="0" err="1"/>
              <a:t>увагу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«</a:t>
            </a:r>
            <a:r>
              <a:rPr lang="ru-RU" dirty="0" err="1"/>
              <a:t>сміються</a:t>
            </a:r>
            <a:r>
              <a:rPr lang="ru-RU" dirty="0"/>
              <a:t>» через </a:t>
            </a:r>
            <a:r>
              <a:rPr lang="ru-RU" dirty="0" err="1"/>
              <a:t>зайву</a:t>
            </a:r>
            <a:r>
              <a:rPr lang="ru-RU" dirty="0"/>
              <a:t> вагу.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переконання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</a:t>
            </a:r>
            <a:r>
              <a:rPr lang="ru-RU" dirty="0" err="1"/>
              <a:t>дівчат</a:t>
            </a:r>
            <a:r>
              <a:rPr lang="ru-RU" dirty="0"/>
              <a:t> на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схуднення</a:t>
            </a:r>
            <a:r>
              <a:rPr lang="ru-RU" dirty="0"/>
              <a:t>. Вони </a:t>
            </a:r>
            <a:r>
              <a:rPr lang="ru-RU" dirty="0" err="1"/>
              <a:t>дотримуються</a:t>
            </a:r>
            <a:r>
              <a:rPr lang="ru-RU" dirty="0"/>
              <a:t> </a:t>
            </a:r>
            <a:r>
              <a:rPr lang="ru-RU" dirty="0" err="1"/>
              <a:t>суворих</a:t>
            </a:r>
            <a:r>
              <a:rPr lang="ru-RU" dirty="0"/>
              <a:t> </a:t>
            </a:r>
            <a:r>
              <a:rPr lang="ru-RU" dirty="0" err="1"/>
              <a:t>дієт</a:t>
            </a:r>
            <a:r>
              <a:rPr lang="ru-RU" dirty="0"/>
              <a:t>, </a:t>
            </a:r>
            <a:r>
              <a:rPr lang="ru-RU" dirty="0" err="1"/>
              <a:t>голодування</a:t>
            </a:r>
            <a:r>
              <a:rPr lang="ru-RU" dirty="0"/>
              <a:t>,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у тих </a:t>
            </a:r>
            <a:r>
              <a:rPr lang="ru-RU" dirty="0" err="1"/>
              <a:t>випадках</a:t>
            </a:r>
            <a:r>
              <a:rPr lang="ru-RU" dirty="0"/>
              <a:t> за </a:t>
            </a:r>
            <a:r>
              <a:rPr lang="ru-RU" dirty="0" err="1"/>
              <a:t>медичними</a:t>
            </a:r>
            <a:r>
              <a:rPr lang="ru-RU" dirty="0"/>
              <a:t> </a:t>
            </a:r>
            <a:r>
              <a:rPr lang="ru-RU" dirty="0" err="1"/>
              <a:t>критеріями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зайвої</a:t>
            </a:r>
            <a:r>
              <a:rPr lang="ru-RU" dirty="0"/>
              <a:t> ваги у них не </a:t>
            </a:r>
            <a:r>
              <a:rPr lang="ru-RU" dirty="0" err="1"/>
              <a:t>спостерігається</a:t>
            </a:r>
            <a:r>
              <a:rPr lang="ru-RU" dirty="0"/>
              <a:t>. У </a:t>
            </a:r>
            <a:r>
              <a:rPr lang="ru-RU" dirty="0" err="1"/>
              <a:t>юнаків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сексуальної</a:t>
            </a:r>
            <a:r>
              <a:rPr lang="ru-RU" dirty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88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У молодому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переоцінювання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недооцінювання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невіра</a:t>
            </a:r>
            <a:r>
              <a:rPr lang="ru-RU" dirty="0"/>
              <a:t> у </a:t>
            </a:r>
            <a:r>
              <a:rPr lang="ru-RU" dirty="0" err="1"/>
              <a:t>ймовірність</a:t>
            </a:r>
            <a:r>
              <a:rPr lang="ru-RU" dirty="0"/>
              <a:t> складного </a:t>
            </a:r>
            <a:r>
              <a:rPr lang="ru-RU" dirty="0" err="1"/>
              <a:t>захворювання</a:t>
            </a:r>
            <a:r>
              <a:rPr lang="ru-RU" dirty="0"/>
              <a:t> та </a:t>
            </a:r>
            <a:r>
              <a:rPr lang="ru-RU" dirty="0" err="1"/>
              <a:t>інвалідності</a:t>
            </a:r>
            <a:r>
              <a:rPr lang="ru-RU" dirty="0"/>
              <a:t>. </a:t>
            </a:r>
            <a:r>
              <a:rPr lang="ru-RU" dirty="0" err="1"/>
              <a:t>Перебільшене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у тих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естетичний</a:t>
            </a:r>
            <a:r>
              <a:rPr lang="ru-RU" dirty="0"/>
              <a:t> та </a:t>
            </a:r>
            <a:r>
              <a:rPr lang="ru-RU" dirty="0" err="1"/>
              <a:t>інтимний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соматичної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.  </a:t>
            </a:r>
          </a:p>
          <a:p>
            <a:r>
              <a:rPr lang="ru-RU" dirty="0"/>
              <a:t>Особи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психологічно</a:t>
            </a:r>
            <a:r>
              <a:rPr lang="ru-RU" dirty="0"/>
              <a:t> </a:t>
            </a:r>
            <a:r>
              <a:rPr lang="ru-RU" dirty="0" err="1"/>
              <a:t>складніше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хронічні</a:t>
            </a:r>
            <a:r>
              <a:rPr lang="ru-RU" dirty="0"/>
              <a:t> та </a:t>
            </a:r>
            <a:r>
              <a:rPr lang="ru-RU" dirty="0" err="1"/>
              <a:t>інвалідні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пов’язано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системою </a:t>
            </a:r>
            <a:r>
              <a:rPr lang="ru-RU" dirty="0" err="1"/>
              <a:t>цінностей</a:t>
            </a:r>
            <a:r>
              <a:rPr lang="ru-RU" dirty="0"/>
              <a:t>, і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задовольняти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потреби, як потреба в </a:t>
            </a:r>
            <a:r>
              <a:rPr lang="ru-RU" dirty="0" err="1"/>
              <a:t>благополуччі</a:t>
            </a:r>
            <a:r>
              <a:rPr lang="ru-RU" dirty="0"/>
              <a:t>, </a:t>
            </a:r>
            <a:r>
              <a:rPr lang="ru-RU" dirty="0" err="1"/>
              <a:t>незалежності</a:t>
            </a:r>
            <a:r>
              <a:rPr lang="ru-RU" dirty="0"/>
              <a:t>,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Психологічно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є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як </a:t>
            </a:r>
            <a:r>
              <a:rPr lang="ru-RU" dirty="0" err="1"/>
              <a:t>онкологічні</a:t>
            </a:r>
            <a:r>
              <a:rPr lang="ru-RU" dirty="0"/>
              <a:t>, </a:t>
            </a:r>
            <a:r>
              <a:rPr lang="ru-RU" dirty="0" err="1"/>
              <a:t>хронічні</a:t>
            </a:r>
            <a:r>
              <a:rPr lang="ru-RU" dirty="0"/>
              <a:t> </a:t>
            </a:r>
            <a:r>
              <a:rPr lang="ru-RU" dirty="0" err="1"/>
              <a:t>соматичні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значущою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для </a:t>
            </a:r>
            <a:r>
              <a:rPr lang="ru-RU" dirty="0" err="1"/>
              <a:t>зрілої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венеричні</a:t>
            </a:r>
            <a:r>
              <a:rPr lang="ru-RU" dirty="0"/>
              <a:t> й </a:t>
            </a:r>
            <a:r>
              <a:rPr lang="ru-RU" dirty="0" err="1"/>
              <a:t>психічні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8839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1277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престарілого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найзначущішими</a:t>
            </a:r>
            <a:r>
              <a:rPr lang="ru-RU" dirty="0"/>
              <a:t> є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тривожно-депресивні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та </a:t>
            </a:r>
            <a:r>
              <a:rPr lang="ru-RU" dirty="0" err="1"/>
              <a:t>іпохондричне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</a:t>
            </a:r>
          </a:p>
          <a:p>
            <a:r>
              <a:rPr lang="ru-RU" dirty="0" err="1"/>
              <a:t>Особливості</a:t>
            </a:r>
            <a:r>
              <a:rPr lang="ru-RU" dirty="0"/>
              <a:t> темпераменту. Темперамент, в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фізіологічну</a:t>
            </a:r>
            <a:r>
              <a:rPr lang="ru-RU" dirty="0"/>
              <a:t> основу </a:t>
            </a:r>
            <a:r>
              <a:rPr lang="ru-RU" dirty="0" err="1"/>
              <a:t>реагування</a:t>
            </a:r>
            <a:r>
              <a:rPr lang="ru-RU" dirty="0"/>
              <a:t> на хворобу. Темперамент </a:t>
            </a:r>
            <a:r>
              <a:rPr lang="ru-RU" dirty="0" err="1"/>
              <a:t>впливає</a:t>
            </a:r>
            <a:r>
              <a:rPr lang="ru-RU" dirty="0"/>
              <a:t> на характер </a:t>
            </a:r>
            <a:r>
              <a:rPr lang="ru-RU" dirty="0" err="1"/>
              <a:t>відчуттів</a:t>
            </a:r>
            <a:r>
              <a:rPr lang="ru-RU" dirty="0"/>
              <a:t> та </a:t>
            </a:r>
            <a:r>
              <a:rPr lang="ru-RU" dirty="0" err="1"/>
              <a:t>емоційні</a:t>
            </a:r>
            <a:r>
              <a:rPr lang="ru-RU" dirty="0"/>
              <a:t> прояви. </a:t>
            </a:r>
            <a:r>
              <a:rPr lang="ru-RU" dirty="0" err="1"/>
              <a:t>Наприклад</a:t>
            </a:r>
            <a:r>
              <a:rPr lang="ru-RU" dirty="0"/>
              <a:t>, холерикам й </a:t>
            </a:r>
            <a:r>
              <a:rPr lang="ru-RU" dirty="0" err="1"/>
              <a:t>меланхолікам</a:t>
            </a:r>
            <a:r>
              <a:rPr lang="ru-RU" dirty="0"/>
              <a:t> </a:t>
            </a:r>
            <a:r>
              <a:rPr lang="ru-RU" dirty="0" err="1"/>
              <a:t>властивий</a:t>
            </a:r>
            <a:r>
              <a:rPr lang="ru-RU" dirty="0"/>
              <a:t> </a:t>
            </a:r>
            <a:r>
              <a:rPr lang="ru-RU" dirty="0" err="1"/>
              <a:t>нижчий</a:t>
            </a:r>
            <a:r>
              <a:rPr lang="ru-RU" dirty="0"/>
              <a:t> </a:t>
            </a:r>
            <a:r>
              <a:rPr lang="ru-RU" dirty="0" err="1"/>
              <a:t>поріг</a:t>
            </a:r>
            <a:r>
              <a:rPr lang="ru-RU" dirty="0"/>
              <a:t> </a:t>
            </a:r>
            <a:r>
              <a:rPr lang="ru-RU" dirty="0" err="1"/>
              <a:t>больової</a:t>
            </a:r>
            <a:r>
              <a:rPr lang="ru-RU" dirty="0"/>
              <a:t> </a:t>
            </a:r>
            <a:r>
              <a:rPr lang="ru-RU" dirty="0" err="1"/>
              <a:t>чутливості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сангвінікам</a:t>
            </a:r>
            <a:r>
              <a:rPr lang="ru-RU" dirty="0"/>
              <a:t> і флегматикам.</a:t>
            </a:r>
          </a:p>
          <a:p>
            <a:r>
              <a:rPr lang="ru-RU" dirty="0"/>
              <a:t>У </a:t>
            </a:r>
            <a:r>
              <a:rPr lang="ru-RU" dirty="0" err="1"/>
              <a:t>меланхоліків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інтенсивні</a:t>
            </a:r>
            <a:r>
              <a:rPr lang="ru-RU" dirty="0"/>
              <a:t> </a:t>
            </a:r>
            <a:r>
              <a:rPr lang="ru-RU" dirty="0" err="1"/>
              <a:t>больові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в’ялості</a:t>
            </a:r>
            <a:r>
              <a:rPr lang="ru-RU" dirty="0"/>
              <a:t>, </a:t>
            </a:r>
            <a:r>
              <a:rPr lang="ru-RU" dirty="0" err="1"/>
              <a:t>загальмованості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суб’єкти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вираженим</a:t>
            </a:r>
            <a:r>
              <a:rPr lang="ru-RU" dirty="0"/>
              <a:t> </a:t>
            </a:r>
            <a:r>
              <a:rPr lang="ru-RU" dirty="0" err="1"/>
              <a:t>холеричним</a:t>
            </a:r>
            <a:r>
              <a:rPr lang="ru-RU" dirty="0"/>
              <a:t> темпераментом при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больових</a:t>
            </a:r>
            <a:r>
              <a:rPr lang="ru-RU" dirty="0"/>
              <a:t> </a:t>
            </a:r>
            <a:r>
              <a:rPr lang="ru-RU" dirty="0" err="1"/>
              <a:t>відчуттів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на </a:t>
            </a:r>
            <a:r>
              <a:rPr lang="ru-RU" dirty="0" err="1"/>
              <a:t>місці</a:t>
            </a:r>
            <a:r>
              <a:rPr lang="ru-RU" dirty="0"/>
              <a:t>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імпульсивні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темпераменту </a:t>
            </a:r>
            <a:r>
              <a:rPr lang="ru-RU" dirty="0" err="1"/>
              <a:t>стосуються</a:t>
            </a:r>
            <a:r>
              <a:rPr lang="ru-RU" dirty="0"/>
              <a:t> й </a:t>
            </a:r>
            <a:r>
              <a:rPr lang="ru-RU" dirty="0" err="1"/>
              <a:t>дотримування</a:t>
            </a:r>
            <a:r>
              <a:rPr lang="ru-RU" dirty="0"/>
              <a:t> режиму </a:t>
            </a:r>
            <a:r>
              <a:rPr lang="ru-RU" dirty="0" err="1"/>
              <a:t>вимушеної</a:t>
            </a:r>
            <a:r>
              <a:rPr lang="ru-RU" dirty="0"/>
              <a:t> </a:t>
            </a:r>
            <a:r>
              <a:rPr lang="ru-RU" dirty="0" err="1"/>
              <a:t>нерухомості</a:t>
            </a:r>
            <a:r>
              <a:rPr lang="ru-RU" dirty="0"/>
              <a:t>, </a:t>
            </a:r>
            <a:r>
              <a:rPr lang="ru-RU" dirty="0" err="1"/>
              <a:t>пов’язаного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хворобою.</a:t>
            </a:r>
          </a:p>
        </p:txBody>
      </p:sp>
    </p:spTree>
    <p:extLst>
      <p:ext uri="{BB962C8B-B14F-4D97-AF65-F5344CB8AC3E}">
        <p14:creationId xmlns:p14="http://schemas.microsoft.com/office/powerpoint/2010/main" val="38276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4345"/>
            <a:ext cx="50943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характеру. </a:t>
            </a:r>
            <a:r>
              <a:rPr lang="ru-RU" dirty="0" err="1"/>
              <a:t>Особливості</a:t>
            </a:r>
            <a:r>
              <a:rPr lang="ru-RU" dirty="0"/>
              <a:t> характеру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своєрідність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та </a:t>
            </a:r>
            <a:r>
              <a:rPr lang="ru-RU" dirty="0" err="1"/>
              <a:t>ставлення</a:t>
            </a:r>
            <a:r>
              <a:rPr lang="ru-RU" dirty="0"/>
              <a:t> до себе,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й до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хвороби</a:t>
            </a:r>
            <a:r>
              <a:rPr lang="ru-RU" dirty="0"/>
              <a:t>. </a:t>
            </a:r>
            <a:r>
              <a:rPr lang="ru-RU" dirty="0" err="1"/>
              <a:t>Провідна</a:t>
            </a:r>
            <a:r>
              <a:rPr lang="ru-RU" dirty="0"/>
              <a:t> роль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емоційно-вольовій</a:t>
            </a:r>
            <a:r>
              <a:rPr lang="ru-RU" dirty="0"/>
              <a:t> і </a:t>
            </a:r>
            <a:r>
              <a:rPr lang="ru-RU" dirty="0" err="1"/>
              <a:t>мотиваційній</a:t>
            </a:r>
            <a:r>
              <a:rPr lang="ru-RU" dirty="0"/>
              <a:t> сферам,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адаптацію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фактором ВКХ і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хворобу є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до «</a:t>
            </a:r>
            <a:r>
              <a:rPr lang="ru-RU" dirty="0" err="1"/>
              <a:t>захисної</a:t>
            </a:r>
            <a:r>
              <a:rPr lang="ru-RU" dirty="0"/>
              <a:t>»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«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</a:t>
            </a:r>
            <a:r>
              <a:rPr lang="ru-RU" dirty="0" err="1"/>
              <a:t>хворий</a:t>
            </a:r>
            <a:r>
              <a:rPr lang="ru-RU" dirty="0"/>
              <a:t> «</a:t>
            </a:r>
            <a:r>
              <a:rPr lang="ru-RU" dirty="0" err="1"/>
              <a:t>забуває</a:t>
            </a:r>
            <a:r>
              <a:rPr lang="ru-RU" dirty="0"/>
              <a:t>», «</a:t>
            </a:r>
            <a:r>
              <a:rPr lang="ru-RU" dirty="0" err="1"/>
              <a:t>витісняє</a:t>
            </a:r>
            <a:r>
              <a:rPr lang="ru-RU" dirty="0"/>
              <a:t>»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та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</a:t>
            </a:r>
            <a:r>
              <a:rPr lang="ru-RU" dirty="0"/>
              <a:t>, «</a:t>
            </a:r>
            <a:r>
              <a:rPr lang="ru-RU" dirty="0" err="1"/>
              <a:t>раціоналізує</a:t>
            </a:r>
            <a:r>
              <a:rPr lang="ru-RU" dirty="0"/>
              <a:t>», </a:t>
            </a:r>
            <a:r>
              <a:rPr lang="ru-RU" dirty="0" err="1"/>
              <a:t>применшуючи</a:t>
            </a:r>
            <a:r>
              <a:rPr lang="ru-RU" dirty="0"/>
              <a:t> </a:t>
            </a:r>
            <a:r>
              <a:rPr lang="ru-RU" dirty="0" err="1"/>
              <a:t>значущість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хворобою, не 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і </a:t>
            </a:r>
            <a:r>
              <a:rPr lang="ru-RU" dirty="0" err="1"/>
              <a:t>підтримки</a:t>
            </a:r>
            <a:r>
              <a:rPr lang="ru-RU" dirty="0"/>
              <a:t> у </a:t>
            </a:r>
            <a:r>
              <a:rPr lang="ru-RU" dirty="0" err="1"/>
              <a:t>довкіллі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«</a:t>
            </a:r>
            <a:r>
              <a:rPr lang="ru-RU" dirty="0" err="1"/>
              <a:t>фіксація</a:t>
            </a:r>
            <a:r>
              <a:rPr lang="ru-RU" dirty="0"/>
              <a:t>» на </a:t>
            </a:r>
            <a:r>
              <a:rPr lang="ru-RU" dirty="0" err="1"/>
              <a:t>болючому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 з </a:t>
            </a:r>
            <a:r>
              <a:rPr lang="ru-RU" dirty="0" err="1"/>
              <a:t>прагненням</a:t>
            </a:r>
            <a:r>
              <a:rPr lang="ru-RU" dirty="0"/>
              <a:t> довести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актуальність</a:t>
            </a:r>
            <a:r>
              <a:rPr lang="ru-RU" dirty="0"/>
              <a:t> </a:t>
            </a:r>
            <a:r>
              <a:rPr lang="ru-RU" dirty="0" err="1"/>
              <a:t>навколишнім</a:t>
            </a:r>
            <a:r>
              <a:rPr lang="ru-RU" dirty="0"/>
              <a:t> («</a:t>
            </a:r>
            <a:r>
              <a:rPr lang="ru-RU" dirty="0" err="1"/>
              <a:t>втеча</a:t>
            </a:r>
            <a:r>
              <a:rPr lang="ru-RU" dirty="0"/>
              <a:t> в хворобу»)</a:t>
            </a:r>
          </a:p>
        </p:txBody>
      </p:sp>
    </p:spTree>
    <p:extLst>
      <p:ext uri="{BB962C8B-B14F-4D97-AF65-F5344CB8AC3E}">
        <p14:creationId xmlns:p14="http://schemas.microsoft.com/office/powerpoint/2010/main" val="341359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843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Таким чином, </a:t>
            </a:r>
            <a:r>
              <a:rPr lang="ru-RU" dirty="0" err="1"/>
              <a:t>корисна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«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», </a:t>
            </a:r>
            <a:r>
              <a:rPr lang="ru-RU" dirty="0" err="1"/>
              <a:t>реалізована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підсвідомості</a:t>
            </a:r>
            <a:r>
              <a:rPr lang="ru-RU" dirty="0"/>
              <a:t>,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знятті</a:t>
            </a:r>
            <a:r>
              <a:rPr lang="ru-RU" dirty="0"/>
              <a:t> </a:t>
            </a:r>
            <a:r>
              <a:rPr lang="ru-RU" dirty="0" err="1"/>
              <a:t>тривоги</a:t>
            </a:r>
            <a:r>
              <a:rPr lang="ru-RU" dirty="0"/>
              <a:t> та дискомфорту,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зведення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, </a:t>
            </a:r>
            <a:r>
              <a:rPr lang="ru-RU" dirty="0" err="1"/>
              <a:t>травмуючих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хворобою. </a:t>
            </a:r>
            <a:r>
              <a:rPr lang="ru-RU" dirty="0" err="1"/>
              <a:t>Шкідлива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«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»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рівновага</a:t>
            </a:r>
            <a:r>
              <a:rPr lang="ru-RU" dirty="0"/>
              <a:t> і </a:t>
            </a:r>
            <a:r>
              <a:rPr lang="ru-RU" dirty="0" err="1"/>
              <a:t>особистісне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, але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вирішуються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станом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</a:t>
            </a:r>
            <a:r>
              <a:rPr lang="ru-RU" dirty="0" err="1"/>
              <a:t>хронічного</a:t>
            </a:r>
            <a:r>
              <a:rPr lang="ru-RU" dirty="0"/>
              <a:t> характеру,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невротичних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позбавляється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активно (</a:t>
            </a:r>
            <a:r>
              <a:rPr lang="ru-RU" dirty="0" err="1"/>
              <a:t>свідомо</a:t>
            </a:r>
            <a:r>
              <a:rPr lang="ru-RU" dirty="0"/>
              <a:t>)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ситуацію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характеру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провідну</a:t>
            </a:r>
            <a:r>
              <a:rPr lang="ru-RU" dirty="0"/>
              <a:t> роль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індивіду</a:t>
            </a:r>
            <a:r>
              <a:rPr lang="ru-RU" dirty="0"/>
              <a:t> на хворобу. </a:t>
            </a:r>
            <a:r>
              <a:rPr lang="ru-RU" dirty="0" err="1"/>
              <a:t>Адекватні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реагування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 особам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гармонійним</a:t>
            </a:r>
            <a:r>
              <a:rPr lang="ru-RU" dirty="0"/>
              <a:t> складом характеру. </a:t>
            </a:r>
          </a:p>
          <a:p>
            <a:r>
              <a:rPr lang="ru-RU" dirty="0"/>
              <a:t>Особам з </a:t>
            </a:r>
            <a:r>
              <a:rPr lang="ru-RU" dirty="0" err="1"/>
              <a:t>акцентуаціями</a:t>
            </a:r>
            <a:r>
              <a:rPr lang="ru-RU" dirty="0"/>
              <a:t> характеру і </a:t>
            </a:r>
            <a:r>
              <a:rPr lang="ru-RU" dirty="0" err="1"/>
              <a:t>психопатіями</a:t>
            </a:r>
            <a:r>
              <a:rPr lang="ru-RU" dirty="0"/>
              <a:t> </a:t>
            </a:r>
            <a:r>
              <a:rPr lang="ru-RU" dirty="0" err="1"/>
              <a:t>збудливого</a:t>
            </a:r>
            <a:r>
              <a:rPr lang="ru-RU" dirty="0"/>
              <a:t> типу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екстравертованість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сприймати</a:t>
            </a:r>
            <a:r>
              <a:rPr lang="ru-RU" dirty="0"/>
              <a:t> суть </a:t>
            </a:r>
            <a:r>
              <a:rPr lang="ru-RU" dirty="0" err="1"/>
              <a:t>подій</a:t>
            </a:r>
            <a:r>
              <a:rPr lang="ru-RU" dirty="0"/>
              <a:t> і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, </a:t>
            </a:r>
            <a:r>
              <a:rPr lang="ru-RU" dirty="0" err="1"/>
              <a:t>імпульсивність</a:t>
            </a:r>
            <a:r>
              <a:rPr lang="ru-RU" dirty="0"/>
              <a:t>. Для них </a:t>
            </a:r>
            <a:r>
              <a:rPr lang="ru-RU" dirty="0" err="1"/>
              <a:t>характерний</a:t>
            </a:r>
            <a:r>
              <a:rPr lang="ru-RU" dirty="0"/>
              <a:t> «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» за типом «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відреагування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дратівливістю</a:t>
            </a:r>
            <a:r>
              <a:rPr lang="ru-RU" dirty="0"/>
              <a:t>, </a:t>
            </a:r>
            <a:r>
              <a:rPr lang="ru-RU" dirty="0" err="1"/>
              <a:t>озлобленістю</a:t>
            </a:r>
            <a:r>
              <a:rPr lang="ru-RU" dirty="0"/>
              <a:t> і «</a:t>
            </a:r>
            <a:r>
              <a:rPr lang="ru-RU" dirty="0" err="1"/>
              <a:t>витісненням</a:t>
            </a:r>
            <a:r>
              <a:rPr lang="ru-RU" dirty="0"/>
              <a:t>»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,  </a:t>
            </a:r>
            <a:r>
              <a:rPr lang="ru-RU" dirty="0" err="1"/>
              <a:t>пов’язаних</a:t>
            </a:r>
            <a:r>
              <a:rPr lang="ru-RU" dirty="0"/>
              <a:t> з хворобою, </a:t>
            </a:r>
            <a:r>
              <a:rPr lang="ru-RU" dirty="0" err="1"/>
              <a:t>іноді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аутоагресії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у них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спостерігатися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047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акцентуаціями</a:t>
            </a:r>
            <a:r>
              <a:rPr lang="ru-RU" dirty="0"/>
              <a:t> характеру і </a:t>
            </a:r>
            <a:r>
              <a:rPr lang="ru-RU" dirty="0" err="1"/>
              <a:t>психопатіями</a:t>
            </a:r>
            <a:r>
              <a:rPr lang="ru-RU" dirty="0"/>
              <a:t> </a:t>
            </a:r>
            <a:r>
              <a:rPr lang="ru-RU" dirty="0" err="1"/>
              <a:t>гальмівного</a:t>
            </a:r>
            <a:r>
              <a:rPr lang="ru-RU" dirty="0"/>
              <a:t> типу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інтровертованість</a:t>
            </a:r>
            <a:r>
              <a:rPr lang="ru-RU" dirty="0"/>
              <a:t>,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самоаналізу</a:t>
            </a:r>
            <a:r>
              <a:rPr lang="ru-RU" dirty="0"/>
              <a:t>,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пасивно-охоронні</a:t>
            </a:r>
            <a:r>
              <a:rPr lang="ru-RU" dirty="0"/>
              <a:t> </a:t>
            </a:r>
            <a:r>
              <a:rPr lang="ru-RU" dirty="0" err="1"/>
              <a:t>захисні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за типом «</a:t>
            </a:r>
            <a:r>
              <a:rPr lang="ru-RU" dirty="0" err="1"/>
              <a:t>заперечення</a:t>
            </a:r>
            <a:r>
              <a:rPr lang="ru-RU" dirty="0"/>
              <a:t>», «</a:t>
            </a:r>
            <a:r>
              <a:rPr lang="ru-RU" dirty="0" err="1"/>
              <a:t>втечі</a:t>
            </a:r>
            <a:r>
              <a:rPr lang="ru-RU" dirty="0"/>
              <a:t>» </a:t>
            </a:r>
            <a:r>
              <a:rPr lang="ru-RU" dirty="0" err="1"/>
              <a:t>чи</a:t>
            </a:r>
            <a:r>
              <a:rPr lang="ru-RU" dirty="0"/>
              <a:t> «</a:t>
            </a:r>
            <a:r>
              <a:rPr lang="ru-RU" dirty="0" err="1"/>
              <a:t>інтелектуалізації</a:t>
            </a:r>
            <a:r>
              <a:rPr lang="ru-RU" dirty="0"/>
              <a:t>». </a:t>
            </a:r>
            <a:r>
              <a:rPr lang="ru-RU" dirty="0" err="1"/>
              <a:t>Перебільшення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 в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складу не </a:t>
            </a:r>
            <a:r>
              <a:rPr lang="ru-RU" dirty="0" err="1"/>
              <a:t>виходити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але часто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</a:t>
            </a:r>
            <a:r>
              <a:rPr lang="ru-RU" dirty="0" err="1"/>
              <a:t>фобічні</a:t>
            </a:r>
            <a:r>
              <a:rPr lang="ru-RU" dirty="0"/>
              <a:t> й </a:t>
            </a:r>
            <a:r>
              <a:rPr lang="ru-RU" dirty="0" err="1"/>
              <a:t>тривожно-депресивні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.</a:t>
            </a:r>
          </a:p>
          <a:p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нестійким</a:t>
            </a:r>
            <a:r>
              <a:rPr lang="ru-RU" dirty="0"/>
              <a:t> типом </a:t>
            </a:r>
            <a:r>
              <a:rPr lang="ru-RU" dirty="0" err="1"/>
              <a:t>акцентуацій</a:t>
            </a:r>
            <a:r>
              <a:rPr lang="ru-RU" dirty="0"/>
              <a:t> і </a:t>
            </a:r>
            <a:r>
              <a:rPr lang="ru-RU" dirty="0" err="1"/>
              <a:t>психопатіями</a:t>
            </a:r>
            <a:r>
              <a:rPr lang="ru-RU" dirty="0"/>
              <a:t> </a:t>
            </a:r>
            <a:r>
              <a:rPr lang="ru-RU" dirty="0" err="1"/>
              <a:t>відрізняє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емоційність</a:t>
            </a:r>
            <a:r>
              <a:rPr lang="ru-RU" dirty="0"/>
              <a:t>, </a:t>
            </a:r>
            <a:r>
              <a:rPr lang="ru-RU" dirty="0" err="1"/>
              <a:t>лабільність</a:t>
            </a:r>
            <a:r>
              <a:rPr lang="ru-RU" dirty="0"/>
              <a:t>, </a:t>
            </a: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зрілість</a:t>
            </a:r>
            <a:r>
              <a:rPr lang="ru-RU" dirty="0"/>
              <a:t> установок і </a:t>
            </a:r>
            <a:r>
              <a:rPr lang="ru-RU" dirty="0" err="1"/>
              <a:t>суджень</a:t>
            </a:r>
            <a:r>
              <a:rPr lang="ru-RU" dirty="0"/>
              <a:t>. Для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даним</a:t>
            </a:r>
            <a:r>
              <a:rPr lang="ru-RU" dirty="0"/>
              <a:t> типом характеру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непослідовність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яка </a:t>
            </a:r>
            <a:r>
              <a:rPr lang="ru-RU" dirty="0" err="1"/>
              <a:t>пов’язана</a:t>
            </a:r>
            <a:r>
              <a:rPr lang="ru-RU" dirty="0"/>
              <a:t> як з </a:t>
            </a:r>
            <a:r>
              <a:rPr lang="ru-RU" dirty="0" err="1"/>
              <a:t>суб’єктивною</a:t>
            </a:r>
            <a:r>
              <a:rPr lang="ru-RU" dirty="0"/>
              <a:t> </a:t>
            </a:r>
            <a:r>
              <a:rPr lang="ru-RU" dirty="0" err="1"/>
              <a:t>переоцінкою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й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так і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недооцінкою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158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151</TotalTime>
  <Words>4763</Words>
  <Application>Microsoft Office PowerPoint</Application>
  <PresentationFormat>Экран (4:3)</PresentationFormat>
  <Paragraphs>137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NewsPrint</vt:lpstr>
      <vt:lpstr>Психологія хворих</vt:lpstr>
      <vt:lpstr>Презентация PowerPoint</vt:lpstr>
      <vt:lpstr>Сприйняття хвороби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реакцій хворого на захворювання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Діагностика основних типів відношення до хвороби. Додаткові психодіагностичні методики, трактова результатів дослідження.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2023-11-08T18:00:28Z</dcterms:created>
  <dcterms:modified xsi:type="dcterms:W3CDTF">2023-12-07T16:22:10Z</dcterms:modified>
</cp:coreProperties>
</file>