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7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Oval 21"/>
          <p:cNvSpPr/>
          <p:nvPr/>
        </p:nvSpPr>
        <p:spPr>
          <a:xfrm>
            <a:off x="6299280" y="1676520"/>
            <a:ext cx="2818440" cy="28184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Oval 22"/>
          <p:cNvSpPr/>
          <p:nvPr/>
        </p:nvSpPr>
        <p:spPr>
          <a:xfrm>
            <a:off x="5689800" y="-457200"/>
            <a:ext cx="1599120" cy="1599120"/>
          </a:xfrm>
          <a:prstGeom prst="ellipse">
            <a:avLst/>
          </a:prstGeom>
          <a:gradFill rotWithShape="0">
            <a:gsLst>
              <a:gs pos="0">
                <a:srgbClr val="50b9c1">
                  <a:alpha val="14117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Oval 23"/>
          <p:cNvSpPr/>
          <p:nvPr/>
        </p:nvSpPr>
        <p:spPr>
          <a:xfrm>
            <a:off x="6299280" y="6095880"/>
            <a:ext cx="989640" cy="989640"/>
          </a:xfrm>
          <a:prstGeom prst="ellipse">
            <a:avLst/>
          </a:prstGeom>
          <a:gradFill rotWithShape="0">
            <a:gsLst>
              <a:gs pos="0">
                <a:srgbClr val="50b9c1">
                  <a:alpha val="9019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Oval 19"/>
          <p:cNvSpPr/>
          <p:nvPr/>
        </p:nvSpPr>
        <p:spPr>
          <a:xfrm>
            <a:off x="-154080" y="2666880"/>
            <a:ext cx="4190040" cy="4190040"/>
          </a:xfrm>
          <a:prstGeom prst="ellipse">
            <a:avLst/>
          </a:prstGeom>
          <a:gradFill rotWithShape="0">
            <a:gsLst>
              <a:gs pos="0">
                <a:srgbClr val="50b9c1">
                  <a:alpha val="11372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Oval 20"/>
          <p:cNvSpPr/>
          <p:nvPr/>
        </p:nvSpPr>
        <p:spPr>
          <a:xfrm>
            <a:off x="-839880" y="2895480"/>
            <a:ext cx="2361240" cy="2361240"/>
          </a:xfrm>
          <a:prstGeom prst="ellipse">
            <a:avLst/>
          </a:prstGeom>
          <a:gradFill rotWithShape="0">
            <a:gsLst>
              <a:gs pos="0">
                <a:srgbClr val="50b9c1">
                  <a:alpha val="8235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Rectangle 18"/>
          <p:cNvSpPr/>
          <p:nvPr/>
        </p:nvSpPr>
        <p:spPr>
          <a:xfrm>
            <a:off x="7745760" y="0"/>
            <a:ext cx="684720" cy="1098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21"/>
          <p:cNvSpPr/>
          <p:nvPr/>
        </p:nvSpPr>
        <p:spPr>
          <a:xfrm>
            <a:off x="6299280" y="1676520"/>
            <a:ext cx="2818440" cy="28184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Oval 22"/>
          <p:cNvSpPr/>
          <p:nvPr/>
        </p:nvSpPr>
        <p:spPr>
          <a:xfrm>
            <a:off x="5689800" y="-457200"/>
            <a:ext cx="1599120" cy="1599120"/>
          </a:xfrm>
          <a:prstGeom prst="ellipse">
            <a:avLst/>
          </a:prstGeom>
          <a:gradFill rotWithShape="0">
            <a:gsLst>
              <a:gs pos="0">
                <a:srgbClr val="50b9c1">
                  <a:alpha val="14117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Oval 23"/>
          <p:cNvSpPr/>
          <p:nvPr/>
        </p:nvSpPr>
        <p:spPr>
          <a:xfrm>
            <a:off x="6299280" y="6095880"/>
            <a:ext cx="989640" cy="989640"/>
          </a:xfrm>
          <a:prstGeom prst="ellipse">
            <a:avLst/>
          </a:prstGeom>
          <a:gradFill rotWithShape="0">
            <a:gsLst>
              <a:gs pos="0">
                <a:srgbClr val="50b9c1">
                  <a:alpha val="9019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Oval 19"/>
          <p:cNvSpPr/>
          <p:nvPr/>
        </p:nvSpPr>
        <p:spPr>
          <a:xfrm>
            <a:off x="-154080" y="2666880"/>
            <a:ext cx="4190040" cy="4190040"/>
          </a:xfrm>
          <a:prstGeom prst="ellipse">
            <a:avLst/>
          </a:prstGeom>
          <a:gradFill rotWithShape="0">
            <a:gsLst>
              <a:gs pos="0">
                <a:srgbClr val="50b9c1">
                  <a:alpha val="11372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Oval 20"/>
          <p:cNvSpPr/>
          <p:nvPr/>
        </p:nvSpPr>
        <p:spPr>
          <a:xfrm>
            <a:off x="-839880" y="2895480"/>
            <a:ext cx="2361240" cy="2361240"/>
          </a:xfrm>
          <a:prstGeom prst="ellipse">
            <a:avLst/>
          </a:prstGeom>
          <a:gradFill rotWithShape="0">
            <a:gsLst>
              <a:gs pos="0">
                <a:srgbClr val="50b9c1">
                  <a:alpha val="8235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Rectangle 18"/>
          <p:cNvSpPr/>
          <p:nvPr/>
        </p:nvSpPr>
        <p:spPr>
          <a:xfrm>
            <a:off x="7745760" y="0"/>
            <a:ext cx="684720" cy="1098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uk-UA" sz="3200" spc="-1" strike="noStrike">
              <a:latin typeface="Arial"/>
            </a:endParaRPr>
          </a:p>
        </p:txBody>
      </p:sp>
      <p:pic>
        <p:nvPicPr>
          <p:cNvPr id="90" name="Google Shape;231;p 3" descr="W4k93tHjmeE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232;p 3"/>
          <p:cNvSpPr/>
          <p:nvPr/>
        </p:nvSpPr>
        <p:spPr>
          <a:xfrm>
            <a:off x="1143000" y="609480"/>
            <a:ext cx="75427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TextBox 4"/>
          <p:cNvSpPr/>
          <p:nvPr/>
        </p:nvSpPr>
        <p:spPr>
          <a:xfrm>
            <a:off x="685800" y="609480"/>
            <a:ext cx="7908480" cy="47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4800" spc="-1" strike="noStrike">
                <a:solidFill>
                  <a:srgbClr val="ffffff"/>
                </a:solidFill>
                <a:latin typeface="Arial"/>
                <a:ea typeface="Arial"/>
              </a:rPr>
              <a:t>Герої рідного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4800" spc="-1" strike="noStrike">
                <a:solidFill>
                  <a:srgbClr val="ffffff"/>
                </a:solidFill>
                <a:latin typeface="Arial"/>
                <a:ea typeface="Arial"/>
              </a:rPr>
              <a:t>Краю!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231;p 6" descr="W4k93tHjmeE"/>
          <p:cNvPicPr/>
          <p:nvPr/>
        </p:nvPicPr>
        <p:blipFill>
          <a:blip r:embed="rId1"/>
          <a:stretch/>
        </p:blipFill>
        <p:spPr>
          <a:xfrm>
            <a:off x="-18000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 txBox="1"/>
          <p:nvPr/>
        </p:nvSpPr>
        <p:spPr>
          <a:xfrm>
            <a:off x="425880" y="758880"/>
            <a:ext cx="8394120" cy="469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</a:pPr>
            <a:r>
              <a:rPr b="0" lang="uk-UA" sz="1800" spc="-1" strike="noStrike">
                <a:latin typeface="Arial"/>
              </a:rPr>
              <a:t>	</a:t>
            </a:r>
            <a:r>
              <a:rPr b="0" lang="uk-UA" sz="1800" spc="-1" strike="noStrike">
                <a:latin typeface="Arial"/>
              </a:rPr>
              <a:t>Вишневецький з хортицькими козаками напав на замок самого Давлет-Гірея, який хан збудував на Дніпрі. Розгніваний Давлет-Гірей шле лист за листом Сигізмунду-Августу, вимагаючи приборкати козаків і Вишневецького. Король, однак, відповів, що Вишневецького на Дніпро не посилав. «Можете міркувати з того,— писав Сигізмунд,—-що і до цесаря турецького він ходив проти волі нашої, а як там його прийнято, самі знаєте: повернувшись до держави нашої, він розповідав, що дістав дарунки і у тебе, брата нашого, ласку мав. Через те ми й доручили йому степову сторожу, бо переконані, що він підтримуватиме стосунки з вашими людьми, зазнавши від вас ласки».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 rot="10800000">
            <a:off x="531720" y="442440"/>
            <a:ext cx="7054200" cy="4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307800" y="3691800"/>
            <a:ext cx="8377920" cy="241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uk-UA" sz="1800" spc="-1" strike="noStrike">
                <a:solidFill>
                  <a:srgbClr val="ffffff"/>
                </a:solidFill>
                <a:latin typeface="Century Gothic"/>
              </a:rPr>
              <a:t>Війна має цивілізаційний вимір, позаяк йдеться про захист демократичних цінностей Західного світу, збереження встановленої після Другої світової війни системи міжнародного права й устрою Європи. Доктрина «русского міра» поставила під загрозу безпеку низки європейських держав. Тому демократичними країнами війна була сприйнята саме як війна проти демократії в цілому. Це зумовило їх активну військову, фінансову та гуманітарну підтримку. 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50" name="Picture 2" descr="До 13 тисяч білоруських військових погодилися воювати проти України – ЗСУ -  Korrespondent.net"/>
          <p:cNvPicPr/>
          <p:nvPr/>
        </p:nvPicPr>
        <p:blipFill>
          <a:blip r:embed="rId1"/>
          <a:stretch/>
        </p:blipFill>
        <p:spPr>
          <a:xfrm>
            <a:off x="155520" y="160200"/>
            <a:ext cx="3718080" cy="3355200"/>
          </a:xfrm>
          <a:prstGeom prst="rect">
            <a:avLst/>
          </a:prstGeom>
          <a:ln w="0">
            <a:noFill/>
          </a:ln>
        </p:spPr>
      </p:pic>
      <p:sp>
        <p:nvSpPr>
          <p:cNvPr id="151" name="AutoShape 4"/>
          <p:cNvSpPr/>
          <p:nvPr/>
        </p:nvSpPr>
        <p:spPr>
          <a:xfrm>
            <a:off x="3875040" y="944640"/>
            <a:ext cx="1171080" cy="16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Auto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AutoShape 8"/>
          <p:cNvSpPr/>
          <p:nvPr/>
        </p:nvSpPr>
        <p:spPr>
          <a:xfrm>
            <a:off x="307800" y="7920"/>
            <a:ext cx="79956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AutoShape 10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AutoShape 12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6" name="Picture 14" descr="Нацбанк в умовах війни вводить в обіг перші пам'ятні монети"/>
          <p:cNvPicPr/>
          <p:nvPr/>
        </p:nvPicPr>
        <p:blipFill>
          <a:blip r:embed="rId2"/>
          <a:stretch/>
        </p:blipFill>
        <p:spPr>
          <a:xfrm>
            <a:off x="4017600" y="160200"/>
            <a:ext cx="4565520" cy="329040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231;p 7" descr="W4k93tHjmeE"/>
          <p:cNvPicPr/>
          <p:nvPr/>
        </p:nvPicPr>
        <p:blipFill>
          <a:blip r:embed="rId3"/>
          <a:stretch/>
        </p:blipFill>
        <p:spPr>
          <a:xfrm>
            <a:off x="1080" y="-1692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58" name=""/>
          <p:cNvSpPr txBox="1"/>
          <p:nvPr/>
        </p:nvSpPr>
        <p:spPr>
          <a:xfrm>
            <a:off x="175320" y="589680"/>
            <a:ext cx="9184680" cy="481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uk-UA" sz="1800" spc="-1" strike="noStrike">
                <a:latin typeface="Arial"/>
              </a:rPr>
              <a:t>	</a:t>
            </a:r>
            <a:r>
              <a:rPr b="0" lang="uk-UA" sz="1800" spc="-1" strike="noStrike">
                <a:latin typeface="Arial"/>
              </a:rPr>
              <a:t>Ознайомившись з коротким викладом його життя, можна поставити собі запитання: за віщо ж така честь? Адже, будучи представником правлячої верхівки панівного класу, Вишневецький не забував про свої інтереси і відстоював насамперед їх. Відповідь, очевидно, полягає у тому, що інтереси самого Дмитра Вишневецького — захист Батьківщини від турків і татар — співпадали з інтересами низового козацтва, що у боротьбі з ними він стояв на боці народу і особистою хоробрістю, відвагою сприяв успіхові цієї боротьби. Спорудивши містечко-фортецю на Хортиці, він зумів об'єднати тут козацькі сили, які визнали у ньому справжнього керівника і гетьмана. Все це і сприяло тому, що життя і діяння Дмитра Вишневецького залишили помітний слід в історії України, ставши надихаючим прикладом для майбутніх поколінь.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 rot="10800000">
            <a:off x="531720" y="442440"/>
            <a:ext cx="7054200" cy="4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307800" y="3691800"/>
            <a:ext cx="8377920" cy="241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uk-UA" sz="1800" spc="-1" strike="noStrike">
                <a:solidFill>
                  <a:srgbClr val="ffffff"/>
                </a:solidFill>
                <a:latin typeface="Century Gothic"/>
              </a:rPr>
              <a:t>Війна має цивілізаційний вимір, позаяк йдеться про захист демократичних цінностей Західного світу, збереження встановленої після Другої світової війни системи міжнародного права й устрою Європи. Доктрина «русского міра» поставила під загрозу безпеку низки європейських держав. Тому демократичними країнами війна була сприйнята саме як війна проти демократії в цілому. Це зумовило їх активну військову, фінансову та гуманітарну підтримку. 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61" name="Picture 3" descr="До 13 тисяч білоруських військових погодилися воювати проти України – ЗСУ -  Korrespondent.net"/>
          <p:cNvPicPr/>
          <p:nvPr/>
        </p:nvPicPr>
        <p:blipFill>
          <a:blip r:embed="rId1"/>
          <a:stretch/>
        </p:blipFill>
        <p:spPr>
          <a:xfrm>
            <a:off x="155520" y="160200"/>
            <a:ext cx="3718080" cy="3355200"/>
          </a:xfrm>
          <a:prstGeom prst="rect">
            <a:avLst/>
          </a:prstGeom>
          <a:ln w="0">
            <a:noFill/>
          </a:ln>
        </p:spPr>
      </p:pic>
      <p:sp>
        <p:nvSpPr>
          <p:cNvPr id="162" name="AutoShape 7"/>
          <p:cNvSpPr/>
          <p:nvPr/>
        </p:nvSpPr>
        <p:spPr>
          <a:xfrm>
            <a:off x="3875040" y="944640"/>
            <a:ext cx="1171080" cy="16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AutoShape 1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AutoShape 17"/>
          <p:cNvSpPr/>
          <p:nvPr/>
        </p:nvSpPr>
        <p:spPr>
          <a:xfrm>
            <a:off x="307800" y="7920"/>
            <a:ext cx="79956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AutoShape 18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AutoShape 19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7" name="Picture 6" descr="Нацбанк в умовах війни вводить в обіг перші пам'ятні монети"/>
          <p:cNvPicPr/>
          <p:nvPr/>
        </p:nvPicPr>
        <p:blipFill>
          <a:blip r:embed="rId2"/>
          <a:stretch/>
        </p:blipFill>
        <p:spPr>
          <a:xfrm>
            <a:off x="4017600" y="160200"/>
            <a:ext cx="4565520" cy="3290400"/>
          </a:xfrm>
          <a:prstGeom prst="rect">
            <a:avLst/>
          </a:prstGeom>
          <a:ln w="0">
            <a:noFill/>
          </a:ln>
        </p:spPr>
      </p:pic>
      <p:pic>
        <p:nvPicPr>
          <p:cNvPr id="168" name="Google Shape;231;p 10" descr="W4k93tHjmeE"/>
          <p:cNvPicPr/>
          <p:nvPr/>
        </p:nvPicPr>
        <p:blipFill>
          <a:blip r:embed="rId3"/>
          <a:stretch/>
        </p:blipFill>
        <p:spPr>
          <a:xfrm>
            <a:off x="1080" y="-1692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69" name=""/>
          <p:cNvSpPr txBox="1"/>
          <p:nvPr/>
        </p:nvSpPr>
        <p:spPr>
          <a:xfrm>
            <a:off x="535320" y="720000"/>
            <a:ext cx="9184680" cy="481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uk-UA" sz="1800" spc="-1" strike="noStrike">
                <a:latin typeface="Arial"/>
              </a:rPr>
              <a:t>	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70" name=""/>
          <p:cNvSpPr txBox="1"/>
          <p:nvPr/>
        </p:nvSpPr>
        <p:spPr>
          <a:xfrm>
            <a:off x="0" y="1080000"/>
            <a:ext cx="9221040" cy="32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</a:pPr>
            <a:r>
              <a:rPr b="0" lang="uk-UA" sz="1800" spc="-1" strike="noStrike">
                <a:latin typeface="Arial"/>
                <a:ea typeface="Microsoft YaHei"/>
              </a:rPr>
              <a:t> </a:t>
            </a:r>
            <a:r>
              <a:rPr b="0" lang="uk-UA" sz="1800" spc="-1" strike="noStrike">
                <a:latin typeface="Arial"/>
                <a:ea typeface="Microsoft YaHei"/>
              </a:rPr>
              <a:t>	</a:t>
            </a:r>
            <a:r>
              <a:rPr b="0" lang="uk-UA" sz="1800" spc="-1" strike="noStrike">
                <a:latin typeface="Arial"/>
                <a:ea typeface="Microsoft YaHei"/>
              </a:rPr>
              <a:t> </a:t>
            </a:r>
            <a:r>
              <a:rPr b="0" lang="uk-UA" sz="1800" spc="-1" strike="noStrike">
                <a:latin typeface="Arial"/>
                <a:ea typeface="Microsoft YaHei"/>
              </a:rPr>
              <a:t>Дипломат Еріх Лясота, котрий за дорученням імператора Рудольфа II приїхав на Запорозьку Січ, щоб запросити козаків для участі у війні проти турків, писав у своєму щоденнику: «Пристали до берега нижче острова Мала Хортиця, неподалік першого; тут знаходиться замок, збудований Вишневецьким років 30 назад і згодом зруйнований.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 rot="10800000">
            <a:off x="531720" y="442440"/>
            <a:ext cx="7054200" cy="4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07800" y="3691800"/>
            <a:ext cx="8377920" cy="241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uk-UA" sz="1800" spc="-1" strike="noStrike">
                <a:solidFill>
                  <a:srgbClr val="ffffff"/>
                </a:solidFill>
                <a:latin typeface="Century Gothic"/>
              </a:rPr>
              <a:t>Війна має цивілізаційний вимір, позаяк йдеться про захист демократичних цінностей Західного світу, збереження встановленої після Другої світової війни системи міжнародного права й устрою Європи. Доктрина «русского міра» поставила під загрозу безпеку низки європейських держав. Тому демократичними країнами війна була сприйнята саме як війна проти демократії в цілому. Це зумовило їх активну військову, фінансову та гуманітарну підтримку. 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73" name="Picture 7" descr="До 13 тисяч білоруських військових погодилися воювати проти України – ЗСУ -  Korrespondent.net"/>
          <p:cNvPicPr/>
          <p:nvPr/>
        </p:nvPicPr>
        <p:blipFill>
          <a:blip r:embed="rId1"/>
          <a:stretch/>
        </p:blipFill>
        <p:spPr>
          <a:xfrm>
            <a:off x="155520" y="160200"/>
            <a:ext cx="3718080" cy="3355200"/>
          </a:xfrm>
          <a:prstGeom prst="rect">
            <a:avLst/>
          </a:prstGeom>
          <a:ln w="0">
            <a:noFill/>
          </a:ln>
        </p:spPr>
      </p:pic>
      <p:sp>
        <p:nvSpPr>
          <p:cNvPr id="174" name="AutoShape 20"/>
          <p:cNvSpPr/>
          <p:nvPr/>
        </p:nvSpPr>
        <p:spPr>
          <a:xfrm>
            <a:off x="3875040" y="944640"/>
            <a:ext cx="1171080" cy="16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AutoShape 2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AutoShape 22"/>
          <p:cNvSpPr/>
          <p:nvPr/>
        </p:nvSpPr>
        <p:spPr>
          <a:xfrm>
            <a:off x="307800" y="7920"/>
            <a:ext cx="79956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AutoShape 23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AutoShape 24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9" name="Picture 9" descr="Нацбанк в умовах війни вводить в обіг перші пам'ятні монети"/>
          <p:cNvPicPr/>
          <p:nvPr/>
        </p:nvPicPr>
        <p:blipFill>
          <a:blip r:embed="rId2"/>
          <a:stretch/>
        </p:blipFill>
        <p:spPr>
          <a:xfrm>
            <a:off x="4017600" y="160200"/>
            <a:ext cx="4565520" cy="3290400"/>
          </a:xfrm>
          <a:prstGeom prst="rect">
            <a:avLst/>
          </a:prstGeom>
          <a:ln w="0">
            <a:noFill/>
          </a:ln>
        </p:spPr>
      </p:pic>
      <p:pic>
        <p:nvPicPr>
          <p:cNvPr id="180" name="Google Shape;231;p 11" descr="W4k93tHjmeE"/>
          <p:cNvPicPr/>
          <p:nvPr/>
        </p:nvPicPr>
        <p:blipFill>
          <a:blip r:embed="rId3"/>
          <a:stretch/>
        </p:blipFill>
        <p:spPr>
          <a:xfrm>
            <a:off x="1080" y="-1692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81" name=""/>
          <p:cNvSpPr txBox="1"/>
          <p:nvPr/>
        </p:nvSpPr>
        <p:spPr>
          <a:xfrm>
            <a:off x="535320" y="720000"/>
            <a:ext cx="9184680" cy="481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uk-UA" sz="1800" spc="-1" strike="noStrike">
                <a:latin typeface="Arial"/>
              </a:rPr>
              <a:t>	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4"/>
          <a:stretch/>
        </p:blipFill>
        <p:spPr>
          <a:xfrm>
            <a:off x="27360" y="-197640"/>
            <a:ext cx="9152640" cy="703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8" descr="Ми майбутнє України - Сайт veselunchiki16com-ua!"/>
          <p:cNvPicPr/>
          <p:nvPr/>
        </p:nvPicPr>
        <p:blipFill>
          <a:blip r:embed="rId1"/>
          <a:stretch/>
        </p:blipFill>
        <p:spPr>
          <a:xfrm>
            <a:off x="0" y="377280"/>
            <a:ext cx="9142920" cy="59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uk-UA" sz="3200" spc="-1" strike="noStrike">
              <a:latin typeface="Arial"/>
            </a:endParaRPr>
          </a:p>
        </p:txBody>
      </p:sp>
      <p:pic>
        <p:nvPicPr>
          <p:cNvPr id="186" name="Google Shape;231;p 2" descr="W4k93tHjmeE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87" name="Google Shape;232;p 2"/>
          <p:cNvSpPr/>
          <p:nvPr/>
        </p:nvSpPr>
        <p:spPr>
          <a:xfrm>
            <a:off x="1143000" y="609480"/>
            <a:ext cx="75427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TextBox 3"/>
          <p:cNvSpPr/>
          <p:nvPr/>
        </p:nvSpPr>
        <p:spPr>
          <a:xfrm>
            <a:off x="685800" y="609480"/>
            <a:ext cx="7908480" cy="40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4800" spc="-1" strike="noStrike">
                <a:solidFill>
                  <a:srgbClr val="ffffff"/>
                </a:solidFill>
                <a:latin typeface="Arial"/>
                <a:ea typeface="Arial"/>
              </a:rPr>
              <a:t>СЛАВА УКРАЇНІ!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4800" spc="-1" strike="noStrike">
                <a:solidFill>
                  <a:srgbClr val="ffffff"/>
                </a:solidFill>
                <a:latin typeface="Arial"/>
                <a:ea typeface="Arial"/>
              </a:rPr>
              <a:t>ГЕРОЯМ СЛАВА!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uk-UA" sz="3200" spc="-1" strike="noStrike">
              <a:latin typeface="Arial"/>
            </a:endParaRPr>
          </a:p>
        </p:txBody>
      </p:sp>
      <p:pic>
        <p:nvPicPr>
          <p:cNvPr id="95" name="Google Shape;231;p34" descr="W4k93tHjmeE"/>
          <p:cNvPicPr/>
          <p:nvPr/>
        </p:nvPicPr>
        <p:blipFill>
          <a:blip r:embed="rId1"/>
          <a:stretch/>
        </p:blipFill>
        <p:spPr>
          <a:xfrm>
            <a:off x="720" y="-1728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96" name="Google Shape;232;p34"/>
          <p:cNvSpPr/>
          <p:nvPr/>
        </p:nvSpPr>
        <p:spPr>
          <a:xfrm>
            <a:off x="1143000" y="609480"/>
            <a:ext cx="75427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TextBox 1"/>
          <p:cNvSpPr/>
          <p:nvPr/>
        </p:nvSpPr>
        <p:spPr>
          <a:xfrm>
            <a:off x="685800" y="609480"/>
            <a:ext cx="790848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uk-UA" sz="1800" spc="-1" strike="noStrike">
                <a:solidFill>
                  <a:srgbClr val="ffffff"/>
                </a:solidFill>
                <a:latin typeface="Garamond"/>
                <a:ea typeface="Garamond"/>
              </a:rPr>
              <a:t>Мета патріотичної години: </a:t>
            </a:r>
            <a:r>
              <a:rPr b="0" lang="en-US" sz="1800" spc="-1" strike="noStrike">
                <a:solidFill>
                  <a:srgbClr val="ffffff"/>
                </a:solidFill>
                <a:latin typeface="Garamond"/>
                <a:ea typeface="Garamond"/>
              </a:rPr>
              <a:t>  </a:t>
            </a:r>
            <a:r>
              <a:rPr b="0" lang="uk-UA" sz="1800" spc="-1" strike="noStrike">
                <a:solidFill>
                  <a:srgbClr val="ffffff"/>
                </a:solidFill>
                <a:latin typeface="Century Gothic"/>
                <a:ea typeface="Garamond"/>
              </a:rPr>
              <a:t>виховання у здобувачів вищої освіти почуття гордості за  захисниць і захисників українського народу, які героїчно боронять власну державу, захищають суверенітет та </a:t>
            </a:r>
            <a:r>
              <a:rPr b="0" lang="uk-UA" sz="2000" spc="-1" strike="noStrike">
                <a:solidFill>
                  <a:srgbClr val="ffffff"/>
                </a:solidFill>
                <a:latin typeface="Century Gothic"/>
                <a:ea typeface="Garamond"/>
              </a:rPr>
              <a:t>територіальної цілісності</a:t>
            </a:r>
            <a:r>
              <a:rPr b="0" lang="uk-UA" sz="1800" spc="-1" strike="noStrike">
                <a:solidFill>
                  <a:srgbClr val="ffffff"/>
                </a:solidFill>
                <a:latin typeface="Century Gothic"/>
                <a:ea typeface="Garamond"/>
              </a:rPr>
              <a:t> України; глибокої пошани до загиблих Героїв і вшанування їх світлої пам’яті; поваги до Збройних Сил України й вдячності їм; співчуття до людей, скалічених війною, до родичів тих, хто загинув на війні, тих, хто втратив житло або був змушений його покинути; стійкості до впливів пропаганди країни – агресора.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180000" y="4470120"/>
            <a:ext cx="8461440" cy="182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100000"/>
              </a:lnSpc>
              <a:tabLst>
                <a:tab algn="l" pos="0"/>
              </a:tabLst>
            </a:pPr>
            <a:r>
              <a:rPr b="0" lang="uk-UA" sz="2000" spc="-1" strike="noStrike">
                <a:solidFill>
                  <a:srgbClr val="ffffff"/>
                </a:solidFill>
                <a:latin typeface="Garamond"/>
                <a:ea typeface="Garamond"/>
              </a:rPr>
              <a:t>Український народ має </a:t>
            </a:r>
            <a:r>
              <a:rPr b="0" lang="ru-RU" sz="2000" spc="-1" strike="noStrike">
                <a:solidFill>
                  <a:srgbClr val="ffffff"/>
                </a:solidFill>
                <a:latin typeface="Century Gothic"/>
                <a:ea typeface="Garamond"/>
              </a:rPr>
              <a:t>героїчне історичне коріння незламності, і високодуховну культурну спадщину як транслятора незламності 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title"/>
          </p:nvPr>
        </p:nvSpPr>
        <p:spPr>
          <a:xfrm>
            <a:off x="484560" y="1123560"/>
            <a:ext cx="8895600" cy="117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pic>
        <p:nvPicPr>
          <p:cNvPr id="100" name="Picture 8" descr="Фотообои Арт-Обои Кий, Щек, Хорив и их сестра Лыбидь №17035 Гладь - изображение 1"/>
          <p:cNvPicPr/>
          <p:nvPr/>
        </p:nvPicPr>
        <p:blipFill>
          <a:blip r:embed="rId1"/>
          <a:stretch/>
        </p:blipFill>
        <p:spPr>
          <a:xfrm>
            <a:off x="155520" y="594360"/>
            <a:ext cx="8646840" cy="379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 rot="10800000">
            <a:off x="531720" y="442440"/>
            <a:ext cx="7054200" cy="4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307800" y="3691800"/>
            <a:ext cx="8377920" cy="241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uk-UA" sz="1800" spc="-1" strike="noStrike">
                <a:solidFill>
                  <a:srgbClr val="ffffff"/>
                </a:solidFill>
                <a:latin typeface="Century Gothic"/>
              </a:rPr>
              <a:t>Війна має цивілізаційний вимір, позаяк йдеться про захист демократичних цінностей Західного світу, збереження встановленої після Другої світової війни системи міжнародного права й устрою Європи. Доктрина «русского міра» поставила під загрозу безпеку низки європейських держав. Тому демократичними країнами війна була сприйнята саме як війна проти демократії в цілому. Це зумовило їх активну військову, фінансову та гуманітарну підтримку. 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03" name="Picture 11" descr="До 13 тисяч білоруських військових погодилися воювати проти України – ЗСУ -  Korrespondent.net"/>
          <p:cNvPicPr/>
          <p:nvPr/>
        </p:nvPicPr>
        <p:blipFill>
          <a:blip r:embed="rId1"/>
          <a:stretch/>
        </p:blipFill>
        <p:spPr>
          <a:xfrm>
            <a:off x="155520" y="160200"/>
            <a:ext cx="3718080" cy="3355200"/>
          </a:xfrm>
          <a:prstGeom prst="rect">
            <a:avLst/>
          </a:prstGeom>
          <a:ln w="0">
            <a:noFill/>
          </a:ln>
        </p:spPr>
      </p:pic>
      <p:sp>
        <p:nvSpPr>
          <p:cNvPr id="104" name="AutoShape 25"/>
          <p:cNvSpPr/>
          <p:nvPr/>
        </p:nvSpPr>
        <p:spPr>
          <a:xfrm>
            <a:off x="3875040" y="944640"/>
            <a:ext cx="1171080" cy="16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AutoShape 2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AutoShape 27"/>
          <p:cNvSpPr/>
          <p:nvPr/>
        </p:nvSpPr>
        <p:spPr>
          <a:xfrm>
            <a:off x="307800" y="7920"/>
            <a:ext cx="79956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AutoShape 28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AutoShape 29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Picture 12" descr="Нацбанк в умовах війни вводить в обіг перші пам'ятні монети"/>
          <p:cNvPicPr/>
          <p:nvPr/>
        </p:nvPicPr>
        <p:blipFill>
          <a:blip r:embed="rId2"/>
          <a:stretch/>
        </p:blipFill>
        <p:spPr>
          <a:xfrm>
            <a:off x="4017600" y="160200"/>
            <a:ext cx="4565520" cy="329040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231;p 12" descr="W4k93tHjmeE"/>
          <p:cNvPicPr/>
          <p:nvPr/>
        </p:nvPicPr>
        <p:blipFill>
          <a:blip r:embed="rId3"/>
          <a:stretch/>
        </p:blipFill>
        <p:spPr>
          <a:xfrm>
            <a:off x="1080" y="-1692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11" name=""/>
          <p:cNvSpPr txBox="1"/>
          <p:nvPr/>
        </p:nvSpPr>
        <p:spPr>
          <a:xfrm>
            <a:off x="535320" y="720000"/>
            <a:ext cx="9184680" cy="481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uk-UA" sz="1800" spc="-1" strike="noStrike">
                <a:latin typeface="Arial"/>
              </a:rPr>
              <a:t>	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4"/>
          <a:stretch/>
        </p:blipFill>
        <p:spPr>
          <a:xfrm rot="3600">
            <a:off x="-3240" y="361080"/>
            <a:ext cx="9144000" cy="649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 rot="10800000">
            <a:off x="531720" y="442440"/>
            <a:ext cx="7054200" cy="4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07800" y="3691800"/>
            <a:ext cx="8377920" cy="241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uk-UA" sz="1800" spc="-1" strike="noStrike">
                <a:solidFill>
                  <a:srgbClr val="ffffff"/>
                </a:solidFill>
                <a:latin typeface="Century Gothic"/>
              </a:rPr>
              <a:t>Війна має цивілізаційний вимір, позаяк йдеться про захист демократичних цінностей Західного світу, збереження встановленої після Другої світової війни системи міжнародного права й устрою Європи. Доктрина «русского міра» поставила під загрозу безпеку низки європейських держав. Тому демократичними країнами війна була сприйнята саме як війна проти демократії в цілому. Це зумовило їх активну військову, фінансову та гуманітарну підтримку. 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15" name="Picture 4" descr="До 13 тисяч білоруських військових погодилися воювати проти України – ЗСУ -  Korrespondent.net"/>
          <p:cNvPicPr/>
          <p:nvPr/>
        </p:nvPicPr>
        <p:blipFill>
          <a:blip r:embed="rId1"/>
          <a:stretch/>
        </p:blipFill>
        <p:spPr>
          <a:xfrm>
            <a:off x="155520" y="160200"/>
            <a:ext cx="3718080" cy="3355200"/>
          </a:xfrm>
          <a:prstGeom prst="rect">
            <a:avLst/>
          </a:prstGeom>
          <a:ln w="0">
            <a:noFill/>
          </a:ln>
        </p:spPr>
      </p:pic>
      <p:sp>
        <p:nvSpPr>
          <p:cNvPr id="116" name="AutoShape 9"/>
          <p:cNvSpPr/>
          <p:nvPr/>
        </p:nvSpPr>
        <p:spPr>
          <a:xfrm>
            <a:off x="3875040" y="944640"/>
            <a:ext cx="1171080" cy="16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AutoShape 1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AutoShape 13"/>
          <p:cNvSpPr/>
          <p:nvPr/>
        </p:nvSpPr>
        <p:spPr>
          <a:xfrm>
            <a:off x="307800" y="7920"/>
            <a:ext cx="79956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AutoShape 14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AutoShape 15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Picture 5" descr="Нацбанк в умовах війни вводить в обіг перші пам'ятні монети"/>
          <p:cNvPicPr/>
          <p:nvPr/>
        </p:nvPicPr>
        <p:blipFill>
          <a:blip r:embed="rId2"/>
          <a:stretch/>
        </p:blipFill>
        <p:spPr>
          <a:xfrm>
            <a:off x="4017600" y="160200"/>
            <a:ext cx="4565520" cy="3290400"/>
          </a:xfrm>
          <a:prstGeom prst="rect">
            <a:avLst/>
          </a:prstGeom>
          <a:ln w="0">
            <a:noFill/>
          </a:ln>
        </p:spPr>
      </p:pic>
      <p:pic>
        <p:nvPicPr>
          <p:cNvPr id="122" name="Google Shape;231;p 9" descr="W4k93tHjmeE"/>
          <p:cNvPicPr/>
          <p:nvPr/>
        </p:nvPicPr>
        <p:blipFill>
          <a:blip r:embed="rId3"/>
          <a:stretch/>
        </p:blipFill>
        <p:spPr>
          <a:xfrm>
            <a:off x="1080" y="-1692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23" name=""/>
          <p:cNvSpPr txBox="1"/>
          <p:nvPr/>
        </p:nvSpPr>
        <p:spPr>
          <a:xfrm>
            <a:off x="535320" y="720000"/>
            <a:ext cx="9184680" cy="481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uk-UA" sz="1800" spc="-1" strike="noStrike">
                <a:latin typeface="Arial"/>
              </a:rPr>
              <a:t>	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4"/>
          <a:stretch/>
        </p:blipFill>
        <p:spPr>
          <a:xfrm>
            <a:off x="1260000" y="806040"/>
            <a:ext cx="7526520" cy="495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580680"/>
            <a:ext cx="705420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latin typeface="Arial"/>
              </a:rPr>
              <a:t>шневецькі володіли величезними маєтностями в Україні. Батькові Дмитра 1541 р. були передані Канівське і Черкаське староства. 1551 р. їх старостою стає Дмитро Вишневецький. У цей час посилюються татарські навали в Україну, що заважало освоєнню її території польським магнатством. Потрібна була людина, здатна організувати протидію кримчакам. Претвич — організатор походів проти татар — 1550 р. писав великому князеві литовському Сигізмунду-Августу про Дмитра Вишневецького «як одного з визначніших репрезентантів боротьби з татарами».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210240" y="4145400"/>
            <a:ext cx="8379720" cy="566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uk-UA" sz="3200" spc="-1" strike="noStrike">
              <a:latin typeface="Arial"/>
            </a:endParaRPr>
          </a:p>
        </p:txBody>
      </p:sp>
      <p:pic>
        <p:nvPicPr>
          <p:cNvPr id="127" name="Google Shape;231;p 5" descr="W4k93tHjmeE"/>
          <p:cNvPicPr/>
          <p:nvPr/>
        </p:nvPicPr>
        <p:blipFill>
          <a:blip r:embed="rId1"/>
          <a:stretch/>
        </p:blipFill>
        <p:spPr>
          <a:xfrm>
            <a:off x="0" y="-1692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 txBox="1"/>
          <p:nvPr/>
        </p:nvSpPr>
        <p:spPr>
          <a:xfrm>
            <a:off x="9360" y="360000"/>
            <a:ext cx="9180000" cy="57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</a:pPr>
            <a:r>
              <a:rPr b="0" lang="uk-UA" sz="1800" spc="-1" strike="noStrike">
                <a:latin typeface="Arial"/>
              </a:rPr>
              <a:t>	</a:t>
            </a:r>
            <a:r>
              <a:rPr b="0" lang="uk-UA" sz="1800" spc="-1" strike="noStrike">
                <a:latin typeface="Arial"/>
              </a:rPr>
              <a:t>Героїчно-романтичний образ козака Байди — князя Дмитра Вишневецького стоїть у витоків запорізького козацтва. Його повне пригод і напруженої боротьби життя є своєрідним прологом до славнозвісної історії Запорізької Січі, що увібрала в себе кращі сили українського народу. Князь-отаман Вишневецький став прикладом наступним отаманам і гетьманам Запоріжжя — Петру Сагайдачному та Івану Сірку в тому, що в ім'я боротьби зі спільною для всіх слов'янських народів загрозою можна йти на співробітництво і навіть компроміси як із польським королем, так і з московським царем, не поступаючись при цьому козацькою свободою, честю і православною вірою.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ebebeb"/>
                </a:solidFill>
                <a:latin typeface="Garamond"/>
                <a:ea typeface="Garamond"/>
              </a:rPr>
              <a:t>”</a:t>
            </a:r>
            <a:r>
              <a:rPr b="1" lang="en-US" sz="4400" spc="-1" strike="noStrike">
                <a:solidFill>
                  <a:srgbClr val="ebebeb"/>
                </a:solidFill>
                <a:latin typeface="Garamond"/>
                <a:ea typeface="Garamond"/>
              </a:rPr>
              <a:t>.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827640" y="3718440"/>
            <a:ext cx="6710400" cy="304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uk-UA" sz="2000" spc="-1" strike="noStrike">
                <a:solidFill>
                  <a:srgbClr val="ffffff"/>
                </a:solidFill>
                <a:latin typeface="Century Gothic"/>
              </a:rPr>
              <a:t>Україна вистояла завдяки героїзму. Це героїзм Збройних сил України, Національної гвардії, прикордонників, формувань територіальної оборони, добровольчих формувань, які з перших хвилин ціною власних життів стримували натиск ворога.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uk-UA" sz="2000" spc="-1" strike="noStrike">
                <a:solidFill>
                  <a:srgbClr val="ffffff"/>
                </a:solidFill>
                <a:latin typeface="Century Gothic"/>
              </a:rPr>
              <a:t>Величезний внесок у нашу перемогу роблять  волонтери і ми всі українці</a:t>
            </a:r>
            <a:endParaRPr b="0" lang="uk-UA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uk-UA" sz="2000" spc="-1" strike="noStrike">
              <a:latin typeface="Arial"/>
            </a:endParaRPr>
          </a:p>
        </p:txBody>
      </p:sp>
      <p:sp>
        <p:nvSpPr>
          <p:cNvPr id="131" name="Google Shape;142;p19"/>
          <p:cNvSpPr/>
          <p:nvPr/>
        </p:nvSpPr>
        <p:spPr>
          <a:xfrm>
            <a:off x="457200" y="4733280"/>
            <a:ext cx="4400640" cy="116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Garamond"/>
                <a:ea typeface="Garamond"/>
              </a:rPr>
              <a:t>	</a:t>
            </a:r>
            <a:endParaRPr b="0" lang="uk-UA" sz="2600" spc="-1" strike="noStrike">
              <a:latin typeface="Arial"/>
            </a:endParaRPr>
          </a:p>
          <a:p>
            <a:pPr marL="343080" indent="-2185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uk-UA" sz="2600" spc="-1" strike="noStrike">
              <a:latin typeface="Arial"/>
            </a:endParaRPr>
          </a:p>
        </p:txBody>
      </p:sp>
      <p:pic>
        <p:nvPicPr>
          <p:cNvPr id="132" name="Picture 2" descr="Чи в змозі українська армія дати відсіч агресору? Розбиралися в тому, що мають Збройні Сили України для організації протидії ймовірному супротивнику"/>
          <p:cNvPicPr/>
          <p:nvPr/>
        </p:nvPicPr>
        <p:blipFill>
          <a:blip r:embed="rId1"/>
          <a:stretch/>
        </p:blipFill>
        <p:spPr>
          <a:xfrm>
            <a:off x="484560" y="73080"/>
            <a:ext cx="7881120" cy="3644280"/>
          </a:xfrm>
          <a:prstGeom prst="rect">
            <a:avLst/>
          </a:prstGeom>
          <a:ln w="0">
            <a:noFill/>
          </a:ln>
        </p:spPr>
      </p:pic>
      <p:pic>
        <p:nvPicPr>
          <p:cNvPr id="133" name="Google Shape;231;p 8" descr="W4k93tHjmeE"/>
          <p:cNvPicPr/>
          <p:nvPr/>
        </p:nvPicPr>
        <p:blipFill>
          <a:blip r:embed="rId2"/>
          <a:stretch/>
        </p:blipFill>
        <p:spPr>
          <a:xfrm>
            <a:off x="1080" y="-1692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 txBox="1"/>
          <p:nvPr/>
        </p:nvSpPr>
        <p:spPr>
          <a:xfrm>
            <a:off x="-54360" y="540000"/>
            <a:ext cx="9307800" cy="418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</a:pPr>
            <a:r>
              <a:rPr b="0" lang="uk-UA" sz="1800" spc="-1" strike="noStrike">
                <a:latin typeface="Arial"/>
              </a:rPr>
              <a:t>	</a:t>
            </a:r>
            <a:r>
              <a:rPr b="0" lang="uk-UA" sz="1800" spc="-1" strike="noStrike">
                <a:latin typeface="Arial"/>
              </a:rPr>
              <a:t>Пісня засвідчує трагічний кінець знаменитого гетьмана. А перші історичні джерела згадують про нього 1545 р. У цей час королівський комісар Лев Патій проводив люстрацію (ревізію) Волинського воєводства. її документи свідчать про те, що князь Дмитро Іванович Вишневецький особисто прибув до м. Кременець, де перебував королівський комісар, ї показав, що у Кременецькому повіті він володіє помістями Кушнин, Підгайці, Окнин, Гараж, Камарин, Крутнів і Лопушне. Князь був старшим з чотирьох синів Івана Михайловича Вишневецького від його першої дружини Анастасії Семенівни з родини Олізарів.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uk-UA" sz="3200" spc="-1" strike="noStrike">
              <a:latin typeface="Arial"/>
            </a:endParaRPr>
          </a:p>
        </p:txBody>
      </p:sp>
      <p:pic>
        <p:nvPicPr>
          <p:cNvPr id="137" name="Google Shape;231;p 4" descr="W4k93tHjmeE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38" name="Google Shape;232;p 4"/>
          <p:cNvSpPr/>
          <p:nvPr/>
        </p:nvSpPr>
        <p:spPr>
          <a:xfrm>
            <a:off x="1143000" y="609480"/>
            <a:ext cx="75427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TextBox 5"/>
          <p:cNvSpPr/>
          <p:nvPr/>
        </p:nvSpPr>
        <p:spPr>
          <a:xfrm>
            <a:off x="1143000" y="609480"/>
            <a:ext cx="7451280" cy="77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uk-UA" sz="1800" spc="-1" strike="noStrike">
              <a:latin typeface="Arial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180000" y="360000"/>
            <a:ext cx="8460000" cy="57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</a:pPr>
            <a:r>
              <a:rPr b="0" lang="uk-UA" sz="1800" spc="-1" strike="noStrike">
                <a:latin typeface="Arial"/>
              </a:rPr>
              <a:t>	</a:t>
            </a:r>
            <a:r>
              <a:rPr b="0" lang="uk-UA" sz="1800" spc="-1" strike="noStrike">
                <a:latin typeface="Arial"/>
              </a:rPr>
              <a:t>Родина Вишневецьких походила з нащадків великого князя литовського Ольгерда, котрі поріднилися з українськими магнатами, а згодом окатоличилися. Вишневецькі володіли величезними маєтностями в Україні. Батькові Дмитра 1541 р. були передані Канівське і Черкаське староства. 1551 р. їх старостою стає Дмитро Вишневецький. У цей час посилюються татарські навали в Україну, що заважало освоєнню її території польським магнатством. Потрібна була людина, здатна організувати протидію кримчакам. Претвич — організатор походів проти татар — 1550 р. писав великому князеві литовському Сигізмунду-Августу про Дмитра Вишневецького «як одного з визначніших репрезентантів боротьби з татарами».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rgbClr val="ebebeb"/>
                </a:solidFill>
                <a:latin typeface="Garamond"/>
                <a:ea typeface="Garamond"/>
              </a:rPr>
              <a:t>:  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0" y="4206240"/>
            <a:ext cx="9142920" cy="265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218520" algn="just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uk-UA" sz="1400" spc="-1" strike="noStrike">
                <a:solidFill>
                  <a:srgbClr val="ffffff"/>
                </a:solidFill>
                <a:latin typeface="Century Gothic"/>
              </a:rPr>
              <a:t>24 лютого 2022 р. повномасштабним вторгненням російської армії розпочався новий етап російсько-української війни, яка триває з 2014 року. Для нашої країни вона стала народною війною за незалежність і суверенітет, за цивілізаційний вибір і приналежність до європейської цивілізації, її засадничі цінності, права і свободи, що лежать в основі Західного світу. Війна, як ніколи, згуртувала українську націю, мобілізувавши весь її потенціал на відсіч ворогу. Вона торкнулася кожної української родини, стала частиною нашого життя, а перемога у ній стала спільною метою всього українського народу. Кожний українець має свій рахунок війні та свою історію боротьби, що у сукупності складають нашу спільну історію спротиву.  </a:t>
            </a:r>
            <a:endParaRPr b="0" lang="uk-UA" sz="1400" spc="-1" strike="noStrike">
              <a:latin typeface="Arial"/>
            </a:endParaRPr>
          </a:p>
        </p:txBody>
      </p:sp>
      <p:pic>
        <p:nvPicPr>
          <p:cNvPr id="143" name="Picture 2" descr="День Збройних сил України 2019: історія свята - Korrespondent.net"/>
          <p:cNvPicPr/>
          <p:nvPr/>
        </p:nvPicPr>
        <p:blipFill>
          <a:blip r:embed="rId1"/>
          <a:stretch/>
        </p:blipFill>
        <p:spPr>
          <a:xfrm>
            <a:off x="80280" y="112320"/>
            <a:ext cx="8982360" cy="4205160"/>
          </a:xfrm>
          <a:prstGeom prst="rect">
            <a:avLst/>
          </a:prstGeom>
          <a:ln w="0">
            <a:noFill/>
          </a:ln>
        </p:spPr>
      </p:pic>
      <p:pic>
        <p:nvPicPr>
          <p:cNvPr id="144" name="Google Shape;231;p 1" descr="W4k93tHjmeE"/>
          <p:cNvPicPr/>
          <p:nvPr/>
        </p:nvPicPr>
        <p:blipFill>
          <a:blip r:embed="rId2"/>
          <a:stretch/>
        </p:blipFill>
        <p:spPr>
          <a:xfrm>
            <a:off x="1080" y="-1692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 txBox="1"/>
          <p:nvPr/>
        </p:nvSpPr>
        <p:spPr>
          <a:xfrm>
            <a:off x="0" y="180000"/>
            <a:ext cx="9182880" cy="572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</a:pPr>
            <a:r>
              <a:rPr b="0" lang="uk-UA" sz="1800" spc="-1" strike="noStrike">
                <a:latin typeface="Arial"/>
              </a:rPr>
              <a:t>	</a:t>
            </a:r>
            <a:r>
              <a:rPr b="0" lang="uk-UA" sz="1800" spc="-1" strike="noStrike">
                <a:latin typeface="Arial"/>
              </a:rPr>
              <a:t>Вже тоді Вишневецький виявив себе непересічною натурою, головними рисами якої були лицарство і молодецтво. Може, саме тому, зіткнувшись із козацькою вольницею, він, як ніде, відчув себе у своєму середовищі. Водночас особиста хоробрість князя, його авантюристична натура прийшлися до душі козакам, вони ладні були йти з ним І проти татар, і проти кого іншого, аби покликав. Як зазначає історик Бантиш-Каменський, «муж розуму палкого, відважний, вправний вояка» Дмитро Вишневецький невдовзі став визнаним ватажком козаків. Він вирушає на Дніпровське пониззя і «на острові Хортиця, прати Конських вод, коло кримських кочовищ», за свідченням М. Грушевського, «ставить замок і громадить навколо себе козаччину». Зокрема, він уперше наказав робити козацькі човни з буйволових шкір, аби можна було легко їх переносити.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Application>LibreOffice/7.2.3.2$Windows_X86_64 LibreOffice_project/d166454616c1632304285822f9c83ce2e660fd92</Application>
  <AppVersion>15.0000</AppVersion>
  <Words>962</Words>
  <Paragraphs>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Intel</dc:creator>
  <dc:description/>
  <dc:language>uk-UA</dc:language>
  <cp:lastModifiedBy/>
  <dcterms:modified xsi:type="dcterms:W3CDTF">2023-10-16T13:49:18Z</dcterms:modified>
  <cp:revision>43</cp:revision>
  <dc:subject/>
  <dc:title>Лекція на тему: “Україна в міжвоєнний період”  (1921-1939рр.)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20</vt:i4>
  </property>
  <property fmtid="{D5CDD505-2E9C-101B-9397-08002B2CF9AE}" pid="3" name="PresentationFormat">
    <vt:lpwstr>Экран (4:3)</vt:lpwstr>
  </property>
  <property fmtid="{D5CDD505-2E9C-101B-9397-08002B2CF9AE}" pid="4" name="Slides">
    <vt:i4>22</vt:i4>
  </property>
</Properties>
</file>