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F4D0CD1-58A8-40ED-BADD-46EB54A0955B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1FF069-B6A5-4784-821D-A7E59E1F3EF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6204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0CD1-58A8-40ED-BADD-46EB54A0955B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F069-B6A5-4784-821D-A7E59E1F3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751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0CD1-58A8-40ED-BADD-46EB54A0955B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F069-B6A5-4784-821D-A7E59E1F3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680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0CD1-58A8-40ED-BADD-46EB54A0955B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F069-B6A5-4784-821D-A7E59E1F3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16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F4D0CD1-58A8-40ED-BADD-46EB54A0955B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F1FF069-B6A5-4784-821D-A7E59E1F3EF7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56948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0CD1-58A8-40ED-BADD-46EB54A0955B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F069-B6A5-4784-821D-A7E59E1F3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2127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0CD1-58A8-40ED-BADD-46EB54A0955B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F069-B6A5-4784-821D-A7E59E1F3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05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0CD1-58A8-40ED-BADD-46EB54A0955B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F069-B6A5-4784-821D-A7E59E1F3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369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0CD1-58A8-40ED-BADD-46EB54A0955B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F069-B6A5-4784-821D-A7E59E1F3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952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F4D0CD1-58A8-40ED-BADD-46EB54A0955B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F1FF069-B6A5-4784-821D-A7E59E1F3EF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16836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7F4D0CD1-58A8-40ED-BADD-46EB54A0955B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F1FF069-B6A5-4784-821D-A7E59E1F3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7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F4D0CD1-58A8-40ED-BADD-46EB54A0955B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F1FF069-B6A5-4784-821D-A7E59E1F3EF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1349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5ECF0-6A88-4BBC-A900-338773AFF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811764"/>
            <a:ext cx="10572000" cy="2407298"/>
          </a:xfrm>
        </p:spPr>
        <p:txBody>
          <a:bodyPr>
            <a:normAutofit/>
          </a:bodyPr>
          <a:lstStyle/>
          <a:p>
            <a:r>
              <a:rPr lang="ru-RU" sz="10000" dirty="0"/>
              <a:t>Час </a:t>
            </a:r>
            <a:r>
              <a:rPr lang="ru-RU" sz="10000" dirty="0" err="1"/>
              <a:t>відпочинку</a:t>
            </a:r>
            <a:endParaRPr lang="ru-RU" sz="10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45335E-A818-40E7-83C4-432A1000C9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457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A6C875-D351-44F2-AD47-1B1666C93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177282"/>
            <a:ext cx="10178322" cy="16972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Крім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щорічної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основної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відпустки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трудове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законодавство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України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передбачає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надання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певних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категорій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працівників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додаткових</a:t>
            </a:r>
            <a:r>
              <a:rPr lang="ru-RU" sz="1800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щорічних</a:t>
            </a:r>
            <a:r>
              <a:rPr lang="ru-RU" sz="1800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відпусток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Такі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відпустки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згідно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Законом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України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«Про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відпустки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»,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існують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двох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видів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надаються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b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роботу </a:t>
            </a:r>
            <a:r>
              <a:rPr lang="ru-RU" sz="1800" b="1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ru-RU" sz="1800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шкідливими</a:t>
            </a:r>
            <a:r>
              <a:rPr lang="ru-RU" sz="1800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1800" b="1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важкими</a:t>
            </a:r>
            <a:r>
              <a:rPr lang="ru-RU" sz="1800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умовами</a:t>
            </a:r>
            <a:r>
              <a:rPr lang="ru-RU" sz="1800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праці</a:t>
            </a:r>
            <a:r>
              <a:rPr lang="ru-RU" sz="1800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за </a:t>
            </a:r>
            <a:r>
              <a:rPr lang="ru-RU" sz="1800" b="1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особливий</a:t>
            </a:r>
            <a:r>
              <a:rPr lang="ru-RU" sz="1800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характер </a:t>
            </a:r>
            <a:r>
              <a:rPr lang="ru-RU" sz="1800" b="1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праці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288BFB6-C017-4E4E-AF49-09FEE29191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872" t="11163" r="27443" b="5762"/>
          <a:stretch/>
        </p:blipFill>
        <p:spPr>
          <a:xfrm>
            <a:off x="7091266" y="1707501"/>
            <a:ext cx="4755640" cy="4973217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0BF098-A2A7-40A2-98CE-CA31E0FB63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63" t="15918" r="28138" b="9796"/>
          <a:stretch/>
        </p:blipFill>
        <p:spPr>
          <a:xfrm>
            <a:off x="1013058" y="1586204"/>
            <a:ext cx="5327781" cy="5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74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F38CE-B5E5-432E-96D4-A33DB08AA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167781"/>
            <a:ext cx="10178322" cy="1492132"/>
          </a:xfrm>
        </p:spPr>
        <p:txBody>
          <a:bodyPr/>
          <a:lstStyle/>
          <a:p>
            <a:r>
              <a:rPr lang="ru-RU" dirty="0" err="1"/>
              <a:t>Відкликання</a:t>
            </a:r>
            <a:r>
              <a:rPr lang="ru-RU" dirty="0"/>
              <a:t> з </a:t>
            </a:r>
            <a:r>
              <a:rPr lang="ru-RU" dirty="0" err="1"/>
              <a:t>щорічної</a:t>
            </a:r>
            <a:r>
              <a:rPr lang="ru-RU" dirty="0"/>
              <a:t> </a:t>
            </a:r>
            <a:r>
              <a:rPr lang="ru-RU" dirty="0" err="1"/>
              <a:t>відпустки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2AD7D1-72D9-4D29-B21A-775A00885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59913"/>
            <a:ext cx="10178322" cy="359359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err="1">
                <a:solidFill>
                  <a:schemeClr val="tx1"/>
                </a:solidFill>
              </a:rPr>
              <a:t>допускається</a:t>
            </a:r>
            <a:r>
              <a:rPr lang="ru-RU" sz="2800" dirty="0">
                <a:solidFill>
                  <a:schemeClr val="tx1"/>
                </a:solidFill>
              </a:rPr>
              <a:t> за </a:t>
            </a:r>
            <a:r>
              <a:rPr lang="ru-RU" sz="2800" dirty="0" err="1">
                <a:solidFill>
                  <a:schemeClr val="tx1"/>
                </a:solidFill>
              </a:rPr>
              <a:t>згодою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працівника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лише</a:t>
            </a:r>
            <a:r>
              <a:rPr lang="ru-RU" sz="2800" dirty="0">
                <a:solidFill>
                  <a:schemeClr val="tx1"/>
                </a:solidFill>
              </a:rPr>
              <a:t> для </a:t>
            </a:r>
            <a:r>
              <a:rPr lang="ru-RU" sz="2800" dirty="0" err="1">
                <a:solidFill>
                  <a:schemeClr val="tx1"/>
                </a:solidFill>
              </a:rPr>
              <a:t>відвернення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стихійного</a:t>
            </a:r>
            <a:r>
              <a:rPr lang="ru-RU" sz="2800" dirty="0">
                <a:solidFill>
                  <a:schemeClr val="tx1"/>
                </a:solidFill>
              </a:rPr>
              <a:t> лиха, </a:t>
            </a:r>
            <a:r>
              <a:rPr lang="ru-RU" sz="2800" dirty="0" err="1">
                <a:solidFill>
                  <a:schemeClr val="tx1"/>
                </a:solidFill>
              </a:rPr>
              <a:t>виробничої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аварії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або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негайного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усунення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їх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наслідків</a:t>
            </a:r>
            <a:r>
              <a:rPr lang="ru-RU" sz="2800" dirty="0">
                <a:solidFill>
                  <a:schemeClr val="tx1"/>
                </a:solidFill>
              </a:rPr>
              <a:t>, для </a:t>
            </a:r>
            <a:r>
              <a:rPr lang="ru-RU" sz="2800" dirty="0" err="1">
                <a:solidFill>
                  <a:schemeClr val="tx1"/>
                </a:solidFill>
              </a:rPr>
              <a:t>відвернення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нещасних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випадків</a:t>
            </a:r>
            <a:r>
              <a:rPr lang="ru-RU" sz="2800" dirty="0">
                <a:solidFill>
                  <a:schemeClr val="tx1"/>
                </a:solidFill>
              </a:rPr>
              <a:t>, простою, </a:t>
            </a:r>
            <a:r>
              <a:rPr lang="ru-RU" sz="2800" dirty="0" err="1">
                <a:solidFill>
                  <a:schemeClr val="tx1"/>
                </a:solidFill>
              </a:rPr>
              <a:t>загибелі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або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псування</a:t>
            </a:r>
            <a:r>
              <a:rPr lang="ru-RU" sz="2800" dirty="0">
                <a:solidFill>
                  <a:schemeClr val="tx1"/>
                </a:solidFill>
              </a:rPr>
              <a:t> майна </a:t>
            </a:r>
            <a:r>
              <a:rPr lang="ru-RU" sz="2800" dirty="0" err="1">
                <a:solidFill>
                  <a:schemeClr val="tx1"/>
                </a:solidFill>
              </a:rPr>
              <a:t>підприємства</a:t>
            </a:r>
            <a:r>
              <a:rPr lang="ru-RU" sz="2800" dirty="0">
                <a:solidFill>
                  <a:schemeClr val="tx1"/>
                </a:solidFill>
              </a:rPr>
              <a:t> та в </a:t>
            </a:r>
            <a:r>
              <a:rPr lang="ru-RU" sz="2800" dirty="0" err="1">
                <a:solidFill>
                  <a:schemeClr val="tx1"/>
                </a:solidFill>
              </a:rPr>
              <a:t>інших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випадках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передбачених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законодавством</a:t>
            </a:r>
            <a:r>
              <a:rPr lang="ru-RU" sz="2800" dirty="0">
                <a:solidFill>
                  <a:schemeClr val="tx1"/>
                </a:solidFill>
              </a:rPr>
              <a:t> за </a:t>
            </a:r>
            <a:r>
              <a:rPr lang="ru-RU" sz="2800" dirty="0" err="1">
                <a:solidFill>
                  <a:schemeClr val="tx1"/>
                </a:solidFill>
              </a:rPr>
              <a:t>умови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що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основна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безперервна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її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частина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становитиме</a:t>
            </a:r>
            <a:r>
              <a:rPr lang="ru-RU" sz="2800" dirty="0">
                <a:solidFill>
                  <a:schemeClr val="tx1"/>
                </a:solidFill>
              </a:rPr>
              <a:t> не </a:t>
            </a:r>
            <a:r>
              <a:rPr lang="ru-RU" sz="2800" dirty="0" err="1">
                <a:solidFill>
                  <a:schemeClr val="tx1"/>
                </a:solidFill>
              </a:rPr>
              <a:t>менше</a:t>
            </a:r>
            <a:r>
              <a:rPr lang="ru-RU" sz="2800" dirty="0">
                <a:solidFill>
                  <a:schemeClr val="tx1"/>
                </a:solidFill>
              </a:rPr>
              <a:t> 14 </a:t>
            </a:r>
            <a:r>
              <a:rPr lang="ru-RU" sz="2800" dirty="0" err="1">
                <a:solidFill>
                  <a:schemeClr val="tx1"/>
                </a:solidFill>
              </a:rPr>
              <a:t>календарних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днів</a:t>
            </a:r>
            <a:r>
              <a:rPr lang="ru-RU" sz="2800" dirty="0">
                <a:solidFill>
                  <a:schemeClr val="tx1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У </a:t>
            </a:r>
            <a:r>
              <a:rPr lang="ru-RU" sz="2800" dirty="0" err="1">
                <a:solidFill>
                  <a:schemeClr val="tx1"/>
                </a:solidFill>
              </a:rPr>
              <a:t>разі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відкликання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працівника</a:t>
            </a:r>
            <a:r>
              <a:rPr lang="ru-RU" sz="2800" dirty="0">
                <a:solidFill>
                  <a:schemeClr val="tx1"/>
                </a:solidFill>
              </a:rPr>
              <a:t> з </a:t>
            </a:r>
            <a:r>
              <a:rPr lang="ru-RU" sz="2800" dirty="0" err="1">
                <a:solidFill>
                  <a:schemeClr val="tx1"/>
                </a:solidFill>
              </a:rPr>
              <a:t>відпустки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його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працю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оплачують</a:t>
            </a:r>
            <a:r>
              <a:rPr lang="ru-RU" sz="2800" dirty="0">
                <a:solidFill>
                  <a:schemeClr val="tx1"/>
                </a:solidFill>
              </a:rPr>
              <a:t> з </a:t>
            </a:r>
            <a:r>
              <a:rPr lang="ru-RU" sz="2800" dirty="0" err="1">
                <a:solidFill>
                  <a:schemeClr val="tx1"/>
                </a:solidFill>
              </a:rPr>
              <a:t>урахуванням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тієї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суми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що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була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нарахована</a:t>
            </a:r>
            <a:r>
              <a:rPr lang="ru-RU" sz="2800" dirty="0">
                <a:solidFill>
                  <a:schemeClr val="tx1"/>
                </a:solidFill>
              </a:rPr>
              <a:t> на оплату </a:t>
            </a:r>
            <a:r>
              <a:rPr lang="ru-RU" sz="2800" dirty="0" err="1">
                <a:solidFill>
                  <a:schemeClr val="tx1"/>
                </a:solidFill>
              </a:rPr>
              <a:t>невикористаної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частини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відпустки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1378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B1DC71-0B77-4B64-A6A5-EBE13EC99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Щорічна</a:t>
            </a:r>
            <a:r>
              <a:rPr lang="ru-RU" dirty="0"/>
              <a:t> </a:t>
            </a:r>
            <a:r>
              <a:rPr lang="ru-RU" dirty="0" err="1"/>
              <a:t>відпустка</a:t>
            </a:r>
            <a:r>
              <a:rPr lang="ru-RU" dirty="0"/>
              <a:t> повинна бути перенесена на </a:t>
            </a: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продовжена</a:t>
            </a:r>
            <a:r>
              <a:rPr lang="ru-RU" dirty="0"/>
              <a:t> в </a:t>
            </a:r>
            <a:r>
              <a:rPr lang="ru-RU" dirty="0" err="1"/>
              <a:t>разі</a:t>
            </a:r>
            <a:r>
              <a:rPr lang="ru-RU" dirty="0"/>
              <a:t>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D2C6CE-E011-43CE-88B2-88C00A6B2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528597"/>
            <a:ext cx="10178322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500" dirty="0">
                <a:solidFill>
                  <a:schemeClr val="tx1"/>
                </a:solidFill>
              </a:rPr>
              <a:t>1) </a:t>
            </a:r>
            <a:r>
              <a:rPr lang="ru-RU" sz="2500" dirty="0" err="1">
                <a:solidFill>
                  <a:schemeClr val="tx1"/>
                </a:solidFill>
              </a:rPr>
              <a:t>тимчасової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непрацездатності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працівника</a:t>
            </a:r>
            <a:r>
              <a:rPr lang="ru-RU" sz="2500" dirty="0">
                <a:solidFill>
                  <a:schemeClr val="tx1"/>
                </a:solidFill>
              </a:rPr>
              <a:t>, </a:t>
            </a:r>
            <a:r>
              <a:rPr lang="ru-RU" sz="2500" dirty="0" err="1">
                <a:solidFill>
                  <a:schemeClr val="tx1"/>
                </a:solidFill>
              </a:rPr>
              <a:t>засвідченої</a:t>
            </a:r>
            <a:r>
              <a:rPr lang="ru-RU" sz="2500" dirty="0">
                <a:solidFill>
                  <a:schemeClr val="tx1"/>
                </a:solidFill>
              </a:rPr>
              <a:t> у </a:t>
            </a:r>
            <a:r>
              <a:rPr lang="ru-RU" sz="2500" dirty="0" err="1">
                <a:solidFill>
                  <a:schemeClr val="tx1"/>
                </a:solidFill>
              </a:rPr>
              <a:t>встановленому</a:t>
            </a:r>
            <a:r>
              <a:rPr lang="ru-RU" sz="2500" dirty="0">
                <a:solidFill>
                  <a:schemeClr val="tx1"/>
                </a:solidFill>
              </a:rPr>
              <a:t> порядку; </a:t>
            </a:r>
          </a:p>
          <a:p>
            <a:pPr marL="0" indent="0">
              <a:buNone/>
            </a:pPr>
            <a:r>
              <a:rPr lang="ru-RU" sz="2500" dirty="0">
                <a:solidFill>
                  <a:schemeClr val="tx1"/>
                </a:solidFill>
              </a:rPr>
              <a:t>2) </a:t>
            </a:r>
            <a:r>
              <a:rPr lang="ru-RU" sz="2500" dirty="0" err="1">
                <a:solidFill>
                  <a:schemeClr val="tx1"/>
                </a:solidFill>
              </a:rPr>
              <a:t>виконання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працівником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державних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або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громадських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обов'язків</a:t>
            </a:r>
            <a:r>
              <a:rPr lang="ru-RU" sz="2500" dirty="0">
                <a:solidFill>
                  <a:schemeClr val="tx1"/>
                </a:solidFill>
              </a:rPr>
              <a:t>, </a:t>
            </a:r>
            <a:r>
              <a:rPr lang="ru-RU" sz="2500" dirty="0" err="1">
                <a:solidFill>
                  <a:schemeClr val="tx1"/>
                </a:solidFill>
              </a:rPr>
              <a:t>якщо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згідно</a:t>
            </a:r>
            <a:r>
              <a:rPr lang="ru-RU" sz="2500" dirty="0">
                <a:solidFill>
                  <a:schemeClr val="tx1"/>
                </a:solidFill>
              </a:rPr>
              <a:t> з </a:t>
            </a:r>
            <a:r>
              <a:rPr lang="ru-RU" sz="2500" dirty="0" err="1">
                <a:solidFill>
                  <a:schemeClr val="tx1"/>
                </a:solidFill>
              </a:rPr>
              <a:t>законодавством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він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підлягає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звільненню</a:t>
            </a:r>
            <a:r>
              <a:rPr lang="ru-RU" sz="2500" dirty="0">
                <a:solidFill>
                  <a:schemeClr val="tx1"/>
                </a:solidFill>
              </a:rPr>
              <a:t> на </a:t>
            </a:r>
            <a:r>
              <a:rPr lang="ru-RU" sz="2500" dirty="0" err="1">
                <a:solidFill>
                  <a:schemeClr val="tx1"/>
                </a:solidFill>
              </a:rPr>
              <a:t>цей</a:t>
            </a:r>
            <a:r>
              <a:rPr lang="ru-RU" sz="2500" dirty="0">
                <a:solidFill>
                  <a:schemeClr val="tx1"/>
                </a:solidFill>
              </a:rPr>
              <a:t> час </a:t>
            </a:r>
            <a:r>
              <a:rPr lang="ru-RU" sz="2500" dirty="0" err="1">
                <a:solidFill>
                  <a:schemeClr val="tx1"/>
                </a:solidFill>
              </a:rPr>
              <a:t>від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основної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роботи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із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збереженням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заробітної</a:t>
            </a:r>
            <a:r>
              <a:rPr lang="ru-RU" sz="2500" dirty="0">
                <a:solidFill>
                  <a:schemeClr val="tx1"/>
                </a:solidFill>
              </a:rPr>
              <a:t> плати; </a:t>
            </a:r>
          </a:p>
          <a:p>
            <a:pPr marL="0" indent="0">
              <a:buNone/>
            </a:pPr>
            <a:r>
              <a:rPr lang="ru-RU" sz="2500" dirty="0">
                <a:solidFill>
                  <a:schemeClr val="tx1"/>
                </a:solidFill>
              </a:rPr>
              <a:t>3) </a:t>
            </a:r>
            <a:r>
              <a:rPr lang="ru-RU" sz="2500" dirty="0" err="1">
                <a:solidFill>
                  <a:schemeClr val="tx1"/>
                </a:solidFill>
              </a:rPr>
              <a:t>настання</a:t>
            </a:r>
            <a:r>
              <a:rPr lang="ru-RU" sz="2500" dirty="0">
                <a:solidFill>
                  <a:schemeClr val="tx1"/>
                </a:solidFill>
              </a:rPr>
              <a:t> строку </a:t>
            </a:r>
            <a:r>
              <a:rPr lang="ru-RU" sz="2500" dirty="0" err="1">
                <a:solidFill>
                  <a:schemeClr val="tx1"/>
                </a:solidFill>
              </a:rPr>
              <a:t>відпустки</a:t>
            </a:r>
            <a:r>
              <a:rPr lang="ru-RU" sz="2500" dirty="0">
                <a:solidFill>
                  <a:schemeClr val="tx1"/>
                </a:solidFill>
              </a:rPr>
              <a:t> у </a:t>
            </a:r>
            <a:r>
              <a:rPr lang="ru-RU" sz="2500" dirty="0" err="1">
                <a:solidFill>
                  <a:schemeClr val="tx1"/>
                </a:solidFill>
              </a:rPr>
              <a:t>зв'язку</a:t>
            </a:r>
            <a:r>
              <a:rPr lang="ru-RU" sz="2500" dirty="0">
                <a:solidFill>
                  <a:schemeClr val="tx1"/>
                </a:solidFill>
              </a:rPr>
              <a:t> з </a:t>
            </a:r>
            <a:r>
              <a:rPr lang="ru-RU" sz="2500" dirty="0" err="1">
                <a:solidFill>
                  <a:schemeClr val="tx1"/>
                </a:solidFill>
              </a:rPr>
              <a:t>вагітністю</a:t>
            </a:r>
            <a:r>
              <a:rPr lang="ru-RU" sz="2500" dirty="0">
                <a:solidFill>
                  <a:schemeClr val="tx1"/>
                </a:solidFill>
              </a:rPr>
              <a:t> та пологами; </a:t>
            </a:r>
          </a:p>
          <a:p>
            <a:pPr marL="0" indent="0">
              <a:buNone/>
            </a:pPr>
            <a:r>
              <a:rPr lang="ru-RU" sz="2500" dirty="0">
                <a:solidFill>
                  <a:schemeClr val="tx1"/>
                </a:solidFill>
              </a:rPr>
              <a:t>4) </a:t>
            </a:r>
            <a:r>
              <a:rPr lang="ru-RU" sz="2500" dirty="0" err="1">
                <a:solidFill>
                  <a:schemeClr val="tx1"/>
                </a:solidFill>
              </a:rPr>
              <a:t>збігу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щорічної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відпустки</a:t>
            </a:r>
            <a:r>
              <a:rPr lang="ru-RU" sz="2500" dirty="0">
                <a:solidFill>
                  <a:schemeClr val="tx1"/>
                </a:solidFill>
              </a:rPr>
              <a:t> з </a:t>
            </a:r>
            <a:r>
              <a:rPr lang="ru-RU" sz="2500" dirty="0" err="1">
                <a:solidFill>
                  <a:schemeClr val="tx1"/>
                </a:solidFill>
              </a:rPr>
              <a:t>відпусткою</a:t>
            </a:r>
            <a:r>
              <a:rPr lang="ru-RU" sz="2500" dirty="0">
                <a:solidFill>
                  <a:schemeClr val="tx1"/>
                </a:solidFill>
              </a:rPr>
              <a:t> у </a:t>
            </a:r>
            <a:r>
              <a:rPr lang="ru-RU" sz="2500" dirty="0" err="1">
                <a:solidFill>
                  <a:schemeClr val="tx1"/>
                </a:solidFill>
              </a:rPr>
              <a:t>зв'язку</a:t>
            </a:r>
            <a:r>
              <a:rPr lang="ru-RU" sz="2500" dirty="0">
                <a:solidFill>
                  <a:schemeClr val="tx1"/>
                </a:solidFill>
              </a:rPr>
              <a:t> з </a:t>
            </a:r>
            <a:r>
              <a:rPr lang="ru-RU" sz="2500" dirty="0" err="1">
                <a:solidFill>
                  <a:schemeClr val="tx1"/>
                </a:solidFill>
              </a:rPr>
              <a:t>навчанням</a:t>
            </a:r>
            <a:endParaRPr lang="ru-RU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283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74A4A-05F1-4C98-A133-C8CE4C7B5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err="1">
                <a:solidFill>
                  <a:srgbClr val="C00000"/>
                </a:solidFill>
              </a:rPr>
              <a:t>Забороняється</a:t>
            </a:r>
            <a:r>
              <a:rPr lang="ru-RU" sz="3000" dirty="0">
                <a:solidFill>
                  <a:srgbClr val="C00000"/>
                </a:solidFill>
              </a:rPr>
              <a:t> </a:t>
            </a:r>
            <a:r>
              <a:rPr lang="ru-RU" sz="3000" dirty="0" err="1">
                <a:solidFill>
                  <a:srgbClr val="C00000"/>
                </a:solidFill>
              </a:rPr>
              <a:t>ненадання</a:t>
            </a:r>
            <a:r>
              <a:rPr lang="ru-RU" sz="3000" dirty="0">
                <a:solidFill>
                  <a:srgbClr val="C00000"/>
                </a:solidFill>
              </a:rPr>
              <a:t> </a:t>
            </a:r>
            <a:r>
              <a:rPr lang="ru-RU" sz="3000" dirty="0" err="1">
                <a:solidFill>
                  <a:srgbClr val="C00000"/>
                </a:solidFill>
              </a:rPr>
              <a:t>щорічних</a:t>
            </a:r>
            <a:r>
              <a:rPr lang="ru-RU" sz="3000" dirty="0">
                <a:solidFill>
                  <a:srgbClr val="C00000"/>
                </a:solidFill>
              </a:rPr>
              <a:t> </a:t>
            </a:r>
            <a:r>
              <a:rPr lang="ru-RU" sz="3000" dirty="0" err="1">
                <a:solidFill>
                  <a:srgbClr val="C00000"/>
                </a:solidFill>
              </a:rPr>
              <a:t>відпусток</a:t>
            </a:r>
            <a:r>
              <a:rPr lang="ru-RU" sz="3000" dirty="0">
                <a:solidFill>
                  <a:srgbClr val="C00000"/>
                </a:solidFill>
              </a:rPr>
              <a:t> </a:t>
            </a:r>
            <a:r>
              <a:rPr lang="ru-RU" sz="3000" dirty="0" err="1">
                <a:solidFill>
                  <a:srgbClr val="C00000"/>
                </a:solidFill>
              </a:rPr>
              <a:t>повної</a:t>
            </a:r>
            <a:r>
              <a:rPr lang="ru-RU" sz="3000" dirty="0">
                <a:solidFill>
                  <a:srgbClr val="C00000"/>
                </a:solidFill>
              </a:rPr>
              <a:t> </a:t>
            </a:r>
            <a:r>
              <a:rPr lang="ru-RU" sz="3000" dirty="0" err="1">
                <a:solidFill>
                  <a:srgbClr val="C00000"/>
                </a:solidFill>
              </a:rPr>
              <a:t>тривалості</a:t>
            </a:r>
            <a:r>
              <a:rPr lang="ru-RU" sz="3000" dirty="0">
                <a:solidFill>
                  <a:srgbClr val="C00000"/>
                </a:solidFill>
              </a:rPr>
              <a:t> </a:t>
            </a:r>
            <a:r>
              <a:rPr lang="ru-RU" sz="3000" dirty="0" err="1">
                <a:solidFill>
                  <a:srgbClr val="C00000"/>
                </a:solidFill>
              </a:rPr>
              <a:t>протягом</a:t>
            </a:r>
            <a:r>
              <a:rPr lang="ru-RU" sz="3000" dirty="0">
                <a:solidFill>
                  <a:srgbClr val="C00000"/>
                </a:solidFill>
              </a:rPr>
              <a:t> </a:t>
            </a:r>
            <a:r>
              <a:rPr lang="ru-RU" sz="3000" dirty="0" err="1">
                <a:solidFill>
                  <a:srgbClr val="C00000"/>
                </a:solidFill>
              </a:rPr>
              <a:t>двох</a:t>
            </a:r>
            <a:r>
              <a:rPr lang="ru-RU" sz="3000" dirty="0">
                <a:solidFill>
                  <a:srgbClr val="C00000"/>
                </a:solidFill>
              </a:rPr>
              <a:t> </a:t>
            </a:r>
            <a:r>
              <a:rPr lang="ru-RU" sz="3000" dirty="0" err="1">
                <a:solidFill>
                  <a:srgbClr val="C00000"/>
                </a:solidFill>
              </a:rPr>
              <a:t>років</a:t>
            </a:r>
            <a:r>
              <a:rPr lang="ru-RU" sz="3000" dirty="0">
                <a:solidFill>
                  <a:srgbClr val="C00000"/>
                </a:solidFill>
              </a:rPr>
              <a:t> </a:t>
            </a:r>
            <a:r>
              <a:rPr lang="ru-RU" sz="3000" dirty="0" err="1">
                <a:solidFill>
                  <a:srgbClr val="C00000"/>
                </a:solidFill>
              </a:rPr>
              <a:t>підряд</a:t>
            </a:r>
            <a:endParaRPr lang="ru-RU" sz="3000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63AF0C-6EE8-4CF8-A2B0-A1C2B35DB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323" y="2239348"/>
            <a:ext cx="10178322" cy="3593591"/>
          </a:xfrm>
        </p:spPr>
        <p:txBody>
          <a:bodyPr>
            <a:normAutofit/>
          </a:bodyPr>
          <a:lstStyle/>
          <a:p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ненадання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протягом</a:t>
            </a:r>
            <a:r>
              <a:rPr lang="ru-RU" sz="2400" dirty="0"/>
              <a:t> </a:t>
            </a:r>
            <a:r>
              <a:rPr lang="ru-RU" sz="2400" dirty="0" err="1"/>
              <a:t>робочого</a:t>
            </a:r>
            <a:r>
              <a:rPr lang="ru-RU" sz="2400" dirty="0"/>
              <a:t> року особам </a:t>
            </a:r>
            <a:r>
              <a:rPr lang="ru-RU" sz="2400" dirty="0" err="1"/>
              <a:t>віком</a:t>
            </a:r>
            <a:r>
              <a:rPr lang="ru-RU" sz="2400" dirty="0"/>
              <a:t> до </a:t>
            </a:r>
            <a:r>
              <a:rPr lang="ru-RU" sz="2400" dirty="0" err="1"/>
              <a:t>вісімнадцяти</a:t>
            </a:r>
            <a:r>
              <a:rPr lang="ru-RU" sz="2400" dirty="0"/>
              <a:t> </a:t>
            </a:r>
            <a:r>
              <a:rPr lang="ru-RU" sz="2400" dirty="0" err="1"/>
              <a:t>років</a:t>
            </a:r>
            <a:r>
              <a:rPr lang="ru-RU" sz="2400" dirty="0"/>
              <a:t> та </a:t>
            </a:r>
            <a:r>
              <a:rPr lang="ru-RU" sz="2400" dirty="0" err="1"/>
              <a:t>працівникам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право на </a:t>
            </a:r>
            <a:r>
              <a:rPr lang="ru-RU" sz="2400" dirty="0" err="1"/>
              <a:t>щорічні</a:t>
            </a:r>
            <a:r>
              <a:rPr lang="ru-RU" sz="2400" dirty="0"/>
              <a:t> </a:t>
            </a:r>
            <a:r>
              <a:rPr lang="ru-RU" sz="2400" dirty="0" err="1"/>
              <a:t>додаткові</a:t>
            </a:r>
            <a:r>
              <a:rPr lang="ru-RU" sz="2400" dirty="0"/>
              <a:t> </a:t>
            </a:r>
            <a:r>
              <a:rPr lang="ru-RU" sz="2400" dirty="0" err="1"/>
              <a:t>відпустки</a:t>
            </a:r>
            <a:r>
              <a:rPr lang="ru-RU" sz="2400" dirty="0"/>
              <a:t> за роботу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шкідливими</a:t>
            </a:r>
            <a:r>
              <a:rPr lang="ru-RU" sz="2400" dirty="0"/>
              <a:t> і </a:t>
            </a:r>
            <a:r>
              <a:rPr lang="ru-RU" sz="2400" dirty="0" err="1"/>
              <a:t>важкими</a:t>
            </a:r>
            <a:r>
              <a:rPr lang="ru-RU" sz="2400" dirty="0"/>
              <a:t> </a:t>
            </a:r>
            <a:r>
              <a:rPr lang="ru-RU" sz="2400" dirty="0" err="1"/>
              <a:t>умовами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з </a:t>
            </a:r>
            <a:r>
              <a:rPr lang="ru-RU" sz="2400" dirty="0" err="1"/>
              <a:t>особливим</a:t>
            </a:r>
            <a:r>
              <a:rPr lang="ru-RU" sz="2400" dirty="0"/>
              <a:t> характером </a:t>
            </a:r>
            <a:r>
              <a:rPr lang="ru-RU" sz="2400" dirty="0" err="1"/>
              <a:t>праці</a:t>
            </a:r>
            <a:r>
              <a:rPr lang="ru-RU" sz="2400" dirty="0"/>
              <a:t>. </a:t>
            </a:r>
          </a:p>
          <a:p>
            <a:r>
              <a:rPr lang="ru-RU" sz="2400" dirty="0"/>
              <a:t>У </a:t>
            </a:r>
            <a:r>
              <a:rPr lang="ru-RU" sz="2400" dirty="0" err="1"/>
              <a:t>разі</a:t>
            </a:r>
            <a:r>
              <a:rPr lang="ru-RU" sz="2400" dirty="0"/>
              <a:t> </a:t>
            </a:r>
            <a:r>
              <a:rPr lang="ru-RU" sz="2400" dirty="0" err="1"/>
              <a:t>звільнення</a:t>
            </a:r>
            <a:r>
              <a:rPr lang="ru-RU" sz="2400" dirty="0"/>
              <a:t> </a:t>
            </a:r>
            <a:r>
              <a:rPr lang="ru-RU" sz="2400" dirty="0" err="1"/>
              <a:t>працівника</a:t>
            </a:r>
            <a:r>
              <a:rPr lang="ru-RU" sz="2400" dirty="0"/>
              <a:t> </a:t>
            </a:r>
            <a:r>
              <a:rPr lang="ru-RU" sz="2400" dirty="0" err="1"/>
              <a:t>йому</a:t>
            </a:r>
            <a:r>
              <a:rPr lang="ru-RU" sz="2400" dirty="0"/>
              <a:t> </a:t>
            </a:r>
            <a:r>
              <a:rPr lang="ru-RU" sz="2400" dirty="0" err="1">
                <a:solidFill>
                  <a:srgbClr val="C00000"/>
                </a:solidFill>
              </a:rPr>
              <a:t>виплачується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грошова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компенсація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/>
              <a:t>за </a:t>
            </a:r>
            <a:r>
              <a:rPr lang="ru-RU" sz="2400" dirty="0" err="1"/>
              <a:t>всі</a:t>
            </a:r>
            <a:r>
              <a:rPr lang="ru-RU" sz="2400" dirty="0"/>
              <a:t> не </a:t>
            </a:r>
            <a:r>
              <a:rPr lang="ru-RU" sz="2400" dirty="0" err="1"/>
              <a:t>використані</a:t>
            </a:r>
            <a:r>
              <a:rPr lang="ru-RU" sz="2400" dirty="0"/>
              <a:t> ним </a:t>
            </a:r>
            <a:r>
              <a:rPr lang="ru-RU" sz="2400" dirty="0" err="1"/>
              <a:t>дні</a:t>
            </a:r>
            <a:r>
              <a:rPr lang="ru-RU" sz="2400" dirty="0"/>
              <a:t> </a:t>
            </a:r>
            <a:r>
              <a:rPr lang="ru-RU" sz="2400" dirty="0" err="1"/>
              <a:t>щорічної</a:t>
            </a:r>
            <a:r>
              <a:rPr lang="ru-RU" sz="2400" dirty="0"/>
              <a:t> </a:t>
            </a:r>
            <a:r>
              <a:rPr lang="ru-RU" sz="2400" dirty="0" err="1"/>
              <a:t>відпустки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додаткової</a:t>
            </a:r>
            <a:r>
              <a:rPr lang="ru-RU" sz="2400" dirty="0"/>
              <a:t> </a:t>
            </a:r>
            <a:r>
              <a:rPr lang="ru-RU" sz="2400" dirty="0" err="1"/>
              <a:t>відпустки</a:t>
            </a:r>
            <a:r>
              <a:rPr lang="ru-RU" sz="2400" dirty="0"/>
              <a:t> </a:t>
            </a:r>
            <a:r>
              <a:rPr lang="ru-RU" sz="2400" dirty="0" err="1"/>
              <a:t>працівникам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дітей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повнолітню</a:t>
            </a:r>
            <a:r>
              <a:rPr lang="ru-RU" sz="2400" dirty="0"/>
              <a:t> </a:t>
            </a:r>
            <a:r>
              <a:rPr lang="ru-RU" sz="2400" dirty="0" err="1"/>
              <a:t>дитину</a:t>
            </a:r>
            <a:r>
              <a:rPr lang="ru-RU" sz="2400" dirty="0"/>
              <a:t> - особу з </a:t>
            </a:r>
            <a:r>
              <a:rPr lang="ru-RU" sz="2400" dirty="0" err="1"/>
              <a:t>інвалідністю</a:t>
            </a:r>
            <a:r>
              <a:rPr lang="ru-RU" sz="2400" dirty="0"/>
              <a:t> з </a:t>
            </a:r>
            <a:r>
              <a:rPr lang="ru-RU" sz="2400" dirty="0" err="1"/>
              <a:t>дитинства</a:t>
            </a:r>
            <a:r>
              <a:rPr lang="ru-RU" sz="2400" dirty="0"/>
              <a:t> </a:t>
            </a:r>
            <a:r>
              <a:rPr lang="ru-RU" sz="2400" dirty="0" err="1"/>
              <a:t>підгрупи</a:t>
            </a:r>
            <a:r>
              <a:rPr lang="ru-RU" sz="2400" dirty="0"/>
              <a:t> А </a:t>
            </a:r>
            <a:r>
              <a:rPr lang="en-US" sz="2400" dirty="0"/>
              <a:t>I </a:t>
            </a:r>
            <a:r>
              <a:rPr lang="ru-RU" sz="2400" dirty="0" err="1"/>
              <a:t>групи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94974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4F03021-8885-4A6B-B802-1E02606C4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993" y="307910"/>
            <a:ext cx="10178322" cy="52717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000" dirty="0">
                <a:solidFill>
                  <a:srgbClr val="0070C0"/>
                </a:solidFill>
              </a:rPr>
              <a:t>За </a:t>
            </a:r>
            <a:r>
              <a:rPr lang="ru-RU" sz="4000" dirty="0" err="1">
                <a:solidFill>
                  <a:srgbClr val="0070C0"/>
                </a:solidFill>
              </a:rPr>
              <a:t>бажанням</a:t>
            </a:r>
            <a:r>
              <a:rPr lang="ru-RU" sz="4000" dirty="0">
                <a:solidFill>
                  <a:srgbClr val="0070C0"/>
                </a:solidFill>
              </a:rPr>
              <a:t> </a:t>
            </a:r>
            <a:r>
              <a:rPr lang="ru-RU" sz="4000" dirty="0" err="1">
                <a:solidFill>
                  <a:srgbClr val="0070C0"/>
                </a:solidFill>
              </a:rPr>
              <a:t>працівника</a:t>
            </a:r>
            <a:r>
              <a:rPr lang="ru-RU" sz="4000" dirty="0">
                <a:solidFill>
                  <a:srgbClr val="0070C0"/>
                </a:solidFill>
              </a:rPr>
              <a:t> </a:t>
            </a:r>
            <a:r>
              <a:rPr lang="ru-RU" sz="4000" dirty="0" err="1">
                <a:solidFill>
                  <a:srgbClr val="0070C0"/>
                </a:solidFill>
              </a:rPr>
              <a:t>частина</a:t>
            </a:r>
            <a:r>
              <a:rPr lang="ru-RU" sz="4000" dirty="0">
                <a:solidFill>
                  <a:srgbClr val="0070C0"/>
                </a:solidFill>
              </a:rPr>
              <a:t> </a:t>
            </a:r>
            <a:r>
              <a:rPr lang="ru-RU" sz="4000" dirty="0" err="1">
                <a:solidFill>
                  <a:srgbClr val="0070C0"/>
                </a:solidFill>
              </a:rPr>
              <a:t>щорічної</a:t>
            </a:r>
            <a:r>
              <a:rPr lang="ru-RU" sz="4000" dirty="0">
                <a:solidFill>
                  <a:srgbClr val="0070C0"/>
                </a:solidFill>
              </a:rPr>
              <a:t> </a:t>
            </a:r>
            <a:r>
              <a:rPr lang="ru-RU" sz="4000" dirty="0" err="1">
                <a:solidFill>
                  <a:srgbClr val="0070C0"/>
                </a:solidFill>
              </a:rPr>
              <a:t>відпустки</a:t>
            </a:r>
            <a:r>
              <a:rPr lang="ru-RU" sz="4000" dirty="0">
                <a:solidFill>
                  <a:srgbClr val="0070C0"/>
                </a:solidFill>
              </a:rPr>
              <a:t> </a:t>
            </a:r>
            <a:r>
              <a:rPr lang="ru-RU" sz="4000" dirty="0" err="1">
                <a:solidFill>
                  <a:srgbClr val="0070C0"/>
                </a:solidFill>
              </a:rPr>
              <a:t>замінюється</a:t>
            </a:r>
            <a:r>
              <a:rPr lang="ru-RU" sz="4000" dirty="0">
                <a:solidFill>
                  <a:srgbClr val="0070C0"/>
                </a:solidFill>
              </a:rPr>
              <a:t> </a:t>
            </a:r>
            <a:r>
              <a:rPr lang="ru-RU" sz="4000" dirty="0">
                <a:solidFill>
                  <a:srgbClr val="C00000"/>
                </a:solidFill>
              </a:rPr>
              <a:t>грошовою </a:t>
            </a:r>
            <a:r>
              <a:rPr lang="ru-RU" sz="4000" dirty="0" err="1">
                <a:solidFill>
                  <a:srgbClr val="C00000"/>
                </a:solidFill>
              </a:rPr>
              <a:t>компенсацією</a:t>
            </a:r>
            <a:r>
              <a:rPr lang="ru-RU" sz="4000" dirty="0">
                <a:solidFill>
                  <a:srgbClr val="0070C0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ru-RU" sz="4000" dirty="0">
                <a:solidFill>
                  <a:srgbClr val="0070C0"/>
                </a:solidFill>
              </a:rPr>
              <a:t>При </a:t>
            </a:r>
            <a:r>
              <a:rPr lang="ru-RU" sz="4000" dirty="0" err="1">
                <a:solidFill>
                  <a:srgbClr val="0070C0"/>
                </a:solidFill>
              </a:rPr>
              <a:t>цьому</a:t>
            </a:r>
            <a:r>
              <a:rPr lang="ru-RU" sz="4000" dirty="0">
                <a:solidFill>
                  <a:srgbClr val="0070C0"/>
                </a:solidFill>
              </a:rPr>
              <a:t> </a:t>
            </a:r>
            <a:r>
              <a:rPr lang="ru-RU" sz="4000" dirty="0" err="1">
                <a:solidFill>
                  <a:srgbClr val="0070C0"/>
                </a:solidFill>
              </a:rPr>
              <a:t>тривалість</a:t>
            </a:r>
            <a:r>
              <a:rPr lang="ru-RU" sz="4000" dirty="0">
                <a:solidFill>
                  <a:srgbClr val="0070C0"/>
                </a:solidFill>
              </a:rPr>
              <a:t> </a:t>
            </a:r>
            <a:r>
              <a:rPr lang="ru-RU" sz="4000" dirty="0" err="1">
                <a:solidFill>
                  <a:srgbClr val="0070C0"/>
                </a:solidFill>
              </a:rPr>
              <a:t>наданої</a:t>
            </a:r>
            <a:r>
              <a:rPr lang="ru-RU" sz="4000" dirty="0">
                <a:solidFill>
                  <a:srgbClr val="0070C0"/>
                </a:solidFill>
              </a:rPr>
              <a:t> </a:t>
            </a:r>
            <a:r>
              <a:rPr lang="ru-RU" sz="4000" dirty="0" err="1">
                <a:solidFill>
                  <a:srgbClr val="0070C0"/>
                </a:solidFill>
              </a:rPr>
              <a:t>працівникові</a:t>
            </a:r>
            <a:r>
              <a:rPr lang="ru-RU" sz="4000" dirty="0">
                <a:solidFill>
                  <a:srgbClr val="0070C0"/>
                </a:solidFill>
              </a:rPr>
              <a:t> </a:t>
            </a:r>
            <a:r>
              <a:rPr lang="ru-RU" sz="4000" dirty="0" err="1">
                <a:solidFill>
                  <a:srgbClr val="0070C0"/>
                </a:solidFill>
              </a:rPr>
              <a:t>щорічної</a:t>
            </a:r>
            <a:r>
              <a:rPr lang="ru-RU" sz="4000" dirty="0">
                <a:solidFill>
                  <a:srgbClr val="0070C0"/>
                </a:solidFill>
              </a:rPr>
              <a:t> та </a:t>
            </a:r>
            <a:r>
              <a:rPr lang="ru-RU" sz="4000" dirty="0" err="1">
                <a:solidFill>
                  <a:srgbClr val="0070C0"/>
                </a:solidFill>
              </a:rPr>
              <a:t>додаткових</a:t>
            </a:r>
            <a:r>
              <a:rPr lang="ru-RU" sz="4000" dirty="0">
                <a:solidFill>
                  <a:srgbClr val="0070C0"/>
                </a:solidFill>
              </a:rPr>
              <a:t> </a:t>
            </a:r>
            <a:r>
              <a:rPr lang="ru-RU" sz="4000" dirty="0" err="1">
                <a:solidFill>
                  <a:srgbClr val="0070C0"/>
                </a:solidFill>
              </a:rPr>
              <a:t>відпусток</a:t>
            </a:r>
            <a:r>
              <a:rPr lang="ru-RU" sz="4000" dirty="0">
                <a:solidFill>
                  <a:srgbClr val="0070C0"/>
                </a:solidFill>
              </a:rPr>
              <a:t> не повинна бути </a:t>
            </a:r>
            <a:r>
              <a:rPr lang="ru-RU" sz="4000" dirty="0" err="1">
                <a:solidFill>
                  <a:schemeClr val="tx1"/>
                </a:solidFill>
              </a:rPr>
              <a:t>менше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ніж</a:t>
            </a:r>
            <a:r>
              <a:rPr lang="ru-RU" sz="4000" dirty="0">
                <a:solidFill>
                  <a:schemeClr val="tx1"/>
                </a:solidFill>
              </a:rPr>
              <a:t> 24 </a:t>
            </a:r>
            <a:r>
              <a:rPr lang="ru-RU" sz="4000" dirty="0" err="1">
                <a:solidFill>
                  <a:schemeClr val="tx1"/>
                </a:solidFill>
              </a:rPr>
              <a:t>календарних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дні</a:t>
            </a:r>
            <a:r>
              <a:rPr lang="ru-RU" sz="4000" dirty="0">
                <a:solidFill>
                  <a:schemeClr val="tx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>Особам </a:t>
            </a:r>
            <a:r>
              <a:rPr lang="ru-RU" sz="3600" dirty="0" err="1">
                <a:solidFill>
                  <a:schemeClr val="accent5">
                    <a:lumMod val="75000"/>
                  </a:schemeClr>
                </a:solidFill>
              </a:rPr>
              <a:t>віком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> до </a:t>
            </a:r>
            <a:r>
              <a:rPr lang="ru-RU" sz="3600" dirty="0" err="1">
                <a:solidFill>
                  <a:schemeClr val="accent5">
                    <a:lumMod val="75000"/>
                  </a:schemeClr>
                </a:solidFill>
              </a:rPr>
              <a:t>вісімнадцяти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5">
                    <a:lumMod val="75000"/>
                  </a:schemeClr>
                </a:solidFill>
              </a:rPr>
              <a:t>років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5">
                    <a:lumMod val="75000"/>
                  </a:schemeClr>
                </a:solidFill>
              </a:rPr>
              <a:t>заміна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5">
                    <a:lumMod val="75000"/>
                  </a:schemeClr>
                </a:solidFill>
              </a:rPr>
              <a:t>всіх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5">
                    <a:lumMod val="75000"/>
                  </a:schemeClr>
                </a:solidFill>
              </a:rPr>
              <a:t>видів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5">
                    <a:lumMod val="75000"/>
                  </a:schemeClr>
                </a:solidFill>
              </a:rPr>
              <a:t>відпусток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> грошовою </a:t>
            </a:r>
            <a:r>
              <a:rPr lang="ru-RU" sz="3600" dirty="0" err="1">
                <a:solidFill>
                  <a:schemeClr val="accent5">
                    <a:lumMod val="75000"/>
                  </a:schemeClr>
                </a:solidFill>
              </a:rPr>
              <a:t>компенсацією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> не </a:t>
            </a:r>
            <a:r>
              <a:rPr lang="ru-RU" sz="3600" dirty="0" err="1">
                <a:solidFill>
                  <a:schemeClr val="accent5">
                    <a:lumMod val="75000"/>
                  </a:schemeClr>
                </a:solidFill>
              </a:rPr>
              <a:t>допускається</a:t>
            </a:r>
            <a:endParaRPr lang="ru-RU" sz="4000" dirty="0">
              <a:solidFill>
                <a:schemeClr val="accent5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16979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4355D74-DADE-461A-9703-0F7654F59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-186611"/>
            <a:ext cx="10178322" cy="6066204"/>
          </a:xfrm>
        </p:spPr>
        <p:txBody>
          <a:bodyPr>
            <a:normAutofit fontScale="92500"/>
          </a:bodyPr>
          <a:lstStyle/>
          <a:p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Законом України «Про відпустки» передбачено два види відпусток без збереження заробітної плати. На практиці вони більше відомі як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«відпустки за власний рахунок». 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Отже, є відпустки, які надаються працівникам за їхнім бажанням в обов'язковому порядку внаслідок суб'єктивного права, що належить їм за законом; та відпустки без збереження заробітної плати, які надаються за погодженням сторін трудового договору, за сімейними обставинами.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сімейними обставинами 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 з інших причин працівнику може надаватися відпустка без збереження заробітної плати на термін, обумовлений угодою між працівником та власником або уповноваженим ним органом, але </a:t>
            </a:r>
            <a:r>
              <a:rPr lang="uk-UA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більше 15 календарних днів на рік.</a:t>
            </a:r>
            <a:endParaRPr lang="ru-RU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разі встановлення Кабінетом Міністрів України карантину відповідно до Закону України "Про захист населення від інфекційних </a:t>
            </a:r>
            <a:r>
              <a:rPr lang="uk-UA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хвороб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термін перебування у відпустці без збереження заробітної плати на період карантину не включається у загальний термін, встановлений частиною першою статті 26 ЗУ «</a:t>
            </a:r>
            <a:r>
              <a:rPr lang="uk-UA" sz="2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 відпустку».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0095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93DFFE-321E-4B8D-8DC1-3B03EC681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</a:t>
            </a:r>
            <a:br>
              <a:rPr lang="ru-RU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F236DF-2520-41AF-ADAA-C72BA854D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buNone/>
            </a:pPr>
            <a:r>
              <a:rPr lang="uk-UA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2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Поняття</a:t>
            </a:r>
            <a:r>
              <a:rPr lang="ru-RU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види</a:t>
            </a:r>
            <a:r>
              <a:rPr lang="ru-RU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часу </a:t>
            </a:r>
            <a:r>
              <a:rPr lang="ru-RU" sz="2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відпочинку</a:t>
            </a:r>
            <a:r>
              <a:rPr lang="ru-RU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uk-UA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ru-RU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Щорічна</a:t>
            </a:r>
            <a:r>
              <a:rPr lang="ru-RU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основна</a:t>
            </a:r>
            <a:r>
              <a:rPr lang="ru-RU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відпустка</a:t>
            </a:r>
            <a:r>
              <a:rPr lang="ru-RU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uk-UA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Щорічні</a:t>
            </a:r>
            <a:r>
              <a:rPr lang="ru-RU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додаткові</a:t>
            </a:r>
            <a:r>
              <a:rPr lang="ru-RU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відпустки</a:t>
            </a:r>
            <a:r>
              <a:rPr lang="ru-RU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uk-UA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Порядок надання щорічних відпусток</a:t>
            </a:r>
            <a:endParaRPr lang="ru-RU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uk-UA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Відпустки без збереження заробітної плати </a:t>
            </a:r>
            <a:endParaRPr lang="ru-RU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6663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E13BB2-8BFA-4CD9-833A-8BEB41DAB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Час </a:t>
            </a:r>
            <a:r>
              <a:rPr lang="ru-RU" dirty="0" err="1"/>
              <a:t>відпочинку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62C3D2-7CD7-4709-BA58-1E4549CDA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000" dirty="0"/>
              <a:t>– </a:t>
            </a:r>
            <a:r>
              <a:rPr lang="ru-RU" sz="3000" dirty="0" err="1"/>
              <a:t>це</a:t>
            </a:r>
            <a:r>
              <a:rPr lang="ru-RU" sz="3000" dirty="0"/>
              <a:t> час, </a:t>
            </a:r>
            <a:r>
              <a:rPr lang="ru-RU" sz="3000" dirty="0" err="1"/>
              <a:t>протягом</a:t>
            </a:r>
            <a:r>
              <a:rPr lang="ru-RU" sz="3000" dirty="0"/>
              <a:t> </a:t>
            </a:r>
            <a:r>
              <a:rPr lang="ru-RU" sz="3000" dirty="0" err="1"/>
              <a:t>якого</a:t>
            </a:r>
            <a:r>
              <a:rPr lang="ru-RU" sz="3000" dirty="0"/>
              <a:t> </a:t>
            </a:r>
            <a:r>
              <a:rPr lang="ru-RU" sz="3000" dirty="0" err="1"/>
              <a:t>працівник</a:t>
            </a:r>
            <a:r>
              <a:rPr lang="ru-RU" sz="3000" dirty="0"/>
              <a:t> є </a:t>
            </a:r>
            <a:r>
              <a:rPr lang="ru-RU" sz="3000" dirty="0" err="1"/>
              <a:t>вільним</a:t>
            </a:r>
            <a:r>
              <a:rPr lang="ru-RU" sz="3000" dirty="0"/>
              <a:t> </a:t>
            </a:r>
            <a:r>
              <a:rPr lang="ru-RU" sz="3000" dirty="0" err="1"/>
              <a:t>від</a:t>
            </a:r>
            <a:r>
              <a:rPr lang="ru-RU" sz="3000" dirty="0"/>
              <a:t> </a:t>
            </a:r>
            <a:r>
              <a:rPr lang="ru-RU" sz="3000" dirty="0" err="1"/>
              <a:t>виконання</a:t>
            </a:r>
            <a:r>
              <a:rPr lang="ru-RU" sz="3000" dirty="0"/>
              <a:t> </a:t>
            </a:r>
            <a:r>
              <a:rPr lang="ru-RU" sz="3000" dirty="0" err="1"/>
              <a:t>трудових</a:t>
            </a:r>
            <a:r>
              <a:rPr lang="ru-RU" sz="3000" dirty="0"/>
              <a:t> </a:t>
            </a:r>
            <a:r>
              <a:rPr lang="ru-RU" sz="3000" dirty="0" err="1"/>
              <a:t>обов’язків</a:t>
            </a:r>
            <a:r>
              <a:rPr lang="ru-RU" sz="3000" dirty="0"/>
              <a:t> і </a:t>
            </a:r>
            <a:r>
              <a:rPr lang="ru-RU" sz="3000" dirty="0" err="1"/>
              <a:t>може</a:t>
            </a:r>
            <a:r>
              <a:rPr lang="ru-RU" sz="3000" dirty="0"/>
              <a:t> </a:t>
            </a:r>
            <a:r>
              <a:rPr lang="ru-RU" sz="3000" dirty="0" err="1"/>
              <a:t>використовувати</a:t>
            </a:r>
            <a:r>
              <a:rPr lang="ru-RU" sz="3000" dirty="0"/>
              <a:t> </a:t>
            </a:r>
            <a:r>
              <a:rPr lang="ru-RU" sz="3000" dirty="0" err="1"/>
              <a:t>його</a:t>
            </a:r>
            <a:r>
              <a:rPr lang="ru-RU" sz="3000" dirty="0"/>
              <a:t> на </a:t>
            </a:r>
            <a:r>
              <a:rPr lang="ru-RU" sz="3000" dirty="0" err="1"/>
              <a:t>власний</a:t>
            </a:r>
            <a:r>
              <a:rPr lang="ru-RU" sz="3000" dirty="0"/>
              <a:t> </a:t>
            </a:r>
            <a:r>
              <a:rPr lang="ru-RU" sz="3000" dirty="0" err="1"/>
              <a:t>розсуд</a:t>
            </a:r>
            <a:r>
              <a:rPr lang="ru-RU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0252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2668D7C-7622-4017-8C18-0C52BB2E14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894" t="36865" r="28319" b="30165"/>
          <a:stretch/>
        </p:blipFill>
        <p:spPr>
          <a:xfrm>
            <a:off x="1086475" y="1670179"/>
            <a:ext cx="10569514" cy="4581331"/>
          </a:xfrm>
        </p:spPr>
      </p:pic>
    </p:spTree>
    <p:extLst>
      <p:ext uri="{BB962C8B-B14F-4D97-AF65-F5344CB8AC3E}">
        <p14:creationId xmlns:p14="http://schemas.microsoft.com/office/powerpoint/2010/main" val="1952555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FA1B2E-4928-4A0D-B21D-9B19842CC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err="1"/>
              <a:t>Тривалість</a:t>
            </a:r>
            <a:r>
              <a:rPr lang="ru-RU" sz="2000" dirty="0"/>
              <a:t> </a:t>
            </a:r>
            <a:r>
              <a:rPr lang="ru-RU" sz="2000" dirty="0" err="1"/>
              <a:t>щотижневого</a:t>
            </a:r>
            <a:r>
              <a:rPr lang="ru-RU" sz="2000" dirty="0"/>
              <a:t> </a:t>
            </a:r>
            <a:r>
              <a:rPr lang="ru-RU" sz="2000" dirty="0" err="1"/>
              <a:t>безперервного</a:t>
            </a:r>
            <a:r>
              <a:rPr lang="ru-RU" sz="2000" dirty="0"/>
              <a:t> </a:t>
            </a:r>
            <a:r>
              <a:rPr lang="ru-RU" sz="2000" dirty="0" err="1"/>
              <a:t>відпочинку</a:t>
            </a:r>
            <a:r>
              <a:rPr lang="ru-RU" sz="2000" dirty="0"/>
              <a:t> повинна бути не </a:t>
            </a:r>
            <a:r>
              <a:rPr lang="ru-RU" sz="2000" dirty="0" err="1"/>
              <a:t>менш</a:t>
            </a:r>
            <a:r>
              <a:rPr lang="ru-RU" sz="2000" dirty="0"/>
              <a:t> як </a:t>
            </a: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сорок </a:t>
            </a:r>
            <a:r>
              <a:rPr lang="ru-RU" sz="2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дві</a:t>
            </a: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години</a:t>
            </a:r>
            <a:r>
              <a:rPr lang="ru-RU" sz="2000" dirty="0"/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6331A2-7343-466B-BB43-C2B614D90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При </a:t>
            </a:r>
            <a:r>
              <a:rPr lang="ru-RU" sz="2200" dirty="0" err="1"/>
              <a:t>п'ятиденному</a:t>
            </a:r>
            <a:r>
              <a:rPr lang="ru-RU" sz="2200" dirty="0"/>
              <a:t> </a:t>
            </a:r>
            <a:r>
              <a:rPr lang="ru-RU" sz="2200" dirty="0" err="1"/>
              <a:t>робочому</a:t>
            </a:r>
            <a:r>
              <a:rPr lang="ru-RU" sz="2200" dirty="0"/>
              <a:t> </a:t>
            </a:r>
            <a:r>
              <a:rPr lang="ru-RU" sz="2200" dirty="0" err="1"/>
              <a:t>тижні</a:t>
            </a:r>
            <a:r>
              <a:rPr lang="ru-RU" sz="2200" dirty="0"/>
              <a:t> </a:t>
            </a:r>
            <a:r>
              <a:rPr lang="ru-RU" sz="2200" dirty="0" err="1"/>
              <a:t>працівникам</a:t>
            </a:r>
            <a:r>
              <a:rPr lang="ru-RU" sz="2200" dirty="0"/>
              <a:t> </a:t>
            </a:r>
            <a:r>
              <a:rPr lang="ru-RU" sz="2200" dirty="0" err="1"/>
              <a:t>надаються</a:t>
            </a:r>
            <a:r>
              <a:rPr lang="ru-RU" sz="2200" dirty="0"/>
              <a:t> два </a:t>
            </a:r>
            <a:r>
              <a:rPr lang="ru-RU" sz="2200" dirty="0" err="1"/>
              <a:t>вихідних</a:t>
            </a:r>
            <a:r>
              <a:rPr lang="ru-RU" sz="2200" dirty="0"/>
              <a:t> </a:t>
            </a:r>
            <a:r>
              <a:rPr lang="ru-RU" sz="2200" dirty="0" err="1"/>
              <a:t>дні</a:t>
            </a:r>
            <a:r>
              <a:rPr lang="ru-RU" sz="2200" dirty="0"/>
              <a:t> на </a:t>
            </a:r>
            <a:r>
              <a:rPr lang="ru-RU" sz="2200" dirty="0" err="1"/>
              <a:t>тиждень</a:t>
            </a:r>
            <a:r>
              <a:rPr lang="ru-RU" sz="2200" dirty="0"/>
              <a:t>, а при </a:t>
            </a:r>
            <a:r>
              <a:rPr lang="ru-RU" sz="2200" dirty="0" err="1"/>
              <a:t>шестиденному</a:t>
            </a:r>
            <a:r>
              <a:rPr lang="ru-RU" sz="2200" dirty="0"/>
              <a:t> </a:t>
            </a:r>
            <a:r>
              <a:rPr lang="ru-RU" sz="2200" dirty="0" err="1"/>
              <a:t>робочому</a:t>
            </a:r>
            <a:r>
              <a:rPr lang="ru-RU" sz="2200" dirty="0"/>
              <a:t> </a:t>
            </a:r>
            <a:r>
              <a:rPr lang="ru-RU" sz="2200" dirty="0" err="1"/>
              <a:t>тижні</a:t>
            </a:r>
            <a:r>
              <a:rPr lang="ru-RU" sz="2200" dirty="0"/>
              <a:t> – один </a:t>
            </a:r>
            <a:r>
              <a:rPr lang="ru-RU" sz="2200" dirty="0" err="1"/>
              <a:t>вихідний</a:t>
            </a:r>
            <a:r>
              <a:rPr lang="ru-RU" sz="2200" dirty="0"/>
              <a:t> день. </a:t>
            </a:r>
          </a:p>
          <a:p>
            <a:r>
              <a:rPr lang="ru-RU" sz="2200" dirty="0" err="1"/>
              <a:t>Загальним</a:t>
            </a:r>
            <a:r>
              <a:rPr lang="ru-RU" sz="2200" dirty="0"/>
              <a:t> </a:t>
            </a:r>
            <a:r>
              <a:rPr lang="ru-RU" sz="2200" dirty="0" err="1"/>
              <a:t>вихідним</a:t>
            </a:r>
            <a:r>
              <a:rPr lang="ru-RU" sz="2200" dirty="0"/>
              <a:t> днем є </a:t>
            </a:r>
            <a:r>
              <a:rPr lang="ru-RU" sz="2200" dirty="0" err="1"/>
              <a:t>неділя</a:t>
            </a:r>
            <a:r>
              <a:rPr lang="ru-RU" sz="2200" dirty="0"/>
              <a:t>. </a:t>
            </a:r>
          </a:p>
          <a:p>
            <a:r>
              <a:rPr lang="ru-RU" sz="2200" dirty="0" err="1"/>
              <a:t>Другий</a:t>
            </a:r>
            <a:r>
              <a:rPr lang="ru-RU" sz="2200" dirty="0"/>
              <a:t> </a:t>
            </a:r>
            <a:r>
              <a:rPr lang="ru-RU" sz="2200" dirty="0" err="1"/>
              <a:t>вихідний</a:t>
            </a:r>
            <a:r>
              <a:rPr lang="ru-RU" sz="2200" dirty="0"/>
              <a:t> день при </a:t>
            </a:r>
            <a:r>
              <a:rPr lang="ru-RU" sz="2200" dirty="0" err="1"/>
              <a:t>п'ятиденному</a:t>
            </a:r>
            <a:r>
              <a:rPr lang="ru-RU" sz="2200" dirty="0"/>
              <a:t> </a:t>
            </a:r>
            <a:r>
              <a:rPr lang="ru-RU" sz="2200" dirty="0" err="1"/>
              <a:t>робочому</a:t>
            </a:r>
            <a:r>
              <a:rPr lang="ru-RU" sz="2200" dirty="0"/>
              <a:t> </a:t>
            </a:r>
            <a:r>
              <a:rPr lang="ru-RU" sz="2200" dirty="0" err="1"/>
              <a:t>тижні</a:t>
            </a:r>
            <a:r>
              <a:rPr lang="ru-RU" sz="2200" dirty="0"/>
              <a:t>, </a:t>
            </a:r>
            <a:r>
              <a:rPr lang="ru-RU" sz="2200" dirty="0" err="1"/>
              <a:t>якщо</a:t>
            </a:r>
            <a:r>
              <a:rPr lang="ru-RU" sz="2200" dirty="0"/>
              <a:t> </a:t>
            </a:r>
            <a:r>
              <a:rPr lang="ru-RU" sz="2200" dirty="0" err="1"/>
              <a:t>він</a:t>
            </a:r>
            <a:r>
              <a:rPr lang="ru-RU" sz="2200" dirty="0"/>
              <a:t> не </a:t>
            </a:r>
            <a:r>
              <a:rPr lang="ru-RU" sz="2200" dirty="0" err="1"/>
              <a:t>визначений</a:t>
            </a:r>
            <a:r>
              <a:rPr lang="ru-RU" sz="2200" dirty="0"/>
              <a:t> </a:t>
            </a:r>
            <a:r>
              <a:rPr lang="ru-RU" sz="2200" dirty="0" err="1"/>
              <a:t>законодавством</a:t>
            </a:r>
            <a:r>
              <a:rPr lang="ru-RU" sz="2200" dirty="0"/>
              <a:t>, </a:t>
            </a:r>
            <a:r>
              <a:rPr lang="ru-RU" sz="2200" dirty="0" err="1"/>
              <a:t>визначається</a:t>
            </a:r>
            <a:r>
              <a:rPr lang="ru-RU" sz="2200" dirty="0"/>
              <a:t> </a:t>
            </a:r>
            <a:r>
              <a:rPr lang="ru-RU" sz="2200" dirty="0" err="1"/>
              <a:t>графіком</a:t>
            </a:r>
            <a:r>
              <a:rPr lang="ru-RU" sz="2200" dirty="0"/>
              <a:t> </a:t>
            </a:r>
            <a:r>
              <a:rPr lang="ru-RU" sz="2200" dirty="0" err="1"/>
              <a:t>роботи</a:t>
            </a:r>
            <a:r>
              <a:rPr lang="ru-RU" sz="2200" dirty="0"/>
              <a:t> </a:t>
            </a:r>
            <a:r>
              <a:rPr lang="ru-RU" sz="2200" dirty="0" err="1"/>
              <a:t>підприємства</a:t>
            </a:r>
            <a:r>
              <a:rPr lang="ru-RU" sz="2200" dirty="0"/>
              <a:t>, установи, </a:t>
            </a:r>
            <a:r>
              <a:rPr lang="ru-RU" sz="2200" dirty="0" err="1"/>
              <a:t>організації</a:t>
            </a:r>
            <a:r>
              <a:rPr lang="ru-RU" sz="2200" dirty="0"/>
              <a:t>, </a:t>
            </a:r>
            <a:r>
              <a:rPr lang="ru-RU" sz="2200" dirty="0" err="1"/>
              <a:t>погодженим</a:t>
            </a:r>
            <a:r>
              <a:rPr lang="ru-RU" sz="2200" dirty="0"/>
              <a:t> з </a:t>
            </a:r>
            <a:r>
              <a:rPr lang="ru-RU" sz="2200" dirty="0" err="1"/>
              <a:t>виборним</a:t>
            </a:r>
            <a:r>
              <a:rPr lang="ru-RU" sz="2200" dirty="0"/>
              <a:t> органом </a:t>
            </a:r>
            <a:r>
              <a:rPr lang="ru-RU" sz="2200" dirty="0" err="1"/>
              <a:t>первинної</a:t>
            </a:r>
            <a:r>
              <a:rPr lang="ru-RU" sz="2200" dirty="0"/>
              <a:t> </a:t>
            </a:r>
            <a:r>
              <a:rPr lang="ru-RU" sz="2200" dirty="0" err="1"/>
              <a:t>профспілкової</a:t>
            </a:r>
            <a:r>
              <a:rPr lang="ru-RU" sz="2200" dirty="0"/>
              <a:t> </a:t>
            </a:r>
            <a:r>
              <a:rPr lang="ru-RU" sz="2200" dirty="0" err="1"/>
              <a:t>організації</a:t>
            </a:r>
            <a:r>
              <a:rPr lang="ru-RU" sz="2200" dirty="0"/>
              <a:t> (</a:t>
            </a:r>
            <a:r>
              <a:rPr lang="ru-RU" sz="2200" dirty="0" err="1"/>
              <a:t>профспілковим</a:t>
            </a:r>
            <a:r>
              <a:rPr lang="ru-RU" sz="2200" dirty="0"/>
              <a:t> </a:t>
            </a:r>
            <a:r>
              <a:rPr lang="ru-RU" sz="2200" dirty="0" err="1"/>
              <a:t>представником</a:t>
            </a:r>
            <a:r>
              <a:rPr lang="ru-RU" sz="2200" dirty="0"/>
              <a:t>) </a:t>
            </a:r>
            <a:r>
              <a:rPr lang="ru-RU" sz="2200" dirty="0" err="1"/>
              <a:t>підприємства</a:t>
            </a:r>
            <a:r>
              <a:rPr lang="ru-RU" sz="2200" dirty="0"/>
              <a:t>, установи, </a:t>
            </a:r>
            <a:r>
              <a:rPr lang="ru-RU" sz="2200" dirty="0" err="1"/>
              <a:t>організації</a:t>
            </a:r>
            <a:r>
              <a:rPr lang="ru-RU" sz="2200" dirty="0"/>
              <a:t>, і, як правило, </a:t>
            </a:r>
            <a:r>
              <a:rPr lang="ru-RU" sz="2200" dirty="0" err="1"/>
              <a:t>має</a:t>
            </a:r>
            <a:r>
              <a:rPr lang="ru-RU" sz="2200" dirty="0"/>
              <a:t> </a:t>
            </a:r>
            <a:r>
              <a:rPr lang="ru-RU" sz="2200" dirty="0" err="1"/>
              <a:t>надаватися</a:t>
            </a:r>
            <a:r>
              <a:rPr lang="ru-RU" sz="2200" dirty="0"/>
              <a:t> </a:t>
            </a:r>
            <a:r>
              <a:rPr lang="ru-RU" sz="2200" dirty="0" err="1"/>
              <a:t>підряд</a:t>
            </a:r>
            <a:r>
              <a:rPr lang="ru-RU" sz="2200" dirty="0"/>
              <a:t> з </a:t>
            </a:r>
            <a:r>
              <a:rPr lang="ru-RU" sz="2200" dirty="0" err="1"/>
              <a:t>загальним</a:t>
            </a:r>
            <a:r>
              <a:rPr lang="ru-RU" sz="2200" dirty="0"/>
              <a:t> </a:t>
            </a:r>
            <a:r>
              <a:rPr lang="ru-RU" sz="2200" dirty="0" err="1"/>
              <a:t>вихідним</a:t>
            </a:r>
            <a:r>
              <a:rPr lang="ru-RU" sz="2200" dirty="0"/>
              <a:t> днем.</a:t>
            </a:r>
          </a:p>
        </p:txBody>
      </p:sp>
    </p:spTree>
    <p:extLst>
      <p:ext uri="{BB962C8B-B14F-4D97-AF65-F5344CB8AC3E}">
        <p14:creationId xmlns:p14="http://schemas.microsoft.com/office/powerpoint/2010/main" val="829138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6EBA5-4AF1-4D76-8E9C-CEEA3F9D1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39" y="28752"/>
            <a:ext cx="10571998" cy="970450"/>
          </a:xfrm>
        </p:spPr>
        <p:txBody>
          <a:bodyPr/>
          <a:lstStyle/>
          <a:p>
            <a:r>
              <a:rPr lang="ru-RU" dirty="0"/>
              <a:t>Ь   </a:t>
            </a:r>
            <a:r>
              <a:rPr lang="ru-RU" dirty="0" err="1"/>
              <a:t>Святкові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56C3AB-EE55-4A40-99FD-D7EE5DA89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50303"/>
            <a:ext cx="10178322" cy="4629290"/>
          </a:xfrm>
        </p:spPr>
        <p:txBody>
          <a:bodyPr>
            <a:noAutofit/>
          </a:bodyPr>
          <a:lstStyle/>
          <a:p>
            <a:r>
              <a:rPr lang="ru-RU" sz="2000" dirty="0"/>
              <a:t>1 </a:t>
            </a:r>
            <a:r>
              <a:rPr lang="ru-RU" sz="2000" dirty="0" err="1"/>
              <a:t>січня</a:t>
            </a:r>
            <a:r>
              <a:rPr lang="ru-RU" sz="2000" dirty="0"/>
              <a:t> – </a:t>
            </a:r>
            <a:r>
              <a:rPr lang="ru-RU" sz="2000" dirty="0" err="1"/>
              <a:t>Новий</a:t>
            </a:r>
            <a:r>
              <a:rPr lang="ru-RU" sz="2000" dirty="0"/>
              <a:t> </a:t>
            </a:r>
            <a:r>
              <a:rPr lang="ru-RU" sz="2000" dirty="0" err="1"/>
              <a:t>рік</a:t>
            </a:r>
            <a:r>
              <a:rPr lang="ru-RU" sz="2000" dirty="0"/>
              <a:t> </a:t>
            </a:r>
          </a:p>
          <a:p>
            <a:r>
              <a:rPr lang="ru-RU" sz="2000" dirty="0"/>
              <a:t>7 </a:t>
            </a:r>
            <a:r>
              <a:rPr lang="ru-RU" sz="2000" dirty="0" err="1"/>
              <a:t>січня</a:t>
            </a:r>
            <a:r>
              <a:rPr lang="ru-RU" sz="2000" dirty="0"/>
              <a:t> і 25 </a:t>
            </a:r>
            <a:r>
              <a:rPr lang="ru-RU" sz="2000" dirty="0" err="1"/>
              <a:t>грудня</a:t>
            </a:r>
            <a:r>
              <a:rPr lang="ru-RU" sz="2000" dirty="0"/>
              <a:t> – </a:t>
            </a:r>
            <a:r>
              <a:rPr lang="ru-RU" sz="2000" dirty="0" err="1"/>
              <a:t>Різдво</a:t>
            </a:r>
            <a:r>
              <a:rPr lang="ru-RU" sz="2000" dirty="0"/>
              <a:t> Христове </a:t>
            </a:r>
          </a:p>
          <a:p>
            <a:r>
              <a:rPr lang="ru-RU" sz="2000" dirty="0"/>
              <a:t>8 </a:t>
            </a:r>
            <a:r>
              <a:rPr lang="ru-RU" sz="2000" dirty="0" err="1"/>
              <a:t>березня</a:t>
            </a:r>
            <a:r>
              <a:rPr lang="ru-RU" sz="2000" dirty="0"/>
              <a:t> – </a:t>
            </a:r>
            <a:r>
              <a:rPr lang="ru-RU" sz="2000" dirty="0" err="1"/>
              <a:t>Міжнародний</a:t>
            </a:r>
            <a:r>
              <a:rPr lang="ru-RU" sz="2000" dirty="0"/>
              <a:t> </a:t>
            </a:r>
            <a:r>
              <a:rPr lang="ru-RU" sz="2000" dirty="0" err="1"/>
              <a:t>жіночий</a:t>
            </a:r>
            <a:r>
              <a:rPr lang="ru-RU" sz="2000" dirty="0"/>
              <a:t> день </a:t>
            </a:r>
          </a:p>
          <a:p>
            <a:r>
              <a:rPr lang="ru-RU" sz="2000" dirty="0"/>
              <a:t>1 </a:t>
            </a:r>
            <a:r>
              <a:rPr lang="ru-RU" sz="2000" dirty="0" err="1"/>
              <a:t>травня</a:t>
            </a:r>
            <a:r>
              <a:rPr lang="ru-RU" sz="2000" dirty="0"/>
              <a:t> – День </a:t>
            </a:r>
            <a:r>
              <a:rPr lang="ru-RU" sz="2000" dirty="0" err="1"/>
              <a:t>праці</a:t>
            </a:r>
            <a:r>
              <a:rPr lang="ru-RU" sz="2000" dirty="0"/>
              <a:t> </a:t>
            </a:r>
          </a:p>
          <a:p>
            <a:r>
              <a:rPr lang="ru-RU" sz="2000" dirty="0"/>
              <a:t>9 </a:t>
            </a:r>
            <a:r>
              <a:rPr lang="ru-RU" sz="2000" dirty="0" err="1"/>
              <a:t>травня</a:t>
            </a:r>
            <a:r>
              <a:rPr lang="ru-RU" sz="2000" dirty="0"/>
              <a:t> – День перемоги над нацизмом у </a:t>
            </a:r>
            <a:r>
              <a:rPr lang="ru-RU" sz="2000" dirty="0" err="1"/>
              <a:t>Другій</a:t>
            </a:r>
            <a:r>
              <a:rPr lang="ru-RU" sz="2000" dirty="0"/>
              <a:t> </a:t>
            </a:r>
            <a:r>
              <a:rPr lang="ru-RU" sz="2000" dirty="0" err="1"/>
              <a:t>світовій</a:t>
            </a:r>
            <a:r>
              <a:rPr lang="ru-RU" sz="2000" dirty="0"/>
              <a:t> </a:t>
            </a:r>
            <a:r>
              <a:rPr lang="ru-RU" sz="2000" dirty="0" err="1"/>
              <a:t>війні</a:t>
            </a:r>
            <a:r>
              <a:rPr lang="ru-RU" sz="2000" dirty="0"/>
              <a:t> (День перемоги) </a:t>
            </a:r>
          </a:p>
          <a:p>
            <a:r>
              <a:rPr lang="ru-RU" sz="2000" dirty="0"/>
              <a:t>28 червня – День </a:t>
            </a:r>
            <a:r>
              <a:rPr lang="ru-RU" sz="2000" dirty="0" err="1"/>
              <a:t>Конституції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 </a:t>
            </a:r>
          </a:p>
          <a:p>
            <a:r>
              <a:rPr lang="ru-RU" sz="2000" dirty="0"/>
              <a:t>24 </a:t>
            </a:r>
            <a:r>
              <a:rPr lang="ru-RU" sz="2000" dirty="0" err="1"/>
              <a:t>серпня</a:t>
            </a:r>
            <a:r>
              <a:rPr lang="ru-RU" sz="2000" dirty="0"/>
              <a:t> – День </a:t>
            </a:r>
            <a:r>
              <a:rPr lang="ru-RU" sz="2000" dirty="0" err="1"/>
              <a:t>незалежності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 </a:t>
            </a:r>
          </a:p>
          <a:p>
            <a:r>
              <a:rPr lang="ru-RU" sz="2000" dirty="0"/>
              <a:t>14 </a:t>
            </a:r>
            <a:r>
              <a:rPr lang="ru-RU" sz="2000" dirty="0" err="1"/>
              <a:t>жовтня</a:t>
            </a:r>
            <a:r>
              <a:rPr lang="ru-RU" sz="2000" dirty="0"/>
              <a:t> – День </a:t>
            </a:r>
            <a:r>
              <a:rPr lang="ru-RU" sz="2000" dirty="0" err="1"/>
              <a:t>захисників</a:t>
            </a:r>
            <a:r>
              <a:rPr lang="ru-RU" sz="2000" dirty="0"/>
              <a:t> і </a:t>
            </a:r>
            <a:r>
              <a:rPr lang="ru-RU" sz="2000" dirty="0" err="1"/>
              <a:t>захисниць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. </a:t>
            </a:r>
          </a:p>
          <a:p>
            <a:r>
              <a:rPr lang="ru-RU" sz="2000" dirty="0"/>
              <a:t>Робота </a:t>
            </a:r>
            <a:r>
              <a:rPr lang="ru-RU" sz="2000" dirty="0" err="1"/>
              <a:t>також</a:t>
            </a:r>
            <a:r>
              <a:rPr lang="ru-RU" sz="2000" dirty="0"/>
              <a:t> не </a:t>
            </a:r>
            <a:r>
              <a:rPr lang="ru-RU" sz="2000" dirty="0" err="1"/>
              <a:t>провадиться</a:t>
            </a:r>
            <a:r>
              <a:rPr lang="ru-RU" sz="2000" dirty="0"/>
              <a:t> в </a:t>
            </a:r>
            <a:r>
              <a:rPr lang="ru-RU" sz="2000" dirty="0" err="1"/>
              <a:t>дні</a:t>
            </a:r>
            <a:r>
              <a:rPr lang="ru-RU" sz="2000" dirty="0"/>
              <a:t> </a:t>
            </a:r>
            <a:r>
              <a:rPr lang="ru-RU" sz="2000" dirty="0" err="1"/>
              <a:t>релігійних</a:t>
            </a:r>
            <a:r>
              <a:rPr lang="ru-RU" sz="2000" dirty="0"/>
              <a:t> свят: </a:t>
            </a:r>
          </a:p>
          <a:p>
            <a:r>
              <a:rPr lang="ru-RU" sz="2000" dirty="0"/>
              <a:t>7 </a:t>
            </a:r>
            <a:r>
              <a:rPr lang="ru-RU" sz="2000" dirty="0" err="1"/>
              <a:t>січня</a:t>
            </a:r>
            <a:r>
              <a:rPr lang="ru-RU" sz="2000" dirty="0"/>
              <a:t> і 25 </a:t>
            </a:r>
            <a:r>
              <a:rPr lang="ru-RU" sz="2000" dirty="0" err="1"/>
              <a:t>грудня</a:t>
            </a:r>
            <a:r>
              <a:rPr lang="ru-RU" sz="2000" dirty="0"/>
              <a:t> – </a:t>
            </a:r>
            <a:r>
              <a:rPr lang="ru-RU" sz="2000" dirty="0" err="1"/>
              <a:t>Різдво</a:t>
            </a:r>
            <a:r>
              <a:rPr lang="ru-RU" sz="2000" dirty="0"/>
              <a:t> Христове </a:t>
            </a:r>
          </a:p>
          <a:p>
            <a:r>
              <a:rPr lang="ru-RU" sz="2000" dirty="0"/>
              <a:t>один день (</a:t>
            </a:r>
            <a:r>
              <a:rPr lang="ru-RU" sz="2000" dirty="0" err="1"/>
              <a:t>неділя</a:t>
            </a:r>
            <a:r>
              <a:rPr lang="ru-RU" sz="2000" dirty="0"/>
              <a:t>) – Пасха (</a:t>
            </a:r>
            <a:r>
              <a:rPr lang="ru-RU" sz="2000" dirty="0" err="1"/>
              <a:t>Великдень</a:t>
            </a:r>
            <a:r>
              <a:rPr lang="ru-RU" sz="2000" dirty="0"/>
              <a:t>) </a:t>
            </a:r>
          </a:p>
          <a:p>
            <a:r>
              <a:rPr lang="ru-RU" sz="2000" dirty="0"/>
              <a:t>один день (</a:t>
            </a:r>
            <a:r>
              <a:rPr lang="ru-RU" sz="2000" dirty="0" err="1"/>
              <a:t>неділя</a:t>
            </a:r>
            <a:r>
              <a:rPr lang="ru-RU" sz="2000" dirty="0"/>
              <a:t>) – </a:t>
            </a:r>
            <a:r>
              <a:rPr lang="ru-RU" sz="2000" dirty="0" err="1"/>
              <a:t>Трійця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2895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B3B91C-D504-46A8-8FEC-55DEB8181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err="1"/>
              <a:t>Відпустка</a:t>
            </a:r>
            <a:r>
              <a:rPr lang="ru-RU" sz="2200" dirty="0"/>
              <a:t> – </a:t>
            </a:r>
            <a:r>
              <a:rPr lang="ru-RU" sz="2200" dirty="0" err="1"/>
              <a:t>це</a:t>
            </a:r>
            <a:r>
              <a:rPr lang="ru-RU" sz="2200" dirty="0"/>
              <a:t> </a:t>
            </a:r>
            <a:r>
              <a:rPr lang="ru-RU" sz="2200" dirty="0" err="1"/>
              <a:t>вільний</a:t>
            </a:r>
            <a:r>
              <a:rPr lang="ru-RU" sz="2200" dirty="0"/>
              <a:t> </a:t>
            </a:r>
            <a:r>
              <a:rPr lang="ru-RU" sz="2200" dirty="0" err="1"/>
              <a:t>від</a:t>
            </a:r>
            <a:r>
              <a:rPr lang="ru-RU" sz="2200" dirty="0"/>
              <a:t> </a:t>
            </a:r>
            <a:r>
              <a:rPr lang="ru-RU" sz="2200" dirty="0" err="1"/>
              <a:t>роботи</a:t>
            </a:r>
            <a:r>
              <a:rPr lang="ru-RU" sz="2200" dirty="0"/>
              <a:t> час </a:t>
            </a:r>
            <a:r>
              <a:rPr lang="ru-RU" sz="2200" dirty="0" err="1"/>
              <a:t>встановленої</a:t>
            </a:r>
            <a:r>
              <a:rPr lang="ru-RU" sz="2200" dirty="0"/>
              <a:t> </a:t>
            </a:r>
            <a:r>
              <a:rPr lang="ru-RU" sz="2200" dirty="0" err="1"/>
              <a:t>законодавством</a:t>
            </a:r>
            <a:r>
              <a:rPr lang="ru-RU" sz="2200" dirty="0"/>
              <a:t> </a:t>
            </a:r>
            <a:r>
              <a:rPr lang="ru-RU" sz="2200" dirty="0" err="1"/>
              <a:t>або</a:t>
            </a:r>
            <a:r>
              <a:rPr lang="ru-RU" sz="2200" dirty="0"/>
              <a:t> </a:t>
            </a:r>
            <a:r>
              <a:rPr lang="ru-RU" sz="2200" dirty="0" err="1"/>
              <a:t>угодою</a:t>
            </a:r>
            <a:r>
              <a:rPr lang="ru-RU" sz="2200" dirty="0"/>
              <a:t> </a:t>
            </a:r>
            <a:r>
              <a:rPr lang="ru-RU" sz="2200" dirty="0" err="1"/>
              <a:t>сторін</a:t>
            </a:r>
            <a:r>
              <a:rPr lang="ru-RU" sz="2200" dirty="0"/>
              <a:t> </a:t>
            </a:r>
            <a:r>
              <a:rPr lang="ru-RU" sz="2200" dirty="0" err="1"/>
              <a:t>тривалості</a:t>
            </a:r>
            <a:r>
              <a:rPr lang="ru-RU" sz="2200" dirty="0"/>
              <a:t>, </a:t>
            </a:r>
            <a:r>
              <a:rPr lang="ru-RU" sz="2200" dirty="0" err="1"/>
              <a:t>протягом</a:t>
            </a:r>
            <a:r>
              <a:rPr lang="ru-RU" sz="2200" dirty="0"/>
              <a:t> </a:t>
            </a:r>
            <a:r>
              <a:rPr lang="ru-RU" sz="2200" dirty="0" err="1"/>
              <a:t>якого</a:t>
            </a:r>
            <a:r>
              <a:rPr lang="ru-RU" sz="2200" dirty="0"/>
              <a:t> за </a:t>
            </a:r>
            <a:r>
              <a:rPr lang="ru-RU" sz="2200" dirty="0" err="1"/>
              <a:t>працівником</a:t>
            </a:r>
            <a:r>
              <a:rPr lang="ru-RU" sz="2200" dirty="0"/>
              <a:t> </a:t>
            </a:r>
            <a:r>
              <a:rPr lang="ru-RU" sz="2200" dirty="0" err="1"/>
              <a:t>зберігається</a:t>
            </a:r>
            <a:r>
              <a:rPr lang="ru-RU" sz="2200" dirty="0"/>
              <a:t> </a:t>
            </a:r>
            <a:r>
              <a:rPr lang="ru-RU" sz="2200" dirty="0" err="1"/>
              <a:t>місце</a:t>
            </a:r>
            <a:r>
              <a:rPr lang="ru-RU" sz="2200" dirty="0"/>
              <a:t> </a:t>
            </a:r>
            <a:r>
              <a:rPr lang="ru-RU" sz="2200" dirty="0" err="1"/>
              <a:t>роботи</a:t>
            </a:r>
            <a:r>
              <a:rPr lang="ru-RU" sz="2200" dirty="0"/>
              <a:t> (посада). </a:t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7C4256E-8790-4795-81F5-AB14BA564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605" t="14019" r="17659" b="12252"/>
          <a:stretch/>
        </p:blipFill>
        <p:spPr>
          <a:xfrm>
            <a:off x="1856792" y="1369232"/>
            <a:ext cx="8509518" cy="5288190"/>
          </a:xfrm>
        </p:spPr>
      </p:pic>
    </p:spTree>
    <p:extLst>
      <p:ext uri="{BB962C8B-B14F-4D97-AF65-F5344CB8AC3E}">
        <p14:creationId xmlns:p14="http://schemas.microsoft.com/office/powerpoint/2010/main" val="3638681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1E713A-3486-49F3-AC76-73798723A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Щорічна</a:t>
            </a:r>
            <a:r>
              <a:rPr lang="ru-RU" sz="25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основна</a:t>
            </a:r>
            <a:r>
              <a:rPr lang="ru-RU" sz="25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відпустка</a:t>
            </a:r>
            <a:r>
              <a:rPr lang="ru-RU" sz="25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надається</a:t>
            </a:r>
            <a:r>
              <a:rPr lang="ru-RU" sz="25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всім</a:t>
            </a:r>
            <a:r>
              <a:rPr lang="ru-RU" sz="25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працівникам</a:t>
            </a:r>
            <a:r>
              <a:rPr lang="ru-RU" sz="25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зі</a:t>
            </a:r>
            <a:r>
              <a:rPr lang="ru-RU" sz="25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збереженням</a:t>
            </a:r>
            <a:r>
              <a:rPr lang="ru-RU" sz="25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місця</a:t>
            </a:r>
            <a:r>
              <a:rPr lang="ru-RU" sz="25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роботи</a:t>
            </a:r>
            <a:r>
              <a:rPr lang="ru-RU" sz="25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5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середнього</a:t>
            </a:r>
            <a:r>
              <a:rPr lang="ru-RU" sz="25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заробітку</a:t>
            </a:r>
            <a:endParaRPr lang="ru-RU" sz="25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6922B7-F7B8-469D-96E4-15AFAE858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Право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працівників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щорічну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основну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відпустку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не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залежить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місця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роботи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виконуваної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ними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трудової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функції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умов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праці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Для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надання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щорічної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основної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відпустки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необхідний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лише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один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юридичний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факт —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перебування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роботодавцем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трудових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відносинах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протягом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передбаченого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законодавством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часу. За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цими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ознаками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власне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і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відрізняється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щорічна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основна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відпустка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усіх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інших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видів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відпусток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9521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3483EA9-D63F-4307-B648-A13FF8803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6844DD-8E0A-46BD-9FE9-AB87D2BC55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56" t="12653" r="27832" b="14267"/>
          <a:stretch/>
        </p:blipFill>
        <p:spPr>
          <a:xfrm>
            <a:off x="205273" y="0"/>
            <a:ext cx="5561045" cy="50118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94A7DC-8A2D-46F8-BDCA-73465427A2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28" t="17959" r="27143" b="4490"/>
          <a:stretch/>
        </p:blipFill>
        <p:spPr>
          <a:xfrm>
            <a:off x="5920272" y="769775"/>
            <a:ext cx="5355773" cy="531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95412"/>
      </p:ext>
    </p:extLst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27</TotalTime>
  <Words>834</Words>
  <Application>Microsoft Office PowerPoint</Application>
  <PresentationFormat>Широкоэкранный</PresentationFormat>
  <Paragraphs>47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Corbel</vt:lpstr>
      <vt:lpstr>Gill Sans MT</vt:lpstr>
      <vt:lpstr>Impact</vt:lpstr>
      <vt:lpstr>Times New Roman</vt:lpstr>
      <vt:lpstr>Эмблема</vt:lpstr>
      <vt:lpstr>Час відпочинку</vt:lpstr>
      <vt:lpstr>ПЛАН </vt:lpstr>
      <vt:lpstr>Час відпочинку </vt:lpstr>
      <vt:lpstr>Презентация PowerPoint</vt:lpstr>
      <vt:lpstr>Тривалість щотижневого безперервного відпочинку повинна бути не менш як сорок дві години.</vt:lpstr>
      <vt:lpstr>Ь   Святкові дні: </vt:lpstr>
      <vt:lpstr>Відпустка – це вільний від роботи час встановленої законодавством або угодою сторін тривалості, протягом якого за працівником зберігається місце роботи (посада).  </vt:lpstr>
      <vt:lpstr>Щорічна основна відпустка надається всім працівникам зі збереженням місця роботи і середнього заробітку</vt:lpstr>
      <vt:lpstr>Презентация PowerPoint</vt:lpstr>
      <vt:lpstr>Крім щорічної основної відпустки трудове законодавство України передбачає також надання для певних категорій працівників додаткових щорічних відпусток. Такі відпустки згідно із Законом України «Про відпустки», існують двох видів і надаються:  за роботу із шкідливими та важкими умовами праці та за особливий характер праці. </vt:lpstr>
      <vt:lpstr>Відкликання з щорічної відпустки </vt:lpstr>
      <vt:lpstr>Щорічна відпустка повинна бути перенесена на інший період або продовжена в разі: </vt:lpstr>
      <vt:lpstr>Забороняється ненадання щорічних відпусток повної тривалості протягом двох років підряд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 відпочинку</dc:title>
  <dc:creator>Chorn_je00@student.itstep.org</dc:creator>
  <cp:lastModifiedBy>Chorn_je00@student.itstep.org</cp:lastModifiedBy>
  <cp:revision>1</cp:revision>
  <dcterms:created xsi:type="dcterms:W3CDTF">2022-10-30T12:51:15Z</dcterms:created>
  <dcterms:modified xsi:type="dcterms:W3CDTF">2022-10-30T13:18:15Z</dcterms:modified>
</cp:coreProperties>
</file>