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19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009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82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15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9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97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68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89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03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9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522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08BB-52F7-4AFE-9C85-B7E2A6BFED2A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3FBCC-FC94-4D3C-BD30-3FD91E389D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56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6080" y="5090160"/>
            <a:ext cx="5162126" cy="408082"/>
          </a:xfrm>
        </p:spPr>
        <p:txBody>
          <a:bodyPr>
            <a:normAutofit/>
          </a:bodyPr>
          <a:lstStyle/>
          <a:p>
            <a:endParaRPr lang="uk-UA" sz="2000" dirty="0"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3785" y="504664"/>
            <a:ext cx="12098215" cy="3046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" pitchFamily="34" charset="0"/>
                <a:ea typeface="+mj-ea"/>
                <a:cs typeface="+mj-cs"/>
              </a:defRPr>
            </a:lvl1pPr>
          </a:lstStyle>
          <a:p>
            <a:pPr lvl="0" algn="l"/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lang="uk-UA" b="1" i="1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: Кадрова документація та її види</a:t>
            </a:r>
            <a:endParaRPr kumimoji="0" lang="uk-UA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                                         </a:t>
            </a:r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30" y="118942"/>
            <a:ext cx="9362050" cy="68877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комплекси кадрової документації 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1040"/>
            <a:ext cx="8721969" cy="6156959"/>
          </a:xfr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Система кадрової документація, виходячи з її функціонального призначення, може бути представлена наступними комплексами документів: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Організаційні документи що регулюють порядок будови і функціонування системи управління персоналом в конкретній організації.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даний комплекс входять: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внутрішнього трудового розпорядку;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Положення про відділ кадрів;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Посадові інструкції;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Різні положення, що регламентують роботу з персоналом: положення про персонал, положення про персональні дані, положення про роботу з конфіденційними документами та ін.;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Інструкція з кадрового діловодства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2216" y="290146"/>
            <a:ext cx="1828800" cy="236220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6769" y="2888521"/>
            <a:ext cx="2860431" cy="3652955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46" y="93787"/>
            <a:ext cx="10515600" cy="2977659"/>
          </a:xfr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 кадрова документація включає в себе документи перспективного прогнозування і поточного планування в частині комплектування кадрами, чисельного складу різних категорій робітників і службовців, підвищення кваліфікації працівників. Планові документи представлені програмою соціального розвитку колективу, планами комплектування кадрів, відряджень, графіками відпусток і ін.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8981" y="3405738"/>
            <a:ext cx="5524500" cy="264795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3" y="3218169"/>
            <a:ext cx="4747844" cy="345146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33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08" y="196118"/>
            <a:ext cx="6600092" cy="4695922"/>
          </a:xfr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Договірна кадрова документація регламентує правові взаємовідносини працівників і роботодавця в процесі реалізації різних аспектів соціального партнерства. І взаємини закріплюються в різних угодах, колективному договору і трудовому договорі.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5292" y="459528"/>
            <a:ext cx="4838815" cy="5613025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09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4" y="114056"/>
            <a:ext cx="6242538" cy="6204682"/>
          </a:xfr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 документація – досить об’ємний комплекс, що включає: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Документи, що засвідчують особу, які пред’являються при вступі на роботу;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Документи про освіту ( дипломи, свідоцтва, атестати і ін.)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Документи про сімейний стан;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Документи, що відображають трудову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Службові документи, що характеризують професійні, ділові та особисті якості ( подання на посаду, атестаційні листи, довідки та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Особиста справа, в якій зосереджено багато документів персонального характеру.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4700" y="4350727"/>
            <a:ext cx="3936021" cy="196801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3128" y="305534"/>
            <a:ext cx="3799167" cy="3726106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12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28244"/>
            <a:ext cx="6981092" cy="6271847"/>
          </a:xfr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Розпорядча документація представлена різними за призначення наказами (розпорядженнями з особового складу. Призначеними для юридичного оформлення відносин громадянина з організацією. Видання наказів по особовому складі обов’язкове: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 призначені на посаду;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звільненні з посади і переміщенні по службі;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Винесенні заохочень і накладання дисциплінарних стягнень;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 затвердженні систем оплати праці працівників;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Преміювання;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Надання відпусток;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Зміна прізвища.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Накази служать єдиною підставою для внесення відповідних записів до трудової книжки, облікові форми та інше.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9405" y="149308"/>
            <a:ext cx="4371242" cy="3314859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0609" y="3558650"/>
            <a:ext cx="3294560" cy="314081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56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7290"/>
            <a:ext cx="6537959" cy="3831309"/>
          </a:xfr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Облікова кадрова виконує функцію персонального обліку працівників, є накопичувачем ( базою) персональних даних, одержуваних при первинній реєстрації та подальшому оновленні необхідних індивідуальних відомостей за складом та рухом кадрів. До облікових документів належать особова картка уніфікованої форми Т-2, Т-2ГС (для державних службовців), Т-4 ( облікова картка наукового працівника).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2124" y="315162"/>
            <a:ext cx="4595448" cy="6272619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48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3" y="269630"/>
            <a:ext cx="7491045" cy="5923328"/>
          </a:xfr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176213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Документація з обліку використання робочого часу та розрахунків з персоналом по оплаті праці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інформаційно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базується на відомостях, що містяться в трудовому договорі, планових та розпорядчих документах (штатному розкладі та наказах по особовому складу). Комплекс утворюється в процесі обліку робочого часу та розрахунку відповідної матеріальної винагороди робітників і службовців за працю</a:t>
            </a:r>
          </a:p>
          <a:p>
            <a:pPr marL="0" indent="176213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Цей комплекс документації включає в себе такі уніфіковані форми: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Табель використання робочого часу та розрахунки заробітної плати;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Табель використання робочого часу;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Розрахунково-платіжна відомість;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Особистий рахунок;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Записка-розрахунок про надання відпустки працівникові;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Записка-розрахунок при припиненні дії трудового договору (контракту) з працівником;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Акт про приймання робіт, виконаних за трудовим договором (контрактом), укладеним на час виконання певної роботи.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715837" y="1104595"/>
            <a:ext cx="6364401" cy="4253398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85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875" y="144463"/>
            <a:ext cx="11975125" cy="2781617"/>
          </a:xfr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Інформаційно-довідкова документація служить підставою для прийняття розпорядчих документів. Вона включає: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Заяви;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Доповідні та пояснювальна записки;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Акти;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Довідки.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7928" y="3327009"/>
            <a:ext cx="5943056" cy="3342969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6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35" y="0"/>
            <a:ext cx="10180496" cy="1179631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Інструктаж</a:t>
            </a:r>
            <a:r>
              <a:rPr lang="ru-RU" sz="2000" dirty="0" smtClean="0">
                <a:solidFill>
                  <a:srgbClr val="FF0000"/>
                </a:solidFill>
              </a:rPr>
              <a:t>  з </a:t>
            </a:r>
            <a:r>
              <a:rPr lang="ru-RU" sz="2000" dirty="0" err="1" smtClean="0">
                <a:solidFill>
                  <a:srgbClr val="FF0000"/>
                </a:solidFill>
              </a:rPr>
              <a:t>охорони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праці</a:t>
            </a:r>
            <a:r>
              <a:rPr lang="ru-RU" sz="2000" dirty="0" smtClean="0">
                <a:solidFill>
                  <a:srgbClr val="FF0000"/>
                </a:solidFill>
              </a:rPr>
              <a:t> та </a:t>
            </a:r>
            <a:r>
              <a:rPr lang="ru-RU" sz="2000" dirty="0" err="1" smtClean="0">
                <a:solidFill>
                  <a:srgbClr val="FF0000"/>
                </a:solidFill>
              </a:rPr>
              <a:t>безпеки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життєдіяльності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під</a:t>
            </a:r>
            <a:r>
              <a:rPr lang="ru-RU" sz="2000" dirty="0" smtClean="0">
                <a:solidFill>
                  <a:srgbClr val="FF0000"/>
                </a:solidFill>
              </a:rPr>
              <a:t> час </a:t>
            </a:r>
            <a:r>
              <a:rPr lang="ru-RU" sz="2000" dirty="0" err="1" smtClean="0">
                <a:solidFill>
                  <a:srgbClr val="FF0000"/>
                </a:solidFill>
              </a:rPr>
              <a:t>проведення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уроків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виробничого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навчання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дистанційно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  <a:endParaRPr lang="uk-UA" sz="2000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9535" y="984738"/>
            <a:ext cx="10684585" cy="5744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Здобувачі освіти  зобов'язані  дотримуватися правил охорони праці для забезпечення захисту від упливу різних факторів, пов'язаних із характером роботи, включаючи: підвищені зорові навантаження під час роботи протягом тривалого часу на комп'ютері та із паперовими документами.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 час виконання навчально-виробничих вправ здобувач освіти повинен дотримуватись правил охорони праці та безпеки життєдіяльності, а саме: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виконувати тільки ту роботу, яка передбачена темою уроку;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 час виконання завдання використовувати тільки ті знаряддя праці, які передбачені темою уроку;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знати і виконувати вимоги нормативних актів з охорони праці та пожежної безпеки;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 час виконання навчально-виробничих вправ використовувати канцелярське приладдя тільки за призначенням;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пам’ятати про особисту відповідальність за недотримання вимог і правил з охорони праці та пожежної безпеки;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дотримуватися вимог безпеки та правил експлуатації   використання комп'ютера;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підтримувати порядок на своєму робочому місці;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 недостатньому освітленні робочого місця необхідно для додаткового освітлення використовувати настільну лампу;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виконувати послідовність роботи з документами, яка встановлена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інструкційно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-технологічними картками;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бути уважним під час роботи, не відволікати уваги на сторонні справи та розмови, не відволікати інших від роботи;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не допускати порушень вимог безпеки праці та правил пожежної безпеки;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дотримуватися правил особистої гігієни;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виконувати тільки ту роботу, яка визначена майстром виробничого навчання;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дотримуватися режиму праці і відпочинку  (раціональний режим праці і відпочинку  передбачає дотримання перерв);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підтримувати належні санітарні умови на робочому місці;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негайно повідомляти майстра  про будь-які ситуації, які загрожують життю і здоров'ю здобувача освіти, про погіршення стану свого здоров'я.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962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Інструктаж щодо правил поведінки в умовах воєнного стану</a:t>
            </a:r>
            <a:endParaRPr lang="uk-UA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3915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 при сигналі Повітряна тривога?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 одягнутися. Закрити всі вікна, вимкнути всі електричні та нагрівальні прилади, перекрити газ, вимкнути світло.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 тривожну валізу: індивідуальні засоби захисту, запас продуктів і води, документи, кишеньковий ліхтарик.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 прямувати до найближчих захисних споруд, укриттів.</a:t>
            </a:r>
          </a:p>
          <a:p>
            <a:pPr indent="457200" algn="ctr"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 під час обстрілу стрілецькою зброєю?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ховатися в захищеному приміщенні (правило двох стін).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відкритому місці впасти на землю і закрити голову руками. Ефективним засобом є виступ, тротуар, бетонна сміттєва урна, сходинки ганку, канава або заглиблення в землі. Автомобілі та кіоски часто стають мішенями, тому за ними не можна ховатися.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 повинно бути в максимально безпечному положенні (поза ембріона). Ногами ляжте в бік стрілянини. Прикривши голову руками та відкривши рот, щоб близький вибух не пошкодив барабанні перетинки.</a:t>
            </a:r>
          </a:p>
          <a:p>
            <a:pPr indent="457200" algn="ctr"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 під час артобстрілів?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 ховатися в під’їздах, під арками,на сходових клітинах, в підвалах панельних будинків, біля автомобілів, автозаправок і під стінами будинків із легких конструкцій.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вогонь артилерії, мінометний обстріл, авіаційне бомбардування застали вас на шляху, негайно лягайте на землю, туди де є виступ або хоча б невелике заглиблення. Закривайте долонями вуха та відкривайте рот.</a:t>
            </a:r>
          </a:p>
          <a:p>
            <a:pPr indent="457200" algn="ctr"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Що робити під час артобстрілів системами залпового вогню?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Ракету можна помітити та зреагувати, адже залп реактивної установки добре видно. Вдень це димні сліди ракет, а вночі – яскраві спалахи на обрії.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Ховайтеся в підвалах або в заглибленому приміщенні. Вибирайте місце в кутку між несучими стінами та недалеко від вікон і дверей для того, щоб миттєво покинути будинок у разі влучення снаряда.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виходьте з укриття ще 10 хвилин після обстрілу.</a:t>
            </a:r>
          </a:p>
          <a:p>
            <a:pPr indent="457200" algn="ctr"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Що робити, якщо виявили підозрілий предмет?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наближатися до предмета, не пересувати його, не брати до рук, не розряджати, не кидати, не вдаряти по ньому, не розпалювати поряд багаття і не кидати в нього предмет.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Знаходячись поблизу незнайомого предмету, не курити. Не користуватися мобільним телефоном.</a:t>
            </a:r>
          </a:p>
          <a:p>
            <a:pPr indent="457200" algn="just"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негайно повідомити поліцію або дорослих про знахідку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284720" cy="6858000"/>
          </a:xfr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 документація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документи, що містять інформацію про особовий склад підприємства, організації чи установи, зафіксованих у заявах про прийняття, звільнення, переведення на іншу посаду, в наказах, автобіографіях, характеристиках, контрактах, трудових угодах, трудових книжках, підготовкою та оформленням цих видів документів займається відділ кадрів, який є обов’язковим і дуже важливим структурним підрозділом будь-якого підприємства, установи чи організації.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7868" y="1970940"/>
            <a:ext cx="4391761" cy="292784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39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9292"/>
            <a:ext cx="8042030" cy="6658708"/>
          </a:xfrm>
          <a:solidFill>
            <a:schemeClr val="lt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  <a:tabLst>
                <a:tab pos="363538" algn="l"/>
              </a:tabLst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правильного і вчасного прийняття рішення з будь-якого питання керівник установи повинен мати точну інформацію про стан особового складу та рух кадрів. Чітка організація обліку особового складу є передумовою успішної аналітичної й оперативної роботи з кадрами. 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  <a:tabLst>
                <a:tab pos="363538" algn="l"/>
              </a:tabLst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Облік кадрів ведеться на всіх підприємствах, в установах, організаціях, які мають право самостійно приймати та звільняти працівників, переводити їх чи нагороджувати, приймати свої правила внутрішнього розпорядку, умови праці.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9262" y="2637692"/>
            <a:ext cx="3810000" cy="386861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63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7955280" cy="6858000"/>
          </a:xfr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539750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9750" algn="ctr">
              <a:buNone/>
            </a:pPr>
            <a:r>
              <a:rPr lang="uk-UA" sz="4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Кадрове діловодство ведеться у таких напрямах: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Облік особового складу установи та її підрозділів.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Підготовка звітів та необхідних довідок про переведення кадрів, розробка та виготовлення необхідних форм та бланків для цього.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Облік стану підготовки, перепідготовки кадрів та зарахування їх до резерву.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Облік та реєстрація надходження документів, що стосуються  особового складу, контроль за їх виконанням, особливо за виконанням наказів та розпоряджень по кадрах.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Організація документообігу для забезпечення оперативного і чіткого виконання та проходження документів і доручень керівництва стосовно всіх напрямів роботи з кадрами, додержання загальних та специфічних для кадрової роботи правил складання та виконання документів.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Складання номенклатурних справ з кадрового діловодства, їх оформлення та ведення.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Підготовка документів з кадрів для передачі в архів на зберігання.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Механізація, автоматизація і комп'ютерна обробка даних з особового складу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3424" y="2470081"/>
            <a:ext cx="3768606" cy="227474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3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3960" cy="6858000"/>
          </a:xfr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кадрів здійснює: оформлення на роботу, звільнення і переведення працівників; облік кадрів; облік відпусток; облік заохочень і дисциплінарних стягнень; оформлення і облік трудових книжок; облік резерву кадрів на висування; облік роботи з підвищення кваліфікації; складання звітів по кадрах.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Облік повинен виконуватись кожного дня і забезпечувати достовірні відомості: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 чисельність робітників, які працюють по всіх категоріях;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-про склад робітників за категоріями, професіями, кваліфікації, освіті, стажу роботи, статі, віку, національністю та іншим ознакам; 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 зміну чисельності і складу робітників в цілому по підприємству і по цехах, ділянках, відділах, службах та про причини цих змін;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-про стан роботи з підвищення кваліфікації, підготовки і перепідготовки кадрів всіх категорій;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-про кількісний і якісний склад та рух молодих спеціалістів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21064" y="2355026"/>
            <a:ext cx="3059920" cy="213786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70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1999" cy="2369976"/>
          </a:xfr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Первинними документами з урахування чисельності усіх категорій робітників та їх руху є накази (розпорядження) про прийом, переведення і звільнення працівників, на підставі яких оформлюються та ведуться усі інші документи обліку кадрів, основні документи обліку кадрів можна умовно поділити на документи лише персонального та документи персонального і загального обліку робітників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8678" y="3054476"/>
            <a:ext cx="5205315" cy="352920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2860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96117"/>
            <a:ext cx="7855617" cy="6286744"/>
          </a:xfr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документів персонального обліку належать: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особова справа робітника;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облікова картка спеціаліста і наукового працівника;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 книжка.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основних документів персонального і загального обліку належать: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накази по кадрах;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книга штатно-посадового обліку;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книга обліку молодих спеціалістів.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інших документів обліку кадрів належать: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книга обліку руху трудових книжок;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книга реєстрації наказів по кадрах;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журнал обліку оформлення пенсійних справ;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алфавітні книги різного призначення.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9877" y="196117"/>
            <a:ext cx="2817624" cy="207095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4186" y="2525773"/>
            <a:ext cx="3654669" cy="3654669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80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1561</Words>
  <Application>Microsoft Office PowerPoint</Application>
  <PresentationFormat>Широкий екран</PresentationFormat>
  <Paragraphs>113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Franklin Gothic Demi Cond</vt:lpstr>
      <vt:lpstr>Times New Roman</vt:lpstr>
      <vt:lpstr>Тема Office</vt:lpstr>
      <vt:lpstr>Презентація PowerPoint</vt:lpstr>
      <vt:lpstr>Інструктаж  з охорони праці та безпеки життєдіяльності під час проведення уроків виробничого навчання дистанційно:</vt:lpstr>
      <vt:lpstr>Інструктаж щодо правил поведінки в умовах воєнного стану</vt:lpstr>
      <vt:lpstr>Презентація PowerPoint</vt:lpstr>
      <vt:lpstr>Презентація PowerPoint</vt:lpstr>
      <vt:lpstr>Презентація PowerPoint</vt:lpstr>
      <vt:lpstr>Відділ кадрів здійснює: оформлення на роботу, звільнення і переведення працівників; облік кадрів; облік відпусток; облік заохочень і дисциплінарних стягнень; оформлення і облік трудових книжок; облік резерву кадрів на висування; облік роботи з підвищення кваліфікації; складання звітів по кадрах.  Облік повинен виконуватись кожного дня і забезпечувати достовірні відомості:  -про чисельність робітників, які працюють по всіх категоріях;  -про склад робітників за категоріями, професіями, кваліфікації, освіті, стажу роботи, статі, віку, національністю та іншим ознакам;   -про зміну чисельності і складу робітників в цілому по підприємству і по цехах, ділянках, відділах, службах та про причини цих змін;  -про стан роботи з підвищення кваліфікації, підготовки і перепідготовки кадрів всіх категорій;  -про кількісний і якісний склад та рух молодих спеціалістів</vt:lpstr>
      <vt:lpstr>Презентація PowerPoint</vt:lpstr>
      <vt:lpstr>Презентація PowerPoint</vt:lpstr>
      <vt:lpstr>Основні комплекси кадрової документації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</dc:creator>
  <cp:lastModifiedBy>HP 450</cp:lastModifiedBy>
  <cp:revision>33</cp:revision>
  <dcterms:created xsi:type="dcterms:W3CDTF">2022-10-04T10:21:20Z</dcterms:created>
  <dcterms:modified xsi:type="dcterms:W3CDTF">2024-03-14T13:04:26Z</dcterms:modified>
</cp:coreProperties>
</file>