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4" r:id="rId4"/>
    <p:sldId id="258" r:id="rId5"/>
    <p:sldId id="259" r:id="rId6"/>
    <p:sldId id="257" r:id="rId7"/>
    <p:sldId id="263" r:id="rId8"/>
    <p:sldId id="265" r:id="rId9"/>
    <p:sldId id="262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5344A6D-12C1-4FD7-A9DE-2AB9908D1F4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B426A8-9B32-4ECF-BEA4-140B11DAD83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E6C560-5CE3-4756-8EF0-E5DF41E703D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B19C4B-5805-4E7C-ACA4-8C994B8AA7B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3647D67-8FD5-4A30-8BCA-1CEBA3129C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0253B64-18DD-4925-BA3C-85A8BF9A616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FE346C8-1826-4EA8-9BC0-EA294DAACD5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B50C13-2FD2-4E00-B745-F7A59817D78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BCF8E0-9922-40EA-9A59-48A408987AD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BED491-55B0-44FB-92F2-5CD2AFCBF43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6E75EE4-4784-4680-999C-AB152FCC63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735290-2A4E-427B-AAA8-AA92F1B0000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340B322-2FCE-441D-973A-75E04DB5478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9395422-CE42-4EF8-81DD-79B1209F987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A9564D9-F580-4013-91C6-1C49DB46B2F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69EFB8-B8DE-47BD-9309-66F6D351182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1069A01-287B-4407-8C23-48CB57443F1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3F02A4-E81B-4454-B6DF-C64CE90489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0F9974-8ABC-413E-9863-AB56C5A915F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FD0C7D9-FB49-41C2-8345-A47EDB9376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D215E9-939C-49FD-ABF9-4082A0DAFDA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5FF7C8-C170-49D5-97E3-3CC4E1752E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3D2B59C-787D-4BA3-8F96-4B7D570C0E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E6AA4A-D888-4DE2-B4FE-8A8AB2B18F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 w="0">
            <a:noFill/>
          </a:ln>
        </p:spPr>
      </p:pic>
      <p:sp>
        <p:nvSpPr>
          <p:cNvPr id="2" name="Oval 15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rgbClr val="999999">
                  <a:alpha val="7058"/>
                </a:srgbClr>
              </a:gs>
              <a:gs pos="100000">
                <a:srgbClr val="9999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9040" y="6095880"/>
            <a:ext cx="992880" cy="761400"/>
          </a:xfrm>
          <a:prstGeom prst="rect">
            <a:avLst/>
          </a:prstGeom>
          <a:ln w="0">
            <a:noFill/>
          </a:ln>
        </p:spPr>
      </p:pic>
      <p:sp>
        <p:nvSpPr>
          <p:cNvPr id="5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3920" cy="139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ftr" idx="1"/>
          </p:nvPr>
        </p:nvSpPr>
        <p:spPr>
          <a:xfrm rot="5400000">
            <a:off x="8952120" y="322524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uk-UA" sz="280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3147FC1C-9D63-4C3C-8DD4-2CBC576B0502}" type="slidenum">
              <a:rPr lang="uk-UA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3"/>
          </p:nvPr>
        </p:nvSpPr>
        <p:spPr>
          <a:xfrm rot="5400000">
            <a:off x="10155960" y="179064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320" cy="41875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1720" cy="2364840"/>
          </a:xfrm>
          <a:prstGeom prst="rect">
            <a:avLst/>
          </a:prstGeom>
          <a:ln w="0">
            <a:noFill/>
          </a:ln>
        </p:spPr>
      </p:pic>
      <p:sp>
        <p:nvSpPr>
          <p:cNvPr id="49" name="Oval 15"/>
          <p:cNvSpPr/>
          <p:nvPr/>
        </p:nvSpPr>
        <p:spPr>
          <a:xfrm>
            <a:off x="860904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rgbClr val="999999">
                  <a:alpha val="7058"/>
                </a:srgbClr>
              </a:gs>
              <a:gs pos="100000">
                <a:srgbClr val="9999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2720" cy="11408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9040" y="6095880"/>
            <a:ext cx="992880" cy="76140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13"/>
          <p:cNvSpPr/>
          <p:nvPr/>
        </p:nvSpPr>
        <p:spPr>
          <a:xfrm>
            <a:off x="1043784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2120" y="322524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uk-UA" sz="2800" b="0" strike="noStrike" spc="-1">
                <a:solidFill>
                  <a:srgbClr val="FFFFFF"/>
                </a:solidFill>
                <a:latin typeface="Century Gothic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1B7AD089-D8F3-45F9-A3D8-7D90971CAC22}" type="slidenum">
              <a:rPr lang="uk-UA" sz="2800" b="0" strike="noStrike" spc="-1">
                <a:solidFill>
                  <a:srgbClr val="FFFFFF"/>
                </a:solidFill>
                <a:latin typeface="Century Gothic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5960" y="179064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760843" y="532197"/>
            <a:ext cx="6516758" cy="42837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br>
              <a:rPr lang="uk-UA" sz="6000" b="1" i="1" strike="noStrike" spc="-1" dirty="0">
                <a:solidFill>
                  <a:srgbClr val="F8F8F8"/>
                </a:solidFill>
                <a:latin typeface="Century Gothic"/>
              </a:rPr>
            </a:br>
            <a:br>
              <a:rPr lang="uk-UA" sz="6000" b="1" i="1" strike="noStrike" spc="-1" dirty="0">
                <a:solidFill>
                  <a:srgbClr val="F8F8F8"/>
                </a:solidFill>
                <a:latin typeface="Century Gothic"/>
              </a:rPr>
            </a:br>
            <a:br>
              <a:rPr lang="uk-UA" sz="6000" b="1" i="1" strike="noStrike" spc="-1" dirty="0">
                <a:solidFill>
                  <a:srgbClr val="F8F8F8"/>
                </a:solidFill>
                <a:latin typeface="Century Gothic"/>
              </a:rPr>
            </a:br>
            <a:r>
              <a:rPr lang="uk-UA" sz="6000" b="1" i="1" strike="noStrike" spc="-1" dirty="0">
                <a:solidFill>
                  <a:srgbClr val="F8F8F8"/>
                </a:solidFill>
                <a:latin typeface="Century Gothic"/>
              </a:rPr>
              <a:t>Тренінг і</a:t>
            </a:r>
            <a:r>
              <a:rPr lang="uk-UA" sz="6000" b="1" i="1" strike="noStrike" spc="-1" dirty="0">
                <a:solidFill>
                  <a:srgbClr val="F8F8F8"/>
                </a:solidFill>
                <a:latin typeface="Century Gothic"/>
                <a:ea typeface="Microsoft YaHei"/>
              </a:rPr>
              <a:t>з розвитку навичок самопрезентації </a:t>
            </a:r>
            <a:br>
              <a:rPr sz="6000" dirty="0"/>
            </a:br>
            <a:r>
              <a:rPr lang="uk-UA" sz="6000" b="1" i="1" strike="noStrike" spc="-1" dirty="0">
                <a:solidFill>
                  <a:srgbClr val="F8F8F8"/>
                </a:solidFill>
                <a:latin typeface="Century Gothic"/>
                <a:ea typeface="Microsoft YaHei"/>
              </a:rPr>
              <a:t>“Мій образ”</a:t>
            </a:r>
            <a:br>
              <a:rPr sz="6000" dirty="0"/>
            </a:br>
            <a:endParaRPr lang="en-US" sz="6000" b="0" strike="noStrike" spc="-1" dirty="0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5134085" y="4915715"/>
            <a:ext cx="6400080" cy="15944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600" b="1" i="1" strike="noStrike" cap="all" spc="-1" dirty="0" err="1">
                <a:solidFill>
                  <a:srgbClr val="FFFFFF"/>
                </a:solidFill>
                <a:latin typeface="Arial"/>
              </a:rPr>
              <a:t>Тренер</a:t>
            </a:r>
            <a:r>
              <a:rPr lang="en-US" sz="2600" b="1" i="1" strike="noStrike" cap="all" spc="-1" dirty="0">
                <a:solidFill>
                  <a:srgbClr val="FFFFFF"/>
                </a:solidFill>
                <a:latin typeface="Arial"/>
              </a:rPr>
              <a:t>: </a:t>
            </a:r>
            <a:r>
              <a:rPr lang="en-US" sz="2600" b="0" strike="noStrike" cap="all" spc="-1" dirty="0" err="1">
                <a:solidFill>
                  <a:srgbClr val="FFFFFF"/>
                </a:solidFill>
                <a:latin typeface="Arial"/>
              </a:rPr>
              <a:t>Маслянікова</a:t>
            </a:r>
            <a:r>
              <a:rPr lang="uk-UA" sz="2600" b="0" strike="noStrike" cap="all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600" b="0" strike="noStrike" cap="all" spc="-1" dirty="0" err="1">
                <a:solidFill>
                  <a:srgbClr val="FFFFFF"/>
                </a:solidFill>
                <a:latin typeface="Arial"/>
              </a:rPr>
              <a:t>Ірина</a:t>
            </a:r>
            <a:endParaRPr lang="en-US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96" name="Рисунок 95"/>
          <p:cNvPicPr/>
          <p:nvPr/>
        </p:nvPicPr>
        <p:blipFill>
          <a:blip r:embed="rId2"/>
          <a:stretch/>
        </p:blipFill>
        <p:spPr>
          <a:xfrm>
            <a:off x="914400" y="284760"/>
            <a:ext cx="3428640" cy="634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51F2B-B59D-45E0-9BB6-1F9A1349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21040"/>
            <a:ext cx="9786850" cy="1250280"/>
          </a:xfrm>
        </p:spPr>
        <p:txBody>
          <a:bodyPr/>
          <a:lstStyle/>
          <a:p>
            <a:pPr algn="ctr"/>
            <a:r>
              <a:rPr lang="en-US" sz="5400" spc="-1" dirty="0">
                <a:solidFill>
                  <a:schemeClr val="bg1"/>
                </a:solidFill>
              </a:rPr>
              <a:t>Вправа “</a:t>
            </a:r>
            <a:r>
              <a:rPr lang="en-US" sz="5400" spc="-1" dirty="0" err="1">
                <a:solidFill>
                  <a:schemeClr val="bg1"/>
                </a:solidFill>
              </a:rPr>
              <a:t>Мої</a:t>
            </a:r>
            <a:r>
              <a:rPr lang="en-US" sz="5400" spc="-1" dirty="0">
                <a:solidFill>
                  <a:schemeClr val="bg1"/>
                </a:solidFill>
              </a:rPr>
              <a:t> </a:t>
            </a:r>
            <a:r>
              <a:rPr lang="en-US" sz="5400" spc="-1" dirty="0" err="1">
                <a:solidFill>
                  <a:schemeClr val="bg1"/>
                </a:solidFill>
              </a:rPr>
              <a:t>фейли</a:t>
            </a:r>
            <a:r>
              <a:rPr lang="en-US" sz="5400" spc="-1" dirty="0">
                <a:solidFill>
                  <a:schemeClr val="bg1"/>
                </a:solidFill>
              </a:rPr>
              <a:t> </a:t>
            </a:r>
            <a:r>
              <a:rPr lang="en-US" sz="5400" spc="-1" dirty="0" err="1">
                <a:solidFill>
                  <a:schemeClr val="bg1"/>
                </a:solidFill>
              </a:rPr>
              <a:t>та</a:t>
            </a:r>
            <a:r>
              <a:rPr lang="en-US" sz="5400" spc="-1" dirty="0">
                <a:solidFill>
                  <a:schemeClr val="bg1"/>
                </a:solidFill>
              </a:rPr>
              <a:t> </a:t>
            </a:r>
            <a:r>
              <a:rPr lang="en-US" sz="5400" spc="-1" dirty="0" err="1">
                <a:solidFill>
                  <a:schemeClr val="bg1"/>
                </a:solidFill>
              </a:rPr>
              <a:t>як</a:t>
            </a:r>
            <a:r>
              <a:rPr lang="en-US" sz="5400" spc="-1" dirty="0">
                <a:solidFill>
                  <a:schemeClr val="bg1"/>
                </a:solidFill>
              </a:rPr>
              <a:t> </a:t>
            </a:r>
            <a:r>
              <a:rPr lang="en-US" sz="5400" spc="-1" dirty="0" err="1">
                <a:solidFill>
                  <a:schemeClr val="bg1"/>
                </a:solidFill>
              </a:rPr>
              <a:t>їх</a:t>
            </a:r>
            <a:r>
              <a:rPr lang="en-US" sz="5400" spc="-1" dirty="0">
                <a:solidFill>
                  <a:schemeClr val="bg1"/>
                </a:solidFill>
              </a:rPr>
              <a:t> </a:t>
            </a:r>
            <a:r>
              <a:rPr lang="en-US" sz="5400" spc="-1" dirty="0" err="1">
                <a:solidFill>
                  <a:schemeClr val="bg1"/>
                </a:solidFill>
              </a:rPr>
              <a:t>з’їсти</a:t>
            </a:r>
            <a:r>
              <a:rPr lang="en-US" sz="5400" spc="-1" dirty="0">
                <a:solidFill>
                  <a:schemeClr val="bg1"/>
                </a:solidFill>
              </a:rPr>
              <a:t>”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24367-9910-458D-AE33-9AA2FD285D6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18052" y="1604520"/>
            <a:ext cx="5777949" cy="4905610"/>
          </a:xfrm>
        </p:spPr>
        <p:txBody>
          <a:bodyPr>
            <a:normAutofit lnSpcReduction="10000"/>
          </a:bodyPr>
          <a:lstStyle/>
          <a:p>
            <a:pPr marL="108000" lvl="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US" sz="4000" spc="-1" dirty="0">
                <a:solidFill>
                  <a:schemeClr val="bg1"/>
                </a:solidFill>
              </a:rPr>
              <a:t>Поділіться </a:t>
            </a:r>
            <a:r>
              <a:rPr lang="en-US" sz="4000" spc="-1" dirty="0" err="1">
                <a:solidFill>
                  <a:schemeClr val="bg1"/>
                </a:solidFill>
              </a:rPr>
              <a:t>кумедною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історією,яка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трапилась</a:t>
            </a:r>
            <a:r>
              <a:rPr lang="en-US" sz="4000" spc="-1" dirty="0">
                <a:solidFill>
                  <a:schemeClr val="bg1"/>
                </a:solidFill>
              </a:rPr>
              <a:t> з </a:t>
            </a:r>
            <a:r>
              <a:rPr lang="en-US" sz="4000" spc="-1" dirty="0" err="1">
                <a:solidFill>
                  <a:schemeClr val="bg1"/>
                </a:solidFill>
              </a:rPr>
              <a:t>Вами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та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розкажіть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як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Ви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її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подолали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та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впорались</a:t>
            </a:r>
            <a:r>
              <a:rPr lang="en-US" sz="4000" spc="-1" dirty="0">
                <a:solidFill>
                  <a:schemeClr val="bg1"/>
                </a:solidFill>
              </a:rPr>
              <a:t> з </a:t>
            </a:r>
            <a:r>
              <a:rPr lang="en-US" sz="4000" spc="-1" dirty="0" err="1">
                <a:solidFill>
                  <a:schemeClr val="bg1"/>
                </a:solidFill>
              </a:rPr>
              <a:t>нею</a:t>
            </a:r>
            <a:r>
              <a:rPr lang="en-US" sz="4000" spc="-1" dirty="0">
                <a:solidFill>
                  <a:schemeClr val="bg1"/>
                </a:solidFill>
              </a:rPr>
              <a:t>. </a:t>
            </a:r>
            <a:r>
              <a:rPr lang="en-US" sz="4000" spc="-1" dirty="0" err="1">
                <a:solidFill>
                  <a:schemeClr val="bg1"/>
                </a:solidFill>
              </a:rPr>
              <a:t>Важливо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зробити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акцент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на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тому,що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допомогло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Вам</a:t>
            </a:r>
            <a:r>
              <a:rPr lang="en-US" sz="4000" spc="-1" dirty="0">
                <a:solidFill>
                  <a:schemeClr val="bg1"/>
                </a:solidFill>
              </a:rPr>
              <a:t> з </a:t>
            </a:r>
            <a:r>
              <a:rPr lang="en-US" sz="4000" spc="-1" dirty="0" err="1">
                <a:solidFill>
                  <a:schemeClr val="bg1"/>
                </a:solidFill>
              </a:rPr>
              <a:t>нею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впоратися</a:t>
            </a:r>
            <a:r>
              <a:rPr lang="en-US" sz="4000" spc="-1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70A545-8FA0-4068-96F3-CAFD0487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47" y="2274482"/>
            <a:ext cx="5590211" cy="31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86680" y="369720"/>
            <a:ext cx="9946800" cy="682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3600" b="1" i="1" strike="noStrike" spc="-1" dirty="0">
                <a:solidFill>
                  <a:srgbClr val="FFFFFF"/>
                </a:solidFill>
                <a:latin typeface="Times New Roman"/>
                <a:ea typeface="Microsoft YaHei"/>
              </a:rPr>
              <a:t>Вправа «Назви сильні сторони».</a:t>
            </a:r>
            <a:br>
              <a:rPr sz="3600" dirty="0"/>
            </a:br>
            <a:endParaRPr lang="en-US" sz="3600" b="0" strike="noStrike" spc="-1" dirty="0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54040" y="1551600"/>
            <a:ext cx="11235240" cy="4848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7000"/>
          </a:bodyPr>
          <a:lstStyle/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lang="uk-UA" sz="3600" b="1" i="1" strike="noStrike" spc="-1" dirty="0">
                <a:solidFill>
                  <a:srgbClr val="FFFFFF"/>
                </a:solidFill>
                <a:latin typeface="Times New Roman"/>
                <a:ea typeface="Microsoft YaHei"/>
              </a:rPr>
              <a:t>Завдання: </a:t>
            </a:r>
            <a:r>
              <a:rPr lang="uk-UA" sz="3600" b="0" strike="noStrike" spc="-1" dirty="0">
                <a:solidFill>
                  <a:srgbClr val="FFFFFF"/>
                </a:solidFill>
                <a:latin typeface="Times New Roman"/>
                <a:ea typeface="Microsoft YaHei"/>
              </a:rPr>
              <a:t>Кожен учасник групи протягом 3-4 хвилин має розповісти про свої сильні сторони: що він любить, цінує, що дає йому почуття внутрішньої впевненості, довіри до себе в різних ситуаціях. Не обов’язково говорити лише про позитивні риси характеру, важливо визначити те, що є чи може стати точкою опори в різні моменти життя. Важливо, щоб людина, яка говорить про себе не брала в лапки свої слова, не відмовлялася від них, не применшувала своїх позитивних якостей, щоб вона говорила прямо, без натяків, без усяких «ну», «якщо» тощо.</a:t>
            </a:r>
            <a:endParaRPr lang="en-US" sz="3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</a:pP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10326240" cy="114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4800" b="1" i="1" strike="noStrike" spc="-1" dirty="0">
                <a:solidFill>
                  <a:srgbClr val="F8F8F8"/>
                </a:solidFill>
                <a:latin typeface="Century Gothic"/>
                <a:ea typeface="Microsoft YaHei"/>
              </a:rPr>
              <a:t>Вправа “Самореклама”</a:t>
            </a:r>
            <a:br>
              <a:rPr sz="4800" dirty="0"/>
            </a:br>
            <a:endParaRPr lang="en-US" sz="4800" b="0" strike="noStrike" spc="-1" dirty="0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97113" y="1459502"/>
            <a:ext cx="6945480" cy="480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lang="uk-UA" sz="2400" b="1" i="1" strike="noStrike" spc="-1" dirty="0">
                <a:solidFill>
                  <a:srgbClr val="FFFFFF"/>
                </a:solidFill>
                <a:latin typeface="Century Gothic"/>
                <a:ea typeface="Microsoft YaHei"/>
              </a:rPr>
              <a:t>Основні вимоги:</a:t>
            </a:r>
            <a:r>
              <a:rPr lang="uk-UA" sz="2400" b="0" strike="noStrike" spc="-1" dirty="0">
                <a:solidFill>
                  <a:srgbClr val="FFFFFF"/>
                </a:solidFill>
                <a:latin typeface="Century Gothic"/>
                <a:ea typeface="Microsoft YaHei"/>
              </a:rPr>
              <a:t> зміст реклами має бути чесним (  </a:t>
            </a:r>
            <a:r>
              <a:rPr lang="uk-UA" sz="2400" b="1" i="1" strike="noStrike" spc="-1" dirty="0">
                <a:solidFill>
                  <a:srgbClr val="FFFFFF"/>
                </a:solidFill>
                <a:latin typeface="Century Gothic"/>
                <a:ea typeface="Microsoft YaHei"/>
              </a:rPr>
              <a:t>забороняється</a:t>
            </a:r>
            <a:r>
              <a:rPr lang="uk-UA" sz="2400" b="0" strike="noStrike" spc="-1" dirty="0">
                <a:solidFill>
                  <a:srgbClr val="FFFFFF"/>
                </a:solidFill>
                <a:latin typeface="Century Gothic"/>
                <a:ea typeface="Microsoft YaHei"/>
              </a:rPr>
              <a:t> приписувати собі якості та вміння, якими ви насправді не володієте); обов'язково узагальнити свою рекламу гаслом — лаконічною фразою, що впадає в око, добре запам'ятовується, та висловлює суть Вашого повідомлення “ Я — лідер”, “ Я завжди досягаю мети”); результатом вашої роботи повинно стати позитивне враження оточуючих від “розрекламованої” людини.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04" name="Рисунок 103"/>
          <p:cNvPicPr/>
          <p:nvPr/>
        </p:nvPicPr>
        <p:blipFill>
          <a:blip r:embed="rId2"/>
          <a:stretch/>
        </p:blipFill>
        <p:spPr>
          <a:xfrm>
            <a:off x="7890480" y="1600200"/>
            <a:ext cx="4128120" cy="49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920" y="594360"/>
            <a:ext cx="9733680" cy="721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000"/>
          </a:bodyPr>
          <a:lstStyle/>
          <a:p>
            <a:pPr algn="just">
              <a:lnSpc>
                <a:spcPct val="100000"/>
              </a:lnSpc>
              <a:buNone/>
            </a:pPr>
            <a:r>
              <a:rPr lang="uk-UA" sz="4200" b="1" i="1" strike="noStrike" spc="-1" dirty="0">
                <a:solidFill>
                  <a:srgbClr val="F8F8F8"/>
                </a:solidFill>
                <a:latin typeface="Century Gothic"/>
                <a:ea typeface="Microsoft YaHei"/>
              </a:rPr>
              <a:t>Вправа “Герой мультфільму”</a:t>
            </a:r>
            <a:endParaRPr lang="en-US" sz="4200" b="0" strike="noStrike" spc="-1" dirty="0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29480" y="1600200"/>
            <a:ext cx="6344640" cy="502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1417"/>
              </a:spcBef>
              <a:buNone/>
            </a:pPr>
            <a:r>
              <a:rPr lang="uk-UA" sz="3600" b="1" i="1" strike="noStrike" spc="-1">
                <a:solidFill>
                  <a:srgbClr val="FFFFFF"/>
                </a:solidFill>
                <a:latin typeface="Times New Roman"/>
                <a:ea typeface="Microsoft YaHei"/>
              </a:rPr>
              <a:t>Інструкція: </a:t>
            </a:r>
            <a:r>
              <a:rPr lang="uk-UA" sz="3600" b="0" strike="noStrike" spc="-1">
                <a:solidFill>
                  <a:srgbClr val="FFFFFF"/>
                </a:solidFill>
                <a:latin typeface="Times New Roman"/>
                <a:ea typeface="Microsoft YaHei"/>
              </a:rPr>
              <a:t>з декількох персонажів мультфільмів, казок, літературних творів, кінофільмів оберіть двох. Одного, на якого ви вважаєте себе схожими у цей період життя, другого − на якого хотіли б бути схожими.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2"/>
          <a:stretch/>
        </p:blipFill>
        <p:spPr>
          <a:xfrm>
            <a:off x="7893720" y="1600200"/>
            <a:ext cx="3764520" cy="502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95034-2B47-43A3-962C-D407D196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err="1">
                <a:solidFill>
                  <a:schemeClr val="bg1"/>
                </a:solidFill>
              </a:rPr>
              <a:t>Вправа</a:t>
            </a:r>
            <a:r>
              <a:rPr lang="ru-RU" sz="6000" dirty="0">
                <a:solidFill>
                  <a:schemeClr val="bg1"/>
                </a:solidFill>
              </a:rPr>
              <a:t> “</a:t>
            </a:r>
            <a:r>
              <a:rPr lang="ru-RU" sz="6000" dirty="0" err="1">
                <a:solidFill>
                  <a:schemeClr val="bg1"/>
                </a:solidFill>
              </a:rPr>
              <a:t>Комплімент</a:t>
            </a:r>
            <a:r>
              <a:rPr lang="ru-RU" sz="6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142678-CCD4-46BC-A4FF-D8E4AC32104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6616268" cy="4935428"/>
          </a:xfrm>
        </p:spPr>
        <p:txBody>
          <a:bodyPr/>
          <a:lstStyle/>
          <a:p>
            <a:pPr marL="108000" lvl="0" indent="0"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en-US" sz="4000" spc="-1" dirty="0">
                <a:solidFill>
                  <a:schemeClr val="bg1"/>
                </a:solidFill>
              </a:rPr>
              <a:t>Кожен </a:t>
            </a:r>
            <a:r>
              <a:rPr lang="en-US" sz="4000" spc="-1" dirty="0" err="1">
                <a:solidFill>
                  <a:schemeClr val="bg1"/>
                </a:solidFill>
              </a:rPr>
              <a:t>учасник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робить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комплімент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кожному</a:t>
            </a:r>
            <a:r>
              <a:rPr lang="en-US" sz="4000" spc="-1" dirty="0">
                <a:solidFill>
                  <a:schemeClr val="bg1"/>
                </a:solidFill>
              </a:rPr>
              <a:t> з </a:t>
            </a:r>
            <a:r>
              <a:rPr lang="en-US" sz="4000" spc="-1" dirty="0" err="1">
                <a:solidFill>
                  <a:schemeClr val="bg1"/>
                </a:solidFill>
              </a:rPr>
              <a:t>учасників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групи</a:t>
            </a:r>
            <a:r>
              <a:rPr lang="en-US" sz="4000" spc="-1" dirty="0">
                <a:solidFill>
                  <a:schemeClr val="bg1"/>
                </a:solidFill>
              </a:rPr>
              <a:t>, а </a:t>
            </a:r>
            <a:r>
              <a:rPr lang="en-US" sz="4000" spc="-1" dirty="0" err="1">
                <a:solidFill>
                  <a:schemeClr val="bg1"/>
                </a:solidFill>
              </a:rPr>
              <a:t>кожен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учасник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групи</a:t>
            </a:r>
            <a:r>
              <a:rPr lang="en-US" sz="4000" spc="-1" dirty="0">
                <a:solidFill>
                  <a:schemeClr val="bg1"/>
                </a:solidFill>
              </a:rPr>
              <a:t> у </a:t>
            </a:r>
            <a:r>
              <a:rPr lang="en-US" sz="4000" spc="-1" dirty="0" err="1">
                <a:solidFill>
                  <a:schemeClr val="bg1"/>
                </a:solidFill>
              </a:rPr>
              <a:t>відповідь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додає</a:t>
            </a:r>
            <a:r>
              <a:rPr lang="en-US" sz="4000" spc="-1" dirty="0">
                <a:solidFill>
                  <a:schemeClr val="bg1"/>
                </a:solidFill>
              </a:rPr>
              <a:t> “ </a:t>
            </a:r>
            <a:r>
              <a:rPr lang="en-US" sz="4000" spc="-1" dirty="0" err="1">
                <a:solidFill>
                  <a:schemeClr val="bg1"/>
                </a:solidFill>
              </a:rPr>
              <a:t>Так</a:t>
            </a:r>
            <a:r>
              <a:rPr lang="en-US" sz="4000" spc="-1" dirty="0">
                <a:solidFill>
                  <a:schemeClr val="bg1"/>
                </a:solidFill>
              </a:rPr>
              <a:t>, </a:t>
            </a:r>
            <a:r>
              <a:rPr lang="en-US" sz="4000" spc="-1" dirty="0" err="1">
                <a:solidFill>
                  <a:schemeClr val="bg1"/>
                </a:solidFill>
              </a:rPr>
              <a:t>звісно</a:t>
            </a:r>
            <a:r>
              <a:rPr lang="en-US" sz="4000" spc="-1" dirty="0">
                <a:solidFill>
                  <a:schemeClr val="bg1"/>
                </a:solidFill>
              </a:rPr>
              <a:t>, </a:t>
            </a:r>
            <a:r>
              <a:rPr lang="en-US" sz="4000" spc="-1" dirty="0" err="1">
                <a:solidFill>
                  <a:schemeClr val="bg1"/>
                </a:solidFill>
              </a:rPr>
              <a:t>але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крім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того</a:t>
            </a:r>
            <a:r>
              <a:rPr lang="en-US" sz="4000" spc="-1" dirty="0">
                <a:solidFill>
                  <a:schemeClr val="bg1"/>
                </a:solidFill>
              </a:rPr>
              <a:t>, я </a:t>
            </a:r>
            <a:r>
              <a:rPr lang="en-US" sz="4000" spc="-1" dirty="0" err="1">
                <a:solidFill>
                  <a:schemeClr val="bg1"/>
                </a:solidFill>
              </a:rPr>
              <a:t>ще</a:t>
            </a:r>
            <a:r>
              <a:rPr lang="en-US" sz="4000" spc="-1" dirty="0">
                <a:solidFill>
                  <a:schemeClr val="bg1"/>
                </a:solidFill>
              </a:rPr>
              <a:t>…” </a:t>
            </a:r>
            <a:r>
              <a:rPr lang="en-US" sz="4000" spc="-1" dirty="0" err="1">
                <a:solidFill>
                  <a:schemeClr val="bg1"/>
                </a:solidFill>
              </a:rPr>
              <a:t>та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додає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те</a:t>
            </a:r>
            <a:r>
              <a:rPr lang="en-US" sz="4000" spc="-1" dirty="0">
                <a:solidFill>
                  <a:schemeClr val="bg1"/>
                </a:solidFill>
              </a:rPr>
              <a:t>, </a:t>
            </a:r>
            <a:r>
              <a:rPr lang="en-US" sz="4000" spc="-1" dirty="0" err="1">
                <a:solidFill>
                  <a:schemeClr val="bg1"/>
                </a:solidFill>
              </a:rPr>
              <a:t>що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вважає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значущим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та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  <a:r>
              <a:rPr lang="en-US" sz="4000" spc="-1" dirty="0" err="1">
                <a:solidFill>
                  <a:schemeClr val="bg1"/>
                </a:solidFill>
              </a:rPr>
              <a:t>важливим</a:t>
            </a:r>
            <a:r>
              <a:rPr lang="en-US" sz="4000" spc="-1" dirty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FCA4C4-C31C-472D-B85B-A7286EAB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260" y="1471320"/>
            <a:ext cx="4629653" cy="40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8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57337-A763-4E52-B433-ADF930B7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spc="-1" dirty="0">
                <a:solidFill>
                  <a:schemeClr val="bg1"/>
                </a:solidFill>
              </a:rPr>
              <a:t>Вправа “</a:t>
            </a:r>
            <a:r>
              <a:rPr lang="en-US" sz="6000" spc="-1" dirty="0" err="1">
                <a:solidFill>
                  <a:schemeClr val="bg1"/>
                </a:solidFill>
              </a:rPr>
              <a:t>Ресторан</a:t>
            </a:r>
            <a:r>
              <a:rPr lang="en-US" sz="6000" spc="-1" dirty="0">
                <a:solidFill>
                  <a:schemeClr val="bg1"/>
                </a:solidFill>
              </a:rPr>
              <a:t>”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6FB002-C77F-4991-8C6C-758EC797C17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6019920" cy="4915550"/>
          </a:xfrm>
        </p:spPr>
        <p:txBody>
          <a:bodyPr/>
          <a:lstStyle/>
          <a:p>
            <a:pPr marL="0" indent="0">
              <a:buNone/>
            </a:pPr>
            <a:r>
              <a:rPr lang="uk-UA" sz="4400" dirty="0">
                <a:solidFill>
                  <a:schemeClr val="bg1"/>
                </a:solidFill>
              </a:rPr>
              <a:t>Назвати, що сподобалось на сьогоднішній зустрічі найбільш, що виявилось особливо «смачним»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E189C-3D94-4096-90F7-C3370C23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578" y="1681788"/>
            <a:ext cx="4316342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75800" y="2323080"/>
            <a:ext cx="10188720" cy="252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7200" b="0" strike="noStrike" spc="-1">
                <a:solidFill>
                  <a:srgbClr val="F8F8F8"/>
                </a:solidFill>
                <a:latin typeface="Century Gothic"/>
              </a:rPr>
              <a:t>Дякую за увагу!</a:t>
            </a:r>
            <a:endParaRPr lang="en-US" sz="7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</TotalTime>
  <Words>350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Symbol</vt:lpstr>
      <vt:lpstr>Times New Roman</vt:lpstr>
      <vt:lpstr>Wingdings</vt:lpstr>
      <vt:lpstr>Office Theme</vt:lpstr>
      <vt:lpstr>Office Theme</vt:lpstr>
      <vt:lpstr>   Тренінг із розвитку навичок самопрезентації  “Мій образ” </vt:lpstr>
      <vt:lpstr>Вправа “Мої фейли та як їх з’їсти”</vt:lpstr>
      <vt:lpstr>Вправа «Назви сильні сторони». </vt:lpstr>
      <vt:lpstr>Вправа “Самореклама” </vt:lpstr>
      <vt:lpstr>Вправа “Герой мультфільму”</vt:lpstr>
      <vt:lpstr>Вправа “Комплімент”</vt:lpstr>
      <vt:lpstr>Вправа “Ресторан”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 на тему  “ Мої “правила” спілкування” </dc:title>
  <dc:subject/>
  <dc:creator>Юлия</dc:creator>
  <dc:description/>
  <cp:lastModifiedBy>Ирина Масляникова</cp:lastModifiedBy>
  <cp:revision>13</cp:revision>
  <dcterms:created xsi:type="dcterms:W3CDTF">2022-11-03T11:04:55Z</dcterms:created>
  <dcterms:modified xsi:type="dcterms:W3CDTF">2022-12-04T16:43:17Z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9</vt:i4>
  </property>
</Properties>
</file>