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357" r:id="rId2"/>
    <p:sldId id="349" r:id="rId3"/>
    <p:sldId id="352" r:id="rId4"/>
    <p:sldId id="256" r:id="rId5"/>
    <p:sldId id="333" r:id="rId6"/>
    <p:sldId id="350" r:id="rId7"/>
    <p:sldId id="359" r:id="rId8"/>
    <p:sldId id="360" r:id="rId9"/>
    <p:sldId id="354" r:id="rId10"/>
    <p:sldId id="268" r:id="rId11"/>
    <p:sldId id="353" r:id="rId12"/>
    <p:sldId id="351" r:id="rId13"/>
    <p:sldId id="280" r:id="rId14"/>
    <p:sldId id="331" r:id="rId15"/>
    <p:sldId id="334" r:id="rId16"/>
    <p:sldId id="273" r:id="rId17"/>
    <p:sldId id="358" r:id="rId18"/>
    <p:sldId id="274" r:id="rId19"/>
    <p:sldId id="355" r:id="rId20"/>
    <p:sldId id="361" r:id="rId21"/>
    <p:sldId id="35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6172" autoAdjust="0"/>
  </p:normalViewPr>
  <p:slideViewPr>
    <p:cSldViewPr>
      <p:cViewPr varScale="1">
        <p:scale>
          <a:sx n="76" d="100"/>
          <a:sy n="76" d="100"/>
        </p:scale>
        <p:origin x="16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45476-07D1-4D2F-B715-C0FA5F8D86B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564D3F8-D028-45F6-959C-ED005C4CBFE2}">
      <dgm:prSet phldrT="[Текст]"/>
      <dgm:spPr/>
      <dgm:t>
        <a:bodyPr/>
        <a:lstStyle/>
        <a:p>
          <a:r>
            <a:rPr lang="uk-UA" dirty="0" smtClean="0"/>
            <a:t>Загальна генетика</a:t>
          </a:r>
          <a:endParaRPr lang="uk-UA" dirty="0"/>
        </a:p>
      </dgm:t>
    </dgm:pt>
    <dgm:pt modelId="{2E23E9A4-BF42-4E99-BA39-2B85D038F349}" type="parTrans" cxnId="{957776AD-7C15-427A-B063-3C1840CAF5C3}">
      <dgm:prSet/>
      <dgm:spPr/>
      <dgm:t>
        <a:bodyPr/>
        <a:lstStyle/>
        <a:p>
          <a:endParaRPr lang="uk-UA"/>
        </a:p>
      </dgm:t>
    </dgm:pt>
    <dgm:pt modelId="{83410F29-4765-438B-BCE7-B791C20374E5}" type="sibTrans" cxnId="{957776AD-7C15-427A-B063-3C1840CAF5C3}">
      <dgm:prSet/>
      <dgm:spPr/>
      <dgm:t>
        <a:bodyPr/>
        <a:lstStyle/>
        <a:p>
          <a:endParaRPr lang="uk-UA"/>
        </a:p>
      </dgm:t>
    </dgm:pt>
    <dgm:pt modelId="{2F6FC8B4-5878-46E7-A983-E14F841FA6AC}">
      <dgm:prSet phldrT="[Текст]"/>
      <dgm:spPr/>
      <dgm:t>
        <a:bodyPr/>
        <a:lstStyle/>
        <a:p>
          <a:r>
            <a:rPr lang="uk-UA" dirty="0" smtClean="0"/>
            <a:t>Антропогенетика </a:t>
          </a:r>
          <a:endParaRPr lang="uk-UA" dirty="0"/>
        </a:p>
      </dgm:t>
    </dgm:pt>
    <dgm:pt modelId="{B6E01969-EF64-4243-9CEA-B1A3AF96A72D}" type="parTrans" cxnId="{F2ADEC0C-B4A1-44CC-8CCA-DA2DD077E23C}">
      <dgm:prSet/>
      <dgm:spPr/>
      <dgm:t>
        <a:bodyPr/>
        <a:lstStyle/>
        <a:p>
          <a:endParaRPr lang="uk-UA"/>
        </a:p>
      </dgm:t>
    </dgm:pt>
    <dgm:pt modelId="{4CCE26C7-6602-43AE-B587-B2FF8FDCC99D}" type="sibTrans" cxnId="{F2ADEC0C-B4A1-44CC-8CCA-DA2DD077E23C}">
      <dgm:prSet/>
      <dgm:spPr/>
      <dgm:t>
        <a:bodyPr/>
        <a:lstStyle/>
        <a:p>
          <a:endParaRPr lang="uk-UA"/>
        </a:p>
      </dgm:t>
    </dgm:pt>
    <dgm:pt modelId="{C523F3F2-795D-4B30-B83F-CE5247C6E4AD}">
      <dgm:prSet phldrT="[Текст]"/>
      <dgm:spPr/>
      <dgm:t>
        <a:bodyPr/>
        <a:lstStyle/>
        <a:p>
          <a:r>
            <a:rPr lang="uk-UA" dirty="0" smtClean="0"/>
            <a:t>Медична генетика</a:t>
          </a:r>
          <a:endParaRPr lang="uk-UA" dirty="0"/>
        </a:p>
      </dgm:t>
    </dgm:pt>
    <dgm:pt modelId="{D0D503E4-BD97-4F9B-B630-31FEE448B935}" type="parTrans" cxnId="{BE2AD8A5-6296-4B29-8786-0AD5E64B43E5}">
      <dgm:prSet/>
      <dgm:spPr/>
      <dgm:t>
        <a:bodyPr/>
        <a:lstStyle/>
        <a:p>
          <a:endParaRPr lang="uk-UA"/>
        </a:p>
      </dgm:t>
    </dgm:pt>
    <dgm:pt modelId="{F990D2E7-CF29-4385-9186-F741B5BBE3EB}" type="sibTrans" cxnId="{BE2AD8A5-6296-4B29-8786-0AD5E64B43E5}">
      <dgm:prSet/>
      <dgm:spPr/>
      <dgm:t>
        <a:bodyPr/>
        <a:lstStyle/>
        <a:p>
          <a:endParaRPr lang="uk-UA"/>
        </a:p>
      </dgm:t>
    </dgm:pt>
    <dgm:pt modelId="{6836527F-F535-4901-A2BC-C7B969171D30}" type="pres">
      <dgm:prSet presAssocID="{14845476-07D1-4D2F-B715-C0FA5F8D86B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A46B132-599B-428D-8AB0-A3DF68D0F255}" type="pres">
      <dgm:prSet presAssocID="{14845476-07D1-4D2F-B715-C0FA5F8D86BA}" presName="dummyMaxCanvas" presStyleCnt="0">
        <dgm:presLayoutVars/>
      </dgm:prSet>
      <dgm:spPr/>
    </dgm:pt>
    <dgm:pt modelId="{0C9BED50-90F2-4CE9-A0CE-2CF167D503CB}" type="pres">
      <dgm:prSet presAssocID="{14845476-07D1-4D2F-B715-C0FA5F8D86B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58666B-B5F1-4A36-9389-2A137ED293E0}" type="pres">
      <dgm:prSet presAssocID="{14845476-07D1-4D2F-B715-C0FA5F8D86B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15F96A-D8A0-41F0-A768-A37220DF8A30}" type="pres">
      <dgm:prSet presAssocID="{14845476-07D1-4D2F-B715-C0FA5F8D86B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4D01FB-7CE3-40A7-B403-C8A1481CBFBF}" type="pres">
      <dgm:prSet presAssocID="{14845476-07D1-4D2F-B715-C0FA5F8D86B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DA2776-90DD-429C-8272-CC8179CE4570}" type="pres">
      <dgm:prSet presAssocID="{14845476-07D1-4D2F-B715-C0FA5F8D86B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9BBA95-25BD-4C8F-B42C-F0C89CC9EE33}" type="pres">
      <dgm:prSet presAssocID="{14845476-07D1-4D2F-B715-C0FA5F8D86B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4B0D66-380F-4B36-8F06-4C464378A8F8}" type="pres">
      <dgm:prSet presAssocID="{14845476-07D1-4D2F-B715-C0FA5F8D86B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EDF2E5-B1E1-431B-AB41-D0002581A34F}" type="pres">
      <dgm:prSet presAssocID="{14845476-07D1-4D2F-B715-C0FA5F8D86B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8FE608F-7D5F-4613-A71D-3E6F9E215206}" type="presOf" srcId="{E564D3F8-D028-45F6-959C-ED005C4CBFE2}" destId="{949BBA95-25BD-4C8F-B42C-F0C89CC9EE33}" srcOrd="1" destOrd="0" presId="urn:microsoft.com/office/officeart/2005/8/layout/vProcess5"/>
    <dgm:cxn modelId="{4A69A7F8-1CEF-47E1-AED1-2C3CDB54AAB2}" type="presOf" srcId="{E564D3F8-D028-45F6-959C-ED005C4CBFE2}" destId="{0C9BED50-90F2-4CE9-A0CE-2CF167D503CB}" srcOrd="0" destOrd="0" presId="urn:microsoft.com/office/officeart/2005/8/layout/vProcess5"/>
    <dgm:cxn modelId="{F8C8D8CE-81EC-4893-9BCC-4EF405B88FD4}" type="presOf" srcId="{4CCE26C7-6602-43AE-B587-B2FF8FDCC99D}" destId="{29DA2776-90DD-429C-8272-CC8179CE4570}" srcOrd="0" destOrd="0" presId="urn:microsoft.com/office/officeart/2005/8/layout/vProcess5"/>
    <dgm:cxn modelId="{E5DFEC77-B57F-4DBE-9528-E3E37BC99437}" type="presOf" srcId="{C523F3F2-795D-4B30-B83F-CE5247C6E4AD}" destId="{8B15F96A-D8A0-41F0-A768-A37220DF8A30}" srcOrd="0" destOrd="0" presId="urn:microsoft.com/office/officeart/2005/8/layout/vProcess5"/>
    <dgm:cxn modelId="{BE2AD8A5-6296-4B29-8786-0AD5E64B43E5}" srcId="{14845476-07D1-4D2F-B715-C0FA5F8D86BA}" destId="{C523F3F2-795D-4B30-B83F-CE5247C6E4AD}" srcOrd="2" destOrd="0" parTransId="{D0D503E4-BD97-4F9B-B630-31FEE448B935}" sibTransId="{F990D2E7-CF29-4385-9186-F741B5BBE3EB}"/>
    <dgm:cxn modelId="{CB413BC6-141D-48D6-BCC0-8C2CD1CE199D}" type="presOf" srcId="{2F6FC8B4-5878-46E7-A983-E14F841FA6AC}" destId="{6B58666B-B5F1-4A36-9389-2A137ED293E0}" srcOrd="0" destOrd="0" presId="urn:microsoft.com/office/officeart/2005/8/layout/vProcess5"/>
    <dgm:cxn modelId="{2C633A57-EABC-4A42-A738-2660CBE8D6DF}" type="presOf" srcId="{14845476-07D1-4D2F-B715-C0FA5F8D86BA}" destId="{6836527F-F535-4901-A2BC-C7B969171D30}" srcOrd="0" destOrd="0" presId="urn:microsoft.com/office/officeart/2005/8/layout/vProcess5"/>
    <dgm:cxn modelId="{F2ADEC0C-B4A1-44CC-8CCA-DA2DD077E23C}" srcId="{14845476-07D1-4D2F-B715-C0FA5F8D86BA}" destId="{2F6FC8B4-5878-46E7-A983-E14F841FA6AC}" srcOrd="1" destOrd="0" parTransId="{B6E01969-EF64-4243-9CEA-B1A3AF96A72D}" sibTransId="{4CCE26C7-6602-43AE-B587-B2FF8FDCC99D}"/>
    <dgm:cxn modelId="{7AEF2501-74A0-456C-BA04-AF07B7F43F8A}" type="presOf" srcId="{2F6FC8B4-5878-46E7-A983-E14F841FA6AC}" destId="{854B0D66-380F-4B36-8F06-4C464378A8F8}" srcOrd="1" destOrd="0" presId="urn:microsoft.com/office/officeart/2005/8/layout/vProcess5"/>
    <dgm:cxn modelId="{ED0BB4E6-AF16-4E29-8D26-499D4D17630A}" type="presOf" srcId="{C523F3F2-795D-4B30-B83F-CE5247C6E4AD}" destId="{83EDF2E5-B1E1-431B-AB41-D0002581A34F}" srcOrd="1" destOrd="0" presId="urn:microsoft.com/office/officeart/2005/8/layout/vProcess5"/>
    <dgm:cxn modelId="{2BB9C83F-B4A0-46D1-B9E1-3D2DC0730A0E}" type="presOf" srcId="{83410F29-4765-438B-BCE7-B791C20374E5}" destId="{E14D01FB-7CE3-40A7-B403-C8A1481CBFBF}" srcOrd="0" destOrd="0" presId="urn:microsoft.com/office/officeart/2005/8/layout/vProcess5"/>
    <dgm:cxn modelId="{957776AD-7C15-427A-B063-3C1840CAF5C3}" srcId="{14845476-07D1-4D2F-B715-C0FA5F8D86BA}" destId="{E564D3F8-D028-45F6-959C-ED005C4CBFE2}" srcOrd="0" destOrd="0" parTransId="{2E23E9A4-BF42-4E99-BA39-2B85D038F349}" sibTransId="{83410F29-4765-438B-BCE7-B791C20374E5}"/>
    <dgm:cxn modelId="{6FC613C6-4EAA-4FDF-834B-10C76E1539A8}" type="presParOf" srcId="{6836527F-F535-4901-A2BC-C7B969171D30}" destId="{AA46B132-599B-428D-8AB0-A3DF68D0F255}" srcOrd="0" destOrd="0" presId="urn:microsoft.com/office/officeart/2005/8/layout/vProcess5"/>
    <dgm:cxn modelId="{EBAB12E2-1EAB-41C2-B92D-68C2651F0C59}" type="presParOf" srcId="{6836527F-F535-4901-A2BC-C7B969171D30}" destId="{0C9BED50-90F2-4CE9-A0CE-2CF167D503CB}" srcOrd="1" destOrd="0" presId="urn:microsoft.com/office/officeart/2005/8/layout/vProcess5"/>
    <dgm:cxn modelId="{88F622F1-E3B4-4507-B3CE-C4E4CE78287D}" type="presParOf" srcId="{6836527F-F535-4901-A2BC-C7B969171D30}" destId="{6B58666B-B5F1-4A36-9389-2A137ED293E0}" srcOrd="2" destOrd="0" presId="urn:microsoft.com/office/officeart/2005/8/layout/vProcess5"/>
    <dgm:cxn modelId="{8F3829D2-2795-4139-AA5A-E27334DEFD0F}" type="presParOf" srcId="{6836527F-F535-4901-A2BC-C7B969171D30}" destId="{8B15F96A-D8A0-41F0-A768-A37220DF8A30}" srcOrd="3" destOrd="0" presId="urn:microsoft.com/office/officeart/2005/8/layout/vProcess5"/>
    <dgm:cxn modelId="{76948154-9E0A-45DB-B2CD-B648320D7F46}" type="presParOf" srcId="{6836527F-F535-4901-A2BC-C7B969171D30}" destId="{E14D01FB-7CE3-40A7-B403-C8A1481CBFBF}" srcOrd="4" destOrd="0" presId="urn:microsoft.com/office/officeart/2005/8/layout/vProcess5"/>
    <dgm:cxn modelId="{20DC5289-6752-4C82-B7FA-D35BD8E13F8E}" type="presParOf" srcId="{6836527F-F535-4901-A2BC-C7B969171D30}" destId="{29DA2776-90DD-429C-8272-CC8179CE4570}" srcOrd="5" destOrd="0" presId="urn:microsoft.com/office/officeart/2005/8/layout/vProcess5"/>
    <dgm:cxn modelId="{76043596-69EF-4ECA-ACB0-C75A5BB42A24}" type="presParOf" srcId="{6836527F-F535-4901-A2BC-C7B969171D30}" destId="{949BBA95-25BD-4C8F-B42C-F0C89CC9EE33}" srcOrd="6" destOrd="0" presId="urn:microsoft.com/office/officeart/2005/8/layout/vProcess5"/>
    <dgm:cxn modelId="{CB7A15D0-747A-47EB-AC05-0F9C0A2A03C3}" type="presParOf" srcId="{6836527F-F535-4901-A2BC-C7B969171D30}" destId="{854B0D66-380F-4B36-8F06-4C464378A8F8}" srcOrd="7" destOrd="0" presId="urn:microsoft.com/office/officeart/2005/8/layout/vProcess5"/>
    <dgm:cxn modelId="{29B97A97-5F72-442D-81E9-E57D24962FBF}" type="presParOf" srcId="{6836527F-F535-4901-A2BC-C7B969171D30}" destId="{83EDF2E5-B1E1-431B-AB41-D0002581A34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171F6-6E78-4DF4-BD46-3F8D6B2FE54B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A52A-11D2-41E8-B9B5-496C94124F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75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689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113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949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0925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16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FA52A-11D2-41E8-B9B5-496C94124F61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062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894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26876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 до дисципліни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основи генетики</a:t>
            </a:r>
            <a:endParaRPr lang="uk-UA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47437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err="1"/>
              <a:t>К</a:t>
            </a:r>
            <a:r>
              <a:rPr lang="uk-UA" dirty="0" err="1" smtClean="0"/>
              <a:t>.п.н</a:t>
            </a:r>
            <a:r>
              <a:rPr lang="uk-UA" dirty="0" smtClean="0"/>
              <a:t>., Світлана </a:t>
            </a:r>
            <a:r>
              <a:rPr lang="uk-UA" dirty="0" smtClean="0"/>
              <a:t>Євгеніївна </a:t>
            </a:r>
            <a:r>
              <a:rPr lang="uk-UA" dirty="0" err="1" smtClean="0"/>
              <a:t>Бухальська</a:t>
            </a:r>
            <a:endParaRPr lang="uk-UA" dirty="0"/>
          </a:p>
        </p:txBody>
      </p:sp>
      <p:pic>
        <p:nvPicPr>
          <p:cNvPr id="6" name="Picture 2" descr="Біологія - timelearn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6547"/>
            <a:ext cx="344061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1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7704856" cy="5256584"/>
          </a:xfrm>
        </p:spPr>
        <p:txBody>
          <a:bodyPr>
            <a:normAutofit fontScale="92500"/>
          </a:bodyPr>
          <a:lstStyle/>
          <a:p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 біологічна наука для визначення гіпотез, фактів, теорій використовує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 та емпіричні методи наукових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порівняльно-описовий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, опис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аналіз, характеристика біологічних явищ, ознак; зіставлення, встановлення подібних і відмінних рис;</a:t>
            </a: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 процесів розвитку в часі на основі даних про сучасний органічний світ, його минуле;</a:t>
            </a: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дослідницьких умов для вивчення біологічних явищ;</a:t>
            </a: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імітація окремих біологічних процесів або явищ, об’єктів, окремих їх</a:t>
            </a:r>
          </a:p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структур;</a:t>
            </a: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 стеження за станом окремих біологічних об’єктів, перебігом певних процесів в окремих екосистемах, біосфери в цілому;</a:t>
            </a: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статистичний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нагромадження і обробка кількісного матеріалу, отриманого у результаті спостережень, експериментів, або моделювання.</a:t>
            </a:r>
          </a:p>
          <a:p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>
            <a:normAutofit/>
          </a:bodyPr>
          <a:lstStyle/>
          <a:p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й дослідження </a:t>
            </a:r>
            <a:r>
              <a:rPr lang="uk-UA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процес здобуття нових знань, один із видів пізнавальної діяльності</a:t>
            </a:r>
            <a:endParaRPr lang="uk-UA" sz="2400" dirty="0">
              <a:effectLst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 дослідження</a:t>
            </a:r>
          </a:p>
          <a:p>
            <a:pPr marL="82296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Постановка проблеми, визначення мети та завдань дослідження.</a:t>
            </a:r>
          </a:p>
          <a:p>
            <a:pPr marL="82296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Вибір методів дослідження.</a:t>
            </a:r>
          </a:p>
          <a:p>
            <a:pPr marL="82296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Теоретичний аналіз проблеми.</a:t>
            </a:r>
          </a:p>
          <a:p>
            <a:pPr marL="82296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Вивчення та аналіз наукової та науково-популярної літератури.</a:t>
            </a:r>
          </a:p>
          <a:p>
            <a:pPr marL="82296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Формулювання гіпотез.</a:t>
            </a:r>
          </a:p>
          <a:p>
            <a:pPr marL="82296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Практична перевірка теоретичної моделі гіпотези.</a:t>
            </a:r>
          </a:p>
          <a:p>
            <a:pPr marL="82296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4.1.Експеримент.</a:t>
            </a:r>
          </a:p>
          <a:p>
            <a:pPr marL="82296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 Математичний аналіз.</a:t>
            </a:r>
          </a:p>
          <a:p>
            <a:pPr marL="82296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Висновки.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4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вища якісно специфічна біологічна форма руху матерії, яка за відповідних умов закономірно виникає на певному етапі її історичного розвитку.</a:t>
            </a:r>
            <a:b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представлене незліченою кількістю різноманітних індивідуальних живих форм, які мають спільні ознаки, відрізняються від неживих складною організацією, утворюють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 системи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цілісне, органічно поєднане утворення частин, або елементів живої природи. Прикладом біологічних систем є клітина, тканина, орган, організм, популяція, біоценоз, біосфера тощо. </a:t>
            </a:r>
          </a:p>
        </p:txBody>
      </p:sp>
    </p:spTree>
    <p:extLst>
      <p:ext uri="{BB962C8B-B14F-4D97-AF65-F5344CB8AC3E}">
        <p14:creationId xmlns:p14="http://schemas.microsoft.com/office/powerpoint/2010/main" val="2450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27584" y="3326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Біологічні  системи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сукупність біологічних об’єктів, їх структ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р, які об’єднані зв’язками в єдине ціле.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376086"/>
              </p:ext>
            </p:extLst>
          </p:nvPr>
        </p:nvGraphicFramePr>
        <p:xfrm>
          <a:off x="1435100" y="1336560"/>
          <a:ext cx="7499350" cy="4950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0796"/>
                <a:gridCol w="2090696"/>
                <a:gridCol w="3207858"/>
              </a:tblGrid>
              <a:tr h="415806"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Основні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групи</a:t>
                      </a:r>
                      <a:endParaRPr lang="uk-UA" sz="12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endParaRPr lang="uk-UA" sz="12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Ознаки, складові</a:t>
                      </a:r>
                      <a:endParaRPr lang="uk-UA" sz="1200" kern="10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</a:tr>
              <a:tr h="415806">
                <a:tc rowSpan="3"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Біологічні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мікросистеми</a:t>
                      </a:r>
                      <a:endParaRPr lang="uk-UA" sz="12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1.Молекулярний</a:t>
                      </a:r>
                      <a:endParaRPr lang="uk-UA" sz="12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Вода,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неорганічні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речовини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білки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ліпіди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вуглеводи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ДНК,РНК, АТФ.</a:t>
                      </a:r>
                      <a:endParaRPr lang="uk-UA" sz="12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</a:tr>
              <a:tr h="115444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2.Субклітинний</a:t>
                      </a:r>
                      <a:endParaRPr lang="uk-UA" sz="12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Органоїди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клітини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пластиди</a:t>
                      </a:r>
                      <a:r>
                        <a:rPr lang="ru-RU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мітохондрії</a:t>
                      </a:r>
                      <a:endParaRPr lang="uk-UA" sz="12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</a:tr>
              <a:tr h="30884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Клітинний</a:t>
                      </a:r>
                      <a:endParaRPr lang="uk-UA" sz="12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Клітини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прокаріотів</a:t>
                      </a:r>
                      <a:r>
                        <a:rPr lang="ru-RU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ru-RU" sz="12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еукаріотів</a:t>
                      </a:r>
                      <a:endParaRPr lang="uk-UA" sz="12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</a:tr>
              <a:tr h="939221">
                <a:tc rowSpan="3"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Біологічні мезосистеми</a:t>
                      </a:r>
                      <a:endParaRPr lang="uk-UA" sz="1200" kern="10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Тканинний</a:t>
                      </a:r>
                      <a:endParaRPr lang="uk-UA" sz="12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Рослини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покривна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механічна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твірна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провідна</a:t>
                      </a:r>
                      <a:r>
                        <a:rPr lang="ru-RU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секреторна</a:t>
                      </a:r>
                      <a:r>
                        <a:rPr lang="ru-RU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ксилема, </a:t>
                      </a:r>
                      <a:r>
                        <a:rPr lang="ru-RU" sz="12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флоема</a:t>
                      </a:r>
                      <a:r>
                        <a:rPr lang="ru-RU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Тварин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епітеліальна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сполучна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м’язова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нервова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2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</a:tr>
              <a:tr h="20790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Органи </a:t>
                      </a:r>
                      <a:endParaRPr lang="uk-UA" sz="1200" kern="10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Рослини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вегетативні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генеративні</a:t>
                      </a:r>
                      <a:endParaRPr lang="uk-UA" sz="12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</a:tr>
              <a:tr h="20790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Організм</a:t>
                      </a:r>
                      <a:endParaRPr lang="uk-UA" sz="12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Системи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органів</a:t>
                      </a:r>
                      <a:endParaRPr lang="uk-UA" sz="12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</a:tr>
              <a:tr h="415806">
                <a:tc rowSpan="3"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Біологічні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макросистеми</a:t>
                      </a:r>
                      <a:endParaRPr lang="uk-UA" sz="12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Популяційно-видовий</a:t>
                      </a:r>
                      <a:endParaRPr lang="uk-UA" sz="1200" kern="10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Популяція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підвид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вид (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основні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процеси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мікроеволюції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2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</a:tr>
              <a:tr h="41580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Біогеоценоз</a:t>
                      </a:r>
                      <a:endParaRPr lang="uk-UA" sz="1200" kern="10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Угрупування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популяцій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видів</a:t>
                      </a:r>
                      <a:endParaRPr lang="uk-UA" sz="12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</a:tr>
              <a:tr h="20790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Біосферний</a:t>
                      </a:r>
                      <a:endParaRPr lang="uk-UA" sz="1200" kern="10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Сукупність</a:t>
                      </a:r>
                      <a:r>
                        <a:rPr lang="ru-RU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біогеоценозів</a:t>
                      </a:r>
                      <a:endParaRPr lang="uk-UA" sz="12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109" marR="581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0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23928" y="476672"/>
            <a:ext cx="5009759" cy="57717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Фундаментальні властивості живого: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самовідтворення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(розмноження, репродукція)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властивість, що забезпечує наступність між поколіннями, які змінюють одне одного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самооновлення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властивість, що пов’язана з відновленням втрачених компонентів і структур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саморегуляція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властивість, що ґрунтується на потоці речовин, енергії та інформації, здатність підтримувати сталість свого хімічного складу та інтенсивність фізичних процесів.</a:t>
            </a:r>
          </a:p>
          <a:p>
            <a:endParaRPr lang="uk-UA" dirty="0"/>
          </a:p>
        </p:txBody>
      </p:sp>
      <p:pic>
        <p:nvPicPr>
          <p:cNvPr id="2052" name="Picture 4" descr="Timeline Of Animated Series | Legends of the Multi Universe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92696"/>
            <a:ext cx="345638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39592"/>
              </p:ext>
            </p:extLst>
          </p:nvPr>
        </p:nvGraphicFramePr>
        <p:xfrm>
          <a:off x="1331640" y="908720"/>
          <a:ext cx="7416824" cy="5486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312"/>
                <a:gridCol w="4608512"/>
              </a:tblGrid>
              <a:tr h="284551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Ознаки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Їх прояви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</a:tr>
              <a:tr h="569102"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Єдність хімічного складу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Усі живі організми складаються з тих самих хімічних елементів, що й об’єкти неживої природи. Проте співвідношення хімічних елементів у живій та неживій природі неоднакове: у живій 98℅ становлять 4 органогенні елементи: карбон, </a:t>
                      </a:r>
                      <a:r>
                        <a:rPr lang="uk-UA" sz="1100" dirty="0" err="1">
                          <a:effectLst/>
                        </a:rPr>
                        <a:t>оксиген</a:t>
                      </a:r>
                      <a:r>
                        <a:rPr lang="uk-UA" sz="1100" dirty="0">
                          <a:effectLst/>
                        </a:rPr>
                        <a:t>, нітроген, гідроген.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</a:tr>
              <a:tr h="711377"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Метаболізм</a:t>
                      </a:r>
                    </a:p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(обмін речовин та енергії)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Усі живі системи поглинають необхідні їм речовини із зовнішнього середовища і виділяють у нього продукти життєдіяльності; через них проходять потоки речовин та енергії. Обмін речовин забезпечує відносну сталість хімічного складу організмів.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</a:tr>
              <a:tr h="426826"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Саморегуляція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Проявляється у здатності живих організмів, які мешкають у мінливих умовах середовища, підтримувати сталість свого хімічного складу та інтенсивність фізіологічних процесів.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</a:tr>
              <a:tr h="426826"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Ріст і розвиток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Полягають у збільшенні розмірів та маси зі збереженням загальних ознак будови і супроводжуються виникненням нових якісних і кількісних утворень.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</a:tr>
              <a:tr h="284551"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Подразливість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Виявляється у реакції живих організмів на чинники довкілля.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</a:tr>
              <a:tr h="569102"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Самовідтворення або розмноження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Забезпечує підтримування існування життя будь-якого виду та життя взагалі; в його основі лежить утворення нових молекул і структур, передача спадкової інформації, яка міститься у ДНК.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</a:tr>
              <a:tr h="284551"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Спадковість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Виявлення у здатності організмів забезпечувати передачу ознаки, властивості, особливості розвитку із покоління в покоління.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</a:tr>
              <a:tr h="284551"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Мінливість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Здатність організмів набувати нових ознак і властивостей в онтогенезі.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</a:tr>
              <a:tr h="569102"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Дискретність і</a:t>
                      </a:r>
                    </a:p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цілісність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Біологічна система (клітина, організм, популяція, тощо) складається із окремих, але взаємопов’язаних між собою частин, які утворюють структурно – фундаментальну єдність.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</a:tr>
              <a:tr h="569102"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Онтогенез і</a:t>
                      </a:r>
                    </a:p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філогенез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  <a:tc>
                  <a:txBody>
                    <a:bodyPr/>
                    <a:lstStyle/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Індивідуальний розвиток кожного організму, який визначається реалізацією спадкової інформації та дії чинників довкілля.</a:t>
                      </a:r>
                    </a:p>
                    <a:p>
                      <a:pPr indent="810260" algn="just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Онтогенез кожної особин є коротке і швидке повторення філогенезу - історичного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111" marR="56111" marT="0" marB="0"/>
                </a:tc>
              </a:tr>
            </a:tbl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2555776" y="476672"/>
            <a:ext cx="2855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життя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3608" y="404664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організації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живого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відносно гомогенні біологічні системи, для яких характерні певний тип взаємодії елементів,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просторовий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часовий масштаби процесів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388740"/>
              </p:ext>
            </p:extLst>
          </p:nvPr>
        </p:nvGraphicFramePr>
        <p:xfrm>
          <a:off x="1115616" y="1340768"/>
          <a:ext cx="7632848" cy="5327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2"/>
                <a:gridCol w="5184576"/>
              </a:tblGrid>
              <a:tr h="0"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kern="100" dirty="0" err="1">
                          <a:effectLst/>
                        </a:rPr>
                        <a:t>Рівні</a:t>
                      </a:r>
                      <a:r>
                        <a:rPr lang="ru-RU" sz="1100" kern="100" dirty="0">
                          <a:effectLst/>
                        </a:rPr>
                        <a:t> </a:t>
                      </a:r>
                      <a:r>
                        <a:rPr lang="ru-RU" sz="1100" kern="100" dirty="0" err="1">
                          <a:effectLst/>
                        </a:rPr>
                        <a:t>організації</a:t>
                      </a:r>
                      <a:endParaRPr lang="uk-UA" sz="1100" kern="100" dirty="0">
                        <a:solidFill>
                          <a:srgbClr val="000080"/>
                        </a:solidFill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46584" marR="46584" marT="0" marB="0"/>
                </a:tc>
                <a:tc>
                  <a:txBody>
                    <a:bodyPr/>
                    <a:lstStyle/>
                    <a:p>
                      <a:pPr indent="81026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kern="100" dirty="0" err="1">
                          <a:effectLst/>
                        </a:rPr>
                        <a:t>Властиві</a:t>
                      </a:r>
                      <a:r>
                        <a:rPr lang="ru-RU" sz="1100" kern="100" dirty="0">
                          <a:effectLst/>
                        </a:rPr>
                        <a:t> </a:t>
                      </a:r>
                      <a:r>
                        <a:rPr lang="ru-RU" sz="1100" kern="100" dirty="0" err="1">
                          <a:effectLst/>
                        </a:rPr>
                        <a:t>ознаки</a:t>
                      </a:r>
                      <a:endParaRPr lang="uk-UA" sz="1100" kern="100" dirty="0">
                        <a:solidFill>
                          <a:srgbClr val="000080"/>
                        </a:solidFill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46584" marR="46584" marT="0" marB="0"/>
                </a:tc>
              </a:tr>
              <a:tr h="857151">
                <a:tc>
                  <a:txBody>
                    <a:bodyPr/>
                    <a:lstStyle/>
                    <a:p>
                      <a:pPr indent="81026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kern="100" dirty="0" err="1">
                          <a:effectLst/>
                        </a:rPr>
                        <a:t>Молекулярний</a:t>
                      </a:r>
                      <a:endParaRPr lang="uk-UA" sz="1100" kern="100" dirty="0">
                        <a:solidFill>
                          <a:srgbClr val="000080"/>
                        </a:solidFill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46584" marR="46584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Біологічна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вивлється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рівні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функціонування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біологічно</a:t>
                      </a:r>
                      <a:r>
                        <a:rPr lang="ru-RU" sz="11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активних</a:t>
                      </a:r>
                      <a:r>
                        <a:rPr lang="ru-RU" sz="11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макромолекул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білків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нуклеїнових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кислот,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вуглеводів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даному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рівні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розпочинаються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найважливіші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процеси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життєдіяльності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кодування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передача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спадкової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обмін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речовин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перетворення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сонячної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хімічної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енергій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йому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властива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стійкість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молекулярних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структур у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ряді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поколінь</a:t>
                      </a:r>
                      <a:endParaRPr lang="uk-UA" sz="11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584" marR="46584" marT="0" marB="0"/>
                </a:tc>
              </a:tr>
              <a:tr h="285717">
                <a:tc>
                  <a:txBody>
                    <a:bodyPr/>
                    <a:lstStyle/>
                    <a:p>
                      <a:pPr indent="81026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kern="100" dirty="0" err="1">
                          <a:effectLst/>
                        </a:rPr>
                        <a:t>Клітинний</a:t>
                      </a:r>
                      <a:endParaRPr lang="uk-UA" sz="1100" kern="100" dirty="0">
                        <a:solidFill>
                          <a:srgbClr val="000080"/>
                        </a:solidFill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46584" marR="46584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Клітина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структурно-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функціональна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універсальна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генетична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одиниця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живого</a:t>
                      </a:r>
                      <a:endParaRPr lang="uk-UA" sz="11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584" marR="46584" marT="0" marB="0"/>
                </a:tc>
              </a:tr>
              <a:tr h="428576">
                <a:tc>
                  <a:txBody>
                    <a:bodyPr/>
                    <a:lstStyle/>
                    <a:p>
                      <a:pPr indent="81026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kern="100" dirty="0" err="1">
                          <a:effectLst/>
                        </a:rPr>
                        <a:t>Тканинний</a:t>
                      </a:r>
                      <a:endParaRPr lang="uk-UA" sz="1100" kern="100" dirty="0">
                        <a:solidFill>
                          <a:srgbClr val="000080"/>
                        </a:solidFill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46584" marR="46584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Тканина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сукупність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клітин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подібних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будовою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походженням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функціями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та 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міжклітинної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речовини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виконують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організмі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певну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роль</a:t>
                      </a:r>
                      <a:endParaRPr lang="uk-UA" sz="11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584" marR="46584" marT="0" marB="0"/>
                </a:tc>
              </a:tr>
              <a:tr h="285717">
                <a:tc>
                  <a:txBody>
                    <a:bodyPr/>
                    <a:lstStyle/>
                    <a:p>
                      <a:pPr indent="81026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kern="100" dirty="0" err="1">
                          <a:effectLst/>
                        </a:rPr>
                        <a:t>Органний</a:t>
                      </a:r>
                      <a:endParaRPr lang="uk-UA" sz="1100" kern="100" dirty="0">
                        <a:solidFill>
                          <a:srgbClr val="000080"/>
                        </a:solidFill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46584" marR="46584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структурно-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функціональні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об’єднання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кількох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типів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тканин</a:t>
                      </a:r>
                      <a:endParaRPr lang="uk-UA" sz="11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584" marR="46584" marT="0" marB="0"/>
                </a:tc>
              </a:tr>
              <a:tr h="657701">
                <a:tc>
                  <a:txBody>
                    <a:bodyPr/>
                    <a:lstStyle/>
                    <a:p>
                      <a:pPr indent="81026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kern="100" dirty="0" err="1" smtClean="0">
                          <a:effectLst/>
                        </a:rPr>
                        <a:t>Організмовий</a:t>
                      </a:r>
                      <a:endParaRPr lang="uk-UA" sz="1100" kern="100" dirty="0">
                        <a:solidFill>
                          <a:srgbClr val="000080"/>
                        </a:solidFill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46584" marR="46584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Організм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цілісна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диференційована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органів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даному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рівні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спостерігається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найбільша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різноманітність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 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endParaRPr lang="uk-UA" sz="11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584" marR="46584" marT="0" marB="0"/>
                </a:tc>
              </a:tr>
              <a:tr h="714293">
                <a:tc>
                  <a:txBody>
                    <a:bodyPr/>
                    <a:lstStyle/>
                    <a:p>
                      <a:pPr indent="81026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kern="100" dirty="0" err="1">
                          <a:effectLst/>
                        </a:rPr>
                        <a:t>Популяційно-видовий</a:t>
                      </a:r>
                      <a:endParaRPr lang="uk-UA" sz="1100" kern="100" dirty="0">
                        <a:solidFill>
                          <a:srgbClr val="000080"/>
                        </a:solidFill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46584" marR="46584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Популяція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утворена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сукупністю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організмів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одного виду,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мешкають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певній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території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частково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ізольовані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особин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сукупностей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особинами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популяцій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відбувається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вільне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схрещування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Популяція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елементарна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одиниця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еволюційного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процесу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якій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розпочинаються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процеси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видоутворення</a:t>
                      </a:r>
                      <a:endParaRPr lang="uk-UA" sz="11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584" marR="46584" marT="0" marB="0"/>
                </a:tc>
              </a:tr>
              <a:tr h="714293">
                <a:tc>
                  <a:txBody>
                    <a:bodyPr/>
                    <a:lstStyle/>
                    <a:p>
                      <a:pPr indent="81026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kern="100" dirty="0" err="1">
                          <a:effectLst/>
                        </a:rPr>
                        <a:t>Екосистемний</a:t>
                      </a:r>
                      <a:endParaRPr lang="uk-UA" sz="1100" kern="100" dirty="0">
                        <a:effectLst/>
                      </a:endParaRPr>
                    </a:p>
                    <a:p>
                      <a:pPr indent="81026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kern="100" dirty="0" err="1">
                          <a:effectLst/>
                        </a:rPr>
                        <a:t>Біогеоценотичний</a:t>
                      </a:r>
                      <a:endParaRPr lang="uk-UA" sz="1100" kern="100" dirty="0">
                        <a:solidFill>
                          <a:srgbClr val="000080"/>
                        </a:solidFill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46584" marR="46584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Біогеоценози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історично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сформовані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стійкі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угрупування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популяцій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різних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видів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зв’язані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собою і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довкіллям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обміном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речовин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енергії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інформації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екосистеми</a:t>
                      </a:r>
                      <a:r>
                        <a:rPr lang="ru-RU" sz="11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яких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здійснюється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колообіг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речовин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енергії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зумовлений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життєдіяльністю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організмів</a:t>
                      </a:r>
                      <a:r>
                        <a:rPr lang="ru-RU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1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584" marR="46584" marT="0" marB="0"/>
                </a:tc>
              </a:tr>
              <a:tr h="571434">
                <a:tc>
                  <a:txBody>
                    <a:bodyPr/>
                    <a:lstStyle/>
                    <a:p>
                      <a:pPr indent="81026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100" kern="100" dirty="0" err="1">
                          <a:effectLst/>
                        </a:rPr>
                        <a:t>Біосферний</a:t>
                      </a:r>
                      <a:endParaRPr lang="uk-UA" sz="1100" kern="100" dirty="0">
                        <a:solidFill>
                          <a:srgbClr val="000080"/>
                        </a:solidFill>
                        <a:effectLst/>
                        <a:latin typeface="Liberation Serif"/>
                        <a:ea typeface="Times New Roman"/>
                        <a:cs typeface="Liberation Serif"/>
                      </a:endParaRPr>
                    </a:p>
                  </a:txBody>
                  <a:tcPr marL="46584" marR="46584" marT="0" marB="0"/>
                </a:tc>
                <a:tc>
                  <a:txBody>
                    <a:bodyPr/>
                    <a:lstStyle/>
                    <a:p>
                      <a:pPr indent="81026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uk-UA" sz="1100" b="1" kern="1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Біосфера</a:t>
                      </a:r>
                      <a:r>
                        <a:rPr lang="ru-RU" sz="11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це система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вищого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порядку,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охоплює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всі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явища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життя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Землі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Даний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організації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характеризується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біологічним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коло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обігом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речовин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єдиним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потоком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енергії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забезпечують</a:t>
                      </a:r>
                      <a:r>
                        <a:rPr lang="ru-RU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цілісніст</a:t>
                      </a:r>
                      <a:r>
                        <a:rPr lang="uk-UA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uk-UA" sz="1100" kern="1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584" marR="465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8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Біологія організму</a:t>
            </a:r>
            <a:endParaRPr lang="uk-U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3" y="1124744"/>
            <a:ext cx="4164037" cy="488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Центральна догма молекулярної біології 2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43362"/>
            <a:ext cx="28833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Презентація на тему: &quot;Різноманітність клітин організму людини&quot;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72" y="3789040"/>
            <a:ext cx="2542354" cy="190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Онтогенез картинки (50 фото) » Юмор, позитив и много смешных картино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23072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Предмет Екологія людин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55" y="1052736"/>
            <a:ext cx="2808312" cy="21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3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17" y="620688"/>
            <a:ext cx="7241039" cy="5160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53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87624" y="332656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 місце людини в системі органічного світу.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Людина розумна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біологічна істота відноситься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домену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Еукаріоти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субдомену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Аморфеї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надцарства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Опістоконти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 тварини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підцарства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Багатоклітинні тварини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Хордові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 Ссавці,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яду Примати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Людина розумна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резентация на тему: &quot;Людина розумна – біологічний вид. Людина розумна це  вид живих організмів, що на сучасному етапі існування живого перебуває на  найвищому щаблі розвитку.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513790"/>
            <a:ext cx="432604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5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994122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1.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дисципліни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основи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генетики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131840" y="980728"/>
            <a:ext cx="5832648" cy="4608512"/>
          </a:xfrm>
        </p:spPr>
        <p:txBody>
          <a:bodyPr>
            <a:normAutofit fontScale="92500"/>
          </a:bodyPr>
          <a:lstStyle/>
          <a:p>
            <a:pPr marL="82296" indent="0" algn="just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комплексна природнича наука.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Генетика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спадковість і мінливість.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 в системі психологічної освіти. </a:t>
            </a:r>
          </a:p>
          <a:p>
            <a:pPr marL="82296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Основні методи біологічних досліджень.   </a:t>
            </a:r>
          </a:p>
          <a:p>
            <a:pPr marL="82296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Суть життя. Форми життя, його фундаментальні властивості. Рівні організації життя. Значення уявлень про рівні організації живого для практичної діяльності</a:t>
            </a:r>
          </a:p>
          <a:p>
            <a:pPr marL="82296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Особливе місце людини в системі органічного світу. Співвідношення фізико-хімічних, біологічних і соціально-психологічних явищ у життєдіяльності людини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сихология - Биология 8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2954483" cy="35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сихология - Биология 8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33328"/>
            <a:ext cx="2954483" cy="35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" y="1412776"/>
            <a:ext cx="447701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84781" y="1412776"/>
            <a:ext cx="45517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У людини оптимізм чи песимізм програмується на генетичному рівні. Вчені з'ясували, що погляд на світ визначається концентрацією </a:t>
            </a:r>
            <a:r>
              <a:rPr lang="uk-UA" sz="2400" dirty="0" err="1"/>
              <a:t>нейропептидів</a:t>
            </a:r>
            <a:r>
              <a:rPr lang="uk-UA" sz="2400" dirty="0"/>
              <a:t> </a:t>
            </a:r>
            <a:r>
              <a:rPr lang="en-US" sz="2400" dirty="0"/>
              <a:t>Y </a:t>
            </a:r>
            <a:r>
              <a:rPr lang="uk-UA" sz="2400" dirty="0"/>
              <a:t>в мозку, знижена концентрація яких змушує людину депресивно і песимістично сприймати навколишнє середовище.</a:t>
            </a:r>
          </a:p>
          <a:p>
            <a:pPr algn="just"/>
            <a:r>
              <a:rPr lang="uk-UA" sz="2400" dirty="0"/>
              <a:t>Водночас людина </a:t>
            </a:r>
            <a:r>
              <a:rPr lang="uk-UA" sz="2400" dirty="0" err="1"/>
              <a:t>біосоціальна</a:t>
            </a:r>
            <a:r>
              <a:rPr lang="uk-UA" sz="2400" dirty="0"/>
              <a:t> істота і може керувати своїми почуттями.</a:t>
            </a:r>
          </a:p>
        </p:txBody>
      </p:sp>
    </p:spTree>
    <p:extLst>
      <p:ext uri="{BB962C8B-B14F-4D97-AF65-F5344CB8AC3E}">
        <p14:creationId xmlns:p14="http://schemas.microsoft.com/office/powerpoint/2010/main" val="3447339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артинки дякую за увагу для презентації на українській мов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99" y="273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6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332656"/>
            <a:ext cx="7818072" cy="59877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сфера діяльності людини, яка присвячена здобуттю нового знання про навколишній світ. Основою наукового пізнання є побудова системи достовірного знання, що ґрунтується на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фактах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спостереження або експеримент, який може бути відтворений та підтверджений.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основі аналізу фактів сформовано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 це обґрунтовані припущення, які ці факти пояснюють.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нові факти не підтверджують гіпотезу, то висувають нову гіпотезу. Якщо ж гіпотеза добре узгоджується з наявними фактами й дозволяє робити прогнози, що згодом підтверджені, то вона стає основою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 теорії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теорія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система узагальнених знань, яка пояснює наявні факти, формулює загальні закони, яким ці факти підпорядковуються, і дозволяє передбачати невідомі раніше явища.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→ ФАКТ → ГІПОТЕЗА →НАУКОВА ТЕОРІЯ</a:t>
            </a:r>
          </a:p>
        </p:txBody>
      </p:sp>
    </p:spTree>
    <p:extLst>
      <p:ext uri="{BB962C8B-B14F-4D97-AF65-F5344CB8AC3E}">
        <p14:creationId xmlns:p14="http://schemas.microsoft.com/office/powerpoint/2010/main" val="4218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640474"/>
          </a:xfrm>
        </p:spPr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1547664" y="26064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– життя і грецького  – вчення) – система наук про життя в усіх його виявах на всіх рівнях організації живого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131840" y="1412776"/>
            <a:ext cx="53285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«біологія»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сучасному значенні запропонували в 1802 році незалежно один від одного французький вчений Ж. Б.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Ламарк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німецький учений Г. Р.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Тревіранус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Хоча раніше згадувався у працях Т.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Роозе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(1797 р.) і К.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Бурдаха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(1800 р.).</a:t>
            </a: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Предметом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біології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живі організми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їх будова, функції, зв’язки між собою і довкіллям, природні угрупування, оболонка життя в цілому.</a:t>
            </a:r>
          </a:p>
        </p:txBody>
      </p:sp>
      <p:pic>
        <p:nvPicPr>
          <p:cNvPr id="9218" name="Picture 2" descr="Збереження біорізноманіття планети в наших з вами руках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47600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розділи біології</a:t>
            </a:r>
            <a:endParaRPr lang="uk-UA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об’єднує велику кількість самостійних дисциплін.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систематичними групами розрізняють: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біологію рослин,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біологію грибів,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біологію мікроорганізмів,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біологію тварин,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біологію людини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агальна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 найрізноманітніші вияви життя та властивості організмів незалежно від місця їх у системі органічного світу і охоплює: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цитологію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 будову, склад, функції клітини);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молекулярну біологію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 життєві явища на молекулярному рівні);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біологію розвитку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гаметогенезу до старіння і смерті);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 закономірності спадковості та мінливості);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екологію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взаємозв’язки організмів і їхніх угрупувань між собою і довкіллям).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 тісно пов’язана з багатьма іншими науками і практичною діяльністю людини. Так виникли нові наукові галузі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біофізика, біокібернетика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біоніка, біотехнологія, генна інженерія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61024"/>
            <a:ext cx="3706039" cy="182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2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0336"/>
            <a:ext cx="7962088" cy="1684487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 </a:t>
            </a:r>
            <a:r>
              <a:rPr lang="uk-UA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наука про закономірності спадковості і мінливості</a:t>
            </a:r>
            <a:br>
              <a:rPr lang="uk-UA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гени впливають на наше життя?</a:t>
            </a:r>
            <a:endParaRPr lang="uk-UA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94" y="2125456"/>
            <a:ext cx="2808578" cy="209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В чем отличие пола и гендера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В чем отличие пола и гендера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8" descr="В чем отличие пола и гендера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8" name="Picture 10" descr="Психогенетика: как гены влияют на нашу жизнь — все самое интересное на  ПостНау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798" y="2060848"/>
            <a:ext cx="2409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Гены - Психолого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18476"/>
            <a:ext cx="3245798" cy="21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2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Генетика 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 </a:t>
            </a:r>
            <a:endParaRPr lang="uk-UA" dirty="0"/>
          </a:p>
          <a:p>
            <a:endParaRPr lang="uk-UA" dirty="0"/>
          </a:p>
        </p:txBody>
      </p:sp>
      <p:pic>
        <p:nvPicPr>
          <p:cNvPr id="4" name="Picture 2" descr="Генетика – Бесплатные иконки: лю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38437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Місце для вмісту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940523"/>
              </p:ext>
            </p:extLst>
          </p:nvPr>
        </p:nvGraphicFramePr>
        <p:xfrm>
          <a:off x="3635896" y="1527175"/>
          <a:ext cx="504056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3013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резентація &quot;Сучасний стан досліджень геному людин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6120680" cy="563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8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aurok.com.ua/uploads/files/21504/192143/207658_images/thumb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7954"/>
            <a:ext cx="410527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naurok.com.ua/uploads/files/21504/192143/207658_images/thumb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392016"/>
            <a:ext cx="381086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naurok.com.ua/uploads/files/21504/192143/207658_images/thumb_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341421"/>
            <a:ext cx="333554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naurok.com.ua/uploads/files/21504/192143/207658_images/thumb_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03" y="545217"/>
            <a:ext cx="3888432" cy="21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naurok.com.ua/uploads/files/21504/192143/207658_images/thumb_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59" y="2638364"/>
            <a:ext cx="333554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naurok.com.ua/uploads/files/21504/192143/207658_images/thumb_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78" y="3574468"/>
            <a:ext cx="333554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naurok.com.ua/uploads/files/21504/192143/207658_images/thumb_1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86893"/>
            <a:ext cx="3333581" cy="187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920</TotalTime>
  <Words>1228</Words>
  <Application>Microsoft Office PowerPoint</Application>
  <PresentationFormat>Экран (4:3)</PresentationFormat>
  <Paragraphs>176</Paragraphs>
  <Slides>21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Corbel</vt:lpstr>
      <vt:lpstr>Gill Sans MT</vt:lpstr>
      <vt:lpstr>Liberation Serif</vt:lpstr>
      <vt:lpstr>Times New Roman</vt:lpstr>
      <vt:lpstr>Verdana</vt:lpstr>
      <vt:lpstr>Wingdings</vt:lpstr>
      <vt:lpstr>Wingdings 2</vt:lpstr>
      <vt:lpstr>Сонцестояння</vt:lpstr>
      <vt:lpstr>Презентация PowerPoint</vt:lpstr>
      <vt:lpstr>Тема 1. Вступ до дисципліни біологія та основи генетики </vt:lpstr>
      <vt:lpstr>Презентация PowerPoint</vt:lpstr>
      <vt:lpstr> </vt:lpstr>
      <vt:lpstr>Основні розділи біології</vt:lpstr>
      <vt:lpstr>Генетика – наука про закономірності спадковості і мінливості  Як гени впливають на наше життя?</vt:lpstr>
      <vt:lpstr>Генетика …</vt:lpstr>
      <vt:lpstr>Презентация PowerPoint</vt:lpstr>
      <vt:lpstr>Презентация PowerPoint</vt:lpstr>
      <vt:lpstr> </vt:lpstr>
      <vt:lpstr>Спостереження й дослідження — це процес здобуття нових знань, один із видів пізнавальної діяльності</vt:lpstr>
      <vt:lpstr> Життя - вища якісно специфічна біологічна форма руху матерії, яка за відповідних умов закономірно виникає на певному етапі її історичного розвитку. </vt:lpstr>
      <vt:lpstr>Презентация PowerPoint</vt:lpstr>
      <vt:lpstr>Презентация PowerPoint</vt:lpstr>
      <vt:lpstr>Презентация PowerPoint</vt:lpstr>
      <vt:lpstr>Презентация PowerPoint</vt:lpstr>
      <vt:lpstr>Біологія організму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“Шоломниця байкальська”</dc:title>
  <dc:creator>Oleg</dc:creator>
  <cp:lastModifiedBy>Svitlana</cp:lastModifiedBy>
  <cp:revision>213</cp:revision>
  <dcterms:created xsi:type="dcterms:W3CDTF">2020-04-15T11:14:54Z</dcterms:created>
  <dcterms:modified xsi:type="dcterms:W3CDTF">2023-09-14T04:38:21Z</dcterms:modified>
</cp:coreProperties>
</file>