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6" r:id="rId2"/>
    <p:sldId id="353" r:id="rId3"/>
    <p:sldId id="355" r:id="rId4"/>
    <p:sldId id="356" r:id="rId5"/>
    <p:sldId id="384" r:id="rId6"/>
    <p:sldId id="339" r:id="rId7"/>
    <p:sldId id="376" r:id="rId8"/>
    <p:sldId id="394" r:id="rId9"/>
    <p:sldId id="395" r:id="rId10"/>
    <p:sldId id="311" r:id="rId11"/>
    <p:sldId id="377" r:id="rId12"/>
    <p:sldId id="319" r:id="rId13"/>
    <p:sldId id="366" r:id="rId14"/>
    <p:sldId id="396" r:id="rId15"/>
    <p:sldId id="369" r:id="rId16"/>
    <p:sldId id="379" r:id="rId17"/>
    <p:sldId id="390" r:id="rId18"/>
    <p:sldId id="392" r:id="rId19"/>
    <p:sldId id="323" r:id="rId20"/>
    <p:sldId id="325" r:id="rId21"/>
    <p:sldId id="332" r:id="rId22"/>
    <p:sldId id="393" r:id="rId23"/>
    <p:sldId id="382" r:id="rId24"/>
    <p:sldId id="3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>
        <p:scale>
          <a:sx n="60" d="100"/>
          <a:sy n="60" d="100"/>
        </p:scale>
        <p:origin x="-163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319F4A-AA30-448F-A790-1490DE6F693A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AF658B-021E-4D42-8C14-700D97620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1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3161-EEA8-41BE-A116-D6170007C0F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A2B4-1689-42EF-84F2-CB6CC348C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9DEA-FF9D-478F-9D23-6373BCEC2DA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0942-E0A6-4971-9953-4C47A650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2250-2921-4AC5-8879-DA6DA65F5AE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9FFA-3A93-48CB-807B-7112AABB1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1792-932B-4944-AC9F-9EDDACFB717D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037B-0E43-4441-BAE2-FF1EB2AB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9D2D-9783-4AE2-A7F5-77A59FAB1B86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0D13-24FA-4DC9-BE34-E6EB4181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6ABA-2D64-4B3C-B630-C4E498FBD89B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0BA5-F261-4E69-8D5D-B585596C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1E80-30E1-43DD-8DFF-45BE72A70F52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1306-E8FB-4AB4-A607-57DE1A37B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82A1-229A-42D8-BB47-E8690CB625A0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8177-C03B-4837-891E-AA5906D34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3A0F-C691-4DE2-8412-DA962EE08E06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FD97-C8AA-4BD0-926B-9BF0692AE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F279-0ABD-416D-A5F1-F1F33D3646B5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F2CE-5FA9-4CF0-91F4-DD7018A1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D887-BFB4-44C8-A4AA-95FC72BACAE5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5ACD-BEEF-4DE0-9A26-B168B3463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31B17-C0D2-4747-96FA-F116263AA50D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50BDA-EFAF-4FC1-BFB2-2857F7812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in.in.ua/wp-content/uploads/2017/05/2017-05-30_134408.p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115888"/>
            <a:ext cx="7138988" cy="865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І. Я.Франко 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08520" y="3358342"/>
            <a:ext cx="1512168" cy="3499658"/>
          </a:xfrm>
          <a:effectLst>
            <a:softEdge rad="31750"/>
          </a:effectLst>
        </p:spPr>
      </p:pic>
      <p:pic>
        <p:nvPicPr>
          <p:cNvPr id="15364" name="Picture 6" descr="https://encrypted-tbn2.gstatic.com/images?q=tbn:ANd9GcQ-2hN9nqZYPm4F1d3B1B7r_tASMagWhPWvskdEGOnqwIZCpEsV6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025525"/>
            <a:ext cx="4319587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57562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«</a:t>
            </a:r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Біологічна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хвилинка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»</a:t>
            </a:r>
            <a:r>
              <a:rPr lang="ru-RU" sz="11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sz="6000" b="1" i="1" dirty="0" smtClean="0">
                <a:solidFill>
                  <a:srgbClr val="0000FF"/>
                </a:solidFill>
                <a:latin typeface="Monotype Corsiva" pitchFamily="66" charset="0"/>
                <a:ea typeface="Calibri"/>
                <a:cs typeface="Times New Roman"/>
              </a:rPr>
              <a:t>Сойка</a:t>
            </a:r>
            <a:endParaRPr lang="ru-RU" sz="6000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6626" name="Содержимое 3" descr="E:\Documents and Settings\Зоя Васильевна\Рабочий стол\images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14488"/>
            <a:ext cx="7273925" cy="52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60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6000" b="1" smtClean="0">
                <a:solidFill>
                  <a:srgbClr val="FF0000"/>
                </a:solidFill>
                <a:latin typeface="Arial" charset="0"/>
              </a:rPr>
              <a:t>  Словникова робота</a:t>
            </a:r>
            <a:br>
              <a:rPr lang="uk-UA" sz="6000" b="1" smtClean="0">
                <a:solidFill>
                  <a:srgbClr val="FF0000"/>
                </a:solidFill>
                <a:latin typeface="Arial" charset="0"/>
              </a:rPr>
            </a:br>
            <a:r>
              <a:rPr lang="uk-UA" sz="6000" b="1" smtClean="0">
                <a:solidFill>
                  <a:srgbClr val="FF0000"/>
                </a:solidFill>
                <a:latin typeface="Arial" charset="0"/>
              </a:rPr>
              <a:t>ІМІТАЦІЯ</a:t>
            </a:r>
            <a:endParaRPr lang="ru-RU" sz="60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468313" y="3429000"/>
            <a:ext cx="8229600" cy="1401763"/>
          </a:xfrm>
        </p:spPr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Наслідування, підроблення</a:t>
            </a:r>
          </a:p>
          <a:p>
            <a:pPr eaLnBrk="1" hangingPunct="1"/>
            <a:r>
              <a:rPr lang="uk-UA" smtClean="0">
                <a:latin typeface="Arial" charset="0"/>
              </a:rPr>
              <a:t>Виріб, який є підробкою під що-небудь</a:t>
            </a:r>
          </a:p>
          <a:p>
            <a:pPr eaLnBrk="1" hangingPunct="1"/>
            <a:r>
              <a:rPr lang="uk-UA" smtClean="0">
                <a:latin typeface="Arial" charset="0"/>
              </a:rPr>
              <a:t>Повторення музичної теми або</a:t>
            </a:r>
          </a:p>
          <a:p>
            <a:pPr eaLnBrk="1" hangingPunct="1">
              <a:buFont typeface="Arial" charset="0"/>
              <a:buNone/>
            </a:pPr>
            <a:r>
              <a:rPr lang="uk-UA" smtClean="0">
                <a:latin typeface="Arial" charset="0"/>
              </a:rPr>
              <a:t>  мелодії з голосів безпосередньо за</a:t>
            </a:r>
          </a:p>
          <a:p>
            <a:pPr eaLnBrk="1" hangingPunct="1">
              <a:buFont typeface="Arial" charset="0"/>
              <a:buNone/>
            </a:pPr>
            <a:r>
              <a:rPr lang="uk-UA" smtClean="0">
                <a:latin typeface="Arial" charset="0"/>
              </a:rPr>
              <a:t>  іншим голосом</a:t>
            </a:r>
            <a:endParaRPr lang="en-US" smtClean="0">
              <a:latin typeface="Arial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818" y="3357562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4954588"/>
          </a:xfrm>
        </p:spPr>
        <p:txBody>
          <a:bodyPr/>
          <a:lstStyle/>
          <a:p>
            <a:pPr eaLnBrk="1" hangingPunct="1"/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Проблемне питання:</a:t>
            </a:r>
            <a:b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Чому ж І. Франко ввів образ саме цієї пташки?</a:t>
            </a:r>
            <a:br>
              <a:rPr lang="uk-UA" sz="5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7200" y="5229225"/>
            <a:ext cx="8229600" cy="8969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05263"/>
            <a:ext cx="36417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hangingPunct="1"/>
            <a:r>
              <a:rPr lang="uk-UA" sz="6000" b="1" i="1" smtClean="0">
                <a:solidFill>
                  <a:srgbClr val="FF0000"/>
                </a:solidFill>
                <a:latin typeface="Monotype Corsiva" pitchFamily="66" charset="0"/>
              </a:rPr>
              <a:t>«Сповідь Сойки» – </a:t>
            </a:r>
            <a:br>
              <a:rPr lang="uk-UA" sz="6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6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сюжетний ланцюжок</a:t>
            </a:r>
            <a:endParaRPr lang="ru-RU" sz="60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453188"/>
            <a:ext cx="8229600" cy="714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54473" cy="321297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9518" y="3789039"/>
            <a:ext cx="1298537" cy="308029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58888" y="2924175"/>
            <a:ext cx="77057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Глибоко відчуває красу природи.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Любить ліс.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Вірить у кохання.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Жахливі перипетії долі.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Душевна чистота.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Прагнення до нового життя у вірі, надії, любові.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50179" name="Picture 5" descr="28-05 Мар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0322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16463" y="1268413"/>
            <a:ext cx="3529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>
                <a:solidFill>
                  <a:srgbClr val="F1F6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Марія: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/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Дискусійна мережа </a:t>
            </a:r>
            <a:b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i="1" smtClean="0">
                <a:solidFill>
                  <a:srgbClr val="0000FF"/>
                </a:solidFill>
                <a:latin typeface="Monotype Corsiva" pitchFamily="66" charset="0"/>
              </a:rPr>
              <a:t>«За» і «Проти»</a:t>
            </a:r>
            <a:r>
              <a:rPr lang="uk-UA" sz="5400" b="1" i="1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uk-UA" sz="5400" b="1" i="1" smtClean="0">
                <a:solidFill>
                  <a:srgbClr val="0000FF"/>
                </a:solidFill>
                <a:latin typeface="Arial" charset="0"/>
              </a:rPr>
            </a:br>
            <a:r>
              <a:rPr lang="uk-UA" sz="5400" b="1" i="1" smtClean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uk-UA" sz="4000" b="1" i="1" smtClean="0">
                <a:solidFill>
                  <a:srgbClr val="0000FF"/>
                </a:solidFill>
                <a:latin typeface="Arial" charset="0"/>
              </a:rPr>
              <a:t>1.Хто винен у тому,що   Хома і Марія розлучилися?</a:t>
            </a:r>
            <a:br>
              <a:rPr lang="uk-UA" sz="4000" b="1" i="1" smtClean="0">
                <a:solidFill>
                  <a:srgbClr val="0000FF"/>
                </a:solidFill>
                <a:latin typeface="Arial" charset="0"/>
              </a:rPr>
            </a:br>
            <a:r>
              <a:rPr lang="uk-UA" sz="4000" b="1" i="1" smtClean="0">
                <a:solidFill>
                  <a:srgbClr val="0000FF"/>
                </a:solidFill>
                <a:latin typeface="Arial" charset="0"/>
              </a:rPr>
              <a:t>2.Як ви розцінюєте той факт,що Марія першою </a:t>
            </a:r>
            <a:br>
              <a:rPr lang="uk-UA" sz="4000" b="1" i="1" smtClean="0">
                <a:solidFill>
                  <a:srgbClr val="0000FF"/>
                </a:solidFill>
                <a:latin typeface="Arial" charset="0"/>
              </a:rPr>
            </a:br>
            <a:r>
              <a:rPr lang="uk-UA" sz="4000" b="1" i="1" smtClean="0">
                <a:solidFill>
                  <a:srgbClr val="0000FF"/>
                </a:solidFill>
                <a:latin typeface="Arial" charset="0"/>
              </a:rPr>
              <a:t>пішла на примирення?</a:t>
            </a:r>
            <a:endParaRPr lang="ru-RU" sz="4000" b="1" i="1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5732463"/>
            <a:ext cx="8229600" cy="3937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635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3662" y="3140968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i в листi лежало засушене сойчине крило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smtClean="0"/>
          </a:p>
        </p:txBody>
      </p:sp>
      <p:pic>
        <p:nvPicPr>
          <p:cNvPr id="31746" name="Содержимое 3" descr="https://encrypted-tbn2.gstatic.com/images?q=tbn:ANd9GcQ4yxKWmYeXg35iwwv1jcQBYYmRaE360wQDKvQxWo1fZmKc5pfBnQ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57325"/>
            <a:ext cx="7993063" cy="54006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0" name="Рисунок 2" descr="І група «Літературознавці»">
            <a:hlinkClick r:id="rId2"/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0" y="-1108075"/>
            <a:ext cx="9324975" cy="79660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Вiн був спокiйним, лiнивим егоïстом, 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тому не втримав ïï коло себе.</a:t>
            </a:r>
            <a:br>
              <a:rPr lang="ru-RU" sz="2500" b="1" smtClean="0">
                <a:latin typeface="Times New Roman" pitchFamily="18" charset="0"/>
                <a:cs typeface="Times New Roman" pitchFamily="18" charset="0"/>
              </a:rPr>
            </a:br>
            <a:endParaRPr lang="ru-RU" sz="4000" b="1" smtClean="0"/>
          </a:p>
        </p:txBody>
      </p:sp>
      <p:pic>
        <p:nvPicPr>
          <p:cNvPr id="33794" name="Picture 2" descr="E:\Documents and Settings\Зоя Васильевна\Рабочий стол\крило\фото\Массіно й Марі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052513"/>
            <a:ext cx="7920038" cy="56165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5241925"/>
          </a:xfrm>
        </p:spPr>
        <p:txBody>
          <a:bodyPr/>
          <a:lstStyle/>
          <a:p>
            <a:pPr eaLnBrk="1" hangingPunct="1"/>
            <a:r>
              <a:rPr lang="uk-UA" sz="6600" b="1" i="1" smtClean="0">
                <a:solidFill>
                  <a:srgbClr val="FF0000"/>
                </a:solidFill>
                <a:latin typeface="Monotype Corsiva" pitchFamily="66" charset="0"/>
              </a:rPr>
              <a:t>Проблематика твору</a:t>
            </a:r>
            <a:br>
              <a:rPr lang="uk-UA" sz="66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Кохання</a:t>
            </a:r>
            <a:b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Вірність</a:t>
            </a:r>
            <a:b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Зрада</a:t>
            </a:r>
            <a:b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Щастя</a:t>
            </a:r>
            <a:b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Сенс людського</a:t>
            </a:r>
            <a:r>
              <a:rPr lang="uk-UA" sz="5400" b="1" i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i="1" smtClean="0">
                <a:solidFill>
                  <a:srgbClr val="FF0000"/>
                </a:solidFill>
                <a:latin typeface="Arial" charset="0"/>
              </a:rPr>
              <a:t>бу</a:t>
            </a: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ття</a:t>
            </a:r>
            <a:endParaRPr lang="ru-RU" sz="5400" b="1" i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 flipV="1">
            <a:off x="539750" y="8115300"/>
            <a:ext cx="8229600" cy="698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53127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ertyu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546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Листи – освідчення в коханні,</a:t>
            </a:r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Листи – поради і повчання,</a:t>
            </a:r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Листи – для серця справжня втіха,</a:t>
            </a:r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Листи – зі звісткою про лихо.</a:t>
            </a:r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Немов птахи летять до нас, </a:t>
            </a:r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Летять крізь відстані і час…</a:t>
            </a:r>
            <a:endParaRPr lang="ru-RU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4378325"/>
          </a:xfrm>
        </p:spPr>
        <p:txBody>
          <a:bodyPr/>
          <a:lstStyle/>
          <a:p>
            <a:pPr eaLnBrk="1" hangingPunct="1"/>
            <a:r>
              <a:rPr lang="uk-UA" sz="6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Образи-символи твору</a:t>
            </a:r>
            <a:endParaRPr lang="ru-RU" sz="60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468313" y="7389813"/>
            <a:ext cx="8229600" cy="968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24117" cy="314096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8690" y="3645024"/>
            <a:ext cx="1415425" cy="335756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7200" b="1" i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72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7200" b="1" i="1" smtClean="0">
                <a:solidFill>
                  <a:srgbClr val="FF0000"/>
                </a:solidFill>
                <a:latin typeface="Monotype Corsiva" pitchFamily="66" charset="0"/>
              </a:rPr>
              <a:t>«Займи позицію»</a:t>
            </a:r>
            <a:r>
              <a:rPr lang="ru-RU" sz="7200" b="1" i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200" b="1" i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en-US" sz="7200" b="1" i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6000" b="1" i="1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Чи зміг би я пробачити Марію?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-Чи може бути кохання без страждань?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5400" b="1" i="1" smtClean="0">
                <a:solidFill>
                  <a:srgbClr val="FF0000"/>
                </a:solidFill>
                <a:latin typeface="Monotype Corsiva" pitchFamily="66" charset="0"/>
              </a:rPr>
              <a:t>-Чим для героїв твору було кохання?</a:t>
            </a:r>
            <a:endParaRPr lang="ru-RU" sz="5400" b="1" i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1187624" cy="335756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3512343"/>
            <a:ext cx="1187624" cy="335756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z="4400" b="1" smtClean="0">
                <a:solidFill>
                  <a:schemeClr val="hlink"/>
                </a:solidFill>
              </a:rPr>
              <a:t>Епіграф</a:t>
            </a:r>
            <a:endParaRPr lang="ru-RU" sz="44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4000" i="1" smtClean="0">
                <a:solidFill>
                  <a:schemeClr val="hlink"/>
                </a:solidFill>
                <a:latin typeface="Arial" charset="0"/>
              </a:rPr>
              <a:t>Любов – це кара, </a:t>
            </a: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4000" i="1" smtClean="0">
                <a:solidFill>
                  <a:schemeClr val="hlink"/>
                </a:solidFill>
                <a:latin typeface="Arial" charset="0"/>
              </a:rPr>
              <a:t>це сумна в</a:t>
            </a:r>
            <a:r>
              <a:rPr lang="en-US" sz="4000" i="1" smtClean="0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4000" i="1" smtClean="0">
                <a:solidFill>
                  <a:schemeClr val="hlink"/>
                </a:solidFill>
                <a:latin typeface="Arial" charset="0"/>
              </a:rPr>
              <a:t>язниця.</a:t>
            </a:r>
            <a:r>
              <a:rPr lang="ru-RU" sz="4000" i="1" smtClean="0">
                <a:solidFill>
                  <a:schemeClr val="hlink"/>
                </a:solidFill>
              </a:rPr>
              <a:t> </a:t>
            </a: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i="1" smtClean="0">
                <a:solidFill>
                  <a:schemeClr val="hlink"/>
                </a:solidFill>
              </a:rPr>
              <a:t> </a:t>
            </a:r>
            <a:r>
              <a:rPr lang="ru-RU" sz="4000" i="1" smtClean="0">
                <a:solidFill>
                  <a:schemeClr val="hlink"/>
                </a:solidFill>
                <a:latin typeface="Arial" charset="0"/>
              </a:rPr>
              <a:t>Бог  від якої заховав ключі</a:t>
            </a:r>
            <a:r>
              <a:rPr lang="ru-RU" sz="4000" i="1" smtClean="0">
                <a:solidFill>
                  <a:schemeClr val="hlink"/>
                </a:solidFill>
              </a:rPr>
              <a:t>. </a:t>
            </a:r>
            <a:endParaRPr lang="ru-RU" sz="40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i="1" smtClean="0">
                <a:solidFill>
                  <a:schemeClr val="hlink"/>
                </a:solidFill>
              </a:rPr>
              <a:t> </a:t>
            </a:r>
            <a:endParaRPr lang="ru-RU" sz="40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П.Сорока</a:t>
            </a:r>
            <a:r>
              <a:rPr lang="ru-RU" sz="4000" smtClean="0">
                <a:solidFill>
                  <a:schemeClr val="hlink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4000" smtClean="0">
                <a:solidFill>
                  <a:schemeClr val="hlink"/>
                </a:solidFill>
              </a:rPr>
              <a:t> </a:t>
            </a:r>
            <a:endParaRPr lang="ru-RU" sz="40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</a:pPr>
            <a:endParaRPr lang="ru-RU" smtClean="0">
              <a:solidFill>
                <a:schemeClr val="hlink"/>
              </a:solidFill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041872" y="4369953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Домашнє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завдання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7993062" cy="4767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smtClean="0"/>
              <a:t/>
            </a:r>
            <a:br>
              <a:rPr lang="uk-UA" sz="3000" b="1" smtClean="0"/>
            </a:br>
            <a:r>
              <a:rPr lang="uk-UA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Написати власне висловлювання на тему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«Уміння прощати – велика наука». </a:t>
            </a:r>
            <a:endParaRPr lang="uk-UA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Придумати альтернативне продовження твору. Продовжити сюжетний ланцюжок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Експозиція: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Входить до кабінету Хоми Марія. Обоє спочатку мовчать.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язується  </a:t>
            </a:r>
            <a:r>
              <a:rPr lang="uk-UA" sz="2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розмова.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дії: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Вони поринають у спогади.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обох шалено б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ється серце.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Кульмінація: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язка: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Написати лист-звертання до одного з героїв новели.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6842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6000" b="1" i="1" smtClean="0">
                <a:solidFill>
                  <a:srgbClr val="FF0000"/>
                </a:solidFill>
                <a:latin typeface="Monotype Corsiva" pitchFamily="66" charset="0"/>
              </a:rPr>
              <a:t>У кожного свій шлях. Треба лише зважитися стати на нього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hlink"/>
                </a:solidFill>
                <a:latin typeface="Arial" charset="0"/>
              </a:rPr>
              <a:t>ТЕМА </a:t>
            </a:r>
            <a:r>
              <a:rPr lang="uk-UA" b="1" dirty="0" smtClean="0">
                <a:solidFill>
                  <a:schemeClr val="hlink"/>
                </a:solidFill>
                <a:latin typeface="Arial" charset="0"/>
              </a:rPr>
              <a:t>ЗАНЯТТЯ:</a:t>
            </a:r>
            <a:r>
              <a:rPr lang="uk-UA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uk-UA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uk-UA" b="1" dirty="0" smtClean="0">
                <a:solidFill>
                  <a:schemeClr val="hlink"/>
                </a:solidFill>
                <a:latin typeface="Arial" charset="0"/>
              </a:rPr>
              <a:t>   З </a:t>
            </a:r>
            <a:r>
              <a:rPr lang="uk-UA" sz="4000" b="1" dirty="0" smtClean="0">
                <a:solidFill>
                  <a:schemeClr val="hlink"/>
                </a:solidFill>
                <a:latin typeface="Arial" charset="0"/>
              </a:rPr>
              <a:t>вірою в любов і милосердя. Новела І.Франка “</a:t>
            </a:r>
            <a:r>
              <a:rPr lang="uk-UA" sz="4000" b="1" dirty="0" err="1" smtClean="0">
                <a:solidFill>
                  <a:schemeClr val="hlink"/>
                </a:solidFill>
                <a:latin typeface="Arial" charset="0"/>
              </a:rPr>
              <a:t>Сойчине</a:t>
            </a:r>
            <a:r>
              <a:rPr lang="uk-UA" sz="4000" b="1" dirty="0" smtClean="0">
                <a:solidFill>
                  <a:schemeClr val="hlink"/>
                </a:solidFill>
                <a:latin typeface="Arial" charset="0"/>
              </a:rPr>
              <a:t> крило”. </a:t>
            </a:r>
            <a:br>
              <a:rPr lang="uk-UA" sz="40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uk-UA" sz="4000" b="1" dirty="0" smtClean="0">
                <a:solidFill>
                  <a:schemeClr val="hlink"/>
                </a:solidFill>
                <a:latin typeface="Arial" charset="0"/>
              </a:rPr>
              <a:t>Жіноча доля в новітній інтерпретації. Оновлення душі відлюдька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latin typeface="Arial" charset="0"/>
              </a:rPr>
            </a:br>
            <a:endParaRPr lang="ru-RU" b="1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468313" y="6858000"/>
            <a:ext cx="8229600" cy="6810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70892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z="4400" b="1" smtClean="0">
                <a:solidFill>
                  <a:schemeClr val="hlink"/>
                </a:solidFill>
              </a:rPr>
              <a:t>Епіграф</a:t>
            </a:r>
            <a:endParaRPr lang="ru-RU" sz="44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4000" i="1" smtClean="0">
                <a:solidFill>
                  <a:schemeClr val="hlink"/>
                </a:solidFill>
                <a:latin typeface="Arial" charset="0"/>
              </a:rPr>
              <a:t>Любов – це кара, </a:t>
            </a: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4000" i="1" smtClean="0">
                <a:solidFill>
                  <a:schemeClr val="hlink"/>
                </a:solidFill>
                <a:latin typeface="Arial" charset="0"/>
              </a:rPr>
              <a:t>це сумна в</a:t>
            </a:r>
            <a:r>
              <a:rPr lang="en-US" sz="4000" i="1" smtClean="0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4000" i="1" smtClean="0">
                <a:solidFill>
                  <a:schemeClr val="hlink"/>
                </a:solidFill>
                <a:latin typeface="Arial" charset="0"/>
              </a:rPr>
              <a:t>язниця.</a:t>
            </a:r>
            <a:r>
              <a:rPr lang="ru-RU" sz="4000" i="1" smtClean="0">
                <a:solidFill>
                  <a:schemeClr val="hlink"/>
                </a:solidFill>
              </a:rPr>
              <a:t> </a:t>
            </a: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i="1" smtClean="0">
                <a:solidFill>
                  <a:schemeClr val="hlink"/>
                </a:solidFill>
              </a:rPr>
              <a:t> </a:t>
            </a:r>
            <a:r>
              <a:rPr lang="ru-RU" sz="4000" i="1" smtClean="0">
                <a:solidFill>
                  <a:schemeClr val="hlink"/>
                </a:solidFill>
                <a:latin typeface="Arial" charset="0"/>
              </a:rPr>
              <a:t>Бог  від якої заховав ключі</a:t>
            </a:r>
            <a:r>
              <a:rPr lang="ru-RU" sz="4000" i="1" smtClean="0">
                <a:solidFill>
                  <a:schemeClr val="hlink"/>
                </a:solidFill>
              </a:rPr>
              <a:t>. </a:t>
            </a:r>
            <a:endParaRPr lang="ru-RU" sz="40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i="1" smtClean="0">
                <a:solidFill>
                  <a:schemeClr val="hlink"/>
                </a:solidFill>
              </a:rPr>
              <a:t> </a:t>
            </a:r>
            <a:endParaRPr lang="ru-RU" sz="40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П.Сорока</a:t>
            </a:r>
            <a:r>
              <a:rPr lang="ru-RU" sz="4000" smtClean="0">
                <a:solidFill>
                  <a:schemeClr val="hlink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4000" smtClean="0">
                <a:solidFill>
                  <a:schemeClr val="hlink"/>
                </a:solidFill>
              </a:rPr>
              <a:t> </a:t>
            </a:r>
            <a:endParaRPr lang="ru-RU" sz="4000" smtClean="0">
              <a:solidFill>
                <a:schemeClr val="hlink"/>
              </a:solidFill>
            </a:endParaRPr>
          </a:p>
          <a:p>
            <a:pPr marL="0" indent="0" algn="r" eaLnBrk="1" hangingPunct="1">
              <a:lnSpc>
                <a:spcPct val="90000"/>
              </a:lnSpc>
            </a:pPr>
            <a:endParaRPr lang="ru-RU" smtClean="0">
              <a:solidFill>
                <a:schemeClr val="hlink"/>
              </a:solidFill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041872" y="4369953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uk-UA" b="1" i="1" smtClean="0">
                <a:solidFill>
                  <a:schemeClr val="hlink"/>
                </a:solidFill>
                <a:latin typeface="Arial" charset="0"/>
              </a:rPr>
              <a:t>найбільш інтересне   оповідання, бо доктор Франко підносить у сім оповіданні любов на незвичайно високий п</a:t>
            </a:r>
            <a:r>
              <a:rPr lang="en-US" b="1" i="1" smtClean="0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b="1" i="1" smtClean="0">
                <a:solidFill>
                  <a:schemeClr val="hlink"/>
                </a:solidFill>
                <a:latin typeface="Arial" charset="0"/>
              </a:rPr>
              <a:t>єдестал…”</a:t>
            </a:r>
            <a:r>
              <a:rPr lang="en-US" b="1" i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b="1" i="1" smtClean="0">
                <a:solidFill>
                  <a:schemeClr val="hlink"/>
                </a:solidFill>
                <a:latin typeface="Arial" charset="0"/>
              </a:rPr>
            </a:br>
            <a:r>
              <a:rPr lang="uk-UA" b="1" i="1" smtClean="0">
                <a:solidFill>
                  <a:schemeClr val="hlink"/>
                </a:solidFill>
                <a:latin typeface="Arial" charset="0"/>
              </a:rPr>
              <a:t>А.Крушельницький</a:t>
            </a:r>
            <a:r>
              <a:rPr lang="en-US" b="1" i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b="1" i="1" smtClean="0">
                <a:solidFill>
                  <a:srgbClr val="FF0000"/>
                </a:solidFill>
                <a:latin typeface="Arial" charset="0"/>
              </a:rPr>
            </a:br>
            <a:endParaRPr lang="ru-RU" b="1" i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684213" y="476250"/>
            <a:ext cx="8229600" cy="681038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chemeClr val="hlink"/>
                </a:solidFill>
                <a:latin typeface="Arial" charset="0"/>
              </a:rPr>
              <a:t>“…</a:t>
            </a:r>
            <a:endParaRPr lang="en-US" b="1" i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195263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70892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s://encrypted-tbn1.gstatic.com/images?q=tbn:ANd9GcTkbWeQR_8FUpaC_ZxX2b_HBYm28AV_S1qfbpVNG2BG2F0jHp5Dp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60350"/>
            <a:ext cx="4537075" cy="6396038"/>
          </a:xfrm>
        </p:spPr>
      </p:pic>
      <p:pic>
        <p:nvPicPr>
          <p:cNvPr id="22530" name="Picture 2" descr="https://encrypted-tbn1.gstatic.com/images?q=tbn:ANd9GcSYzr4H-Og_CCl2zMPtErTJb-Jc6tGOp-irNqxnWR5Hb96wTV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013325"/>
            <a:ext cx="12969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s://encrypted-tbn1.gstatic.com/images?q=tbn:ANd9GcSYzr4H-Og_CCl2zMPtErTJb-Jc6tGOp-irNqxnWR5Hb96wTV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37063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s://encrypted-tbn1.gstatic.com/images?q=tbn:ANd9GcSYzr4H-Og_CCl2zMPtErTJb-Jc6tGOp-irNqxnWR5Hb96wTV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5129213"/>
            <a:ext cx="12969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s://encrypted-tbn1.gstatic.com/images?q=tbn:ANd9GcSYzr4H-Og_CCl2zMPtErTJb-Jc6tGOp-irNqxnWR5Hb96wTV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0767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-819150"/>
            <a:ext cx="6840537" cy="2017713"/>
          </a:xfrm>
        </p:spPr>
        <p:txBody>
          <a:bodyPr/>
          <a:lstStyle/>
          <a:p>
            <a:pPr eaLnBrk="1" hangingPunct="1"/>
            <a:endParaRPr lang="en-US" i="1" smtClean="0">
              <a:solidFill>
                <a:srgbClr val="953735"/>
              </a:solidFill>
              <a:latin typeface="Arial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635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08520" y="3358342"/>
            <a:ext cx="1512168" cy="3499658"/>
          </a:xfrm>
          <a:effectLst>
            <a:softEdge rad="31750"/>
          </a:effectLst>
        </p:spPr>
      </p:pic>
      <p:pic>
        <p:nvPicPr>
          <p:cNvPr id="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357562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1994" y="6350"/>
            <a:ext cx="1475656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606" name="Picture 2" descr="https://encrypted-tbn1.gstatic.com/images?q=tbn:ANd9GcSYzr4H-Og_CCl2zMPtErTJb-Jc6tGOp-irNqxnWR5Hb96wTV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92150"/>
            <a:ext cx="42989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3200" b="1" smtClean="0"/>
              <a:t>СЛОВНИКОВА РОБОТА</a:t>
            </a:r>
            <a:endParaRPr lang="ru-RU" sz="3200" b="1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547813" y="765175"/>
            <a:ext cx="619283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Самітник-людина,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яка відсторонюється від світу.</a:t>
            </a:r>
          </a:p>
          <a:p>
            <a:pPr eaLnBrk="1" hangingPunct="1"/>
            <a:r>
              <a:rPr lang="uk-UA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Кореспонденція-листування  між особами,сукупність поштових відправлень.</a:t>
            </a:r>
          </a:p>
          <a:p>
            <a:pPr eaLnBrk="1" hangingPunct="1"/>
            <a:r>
              <a:rPr lang="uk-UA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Адресат-одержувач листа.</a:t>
            </a:r>
          </a:p>
          <a:p>
            <a:pPr eaLnBrk="1" hangingPunct="1"/>
            <a:r>
              <a:rPr lang="uk-UA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Скептик-той, хто до всього ставиться  критично-недовірливо, в усьому сумнівається.</a:t>
            </a:r>
          </a:p>
          <a:p>
            <a:pPr eaLnBrk="1" hangingPunct="1"/>
            <a:r>
              <a:rPr lang="uk-UA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Сибарит-людина,  яка надає перевагу бездіяльному, марному способу життя.</a:t>
            </a:r>
            <a:endParaRPr lang="ru-RU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474788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3359150"/>
            <a:ext cx="1474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738" y="-34925"/>
            <a:ext cx="1474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213" y="3284538"/>
            <a:ext cx="1474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Композиція твору</a:t>
            </a:r>
            <a:endParaRPr lang="ru-RU" b="1" i="1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1500" b="1" smtClean="0"/>
              <a:t> </a:t>
            </a:r>
            <a:endParaRPr lang="ru-RU" sz="15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Експозиція: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Герой – естет готується до зустрічі Нового року. Ніщо суспільне його не хвилює. Він самотньо  милується мистецтвом, книгами, квітами. Проголошує кредо: ”Жити для себе самого,з самим собою, самому в собі”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Зав’язка:     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Лист від незнайомки.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дії: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Історія кохання Марії до Массіно, ревнощі до сойки, брак пристрасті з боку чоловіка.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КУЛЬМІНАЦІЯ: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Втеча з практикантом, пограбування батька Генріхом.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дії: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Перебування із Зигмундом у банді злочинців; допомога крадіям.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Арешт Зигмунда; поїздка в Іркутськ із Володею. Нудьга. Програш у карти. В руках у купця.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Напад на купця. Героїня стає другою дружиною капітана-ісправника Серебрякова.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Втеча Марії в Порт-Артур. Російсько-японська війна. Догляд за пораненим чоловіком. Мрія про Массіно.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Розв’язка: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Герой – оповідач змінює свої погляди, починає розуміти справжнє життя. Марія повертається до нього.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Позасюжетні  елементи: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  описи (пейзажі, портрети), роздуми героя, коментарі.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1317</TotalTime>
  <Words>220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</vt:lpstr>
      <vt:lpstr>І. Я.Франко </vt:lpstr>
      <vt:lpstr>Листи – освідчення в коханні, Листи – поради і повчання, Листи – для серця справжня втіха, Листи – зі звісткою про лихо. Немов птахи летять до нас,  Летять крізь відстані і час…</vt:lpstr>
      <vt:lpstr>ТЕМА ЗАНЯТТЯ:    З вірою в любов і милосердя. Новела І.Франка “Сойчине крило”.  Жіноча доля в новітній інтерпретації. Оновлення душі відлюдька </vt:lpstr>
      <vt:lpstr>Презентация PowerPoint</vt:lpstr>
      <vt:lpstr>   найбільш інтересне   оповідання, бо доктор Франко підносить у сім оповіданні любов на незвичайно високий п’єдестал…” А.Крушельницький </vt:lpstr>
      <vt:lpstr>Презентация PowerPoint</vt:lpstr>
      <vt:lpstr>Презентация PowerPoint</vt:lpstr>
      <vt:lpstr>СЛОВНИКОВА РОБОТА</vt:lpstr>
      <vt:lpstr>               Композиція твору</vt:lpstr>
      <vt:lpstr>«Біологічна хвилинка» Сойка</vt:lpstr>
      <vt:lpstr>   Словникова робота ІМІТАЦІЯ</vt:lpstr>
      <vt:lpstr>Проблемне питання: Чому ж І. Франко ввів образ саме цієї пташки? </vt:lpstr>
      <vt:lpstr>«Сповідь Сойки» –  сюжетний ланцюжок</vt:lpstr>
      <vt:lpstr>Презентация PowerPoint</vt:lpstr>
      <vt:lpstr>Дискусійна мережа  «За» і «Проти»    1.Хто винен у тому,що   Хома і Марія розлучилися? 2.Як ви розцінюєте той факт,що Марія першою  пішла на примирення?</vt:lpstr>
      <vt:lpstr>i в листi лежало засушене сойчине крило </vt:lpstr>
      <vt:lpstr>Презентация PowerPoint</vt:lpstr>
      <vt:lpstr>Вiн був спокiйним, лiнивим егоïстом,  тому не втримав ïï коло себе. </vt:lpstr>
      <vt:lpstr>Проблематика твору Кохання Вірність Зрада Щастя Сенс людського буття</vt:lpstr>
      <vt:lpstr>Образи-символи твору</vt:lpstr>
      <vt:lpstr> «Займи позицію» </vt:lpstr>
      <vt:lpstr>Презентация PowerPoint</vt:lpstr>
      <vt:lpstr>Домашнє завдання </vt:lpstr>
      <vt:lpstr>Презентация PowerPoint</vt:lpstr>
    </vt:vector>
  </TitlesOfParts>
  <Company>Школа №84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RePack by SPecialiST</dc:creator>
  <cp:lastModifiedBy>Admin</cp:lastModifiedBy>
  <cp:revision>90</cp:revision>
  <dcterms:created xsi:type="dcterms:W3CDTF">2013-01-24T13:40:29Z</dcterms:created>
  <dcterms:modified xsi:type="dcterms:W3CDTF">2020-12-08T21:23:03Z</dcterms:modified>
</cp:coreProperties>
</file>