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3" autoAdjust="0"/>
    <p:restoredTop sz="94660"/>
  </p:normalViewPr>
  <p:slideViewPr>
    <p:cSldViewPr>
      <p:cViewPr varScale="1">
        <p:scale>
          <a:sx n="96" d="100"/>
          <a:sy n="96" d="100"/>
        </p:scale>
        <p:origin x="-147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E0CB5F-AEE3-4FDA-85C5-83B8DF90487C}"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ru-RU"/>
        </a:p>
      </dgm:t>
    </dgm:pt>
    <dgm:pt modelId="{BBD71577-BD0A-431C-8A15-85566A29D0ED}">
      <dgm:prSet phldrT="[Текст]" custT="1"/>
      <dgm:spPr/>
      <dgm:t>
        <a:bodyPr/>
        <a:lstStyle/>
        <a:p>
          <a:r>
            <a:rPr lang="uk-UA" sz="1800" dirty="0" smtClean="0">
              <a:latin typeface="Times New Roman" pitchFamily="18" charset="0"/>
              <a:cs typeface="Times New Roman" pitchFamily="18" charset="0"/>
            </a:rPr>
            <a:t>маркетинговий аналіз;</a:t>
          </a:r>
          <a:endParaRPr lang="ru-RU" sz="1800" dirty="0">
            <a:latin typeface="Times New Roman" pitchFamily="18" charset="0"/>
            <a:cs typeface="Times New Roman" pitchFamily="18" charset="0"/>
          </a:endParaRPr>
        </a:p>
      </dgm:t>
    </dgm:pt>
    <dgm:pt modelId="{D46037EF-49A4-41EF-8F16-B844A016F3A4}" type="parTrans" cxnId="{6F672FE3-FF71-4D93-B5A1-F35230BA2713}">
      <dgm:prSet/>
      <dgm:spPr/>
      <dgm:t>
        <a:bodyPr/>
        <a:lstStyle/>
        <a:p>
          <a:endParaRPr lang="ru-RU"/>
        </a:p>
      </dgm:t>
    </dgm:pt>
    <dgm:pt modelId="{4B4EF632-34E1-4610-BB4E-8D042F5746A3}" type="sibTrans" cxnId="{6F672FE3-FF71-4D93-B5A1-F35230BA2713}">
      <dgm:prSet/>
      <dgm:spPr/>
      <dgm:t>
        <a:bodyPr/>
        <a:lstStyle/>
        <a:p>
          <a:endParaRPr lang="ru-RU"/>
        </a:p>
      </dgm:t>
    </dgm:pt>
    <dgm:pt modelId="{E380F1ED-E7D6-4FEF-8B38-609170A84987}">
      <dgm:prSet custT="1"/>
      <dgm:spPr/>
      <dgm:t>
        <a:bodyPr/>
        <a:lstStyle/>
        <a:p>
          <a:r>
            <a:rPr lang="uk-UA" sz="1800" dirty="0" smtClean="0">
              <a:latin typeface="Times New Roman" pitchFamily="18" charset="0"/>
              <a:cs typeface="Times New Roman" pitchFamily="18" charset="0"/>
            </a:rPr>
            <a:t>відбору цільових ринків;</a:t>
          </a:r>
          <a:endParaRPr lang="ru-RU" sz="1800" dirty="0">
            <a:latin typeface="Times New Roman" pitchFamily="18" charset="0"/>
            <a:cs typeface="Times New Roman" pitchFamily="18" charset="0"/>
          </a:endParaRPr>
        </a:p>
      </dgm:t>
    </dgm:pt>
    <dgm:pt modelId="{5A4E2DE2-AB56-4DA1-AAD7-C55C478404E3}" type="parTrans" cxnId="{D330F5B5-DC37-40BF-81C8-F9D1FD27A0F1}">
      <dgm:prSet/>
      <dgm:spPr/>
      <dgm:t>
        <a:bodyPr/>
        <a:lstStyle/>
        <a:p>
          <a:endParaRPr lang="ru-RU"/>
        </a:p>
      </dgm:t>
    </dgm:pt>
    <dgm:pt modelId="{88FEBEE9-21FD-4034-AC37-62F55A128048}" type="sibTrans" cxnId="{D330F5B5-DC37-40BF-81C8-F9D1FD27A0F1}">
      <dgm:prSet/>
      <dgm:spPr/>
      <dgm:t>
        <a:bodyPr/>
        <a:lstStyle/>
        <a:p>
          <a:endParaRPr lang="ru-RU"/>
        </a:p>
      </dgm:t>
    </dgm:pt>
    <dgm:pt modelId="{649F7754-F0C5-4C6C-8976-9243C6568505}">
      <dgm:prSet custT="1"/>
      <dgm:spPr/>
      <dgm:t>
        <a:bodyPr/>
        <a:lstStyle/>
        <a:p>
          <a:r>
            <a:rPr lang="uk-UA" sz="1800" smtClean="0">
              <a:latin typeface="Times New Roman" pitchFamily="18" charset="0"/>
              <a:cs typeface="Times New Roman" pitchFamily="18" charset="0"/>
            </a:rPr>
            <a:t>розробки комплексу маркетингу;</a:t>
          </a:r>
          <a:endParaRPr lang="ru-RU" sz="1800">
            <a:latin typeface="Times New Roman" pitchFamily="18" charset="0"/>
            <a:cs typeface="Times New Roman" pitchFamily="18" charset="0"/>
          </a:endParaRPr>
        </a:p>
      </dgm:t>
    </dgm:pt>
    <dgm:pt modelId="{2726AEDF-FC87-4FCE-87F4-C64706334F91}" type="parTrans" cxnId="{8E466FA5-94B8-4C5C-8280-D9B6553B273D}">
      <dgm:prSet/>
      <dgm:spPr/>
      <dgm:t>
        <a:bodyPr/>
        <a:lstStyle/>
        <a:p>
          <a:endParaRPr lang="ru-RU"/>
        </a:p>
      </dgm:t>
    </dgm:pt>
    <dgm:pt modelId="{86CDBBF5-359E-48ED-914B-27A1AACB622D}" type="sibTrans" cxnId="{8E466FA5-94B8-4C5C-8280-D9B6553B273D}">
      <dgm:prSet/>
      <dgm:spPr/>
      <dgm:t>
        <a:bodyPr/>
        <a:lstStyle/>
        <a:p>
          <a:endParaRPr lang="ru-RU"/>
        </a:p>
      </dgm:t>
    </dgm:pt>
    <dgm:pt modelId="{2BFB7464-A466-42A9-90E6-488583A59839}">
      <dgm:prSet custT="1"/>
      <dgm:spPr/>
      <dgm:t>
        <a:bodyPr/>
        <a:lstStyle/>
        <a:p>
          <a:r>
            <a:rPr lang="uk-UA" sz="1800" dirty="0" smtClean="0">
              <a:latin typeface="Times New Roman" pitchFamily="18" charset="0"/>
              <a:cs typeface="Times New Roman" pitchFamily="18" charset="0"/>
            </a:rPr>
            <a:t>впровадження в життя маркетингових заходів.</a:t>
          </a:r>
          <a:endParaRPr lang="ru-RU" sz="1800" dirty="0">
            <a:latin typeface="Times New Roman" pitchFamily="18" charset="0"/>
            <a:cs typeface="Times New Roman" pitchFamily="18" charset="0"/>
          </a:endParaRPr>
        </a:p>
      </dgm:t>
    </dgm:pt>
    <dgm:pt modelId="{C7152065-CB40-458F-A4DA-18F91CF2BFBF}" type="parTrans" cxnId="{4760251C-5649-45FB-A49B-4110ACE0F9BC}">
      <dgm:prSet/>
      <dgm:spPr/>
      <dgm:t>
        <a:bodyPr/>
        <a:lstStyle/>
        <a:p>
          <a:endParaRPr lang="ru-RU"/>
        </a:p>
      </dgm:t>
    </dgm:pt>
    <dgm:pt modelId="{CC477447-F58B-4E6C-9CFB-49569DB7DFC2}" type="sibTrans" cxnId="{4760251C-5649-45FB-A49B-4110ACE0F9BC}">
      <dgm:prSet/>
      <dgm:spPr/>
      <dgm:t>
        <a:bodyPr/>
        <a:lstStyle/>
        <a:p>
          <a:endParaRPr lang="ru-RU"/>
        </a:p>
      </dgm:t>
    </dgm:pt>
    <dgm:pt modelId="{6B82C756-41FB-40F3-BDCF-26766BA35209}" type="pres">
      <dgm:prSet presAssocID="{8BE0CB5F-AEE3-4FDA-85C5-83B8DF90487C}" presName="Name0" presStyleCnt="0">
        <dgm:presLayoutVars>
          <dgm:chMax val="7"/>
          <dgm:dir/>
          <dgm:animLvl val="lvl"/>
          <dgm:resizeHandles val="exact"/>
        </dgm:presLayoutVars>
      </dgm:prSet>
      <dgm:spPr/>
      <dgm:t>
        <a:bodyPr/>
        <a:lstStyle/>
        <a:p>
          <a:endParaRPr lang="uk-UA"/>
        </a:p>
      </dgm:t>
    </dgm:pt>
    <dgm:pt modelId="{BBED3664-F989-4AF2-B32A-DAD4303E5AE2}" type="pres">
      <dgm:prSet presAssocID="{BBD71577-BD0A-431C-8A15-85566A29D0ED}" presName="circle1" presStyleLbl="node1" presStyleIdx="0" presStyleCnt="4"/>
      <dgm:spPr/>
    </dgm:pt>
    <dgm:pt modelId="{A3AF5D6F-3E37-4116-9825-A5C8680FEA32}" type="pres">
      <dgm:prSet presAssocID="{BBD71577-BD0A-431C-8A15-85566A29D0ED}" presName="space" presStyleCnt="0"/>
      <dgm:spPr/>
    </dgm:pt>
    <dgm:pt modelId="{1EBFEF98-FE47-4611-89A4-B1A7C2671375}" type="pres">
      <dgm:prSet presAssocID="{BBD71577-BD0A-431C-8A15-85566A29D0ED}" presName="rect1" presStyleLbl="alignAcc1" presStyleIdx="0" presStyleCnt="4"/>
      <dgm:spPr/>
      <dgm:t>
        <a:bodyPr/>
        <a:lstStyle/>
        <a:p>
          <a:endParaRPr lang="ru-RU"/>
        </a:p>
      </dgm:t>
    </dgm:pt>
    <dgm:pt modelId="{C26A8A49-27A8-4F89-875C-A50C619E8DEF}" type="pres">
      <dgm:prSet presAssocID="{E380F1ED-E7D6-4FEF-8B38-609170A84987}" presName="vertSpace2" presStyleLbl="node1" presStyleIdx="0" presStyleCnt="4"/>
      <dgm:spPr/>
    </dgm:pt>
    <dgm:pt modelId="{1D76ACAF-9762-4A69-A44B-E3DA75C070B1}" type="pres">
      <dgm:prSet presAssocID="{E380F1ED-E7D6-4FEF-8B38-609170A84987}" presName="circle2" presStyleLbl="node1" presStyleIdx="1" presStyleCnt="4"/>
      <dgm:spPr/>
    </dgm:pt>
    <dgm:pt modelId="{06ABA364-8A79-45D9-908C-9447D271C5A7}" type="pres">
      <dgm:prSet presAssocID="{E380F1ED-E7D6-4FEF-8B38-609170A84987}" presName="rect2" presStyleLbl="alignAcc1" presStyleIdx="1" presStyleCnt="4"/>
      <dgm:spPr/>
      <dgm:t>
        <a:bodyPr/>
        <a:lstStyle/>
        <a:p>
          <a:endParaRPr lang="uk-UA"/>
        </a:p>
      </dgm:t>
    </dgm:pt>
    <dgm:pt modelId="{D55DC4DB-D431-412E-86D5-C0E6A4BACF1C}" type="pres">
      <dgm:prSet presAssocID="{649F7754-F0C5-4C6C-8976-9243C6568505}" presName="vertSpace3" presStyleLbl="node1" presStyleIdx="1" presStyleCnt="4"/>
      <dgm:spPr/>
    </dgm:pt>
    <dgm:pt modelId="{41C66D8D-16B9-41BE-BC68-26C49D7E8DA2}" type="pres">
      <dgm:prSet presAssocID="{649F7754-F0C5-4C6C-8976-9243C6568505}" presName="circle3" presStyleLbl="node1" presStyleIdx="2" presStyleCnt="4"/>
      <dgm:spPr/>
    </dgm:pt>
    <dgm:pt modelId="{A81B603C-CF49-4CC6-8787-3869F44F8F5D}" type="pres">
      <dgm:prSet presAssocID="{649F7754-F0C5-4C6C-8976-9243C6568505}" presName="rect3" presStyleLbl="alignAcc1" presStyleIdx="2" presStyleCnt="4"/>
      <dgm:spPr/>
      <dgm:t>
        <a:bodyPr/>
        <a:lstStyle/>
        <a:p>
          <a:endParaRPr lang="uk-UA"/>
        </a:p>
      </dgm:t>
    </dgm:pt>
    <dgm:pt modelId="{2C4D92A6-15CC-4D04-94E4-75EE91889E57}" type="pres">
      <dgm:prSet presAssocID="{2BFB7464-A466-42A9-90E6-488583A59839}" presName="vertSpace4" presStyleLbl="node1" presStyleIdx="2" presStyleCnt="4"/>
      <dgm:spPr/>
    </dgm:pt>
    <dgm:pt modelId="{439A3FAC-1C91-498B-81EC-28BFA30FD2F3}" type="pres">
      <dgm:prSet presAssocID="{2BFB7464-A466-42A9-90E6-488583A59839}" presName="circle4" presStyleLbl="node1" presStyleIdx="3" presStyleCnt="4"/>
      <dgm:spPr/>
    </dgm:pt>
    <dgm:pt modelId="{DD33D426-E7EC-411A-AD18-B77ECB0BCAEE}" type="pres">
      <dgm:prSet presAssocID="{2BFB7464-A466-42A9-90E6-488583A59839}" presName="rect4" presStyleLbl="alignAcc1" presStyleIdx="3" presStyleCnt="4"/>
      <dgm:spPr/>
      <dgm:t>
        <a:bodyPr/>
        <a:lstStyle/>
        <a:p>
          <a:endParaRPr lang="uk-UA"/>
        </a:p>
      </dgm:t>
    </dgm:pt>
    <dgm:pt modelId="{274FC5B0-EBB8-4670-88BF-05439B61E38E}" type="pres">
      <dgm:prSet presAssocID="{BBD71577-BD0A-431C-8A15-85566A29D0ED}" presName="rect1ParTxNoCh" presStyleLbl="alignAcc1" presStyleIdx="3" presStyleCnt="4">
        <dgm:presLayoutVars>
          <dgm:chMax val="1"/>
          <dgm:bulletEnabled val="1"/>
        </dgm:presLayoutVars>
      </dgm:prSet>
      <dgm:spPr/>
      <dgm:t>
        <a:bodyPr/>
        <a:lstStyle/>
        <a:p>
          <a:endParaRPr lang="uk-UA"/>
        </a:p>
      </dgm:t>
    </dgm:pt>
    <dgm:pt modelId="{48BD522E-9B83-4539-A371-D3F8403681AD}" type="pres">
      <dgm:prSet presAssocID="{E380F1ED-E7D6-4FEF-8B38-609170A84987}" presName="rect2ParTxNoCh" presStyleLbl="alignAcc1" presStyleIdx="3" presStyleCnt="4">
        <dgm:presLayoutVars>
          <dgm:chMax val="1"/>
          <dgm:bulletEnabled val="1"/>
        </dgm:presLayoutVars>
      </dgm:prSet>
      <dgm:spPr/>
      <dgm:t>
        <a:bodyPr/>
        <a:lstStyle/>
        <a:p>
          <a:endParaRPr lang="uk-UA"/>
        </a:p>
      </dgm:t>
    </dgm:pt>
    <dgm:pt modelId="{513E9E13-7723-4A2C-9D8A-77758B415287}" type="pres">
      <dgm:prSet presAssocID="{649F7754-F0C5-4C6C-8976-9243C6568505}" presName="rect3ParTxNoCh" presStyleLbl="alignAcc1" presStyleIdx="3" presStyleCnt="4">
        <dgm:presLayoutVars>
          <dgm:chMax val="1"/>
          <dgm:bulletEnabled val="1"/>
        </dgm:presLayoutVars>
      </dgm:prSet>
      <dgm:spPr/>
      <dgm:t>
        <a:bodyPr/>
        <a:lstStyle/>
        <a:p>
          <a:endParaRPr lang="uk-UA"/>
        </a:p>
      </dgm:t>
    </dgm:pt>
    <dgm:pt modelId="{60B64BD3-9F3A-4CDE-915D-CAF8A97F471B}" type="pres">
      <dgm:prSet presAssocID="{2BFB7464-A466-42A9-90E6-488583A59839}" presName="rect4ParTxNoCh" presStyleLbl="alignAcc1" presStyleIdx="3" presStyleCnt="4">
        <dgm:presLayoutVars>
          <dgm:chMax val="1"/>
          <dgm:bulletEnabled val="1"/>
        </dgm:presLayoutVars>
      </dgm:prSet>
      <dgm:spPr/>
      <dgm:t>
        <a:bodyPr/>
        <a:lstStyle/>
        <a:p>
          <a:endParaRPr lang="uk-UA"/>
        </a:p>
      </dgm:t>
    </dgm:pt>
  </dgm:ptLst>
  <dgm:cxnLst>
    <dgm:cxn modelId="{8E466FA5-94B8-4C5C-8280-D9B6553B273D}" srcId="{8BE0CB5F-AEE3-4FDA-85C5-83B8DF90487C}" destId="{649F7754-F0C5-4C6C-8976-9243C6568505}" srcOrd="2" destOrd="0" parTransId="{2726AEDF-FC87-4FCE-87F4-C64706334F91}" sibTransId="{86CDBBF5-359E-48ED-914B-27A1AACB622D}"/>
    <dgm:cxn modelId="{EEFCCFD1-E4DF-4F5E-BD5A-91BB407ABB6E}" type="presOf" srcId="{8BE0CB5F-AEE3-4FDA-85C5-83B8DF90487C}" destId="{6B82C756-41FB-40F3-BDCF-26766BA35209}" srcOrd="0" destOrd="0" presId="urn:microsoft.com/office/officeart/2005/8/layout/target3"/>
    <dgm:cxn modelId="{AA01F559-0B5F-477A-B686-C7B30CED6C88}" type="presOf" srcId="{2BFB7464-A466-42A9-90E6-488583A59839}" destId="{DD33D426-E7EC-411A-AD18-B77ECB0BCAEE}" srcOrd="0" destOrd="0" presId="urn:microsoft.com/office/officeart/2005/8/layout/target3"/>
    <dgm:cxn modelId="{4760251C-5649-45FB-A49B-4110ACE0F9BC}" srcId="{8BE0CB5F-AEE3-4FDA-85C5-83B8DF90487C}" destId="{2BFB7464-A466-42A9-90E6-488583A59839}" srcOrd="3" destOrd="0" parTransId="{C7152065-CB40-458F-A4DA-18F91CF2BFBF}" sibTransId="{CC477447-F58B-4E6C-9CFB-49569DB7DFC2}"/>
    <dgm:cxn modelId="{57A398FD-70E5-44AD-B3E2-CCAEF7E5EA15}" type="presOf" srcId="{649F7754-F0C5-4C6C-8976-9243C6568505}" destId="{513E9E13-7723-4A2C-9D8A-77758B415287}" srcOrd="1" destOrd="0" presId="urn:microsoft.com/office/officeart/2005/8/layout/target3"/>
    <dgm:cxn modelId="{1DD9BA42-6123-489D-99FA-935AB4F210F4}" type="presOf" srcId="{E380F1ED-E7D6-4FEF-8B38-609170A84987}" destId="{48BD522E-9B83-4539-A371-D3F8403681AD}" srcOrd="1" destOrd="0" presId="urn:microsoft.com/office/officeart/2005/8/layout/target3"/>
    <dgm:cxn modelId="{3C655709-CF62-435C-A196-704D6C28120A}" type="presOf" srcId="{BBD71577-BD0A-431C-8A15-85566A29D0ED}" destId="{1EBFEF98-FE47-4611-89A4-B1A7C2671375}" srcOrd="0" destOrd="0" presId="urn:microsoft.com/office/officeart/2005/8/layout/target3"/>
    <dgm:cxn modelId="{10DE301B-49BB-435B-8C88-379C85CA7BC0}" type="presOf" srcId="{BBD71577-BD0A-431C-8A15-85566A29D0ED}" destId="{274FC5B0-EBB8-4670-88BF-05439B61E38E}" srcOrd="1" destOrd="0" presId="urn:microsoft.com/office/officeart/2005/8/layout/target3"/>
    <dgm:cxn modelId="{43465D9D-4A24-4E4A-8E8C-01D27C722F3D}" type="presOf" srcId="{2BFB7464-A466-42A9-90E6-488583A59839}" destId="{60B64BD3-9F3A-4CDE-915D-CAF8A97F471B}" srcOrd="1" destOrd="0" presId="urn:microsoft.com/office/officeart/2005/8/layout/target3"/>
    <dgm:cxn modelId="{DC25E17B-348C-4AA6-905C-90832C3E5AE0}" type="presOf" srcId="{E380F1ED-E7D6-4FEF-8B38-609170A84987}" destId="{06ABA364-8A79-45D9-908C-9447D271C5A7}" srcOrd="0" destOrd="0" presId="urn:microsoft.com/office/officeart/2005/8/layout/target3"/>
    <dgm:cxn modelId="{D330F5B5-DC37-40BF-81C8-F9D1FD27A0F1}" srcId="{8BE0CB5F-AEE3-4FDA-85C5-83B8DF90487C}" destId="{E380F1ED-E7D6-4FEF-8B38-609170A84987}" srcOrd="1" destOrd="0" parTransId="{5A4E2DE2-AB56-4DA1-AAD7-C55C478404E3}" sibTransId="{88FEBEE9-21FD-4034-AC37-62F55A128048}"/>
    <dgm:cxn modelId="{6F672FE3-FF71-4D93-B5A1-F35230BA2713}" srcId="{8BE0CB5F-AEE3-4FDA-85C5-83B8DF90487C}" destId="{BBD71577-BD0A-431C-8A15-85566A29D0ED}" srcOrd="0" destOrd="0" parTransId="{D46037EF-49A4-41EF-8F16-B844A016F3A4}" sibTransId="{4B4EF632-34E1-4610-BB4E-8D042F5746A3}"/>
    <dgm:cxn modelId="{4A62A990-98C6-4830-8FB7-16FF56AAD1BC}" type="presOf" srcId="{649F7754-F0C5-4C6C-8976-9243C6568505}" destId="{A81B603C-CF49-4CC6-8787-3869F44F8F5D}" srcOrd="0" destOrd="0" presId="urn:microsoft.com/office/officeart/2005/8/layout/target3"/>
    <dgm:cxn modelId="{8631B168-984E-44BF-BB53-FAC1A7B65416}" type="presParOf" srcId="{6B82C756-41FB-40F3-BDCF-26766BA35209}" destId="{BBED3664-F989-4AF2-B32A-DAD4303E5AE2}" srcOrd="0" destOrd="0" presId="urn:microsoft.com/office/officeart/2005/8/layout/target3"/>
    <dgm:cxn modelId="{A863CBCD-6E53-4568-9D15-4CFF06D61422}" type="presParOf" srcId="{6B82C756-41FB-40F3-BDCF-26766BA35209}" destId="{A3AF5D6F-3E37-4116-9825-A5C8680FEA32}" srcOrd="1" destOrd="0" presId="urn:microsoft.com/office/officeart/2005/8/layout/target3"/>
    <dgm:cxn modelId="{8AC3AEAC-2BAE-4005-A971-CD765D89D414}" type="presParOf" srcId="{6B82C756-41FB-40F3-BDCF-26766BA35209}" destId="{1EBFEF98-FE47-4611-89A4-B1A7C2671375}" srcOrd="2" destOrd="0" presId="urn:microsoft.com/office/officeart/2005/8/layout/target3"/>
    <dgm:cxn modelId="{6787A023-3B86-465E-8597-0E8C3E72AFE7}" type="presParOf" srcId="{6B82C756-41FB-40F3-BDCF-26766BA35209}" destId="{C26A8A49-27A8-4F89-875C-A50C619E8DEF}" srcOrd="3" destOrd="0" presId="urn:microsoft.com/office/officeart/2005/8/layout/target3"/>
    <dgm:cxn modelId="{9738F3C6-BD49-43CB-9D67-9CA9E5C89BE9}" type="presParOf" srcId="{6B82C756-41FB-40F3-BDCF-26766BA35209}" destId="{1D76ACAF-9762-4A69-A44B-E3DA75C070B1}" srcOrd="4" destOrd="0" presId="urn:microsoft.com/office/officeart/2005/8/layout/target3"/>
    <dgm:cxn modelId="{2AB6B2A2-EB24-4D21-B424-D805BB6245D9}" type="presParOf" srcId="{6B82C756-41FB-40F3-BDCF-26766BA35209}" destId="{06ABA364-8A79-45D9-908C-9447D271C5A7}" srcOrd="5" destOrd="0" presId="urn:microsoft.com/office/officeart/2005/8/layout/target3"/>
    <dgm:cxn modelId="{BE76DE78-CCA2-4CC4-B8BA-6721AB8F285B}" type="presParOf" srcId="{6B82C756-41FB-40F3-BDCF-26766BA35209}" destId="{D55DC4DB-D431-412E-86D5-C0E6A4BACF1C}" srcOrd="6" destOrd="0" presId="urn:microsoft.com/office/officeart/2005/8/layout/target3"/>
    <dgm:cxn modelId="{F32A4998-A003-4A5E-9586-AE1DF3434396}" type="presParOf" srcId="{6B82C756-41FB-40F3-BDCF-26766BA35209}" destId="{41C66D8D-16B9-41BE-BC68-26C49D7E8DA2}" srcOrd="7" destOrd="0" presId="urn:microsoft.com/office/officeart/2005/8/layout/target3"/>
    <dgm:cxn modelId="{13509C04-A3D9-498E-8ADF-7A3B824E067D}" type="presParOf" srcId="{6B82C756-41FB-40F3-BDCF-26766BA35209}" destId="{A81B603C-CF49-4CC6-8787-3869F44F8F5D}" srcOrd="8" destOrd="0" presId="urn:microsoft.com/office/officeart/2005/8/layout/target3"/>
    <dgm:cxn modelId="{E3E8E0B8-2D6E-4F7E-ACB4-554E33A55C05}" type="presParOf" srcId="{6B82C756-41FB-40F3-BDCF-26766BA35209}" destId="{2C4D92A6-15CC-4D04-94E4-75EE91889E57}" srcOrd="9" destOrd="0" presId="urn:microsoft.com/office/officeart/2005/8/layout/target3"/>
    <dgm:cxn modelId="{75ADEAB6-3C12-4DBB-8E5A-0A7C076C4010}" type="presParOf" srcId="{6B82C756-41FB-40F3-BDCF-26766BA35209}" destId="{439A3FAC-1C91-498B-81EC-28BFA30FD2F3}" srcOrd="10" destOrd="0" presId="urn:microsoft.com/office/officeart/2005/8/layout/target3"/>
    <dgm:cxn modelId="{B92FA02B-5B6F-4708-B91E-14B8A1FDB195}" type="presParOf" srcId="{6B82C756-41FB-40F3-BDCF-26766BA35209}" destId="{DD33D426-E7EC-411A-AD18-B77ECB0BCAEE}" srcOrd="11" destOrd="0" presId="urn:microsoft.com/office/officeart/2005/8/layout/target3"/>
    <dgm:cxn modelId="{EC9F5180-228A-492F-A806-483D93A305D5}" type="presParOf" srcId="{6B82C756-41FB-40F3-BDCF-26766BA35209}" destId="{274FC5B0-EBB8-4670-88BF-05439B61E38E}" srcOrd="12" destOrd="0" presId="urn:microsoft.com/office/officeart/2005/8/layout/target3"/>
    <dgm:cxn modelId="{27165A5E-C3A7-4175-96E7-FB446351AE29}" type="presParOf" srcId="{6B82C756-41FB-40F3-BDCF-26766BA35209}" destId="{48BD522E-9B83-4539-A371-D3F8403681AD}" srcOrd="13" destOrd="0" presId="urn:microsoft.com/office/officeart/2005/8/layout/target3"/>
    <dgm:cxn modelId="{2AC43BC4-FF2A-4C18-98F4-0C8623882069}" type="presParOf" srcId="{6B82C756-41FB-40F3-BDCF-26766BA35209}" destId="{513E9E13-7723-4A2C-9D8A-77758B415287}" srcOrd="14" destOrd="0" presId="urn:microsoft.com/office/officeart/2005/8/layout/target3"/>
    <dgm:cxn modelId="{2178A31E-CD4F-4757-80C5-2243780890BE}" type="presParOf" srcId="{6B82C756-41FB-40F3-BDCF-26766BA35209}" destId="{60B64BD3-9F3A-4CDE-915D-CAF8A97F471B}"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EC8E7D-8949-49B0-9A41-D25119EA0AE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F9C52A15-6300-4AC4-9B42-2FA203D72504}">
      <dgm:prSet phldrT="[Текст]" custT="1"/>
      <dgm:spPr/>
      <dgm:t>
        <a:bodyPr/>
        <a:lstStyle/>
        <a:p>
          <a:r>
            <a:rPr lang="uk-UA" sz="1600" smtClean="0">
              <a:latin typeface="Times New Roman" pitchFamily="18" charset="0"/>
              <a:cs typeface="Times New Roman" pitchFamily="18" charset="0"/>
            </a:rPr>
            <a:t>чи	зможе	фірма	спрацюватися	з	найбільш	важливими представниками ринку даного товару;</a:t>
          </a:r>
          <a:endParaRPr lang="ru-RU" sz="1600">
            <a:latin typeface="Times New Roman" pitchFamily="18" charset="0"/>
            <a:cs typeface="Times New Roman" pitchFamily="18" charset="0"/>
          </a:endParaRPr>
        </a:p>
      </dgm:t>
    </dgm:pt>
    <dgm:pt modelId="{98351C75-A3BE-4B67-8647-A2C585F6BEE7}" type="parTrans" cxnId="{F40F6A6C-9C9E-46EF-8CF3-E51D23BC8CCB}">
      <dgm:prSet/>
      <dgm:spPr/>
      <dgm:t>
        <a:bodyPr/>
        <a:lstStyle/>
        <a:p>
          <a:endParaRPr lang="ru-RU"/>
        </a:p>
      </dgm:t>
    </dgm:pt>
    <dgm:pt modelId="{45186987-93D3-4380-ABB6-3635C4F5FE8F}" type="sibTrans" cxnId="{F40F6A6C-9C9E-46EF-8CF3-E51D23BC8CCB}">
      <dgm:prSet/>
      <dgm:spPr/>
      <dgm:t>
        <a:bodyPr/>
        <a:lstStyle/>
        <a:p>
          <a:endParaRPr lang="ru-RU"/>
        </a:p>
      </dgm:t>
    </dgm:pt>
    <dgm:pt modelId="{D8723353-B2B3-4F47-9FDC-9296390A4FAD}">
      <dgm:prSet custT="1"/>
      <dgm:spPr/>
      <dgm:t>
        <a:bodyPr/>
        <a:lstStyle/>
        <a:p>
          <a:r>
            <a:rPr lang="uk-UA" sz="1600" smtClean="0">
              <a:latin typeface="Times New Roman" pitchFamily="18" charset="0"/>
              <a:cs typeface="Times New Roman" pitchFamily="18" charset="0"/>
            </a:rPr>
            <a:t>чи	зможе	встановити	добрі	відносини	з	постачальниками необхідного обладнання та інших матеріалів;</a:t>
          </a:r>
          <a:endParaRPr lang="ru-RU" sz="1600">
            <a:latin typeface="Times New Roman" pitchFamily="18" charset="0"/>
            <a:cs typeface="Times New Roman" pitchFamily="18" charset="0"/>
          </a:endParaRPr>
        </a:p>
      </dgm:t>
    </dgm:pt>
    <dgm:pt modelId="{165EC76E-5927-4802-BA77-CDD4962DEF83}" type="parTrans" cxnId="{4DDA6AA1-989E-499E-A776-832246C00A50}">
      <dgm:prSet/>
      <dgm:spPr/>
      <dgm:t>
        <a:bodyPr/>
        <a:lstStyle/>
        <a:p>
          <a:endParaRPr lang="ru-RU"/>
        </a:p>
      </dgm:t>
    </dgm:pt>
    <dgm:pt modelId="{E8C7067D-730B-4349-8367-5956AB9042DE}" type="sibTrans" cxnId="{4DDA6AA1-989E-499E-A776-832246C00A50}">
      <dgm:prSet/>
      <dgm:spPr/>
      <dgm:t>
        <a:bodyPr/>
        <a:lstStyle/>
        <a:p>
          <a:endParaRPr lang="ru-RU"/>
        </a:p>
      </dgm:t>
    </dgm:pt>
    <dgm:pt modelId="{BB6C4F25-97DF-40A6-9C68-D214A4770377}">
      <dgm:prSet custT="1"/>
      <dgm:spPr/>
      <dgm:t>
        <a:bodyPr/>
        <a:lstStyle/>
        <a:p>
          <a:r>
            <a:rPr lang="uk-UA" sz="1600" smtClean="0">
              <a:latin typeface="Times New Roman" pitchFamily="18" charset="0"/>
              <a:cs typeface="Times New Roman" pitchFamily="18" charset="0"/>
            </a:rPr>
            <a:t>чи зможе налагодити зв’язки з маркетинговими посередниками, що доставлятимуть її товар споживачеві;</a:t>
          </a:r>
          <a:endParaRPr lang="ru-RU" sz="1600">
            <a:latin typeface="Times New Roman" pitchFamily="18" charset="0"/>
            <a:cs typeface="Times New Roman" pitchFamily="18" charset="0"/>
          </a:endParaRPr>
        </a:p>
      </dgm:t>
    </dgm:pt>
    <dgm:pt modelId="{8E00C5BD-46E2-4433-A499-554BF1253663}" type="parTrans" cxnId="{9CF38617-7278-4E8B-8847-5E2D496E93ED}">
      <dgm:prSet/>
      <dgm:spPr/>
      <dgm:t>
        <a:bodyPr/>
        <a:lstStyle/>
        <a:p>
          <a:endParaRPr lang="ru-RU"/>
        </a:p>
      </dgm:t>
    </dgm:pt>
    <dgm:pt modelId="{4CA04202-B84F-4AD2-BF3A-8D9EFD929D2B}" type="sibTrans" cxnId="{9CF38617-7278-4E8B-8847-5E2D496E93ED}">
      <dgm:prSet/>
      <dgm:spPr/>
      <dgm:t>
        <a:bodyPr/>
        <a:lstStyle/>
        <a:p>
          <a:endParaRPr lang="ru-RU"/>
        </a:p>
      </dgm:t>
    </dgm:pt>
    <dgm:pt modelId="{675DA201-45A5-4238-AD53-F837D6BAFDD2}">
      <dgm:prSet custT="1"/>
      <dgm:spPr/>
      <dgm:t>
        <a:bodyPr/>
        <a:lstStyle/>
        <a:p>
          <a:r>
            <a:rPr lang="uk-UA" sz="1600" smtClean="0">
              <a:latin typeface="Times New Roman" pitchFamily="18" charset="0"/>
              <a:cs typeface="Times New Roman" pitchFamily="18" charset="0"/>
            </a:rPr>
            <a:t>чи її товар буде мати кращі якості від подібних, що пропонуються на ринку.</a:t>
          </a:r>
          <a:endParaRPr lang="ru-RU" sz="1600">
            <a:latin typeface="Times New Roman" pitchFamily="18" charset="0"/>
            <a:cs typeface="Times New Roman" pitchFamily="18" charset="0"/>
          </a:endParaRPr>
        </a:p>
      </dgm:t>
    </dgm:pt>
    <dgm:pt modelId="{45824BB4-6266-4931-9341-9525AEC432A3}" type="parTrans" cxnId="{2427DBA9-9AE3-478D-88F4-8BA53178FB1E}">
      <dgm:prSet/>
      <dgm:spPr/>
      <dgm:t>
        <a:bodyPr/>
        <a:lstStyle/>
        <a:p>
          <a:endParaRPr lang="ru-RU"/>
        </a:p>
      </dgm:t>
    </dgm:pt>
    <dgm:pt modelId="{B03B5B80-37B5-4358-B25A-755046EDEEBA}" type="sibTrans" cxnId="{2427DBA9-9AE3-478D-88F4-8BA53178FB1E}">
      <dgm:prSet/>
      <dgm:spPr/>
      <dgm:t>
        <a:bodyPr/>
        <a:lstStyle/>
        <a:p>
          <a:endParaRPr lang="ru-RU"/>
        </a:p>
      </dgm:t>
    </dgm:pt>
    <dgm:pt modelId="{A535E643-AB55-4B40-845F-78BED228155C}" type="pres">
      <dgm:prSet presAssocID="{31EC8E7D-8949-49B0-9A41-D25119EA0AE8}" presName="linear" presStyleCnt="0">
        <dgm:presLayoutVars>
          <dgm:dir/>
          <dgm:animLvl val="lvl"/>
          <dgm:resizeHandles val="exact"/>
        </dgm:presLayoutVars>
      </dgm:prSet>
      <dgm:spPr/>
      <dgm:t>
        <a:bodyPr/>
        <a:lstStyle/>
        <a:p>
          <a:endParaRPr lang="uk-UA"/>
        </a:p>
      </dgm:t>
    </dgm:pt>
    <dgm:pt modelId="{EA66D1B8-ACAA-4181-AD7E-E6D236B16C49}" type="pres">
      <dgm:prSet presAssocID="{F9C52A15-6300-4AC4-9B42-2FA203D72504}" presName="parentLin" presStyleCnt="0"/>
      <dgm:spPr/>
    </dgm:pt>
    <dgm:pt modelId="{C634BCB9-B31A-43C7-9A33-BF7F17CB6B68}" type="pres">
      <dgm:prSet presAssocID="{F9C52A15-6300-4AC4-9B42-2FA203D72504}" presName="parentLeftMargin" presStyleLbl="node1" presStyleIdx="0" presStyleCnt="4"/>
      <dgm:spPr/>
      <dgm:t>
        <a:bodyPr/>
        <a:lstStyle/>
        <a:p>
          <a:endParaRPr lang="uk-UA"/>
        </a:p>
      </dgm:t>
    </dgm:pt>
    <dgm:pt modelId="{B580C3F6-54AA-48B8-A558-D8F8AC34E020}" type="pres">
      <dgm:prSet presAssocID="{F9C52A15-6300-4AC4-9B42-2FA203D72504}" presName="parentText" presStyleLbl="node1" presStyleIdx="0" presStyleCnt="4">
        <dgm:presLayoutVars>
          <dgm:chMax val="0"/>
          <dgm:bulletEnabled val="1"/>
        </dgm:presLayoutVars>
      </dgm:prSet>
      <dgm:spPr/>
      <dgm:t>
        <a:bodyPr/>
        <a:lstStyle/>
        <a:p>
          <a:endParaRPr lang="ru-RU"/>
        </a:p>
      </dgm:t>
    </dgm:pt>
    <dgm:pt modelId="{7856447C-3BC0-4C38-9827-FD6041F0B043}" type="pres">
      <dgm:prSet presAssocID="{F9C52A15-6300-4AC4-9B42-2FA203D72504}" presName="negativeSpace" presStyleCnt="0"/>
      <dgm:spPr/>
    </dgm:pt>
    <dgm:pt modelId="{50EA62FA-BC6E-4982-8D62-59C0F8C19C3D}" type="pres">
      <dgm:prSet presAssocID="{F9C52A15-6300-4AC4-9B42-2FA203D72504}" presName="childText" presStyleLbl="conFgAcc1" presStyleIdx="0" presStyleCnt="4">
        <dgm:presLayoutVars>
          <dgm:bulletEnabled val="1"/>
        </dgm:presLayoutVars>
      </dgm:prSet>
      <dgm:spPr/>
    </dgm:pt>
    <dgm:pt modelId="{0F510E0B-3663-4EA8-97D6-875F0DBE8375}" type="pres">
      <dgm:prSet presAssocID="{45186987-93D3-4380-ABB6-3635C4F5FE8F}" presName="spaceBetweenRectangles" presStyleCnt="0"/>
      <dgm:spPr/>
    </dgm:pt>
    <dgm:pt modelId="{11E74C24-0334-4A2E-9FDA-199E07DF1EAB}" type="pres">
      <dgm:prSet presAssocID="{D8723353-B2B3-4F47-9FDC-9296390A4FAD}" presName="parentLin" presStyleCnt="0"/>
      <dgm:spPr/>
    </dgm:pt>
    <dgm:pt modelId="{B2500761-C3BE-4672-85F3-B9B53EBF621C}" type="pres">
      <dgm:prSet presAssocID="{D8723353-B2B3-4F47-9FDC-9296390A4FAD}" presName="parentLeftMargin" presStyleLbl="node1" presStyleIdx="0" presStyleCnt="4"/>
      <dgm:spPr/>
      <dgm:t>
        <a:bodyPr/>
        <a:lstStyle/>
        <a:p>
          <a:endParaRPr lang="uk-UA"/>
        </a:p>
      </dgm:t>
    </dgm:pt>
    <dgm:pt modelId="{806A720A-3996-4EAE-992D-5F0C5E0B5A22}" type="pres">
      <dgm:prSet presAssocID="{D8723353-B2B3-4F47-9FDC-9296390A4FAD}" presName="parentText" presStyleLbl="node1" presStyleIdx="1" presStyleCnt="4">
        <dgm:presLayoutVars>
          <dgm:chMax val="0"/>
          <dgm:bulletEnabled val="1"/>
        </dgm:presLayoutVars>
      </dgm:prSet>
      <dgm:spPr/>
      <dgm:t>
        <a:bodyPr/>
        <a:lstStyle/>
        <a:p>
          <a:endParaRPr lang="uk-UA"/>
        </a:p>
      </dgm:t>
    </dgm:pt>
    <dgm:pt modelId="{12D5C3FE-F170-49AA-BCD2-F2079EB36E36}" type="pres">
      <dgm:prSet presAssocID="{D8723353-B2B3-4F47-9FDC-9296390A4FAD}" presName="negativeSpace" presStyleCnt="0"/>
      <dgm:spPr/>
    </dgm:pt>
    <dgm:pt modelId="{62B5A958-6C06-4192-8786-F1C20142C3E2}" type="pres">
      <dgm:prSet presAssocID="{D8723353-B2B3-4F47-9FDC-9296390A4FAD}" presName="childText" presStyleLbl="conFgAcc1" presStyleIdx="1" presStyleCnt="4">
        <dgm:presLayoutVars>
          <dgm:bulletEnabled val="1"/>
        </dgm:presLayoutVars>
      </dgm:prSet>
      <dgm:spPr/>
    </dgm:pt>
    <dgm:pt modelId="{61DF526F-8FCF-421A-B2C9-B45D6CE7EC31}" type="pres">
      <dgm:prSet presAssocID="{E8C7067D-730B-4349-8367-5956AB9042DE}" presName="spaceBetweenRectangles" presStyleCnt="0"/>
      <dgm:spPr/>
    </dgm:pt>
    <dgm:pt modelId="{C4DA2469-6772-4E60-830B-228FD9182403}" type="pres">
      <dgm:prSet presAssocID="{BB6C4F25-97DF-40A6-9C68-D214A4770377}" presName="parentLin" presStyleCnt="0"/>
      <dgm:spPr/>
    </dgm:pt>
    <dgm:pt modelId="{D1AEE10A-D33F-4D9A-BD40-67E53D8808E4}" type="pres">
      <dgm:prSet presAssocID="{BB6C4F25-97DF-40A6-9C68-D214A4770377}" presName="parentLeftMargin" presStyleLbl="node1" presStyleIdx="1" presStyleCnt="4"/>
      <dgm:spPr/>
      <dgm:t>
        <a:bodyPr/>
        <a:lstStyle/>
        <a:p>
          <a:endParaRPr lang="uk-UA"/>
        </a:p>
      </dgm:t>
    </dgm:pt>
    <dgm:pt modelId="{3A88C9BC-A1FC-4EBA-94C6-E1D91ED7636F}" type="pres">
      <dgm:prSet presAssocID="{BB6C4F25-97DF-40A6-9C68-D214A4770377}" presName="parentText" presStyleLbl="node1" presStyleIdx="2" presStyleCnt="4">
        <dgm:presLayoutVars>
          <dgm:chMax val="0"/>
          <dgm:bulletEnabled val="1"/>
        </dgm:presLayoutVars>
      </dgm:prSet>
      <dgm:spPr/>
      <dgm:t>
        <a:bodyPr/>
        <a:lstStyle/>
        <a:p>
          <a:endParaRPr lang="uk-UA"/>
        </a:p>
      </dgm:t>
    </dgm:pt>
    <dgm:pt modelId="{B17A2208-A9E6-4F96-B560-21EA7B48AD15}" type="pres">
      <dgm:prSet presAssocID="{BB6C4F25-97DF-40A6-9C68-D214A4770377}" presName="negativeSpace" presStyleCnt="0"/>
      <dgm:spPr/>
    </dgm:pt>
    <dgm:pt modelId="{AF015E06-8B5C-4291-92EB-95F1C8467879}" type="pres">
      <dgm:prSet presAssocID="{BB6C4F25-97DF-40A6-9C68-D214A4770377}" presName="childText" presStyleLbl="conFgAcc1" presStyleIdx="2" presStyleCnt="4">
        <dgm:presLayoutVars>
          <dgm:bulletEnabled val="1"/>
        </dgm:presLayoutVars>
      </dgm:prSet>
      <dgm:spPr/>
    </dgm:pt>
    <dgm:pt modelId="{91A77000-F3BF-4D0E-9AB4-3BE4869B383B}" type="pres">
      <dgm:prSet presAssocID="{4CA04202-B84F-4AD2-BF3A-8D9EFD929D2B}" presName="spaceBetweenRectangles" presStyleCnt="0"/>
      <dgm:spPr/>
    </dgm:pt>
    <dgm:pt modelId="{70F8618F-7CD0-40D9-BB68-14350A2DAC84}" type="pres">
      <dgm:prSet presAssocID="{675DA201-45A5-4238-AD53-F837D6BAFDD2}" presName="parentLin" presStyleCnt="0"/>
      <dgm:spPr/>
    </dgm:pt>
    <dgm:pt modelId="{79CD807D-B0CC-4602-A718-2C810DCA6990}" type="pres">
      <dgm:prSet presAssocID="{675DA201-45A5-4238-AD53-F837D6BAFDD2}" presName="parentLeftMargin" presStyleLbl="node1" presStyleIdx="2" presStyleCnt="4"/>
      <dgm:spPr/>
      <dgm:t>
        <a:bodyPr/>
        <a:lstStyle/>
        <a:p>
          <a:endParaRPr lang="uk-UA"/>
        </a:p>
      </dgm:t>
    </dgm:pt>
    <dgm:pt modelId="{EEB03206-87A2-446F-8C18-3F3751BE9273}" type="pres">
      <dgm:prSet presAssocID="{675DA201-45A5-4238-AD53-F837D6BAFDD2}" presName="parentText" presStyleLbl="node1" presStyleIdx="3" presStyleCnt="4">
        <dgm:presLayoutVars>
          <dgm:chMax val="0"/>
          <dgm:bulletEnabled val="1"/>
        </dgm:presLayoutVars>
      </dgm:prSet>
      <dgm:spPr/>
      <dgm:t>
        <a:bodyPr/>
        <a:lstStyle/>
        <a:p>
          <a:endParaRPr lang="uk-UA"/>
        </a:p>
      </dgm:t>
    </dgm:pt>
    <dgm:pt modelId="{2DE2E328-CCA2-45E8-A799-AB840E393421}" type="pres">
      <dgm:prSet presAssocID="{675DA201-45A5-4238-AD53-F837D6BAFDD2}" presName="negativeSpace" presStyleCnt="0"/>
      <dgm:spPr/>
    </dgm:pt>
    <dgm:pt modelId="{6E8254F2-82FF-4391-BC78-B352EE4D4431}" type="pres">
      <dgm:prSet presAssocID="{675DA201-45A5-4238-AD53-F837D6BAFDD2}" presName="childText" presStyleLbl="conFgAcc1" presStyleIdx="3" presStyleCnt="4">
        <dgm:presLayoutVars>
          <dgm:bulletEnabled val="1"/>
        </dgm:presLayoutVars>
      </dgm:prSet>
      <dgm:spPr/>
    </dgm:pt>
  </dgm:ptLst>
  <dgm:cxnLst>
    <dgm:cxn modelId="{96F9A8EF-85E4-4435-926A-DFE4AF864EE6}" type="presOf" srcId="{D8723353-B2B3-4F47-9FDC-9296390A4FAD}" destId="{806A720A-3996-4EAE-992D-5F0C5E0B5A22}" srcOrd="1" destOrd="0" presId="urn:microsoft.com/office/officeart/2005/8/layout/list1"/>
    <dgm:cxn modelId="{5F2D70F9-009E-4A79-8FF5-AEE8DCF53752}" type="presOf" srcId="{F9C52A15-6300-4AC4-9B42-2FA203D72504}" destId="{C634BCB9-B31A-43C7-9A33-BF7F17CB6B68}" srcOrd="0" destOrd="0" presId="urn:microsoft.com/office/officeart/2005/8/layout/list1"/>
    <dgm:cxn modelId="{446850CE-E3F6-4508-A7ED-E6FB71A4F541}" type="presOf" srcId="{F9C52A15-6300-4AC4-9B42-2FA203D72504}" destId="{B580C3F6-54AA-48B8-A558-D8F8AC34E020}" srcOrd="1" destOrd="0" presId="urn:microsoft.com/office/officeart/2005/8/layout/list1"/>
    <dgm:cxn modelId="{9F84B984-B760-4359-A323-3C59471F7BC7}" type="presOf" srcId="{D8723353-B2B3-4F47-9FDC-9296390A4FAD}" destId="{B2500761-C3BE-4672-85F3-B9B53EBF621C}" srcOrd="0" destOrd="0" presId="urn:microsoft.com/office/officeart/2005/8/layout/list1"/>
    <dgm:cxn modelId="{1B475D5B-173E-4A56-8D76-B5BC1E4DFA4B}" type="presOf" srcId="{675DA201-45A5-4238-AD53-F837D6BAFDD2}" destId="{79CD807D-B0CC-4602-A718-2C810DCA6990}" srcOrd="0" destOrd="0" presId="urn:microsoft.com/office/officeart/2005/8/layout/list1"/>
    <dgm:cxn modelId="{F40F6A6C-9C9E-46EF-8CF3-E51D23BC8CCB}" srcId="{31EC8E7D-8949-49B0-9A41-D25119EA0AE8}" destId="{F9C52A15-6300-4AC4-9B42-2FA203D72504}" srcOrd="0" destOrd="0" parTransId="{98351C75-A3BE-4B67-8647-A2C585F6BEE7}" sibTransId="{45186987-93D3-4380-ABB6-3635C4F5FE8F}"/>
    <dgm:cxn modelId="{0899B6E6-204E-4852-B967-AE1E17AFB422}" type="presOf" srcId="{BB6C4F25-97DF-40A6-9C68-D214A4770377}" destId="{3A88C9BC-A1FC-4EBA-94C6-E1D91ED7636F}" srcOrd="1" destOrd="0" presId="urn:microsoft.com/office/officeart/2005/8/layout/list1"/>
    <dgm:cxn modelId="{2427DBA9-9AE3-478D-88F4-8BA53178FB1E}" srcId="{31EC8E7D-8949-49B0-9A41-D25119EA0AE8}" destId="{675DA201-45A5-4238-AD53-F837D6BAFDD2}" srcOrd="3" destOrd="0" parTransId="{45824BB4-6266-4931-9341-9525AEC432A3}" sibTransId="{B03B5B80-37B5-4358-B25A-755046EDEEBA}"/>
    <dgm:cxn modelId="{53F78692-0897-4021-BFF5-5F7FF05165BA}" type="presOf" srcId="{BB6C4F25-97DF-40A6-9C68-D214A4770377}" destId="{D1AEE10A-D33F-4D9A-BD40-67E53D8808E4}" srcOrd="0" destOrd="0" presId="urn:microsoft.com/office/officeart/2005/8/layout/list1"/>
    <dgm:cxn modelId="{4DDA6AA1-989E-499E-A776-832246C00A50}" srcId="{31EC8E7D-8949-49B0-9A41-D25119EA0AE8}" destId="{D8723353-B2B3-4F47-9FDC-9296390A4FAD}" srcOrd="1" destOrd="0" parTransId="{165EC76E-5927-4802-BA77-CDD4962DEF83}" sibTransId="{E8C7067D-730B-4349-8367-5956AB9042DE}"/>
    <dgm:cxn modelId="{9CF38617-7278-4E8B-8847-5E2D496E93ED}" srcId="{31EC8E7D-8949-49B0-9A41-D25119EA0AE8}" destId="{BB6C4F25-97DF-40A6-9C68-D214A4770377}" srcOrd="2" destOrd="0" parTransId="{8E00C5BD-46E2-4433-A499-554BF1253663}" sibTransId="{4CA04202-B84F-4AD2-BF3A-8D9EFD929D2B}"/>
    <dgm:cxn modelId="{4B67410D-BBCA-4360-90A4-AB7761BE78BC}" type="presOf" srcId="{675DA201-45A5-4238-AD53-F837D6BAFDD2}" destId="{EEB03206-87A2-446F-8C18-3F3751BE9273}" srcOrd="1" destOrd="0" presId="urn:microsoft.com/office/officeart/2005/8/layout/list1"/>
    <dgm:cxn modelId="{26A5B65D-74C7-4AEA-BEFC-5D91FB08C850}" type="presOf" srcId="{31EC8E7D-8949-49B0-9A41-D25119EA0AE8}" destId="{A535E643-AB55-4B40-845F-78BED228155C}" srcOrd="0" destOrd="0" presId="urn:microsoft.com/office/officeart/2005/8/layout/list1"/>
    <dgm:cxn modelId="{3B105806-3D4A-4618-AA18-5076B7403BA9}" type="presParOf" srcId="{A535E643-AB55-4B40-845F-78BED228155C}" destId="{EA66D1B8-ACAA-4181-AD7E-E6D236B16C49}" srcOrd="0" destOrd="0" presId="urn:microsoft.com/office/officeart/2005/8/layout/list1"/>
    <dgm:cxn modelId="{552638F6-2AFF-4A05-85FD-EDC5D3F2DFE4}" type="presParOf" srcId="{EA66D1B8-ACAA-4181-AD7E-E6D236B16C49}" destId="{C634BCB9-B31A-43C7-9A33-BF7F17CB6B68}" srcOrd="0" destOrd="0" presId="urn:microsoft.com/office/officeart/2005/8/layout/list1"/>
    <dgm:cxn modelId="{5CEC8E6B-38E1-4014-81CA-E6DA328DA602}" type="presParOf" srcId="{EA66D1B8-ACAA-4181-AD7E-E6D236B16C49}" destId="{B580C3F6-54AA-48B8-A558-D8F8AC34E020}" srcOrd="1" destOrd="0" presId="urn:microsoft.com/office/officeart/2005/8/layout/list1"/>
    <dgm:cxn modelId="{C8D3A048-F7F1-4AA0-9B8E-7393D2E172AE}" type="presParOf" srcId="{A535E643-AB55-4B40-845F-78BED228155C}" destId="{7856447C-3BC0-4C38-9827-FD6041F0B043}" srcOrd="1" destOrd="0" presId="urn:microsoft.com/office/officeart/2005/8/layout/list1"/>
    <dgm:cxn modelId="{91BBF122-5590-4617-831E-C65CD2A37B5E}" type="presParOf" srcId="{A535E643-AB55-4B40-845F-78BED228155C}" destId="{50EA62FA-BC6E-4982-8D62-59C0F8C19C3D}" srcOrd="2" destOrd="0" presId="urn:microsoft.com/office/officeart/2005/8/layout/list1"/>
    <dgm:cxn modelId="{71BFDC59-6239-4718-A4B6-7F9BAFBAADFD}" type="presParOf" srcId="{A535E643-AB55-4B40-845F-78BED228155C}" destId="{0F510E0B-3663-4EA8-97D6-875F0DBE8375}" srcOrd="3" destOrd="0" presId="urn:microsoft.com/office/officeart/2005/8/layout/list1"/>
    <dgm:cxn modelId="{36B4670A-6126-4DDC-8AA8-C57B4DACC5A3}" type="presParOf" srcId="{A535E643-AB55-4B40-845F-78BED228155C}" destId="{11E74C24-0334-4A2E-9FDA-199E07DF1EAB}" srcOrd="4" destOrd="0" presId="urn:microsoft.com/office/officeart/2005/8/layout/list1"/>
    <dgm:cxn modelId="{8FBD8DC6-4D64-473F-838C-73E64A19F57E}" type="presParOf" srcId="{11E74C24-0334-4A2E-9FDA-199E07DF1EAB}" destId="{B2500761-C3BE-4672-85F3-B9B53EBF621C}" srcOrd="0" destOrd="0" presId="urn:microsoft.com/office/officeart/2005/8/layout/list1"/>
    <dgm:cxn modelId="{9D222031-8BFD-4D55-B49C-6A05265BD319}" type="presParOf" srcId="{11E74C24-0334-4A2E-9FDA-199E07DF1EAB}" destId="{806A720A-3996-4EAE-992D-5F0C5E0B5A22}" srcOrd="1" destOrd="0" presId="urn:microsoft.com/office/officeart/2005/8/layout/list1"/>
    <dgm:cxn modelId="{B14E2CC6-6F38-4B12-BE74-A6A5A3D2097C}" type="presParOf" srcId="{A535E643-AB55-4B40-845F-78BED228155C}" destId="{12D5C3FE-F170-49AA-BCD2-F2079EB36E36}" srcOrd="5" destOrd="0" presId="urn:microsoft.com/office/officeart/2005/8/layout/list1"/>
    <dgm:cxn modelId="{0C498ACF-2BCC-486D-803B-E70F84FFD659}" type="presParOf" srcId="{A535E643-AB55-4B40-845F-78BED228155C}" destId="{62B5A958-6C06-4192-8786-F1C20142C3E2}" srcOrd="6" destOrd="0" presId="urn:microsoft.com/office/officeart/2005/8/layout/list1"/>
    <dgm:cxn modelId="{FE4A28AE-F037-4E7E-AF11-1E63C6239A55}" type="presParOf" srcId="{A535E643-AB55-4B40-845F-78BED228155C}" destId="{61DF526F-8FCF-421A-B2C9-B45D6CE7EC31}" srcOrd="7" destOrd="0" presId="urn:microsoft.com/office/officeart/2005/8/layout/list1"/>
    <dgm:cxn modelId="{3D03B794-03B3-4BFF-B752-FA628AB8EF53}" type="presParOf" srcId="{A535E643-AB55-4B40-845F-78BED228155C}" destId="{C4DA2469-6772-4E60-830B-228FD9182403}" srcOrd="8" destOrd="0" presId="urn:microsoft.com/office/officeart/2005/8/layout/list1"/>
    <dgm:cxn modelId="{73ADD3FB-754E-4F77-A645-60568ADA9B87}" type="presParOf" srcId="{C4DA2469-6772-4E60-830B-228FD9182403}" destId="{D1AEE10A-D33F-4D9A-BD40-67E53D8808E4}" srcOrd="0" destOrd="0" presId="urn:microsoft.com/office/officeart/2005/8/layout/list1"/>
    <dgm:cxn modelId="{A2D4DE5F-0F16-4055-91FC-24A3A3351DAB}" type="presParOf" srcId="{C4DA2469-6772-4E60-830B-228FD9182403}" destId="{3A88C9BC-A1FC-4EBA-94C6-E1D91ED7636F}" srcOrd="1" destOrd="0" presId="urn:microsoft.com/office/officeart/2005/8/layout/list1"/>
    <dgm:cxn modelId="{EAB7D1BC-4618-454A-922B-9191DC9F6061}" type="presParOf" srcId="{A535E643-AB55-4B40-845F-78BED228155C}" destId="{B17A2208-A9E6-4F96-B560-21EA7B48AD15}" srcOrd="9" destOrd="0" presId="urn:microsoft.com/office/officeart/2005/8/layout/list1"/>
    <dgm:cxn modelId="{C91854C6-9121-4329-81B0-77D35596855E}" type="presParOf" srcId="{A535E643-AB55-4B40-845F-78BED228155C}" destId="{AF015E06-8B5C-4291-92EB-95F1C8467879}" srcOrd="10" destOrd="0" presId="urn:microsoft.com/office/officeart/2005/8/layout/list1"/>
    <dgm:cxn modelId="{1EF667A8-7B05-4AA5-92AB-3D1029DE4D9E}" type="presParOf" srcId="{A535E643-AB55-4B40-845F-78BED228155C}" destId="{91A77000-F3BF-4D0E-9AB4-3BE4869B383B}" srcOrd="11" destOrd="0" presId="urn:microsoft.com/office/officeart/2005/8/layout/list1"/>
    <dgm:cxn modelId="{54AB2BDF-9812-45A7-9BF5-93FB631CE0A7}" type="presParOf" srcId="{A535E643-AB55-4B40-845F-78BED228155C}" destId="{70F8618F-7CD0-40D9-BB68-14350A2DAC84}" srcOrd="12" destOrd="0" presId="urn:microsoft.com/office/officeart/2005/8/layout/list1"/>
    <dgm:cxn modelId="{01C5948D-9131-4A23-BEF0-CF7FCFB31E99}" type="presParOf" srcId="{70F8618F-7CD0-40D9-BB68-14350A2DAC84}" destId="{79CD807D-B0CC-4602-A718-2C810DCA6990}" srcOrd="0" destOrd="0" presId="urn:microsoft.com/office/officeart/2005/8/layout/list1"/>
    <dgm:cxn modelId="{CF77FE26-1F1C-4046-95ED-FC5B5267631D}" type="presParOf" srcId="{70F8618F-7CD0-40D9-BB68-14350A2DAC84}" destId="{EEB03206-87A2-446F-8C18-3F3751BE9273}" srcOrd="1" destOrd="0" presId="urn:microsoft.com/office/officeart/2005/8/layout/list1"/>
    <dgm:cxn modelId="{207084F8-4551-46C3-BD62-D4BE37B4B81E}" type="presParOf" srcId="{A535E643-AB55-4B40-845F-78BED228155C}" destId="{2DE2E328-CCA2-45E8-A799-AB840E393421}" srcOrd="13" destOrd="0" presId="urn:microsoft.com/office/officeart/2005/8/layout/list1"/>
    <dgm:cxn modelId="{953666BA-4DB9-4A47-8CB2-F6F4B9845D80}" type="presParOf" srcId="{A535E643-AB55-4B40-845F-78BED228155C}" destId="{6E8254F2-82FF-4391-BC78-B352EE4D443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9B9705-70AA-4B05-A3AE-070AAC3CD260}" type="doc">
      <dgm:prSet loTypeId="urn:microsoft.com/office/officeart/2005/8/layout/vProcess5" loCatId="process" qsTypeId="urn:microsoft.com/office/officeart/2005/8/quickstyle/simple1" qsCatId="simple" csTypeId="urn:microsoft.com/office/officeart/2005/8/colors/accent1_2" csCatId="accent1" phldr="1"/>
      <dgm:spPr/>
    </dgm:pt>
    <dgm:pt modelId="{D645B3DC-0D5B-4E13-A58D-F880E927C625}">
      <dgm:prSet phldrT="[Текст]"/>
      <dgm:spPr/>
      <dgm:t>
        <a:bodyPr/>
        <a:lstStyle/>
        <a:p>
          <a:r>
            <a:rPr lang="uk-UA" b="1" smtClean="0">
              <a:latin typeface="Times New Roman" pitchFamily="18" charset="0"/>
              <a:cs typeface="Times New Roman" pitchFamily="18" charset="0"/>
            </a:rPr>
            <a:t>Вимірювання та прогнозування попиту</a:t>
          </a:r>
          <a:endParaRPr lang="ru-RU">
            <a:latin typeface="Times New Roman" pitchFamily="18" charset="0"/>
            <a:cs typeface="Times New Roman" pitchFamily="18" charset="0"/>
          </a:endParaRPr>
        </a:p>
      </dgm:t>
    </dgm:pt>
    <dgm:pt modelId="{9615C0EC-B6DE-4E59-9FA2-775DD47044C8}" type="parTrans" cxnId="{29DACE30-77D3-4F8A-B07A-7AB27717B7A8}">
      <dgm:prSet/>
      <dgm:spPr/>
      <dgm:t>
        <a:bodyPr/>
        <a:lstStyle/>
        <a:p>
          <a:endParaRPr lang="ru-RU"/>
        </a:p>
      </dgm:t>
    </dgm:pt>
    <dgm:pt modelId="{0C948F55-930F-4E10-8270-6C49C2426423}" type="sibTrans" cxnId="{29DACE30-77D3-4F8A-B07A-7AB27717B7A8}">
      <dgm:prSet/>
      <dgm:spPr/>
      <dgm:t>
        <a:bodyPr/>
        <a:lstStyle/>
        <a:p>
          <a:endParaRPr lang="ru-RU">
            <a:latin typeface="Times New Roman" pitchFamily="18" charset="0"/>
            <a:cs typeface="Times New Roman" pitchFamily="18" charset="0"/>
          </a:endParaRPr>
        </a:p>
      </dgm:t>
    </dgm:pt>
    <dgm:pt modelId="{E76871DD-D8FB-4FB4-99F7-1B05904E14AB}">
      <dgm:prSet phldrT="[Текст]"/>
      <dgm:spPr/>
      <dgm:t>
        <a:bodyPr/>
        <a:lstStyle/>
        <a:p>
          <a:r>
            <a:rPr lang="uk-UA" b="1" dirty="0" smtClean="0">
              <a:latin typeface="Times New Roman" pitchFamily="18" charset="0"/>
              <a:cs typeface="Times New Roman" pitchFamily="18" charset="0"/>
            </a:rPr>
            <a:t>Сегментування ринку</a:t>
          </a:r>
          <a:endParaRPr lang="ru-RU" dirty="0">
            <a:latin typeface="Times New Roman" pitchFamily="18" charset="0"/>
            <a:cs typeface="Times New Roman" pitchFamily="18" charset="0"/>
          </a:endParaRPr>
        </a:p>
      </dgm:t>
    </dgm:pt>
    <dgm:pt modelId="{98B9E052-90E5-4C80-88CA-CCAB994E1704}" type="parTrans" cxnId="{81432999-FDAA-4E2F-B489-B5447F8F25BA}">
      <dgm:prSet/>
      <dgm:spPr/>
      <dgm:t>
        <a:bodyPr/>
        <a:lstStyle/>
        <a:p>
          <a:endParaRPr lang="ru-RU"/>
        </a:p>
      </dgm:t>
    </dgm:pt>
    <dgm:pt modelId="{F46A4B7B-85A9-4B04-8023-FDF8761F499B}" type="sibTrans" cxnId="{81432999-FDAA-4E2F-B489-B5447F8F25BA}">
      <dgm:prSet/>
      <dgm:spPr/>
      <dgm:t>
        <a:bodyPr/>
        <a:lstStyle/>
        <a:p>
          <a:endParaRPr lang="ru-RU">
            <a:latin typeface="Times New Roman" pitchFamily="18" charset="0"/>
            <a:cs typeface="Times New Roman" pitchFamily="18" charset="0"/>
          </a:endParaRPr>
        </a:p>
      </dgm:t>
    </dgm:pt>
    <dgm:pt modelId="{D2211E7E-C205-4CE2-9C45-D19D0F5D0713}">
      <dgm:prSet phldrT="[Текст]"/>
      <dgm:spPr/>
      <dgm:t>
        <a:bodyPr/>
        <a:lstStyle/>
        <a:p>
          <a:r>
            <a:rPr lang="uk-UA" b="1" dirty="0" smtClean="0">
              <a:latin typeface="Times New Roman" pitchFamily="18" charset="0"/>
              <a:cs typeface="Times New Roman" pitchFamily="18" charset="0"/>
            </a:rPr>
            <a:t>Відбір цільових сегментів ринку</a:t>
          </a:r>
          <a:endParaRPr lang="ru-RU" dirty="0">
            <a:latin typeface="Times New Roman" pitchFamily="18" charset="0"/>
            <a:cs typeface="Times New Roman" pitchFamily="18" charset="0"/>
          </a:endParaRPr>
        </a:p>
      </dgm:t>
    </dgm:pt>
    <dgm:pt modelId="{B6ACBD44-B468-42C3-A93C-28E9087184AC}" type="parTrans" cxnId="{272E01B5-93A8-4F68-BF25-730FA71A5041}">
      <dgm:prSet/>
      <dgm:spPr/>
      <dgm:t>
        <a:bodyPr/>
        <a:lstStyle/>
        <a:p>
          <a:endParaRPr lang="ru-RU"/>
        </a:p>
      </dgm:t>
    </dgm:pt>
    <dgm:pt modelId="{BB085C49-A68B-48F0-8886-412DB817CE44}" type="sibTrans" cxnId="{272E01B5-93A8-4F68-BF25-730FA71A5041}">
      <dgm:prSet/>
      <dgm:spPr/>
      <dgm:t>
        <a:bodyPr/>
        <a:lstStyle/>
        <a:p>
          <a:endParaRPr lang="ru-RU">
            <a:latin typeface="Times New Roman" pitchFamily="18" charset="0"/>
            <a:cs typeface="Times New Roman" pitchFamily="18" charset="0"/>
          </a:endParaRPr>
        </a:p>
      </dgm:t>
    </dgm:pt>
    <dgm:pt modelId="{1ED1BAB9-DD34-43BF-A9A9-65B3AF4DCB2F}">
      <dgm:prSet phldrT="[Текст]"/>
      <dgm:spPr/>
      <dgm:t>
        <a:bodyPr/>
        <a:lstStyle/>
        <a:p>
          <a:r>
            <a:rPr lang="uk-UA" b="1" smtClean="0">
              <a:latin typeface="Times New Roman" pitchFamily="18" charset="0"/>
              <a:cs typeface="Times New Roman" pitchFamily="18" charset="0"/>
            </a:rPr>
            <a:t>Позиціонування товару на ринку</a:t>
          </a:r>
          <a:endParaRPr lang="ru-RU" dirty="0">
            <a:latin typeface="Times New Roman" pitchFamily="18" charset="0"/>
            <a:cs typeface="Times New Roman" pitchFamily="18" charset="0"/>
          </a:endParaRPr>
        </a:p>
      </dgm:t>
    </dgm:pt>
    <dgm:pt modelId="{8538A67A-161C-4154-92C3-6D9FAC96E3C2}" type="parTrans" cxnId="{6B97E97F-5177-44A6-8E2B-9132A7B05F6A}">
      <dgm:prSet/>
      <dgm:spPr/>
      <dgm:t>
        <a:bodyPr/>
        <a:lstStyle/>
        <a:p>
          <a:endParaRPr lang="ru-RU"/>
        </a:p>
      </dgm:t>
    </dgm:pt>
    <dgm:pt modelId="{BE194580-636B-4EE7-901B-7F7E95263BF5}" type="sibTrans" cxnId="{6B97E97F-5177-44A6-8E2B-9132A7B05F6A}">
      <dgm:prSet/>
      <dgm:spPr/>
      <dgm:t>
        <a:bodyPr/>
        <a:lstStyle/>
        <a:p>
          <a:endParaRPr lang="ru-RU"/>
        </a:p>
      </dgm:t>
    </dgm:pt>
    <dgm:pt modelId="{A40547E5-56FC-408C-8066-FFB1A0DE5C48}" type="pres">
      <dgm:prSet presAssocID="{999B9705-70AA-4B05-A3AE-070AAC3CD260}" presName="outerComposite" presStyleCnt="0">
        <dgm:presLayoutVars>
          <dgm:chMax val="5"/>
          <dgm:dir/>
          <dgm:resizeHandles val="exact"/>
        </dgm:presLayoutVars>
      </dgm:prSet>
      <dgm:spPr/>
    </dgm:pt>
    <dgm:pt modelId="{7BC1D529-F23E-45B0-A4B2-FD309DCD741C}" type="pres">
      <dgm:prSet presAssocID="{999B9705-70AA-4B05-A3AE-070AAC3CD260}" presName="dummyMaxCanvas" presStyleCnt="0">
        <dgm:presLayoutVars/>
      </dgm:prSet>
      <dgm:spPr/>
    </dgm:pt>
    <dgm:pt modelId="{053939A7-AB10-4BA2-925B-5F287CA4DCB3}" type="pres">
      <dgm:prSet presAssocID="{999B9705-70AA-4B05-A3AE-070AAC3CD260}" presName="FourNodes_1" presStyleLbl="node1" presStyleIdx="0" presStyleCnt="4">
        <dgm:presLayoutVars>
          <dgm:bulletEnabled val="1"/>
        </dgm:presLayoutVars>
      </dgm:prSet>
      <dgm:spPr/>
      <dgm:t>
        <a:bodyPr/>
        <a:lstStyle/>
        <a:p>
          <a:endParaRPr lang="uk-UA"/>
        </a:p>
      </dgm:t>
    </dgm:pt>
    <dgm:pt modelId="{E94B605D-68CF-4AC9-ABB2-22E5E4A0D885}" type="pres">
      <dgm:prSet presAssocID="{999B9705-70AA-4B05-A3AE-070AAC3CD260}" presName="FourNodes_2" presStyleLbl="node1" presStyleIdx="1" presStyleCnt="4">
        <dgm:presLayoutVars>
          <dgm:bulletEnabled val="1"/>
        </dgm:presLayoutVars>
      </dgm:prSet>
      <dgm:spPr/>
      <dgm:t>
        <a:bodyPr/>
        <a:lstStyle/>
        <a:p>
          <a:endParaRPr lang="uk-UA"/>
        </a:p>
      </dgm:t>
    </dgm:pt>
    <dgm:pt modelId="{A19C79D1-4ADF-4867-AEF8-9E368C334F8A}" type="pres">
      <dgm:prSet presAssocID="{999B9705-70AA-4B05-A3AE-070AAC3CD260}" presName="FourNodes_3" presStyleLbl="node1" presStyleIdx="2" presStyleCnt="4">
        <dgm:presLayoutVars>
          <dgm:bulletEnabled val="1"/>
        </dgm:presLayoutVars>
      </dgm:prSet>
      <dgm:spPr/>
      <dgm:t>
        <a:bodyPr/>
        <a:lstStyle/>
        <a:p>
          <a:endParaRPr lang="uk-UA"/>
        </a:p>
      </dgm:t>
    </dgm:pt>
    <dgm:pt modelId="{78239BBA-08F9-4CCB-B53C-BC3BC2AB550D}" type="pres">
      <dgm:prSet presAssocID="{999B9705-70AA-4B05-A3AE-070AAC3CD260}" presName="FourNodes_4" presStyleLbl="node1" presStyleIdx="3" presStyleCnt="4">
        <dgm:presLayoutVars>
          <dgm:bulletEnabled val="1"/>
        </dgm:presLayoutVars>
      </dgm:prSet>
      <dgm:spPr/>
      <dgm:t>
        <a:bodyPr/>
        <a:lstStyle/>
        <a:p>
          <a:endParaRPr lang="uk-UA"/>
        </a:p>
      </dgm:t>
    </dgm:pt>
    <dgm:pt modelId="{DC967560-CF31-4F25-8674-E36EB0F084F0}" type="pres">
      <dgm:prSet presAssocID="{999B9705-70AA-4B05-A3AE-070AAC3CD260}" presName="FourConn_1-2" presStyleLbl="fgAccFollowNode1" presStyleIdx="0" presStyleCnt="3">
        <dgm:presLayoutVars>
          <dgm:bulletEnabled val="1"/>
        </dgm:presLayoutVars>
      </dgm:prSet>
      <dgm:spPr/>
      <dgm:t>
        <a:bodyPr/>
        <a:lstStyle/>
        <a:p>
          <a:endParaRPr lang="uk-UA"/>
        </a:p>
      </dgm:t>
    </dgm:pt>
    <dgm:pt modelId="{C7F20B26-7DDF-47E3-B1D4-FD4D1CA8701E}" type="pres">
      <dgm:prSet presAssocID="{999B9705-70AA-4B05-A3AE-070AAC3CD260}" presName="FourConn_2-3" presStyleLbl="fgAccFollowNode1" presStyleIdx="1" presStyleCnt="3">
        <dgm:presLayoutVars>
          <dgm:bulletEnabled val="1"/>
        </dgm:presLayoutVars>
      </dgm:prSet>
      <dgm:spPr/>
      <dgm:t>
        <a:bodyPr/>
        <a:lstStyle/>
        <a:p>
          <a:endParaRPr lang="uk-UA"/>
        </a:p>
      </dgm:t>
    </dgm:pt>
    <dgm:pt modelId="{F0EA0B25-F648-4F82-A81E-3183A99A0481}" type="pres">
      <dgm:prSet presAssocID="{999B9705-70AA-4B05-A3AE-070AAC3CD260}" presName="FourConn_3-4" presStyleLbl="fgAccFollowNode1" presStyleIdx="2" presStyleCnt="3">
        <dgm:presLayoutVars>
          <dgm:bulletEnabled val="1"/>
        </dgm:presLayoutVars>
      </dgm:prSet>
      <dgm:spPr/>
      <dgm:t>
        <a:bodyPr/>
        <a:lstStyle/>
        <a:p>
          <a:endParaRPr lang="uk-UA"/>
        </a:p>
      </dgm:t>
    </dgm:pt>
    <dgm:pt modelId="{CA024E65-DD6A-45F5-8453-EAF825BDF2FB}" type="pres">
      <dgm:prSet presAssocID="{999B9705-70AA-4B05-A3AE-070AAC3CD260}" presName="FourNodes_1_text" presStyleLbl="node1" presStyleIdx="3" presStyleCnt="4">
        <dgm:presLayoutVars>
          <dgm:bulletEnabled val="1"/>
        </dgm:presLayoutVars>
      </dgm:prSet>
      <dgm:spPr/>
      <dgm:t>
        <a:bodyPr/>
        <a:lstStyle/>
        <a:p>
          <a:endParaRPr lang="uk-UA"/>
        </a:p>
      </dgm:t>
    </dgm:pt>
    <dgm:pt modelId="{9028D0B4-33CC-42DD-B6B1-73BC9DB8BC97}" type="pres">
      <dgm:prSet presAssocID="{999B9705-70AA-4B05-A3AE-070AAC3CD260}" presName="FourNodes_2_text" presStyleLbl="node1" presStyleIdx="3" presStyleCnt="4">
        <dgm:presLayoutVars>
          <dgm:bulletEnabled val="1"/>
        </dgm:presLayoutVars>
      </dgm:prSet>
      <dgm:spPr/>
      <dgm:t>
        <a:bodyPr/>
        <a:lstStyle/>
        <a:p>
          <a:endParaRPr lang="uk-UA"/>
        </a:p>
      </dgm:t>
    </dgm:pt>
    <dgm:pt modelId="{30D76C89-4F64-48A4-A0B5-A40369B9B874}" type="pres">
      <dgm:prSet presAssocID="{999B9705-70AA-4B05-A3AE-070AAC3CD260}" presName="FourNodes_3_text" presStyleLbl="node1" presStyleIdx="3" presStyleCnt="4">
        <dgm:presLayoutVars>
          <dgm:bulletEnabled val="1"/>
        </dgm:presLayoutVars>
      </dgm:prSet>
      <dgm:spPr/>
      <dgm:t>
        <a:bodyPr/>
        <a:lstStyle/>
        <a:p>
          <a:endParaRPr lang="uk-UA"/>
        </a:p>
      </dgm:t>
    </dgm:pt>
    <dgm:pt modelId="{C6E3A9E3-6DF6-4601-8522-652FE97C3ED0}" type="pres">
      <dgm:prSet presAssocID="{999B9705-70AA-4B05-A3AE-070AAC3CD260}" presName="FourNodes_4_text" presStyleLbl="node1" presStyleIdx="3" presStyleCnt="4">
        <dgm:presLayoutVars>
          <dgm:bulletEnabled val="1"/>
        </dgm:presLayoutVars>
      </dgm:prSet>
      <dgm:spPr/>
      <dgm:t>
        <a:bodyPr/>
        <a:lstStyle/>
        <a:p>
          <a:endParaRPr lang="uk-UA"/>
        </a:p>
      </dgm:t>
    </dgm:pt>
  </dgm:ptLst>
  <dgm:cxnLst>
    <dgm:cxn modelId="{7A048A7C-A529-4485-A6CB-C9A796519F0F}" type="presOf" srcId="{F46A4B7B-85A9-4B04-8023-FDF8761F499B}" destId="{C7F20B26-7DDF-47E3-B1D4-FD4D1CA8701E}" srcOrd="0" destOrd="0" presId="urn:microsoft.com/office/officeart/2005/8/layout/vProcess5"/>
    <dgm:cxn modelId="{4BD42733-50FF-4A8A-8D2B-D408E198A34A}" type="presOf" srcId="{BB085C49-A68B-48F0-8886-412DB817CE44}" destId="{F0EA0B25-F648-4F82-A81E-3183A99A0481}" srcOrd="0" destOrd="0" presId="urn:microsoft.com/office/officeart/2005/8/layout/vProcess5"/>
    <dgm:cxn modelId="{29DACE30-77D3-4F8A-B07A-7AB27717B7A8}" srcId="{999B9705-70AA-4B05-A3AE-070AAC3CD260}" destId="{D645B3DC-0D5B-4E13-A58D-F880E927C625}" srcOrd="0" destOrd="0" parTransId="{9615C0EC-B6DE-4E59-9FA2-775DD47044C8}" sibTransId="{0C948F55-930F-4E10-8270-6C49C2426423}"/>
    <dgm:cxn modelId="{272E01B5-93A8-4F68-BF25-730FA71A5041}" srcId="{999B9705-70AA-4B05-A3AE-070AAC3CD260}" destId="{D2211E7E-C205-4CE2-9C45-D19D0F5D0713}" srcOrd="2" destOrd="0" parTransId="{B6ACBD44-B468-42C3-A93C-28E9087184AC}" sibTransId="{BB085C49-A68B-48F0-8886-412DB817CE44}"/>
    <dgm:cxn modelId="{6B97E97F-5177-44A6-8E2B-9132A7B05F6A}" srcId="{999B9705-70AA-4B05-A3AE-070AAC3CD260}" destId="{1ED1BAB9-DD34-43BF-A9A9-65B3AF4DCB2F}" srcOrd="3" destOrd="0" parTransId="{8538A67A-161C-4154-92C3-6D9FAC96E3C2}" sibTransId="{BE194580-636B-4EE7-901B-7F7E95263BF5}"/>
    <dgm:cxn modelId="{787B0C4D-05FF-4AC0-B6DC-0BF76FFC0FC1}" type="presOf" srcId="{0C948F55-930F-4E10-8270-6C49C2426423}" destId="{DC967560-CF31-4F25-8674-E36EB0F084F0}" srcOrd="0" destOrd="0" presId="urn:microsoft.com/office/officeart/2005/8/layout/vProcess5"/>
    <dgm:cxn modelId="{4F5B8C32-FB80-4474-A293-FFBFD353104E}" type="presOf" srcId="{D645B3DC-0D5B-4E13-A58D-F880E927C625}" destId="{CA024E65-DD6A-45F5-8453-EAF825BDF2FB}" srcOrd="1" destOrd="0" presId="urn:microsoft.com/office/officeart/2005/8/layout/vProcess5"/>
    <dgm:cxn modelId="{E7E49688-61F8-40C4-9C95-52F814B78B55}" type="presOf" srcId="{E76871DD-D8FB-4FB4-99F7-1B05904E14AB}" destId="{9028D0B4-33CC-42DD-B6B1-73BC9DB8BC97}" srcOrd="1" destOrd="0" presId="urn:microsoft.com/office/officeart/2005/8/layout/vProcess5"/>
    <dgm:cxn modelId="{FA93FB56-56FC-40A1-8DEA-145C663B5802}" type="presOf" srcId="{1ED1BAB9-DD34-43BF-A9A9-65B3AF4DCB2F}" destId="{C6E3A9E3-6DF6-4601-8522-652FE97C3ED0}" srcOrd="1" destOrd="0" presId="urn:microsoft.com/office/officeart/2005/8/layout/vProcess5"/>
    <dgm:cxn modelId="{B801DDD5-7AB3-4883-AB23-4DB11F27B972}" type="presOf" srcId="{D2211E7E-C205-4CE2-9C45-D19D0F5D0713}" destId="{A19C79D1-4ADF-4867-AEF8-9E368C334F8A}" srcOrd="0" destOrd="0" presId="urn:microsoft.com/office/officeart/2005/8/layout/vProcess5"/>
    <dgm:cxn modelId="{C4A8F477-706A-4D01-B8CE-9ED759B66936}" type="presOf" srcId="{D645B3DC-0D5B-4E13-A58D-F880E927C625}" destId="{053939A7-AB10-4BA2-925B-5F287CA4DCB3}" srcOrd="0" destOrd="0" presId="urn:microsoft.com/office/officeart/2005/8/layout/vProcess5"/>
    <dgm:cxn modelId="{3A84C308-3A8B-443D-A23C-99092BCC32AF}" type="presOf" srcId="{1ED1BAB9-DD34-43BF-A9A9-65B3AF4DCB2F}" destId="{78239BBA-08F9-4CCB-B53C-BC3BC2AB550D}" srcOrd="0" destOrd="0" presId="urn:microsoft.com/office/officeart/2005/8/layout/vProcess5"/>
    <dgm:cxn modelId="{D08E6C8E-5F5D-4178-A95F-8A915C0B771B}" type="presOf" srcId="{999B9705-70AA-4B05-A3AE-070AAC3CD260}" destId="{A40547E5-56FC-408C-8066-FFB1A0DE5C48}" srcOrd="0" destOrd="0" presId="urn:microsoft.com/office/officeart/2005/8/layout/vProcess5"/>
    <dgm:cxn modelId="{84D6D05E-19D4-4C36-AFEF-E299A84B6071}" type="presOf" srcId="{D2211E7E-C205-4CE2-9C45-D19D0F5D0713}" destId="{30D76C89-4F64-48A4-A0B5-A40369B9B874}" srcOrd="1" destOrd="0" presId="urn:microsoft.com/office/officeart/2005/8/layout/vProcess5"/>
    <dgm:cxn modelId="{81432999-FDAA-4E2F-B489-B5447F8F25BA}" srcId="{999B9705-70AA-4B05-A3AE-070AAC3CD260}" destId="{E76871DD-D8FB-4FB4-99F7-1B05904E14AB}" srcOrd="1" destOrd="0" parTransId="{98B9E052-90E5-4C80-88CA-CCAB994E1704}" sibTransId="{F46A4B7B-85A9-4B04-8023-FDF8761F499B}"/>
    <dgm:cxn modelId="{E6C74035-9FF9-4450-80E4-04C6001A25DD}" type="presOf" srcId="{E76871DD-D8FB-4FB4-99F7-1B05904E14AB}" destId="{E94B605D-68CF-4AC9-ABB2-22E5E4A0D885}" srcOrd="0" destOrd="0" presId="urn:microsoft.com/office/officeart/2005/8/layout/vProcess5"/>
    <dgm:cxn modelId="{AD74400B-F6FA-4F7D-9C4F-65251B4547EB}" type="presParOf" srcId="{A40547E5-56FC-408C-8066-FFB1A0DE5C48}" destId="{7BC1D529-F23E-45B0-A4B2-FD309DCD741C}" srcOrd="0" destOrd="0" presId="urn:microsoft.com/office/officeart/2005/8/layout/vProcess5"/>
    <dgm:cxn modelId="{F0460896-C55B-4030-8B08-8A4009BAB290}" type="presParOf" srcId="{A40547E5-56FC-408C-8066-FFB1A0DE5C48}" destId="{053939A7-AB10-4BA2-925B-5F287CA4DCB3}" srcOrd="1" destOrd="0" presId="urn:microsoft.com/office/officeart/2005/8/layout/vProcess5"/>
    <dgm:cxn modelId="{2097AD3D-60F4-4C43-9AEE-7BB24A79A344}" type="presParOf" srcId="{A40547E5-56FC-408C-8066-FFB1A0DE5C48}" destId="{E94B605D-68CF-4AC9-ABB2-22E5E4A0D885}" srcOrd="2" destOrd="0" presId="urn:microsoft.com/office/officeart/2005/8/layout/vProcess5"/>
    <dgm:cxn modelId="{5512587F-7B5B-48EF-A94F-E27F45B355E5}" type="presParOf" srcId="{A40547E5-56FC-408C-8066-FFB1A0DE5C48}" destId="{A19C79D1-4ADF-4867-AEF8-9E368C334F8A}" srcOrd="3" destOrd="0" presId="urn:microsoft.com/office/officeart/2005/8/layout/vProcess5"/>
    <dgm:cxn modelId="{811986DD-B230-4B11-AB07-807A9DE897E8}" type="presParOf" srcId="{A40547E5-56FC-408C-8066-FFB1A0DE5C48}" destId="{78239BBA-08F9-4CCB-B53C-BC3BC2AB550D}" srcOrd="4" destOrd="0" presId="urn:microsoft.com/office/officeart/2005/8/layout/vProcess5"/>
    <dgm:cxn modelId="{1625F535-1D7F-4D71-9744-BBA42D2A41CA}" type="presParOf" srcId="{A40547E5-56FC-408C-8066-FFB1A0DE5C48}" destId="{DC967560-CF31-4F25-8674-E36EB0F084F0}" srcOrd="5" destOrd="0" presId="urn:microsoft.com/office/officeart/2005/8/layout/vProcess5"/>
    <dgm:cxn modelId="{32540578-86B0-4070-B976-08CF60F40336}" type="presParOf" srcId="{A40547E5-56FC-408C-8066-FFB1A0DE5C48}" destId="{C7F20B26-7DDF-47E3-B1D4-FD4D1CA8701E}" srcOrd="6" destOrd="0" presId="urn:microsoft.com/office/officeart/2005/8/layout/vProcess5"/>
    <dgm:cxn modelId="{B6BD9CB2-A669-4CF4-A9DD-11350BA36209}" type="presParOf" srcId="{A40547E5-56FC-408C-8066-FFB1A0DE5C48}" destId="{F0EA0B25-F648-4F82-A81E-3183A99A0481}" srcOrd="7" destOrd="0" presId="urn:microsoft.com/office/officeart/2005/8/layout/vProcess5"/>
    <dgm:cxn modelId="{6FBB471E-B1C9-4EBE-801E-BEDD871A439A}" type="presParOf" srcId="{A40547E5-56FC-408C-8066-FFB1A0DE5C48}" destId="{CA024E65-DD6A-45F5-8453-EAF825BDF2FB}" srcOrd="8" destOrd="0" presId="urn:microsoft.com/office/officeart/2005/8/layout/vProcess5"/>
    <dgm:cxn modelId="{0B57F4B4-07BA-4077-A28A-9FFCE0816724}" type="presParOf" srcId="{A40547E5-56FC-408C-8066-FFB1A0DE5C48}" destId="{9028D0B4-33CC-42DD-B6B1-73BC9DB8BC97}" srcOrd="9" destOrd="0" presId="urn:microsoft.com/office/officeart/2005/8/layout/vProcess5"/>
    <dgm:cxn modelId="{9831376D-78FC-4E33-9761-410D367FC9DF}" type="presParOf" srcId="{A40547E5-56FC-408C-8066-FFB1A0DE5C48}" destId="{30D76C89-4F64-48A4-A0B5-A40369B9B874}" srcOrd="10" destOrd="0" presId="urn:microsoft.com/office/officeart/2005/8/layout/vProcess5"/>
    <dgm:cxn modelId="{B445395B-2832-44B1-A1DA-C8D37FED7C1F}" type="presParOf" srcId="{A40547E5-56FC-408C-8066-FFB1A0DE5C48}" destId="{C6E3A9E3-6DF6-4601-8522-652FE97C3ED0}"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9C0E5E-9067-4B77-BCFA-6CABCC21057C}"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ru-RU"/>
        </a:p>
      </dgm:t>
    </dgm:pt>
    <dgm:pt modelId="{4DE2A5BC-EC95-4D62-A890-338B411F3D79}">
      <dgm:prSet phldrT="[Текст]"/>
      <dgm:spPr/>
      <dgm:t>
        <a:bodyPr/>
        <a:lstStyle/>
        <a:p>
          <a:r>
            <a:rPr lang="uk-UA" dirty="0" smtClean="0">
              <a:latin typeface="Times New Roman" pitchFamily="18" charset="0"/>
              <a:cs typeface="Times New Roman" pitchFamily="18" charset="0"/>
            </a:rPr>
            <a:t>товар</a:t>
          </a:r>
          <a:endParaRPr lang="ru-RU" dirty="0">
            <a:latin typeface="Times New Roman" pitchFamily="18" charset="0"/>
            <a:cs typeface="Times New Roman" pitchFamily="18" charset="0"/>
          </a:endParaRPr>
        </a:p>
      </dgm:t>
    </dgm:pt>
    <dgm:pt modelId="{E8CDE226-23D3-4885-BE3D-0A573B1B899D}" type="parTrans" cxnId="{07296306-C171-415A-9115-4B3C9502C9B2}">
      <dgm:prSet/>
      <dgm:spPr/>
      <dgm:t>
        <a:bodyPr/>
        <a:lstStyle/>
        <a:p>
          <a:endParaRPr lang="ru-RU"/>
        </a:p>
      </dgm:t>
    </dgm:pt>
    <dgm:pt modelId="{06999264-3472-4C63-B5E0-8C435E0A5B9F}" type="sibTrans" cxnId="{07296306-C171-415A-9115-4B3C9502C9B2}">
      <dgm:prSet/>
      <dgm:spPr/>
      <dgm:t>
        <a:bodyPr/>
        <a:lstStyle/>
        <a:p>
          <a:endParaRPr lang="ru-RU"/>
        </a:p>
      </dgm:t>
    </dgm:pt>
    <dgm:pt modelId="{8CF07A6B-D8DA-4967-93F5-2495B7590461}">
      <dgm:prSet phldrT="[Текст]"/>
      <dgm:spPr/>
      <dgm:t>
        <a:bodyPr/>
        <a:lstStyle/>
        <a:p>
          <a:r>
            <a:rPr lang="uk-UA" dirty="0" smtClean="0">
              <a:latin typeface="Times New Roman" pitchFamily="18" charset="0"/>
              <a:cs typeface="Times New Roman" pitchFamily="18" charset="0"/>
            </a:rPr>
            <a:t>методи </a:t>
          </a:r>
          <a:r>
            <a:rPr lang="uk-UA" dirty="0" err="1" smtClean="0">
              <a:latin typeface="Times New Roman" pitchFamily="18" charset="0"/>
              <a:cs typeface="Times New Roman" pitchFamily="18" charset="0"/>
            </a:rPr>
            <a:t>розповсюдженн</a:t>
          </a:r>
          <a:r>
            <a:rPr lang="ru-RU" dirty="0" smtClean="0">
              <a:latin typeface="Times New Roman" pitchFamily="18" charset="0"/>
              <a:cs typeface="Times New Roman" pitchFamily="18" charset="0"/>
            </a:rPr>
            <a:t>я</a:t>
          </a:r>
          <a:endParaRPr lang="ru-RU" dirty="0">
            <a:latin typeface="Times New Roman" pitchFamily="18" charset="0"/>
            <a:cs typeface="Times New Roman" pitchFamily="18" charset="0"/>
          </a:endParaRPr>
        </a:p>
      </dgm:t>
    </dgm:pt>
    <dgm:pt modelId="{1C92C3F7-B972-41F5-B4C0-308EC2CADFB9}" type="parTrans" cxnId="{878CD373-8C72-4959-B0D7-9371B6AA1070}">
      <dgm:prSet/>
      <dgm:spPr/>
      <dgm:t>
        <a:bodyPr/>
        <a:lstStyle/>
        <a:p>
          <a:endParaRPr lang="ru-RU"/>
        </a:p>
      </dgm:t>
    </dgm:pt>
    <dgm:pt modelId="{F3326B97-D3B5-48C9-A1E7-D7D33756365D}" type="sibTrans" cxnId="{878CD373-8C72-4959-B0D7-9371B6AA1070}">
      <dgm:prSet/>
      <dgm:spPr/>
      <dgm:t>
        <a:bodyPr/>
        <a:lstStyle/>
        <a:p>
          <a:endParaRPr lang="ru-RU"/>
        </a:p>
      </dgm:t>
    </dgm:pt>
    <dgm:pt modelId="{9814739B-1EA2-43BC-9747-DEBD685489CD}">
      <dgm:prSet phldrT="[Текст]"/>
      <dgm:spPr/>
      <dgm:t>
        <a:bodyPr/>
        <a:lstStyle/>
        <a:p>
          <a:r>
            <a:rPr lang="uk-UA" smtClean="0">
              <a:latin typeface="Times New Roman" pitchFamily="18" charset="0"/>
              <a:cs typeface="Times New Roman" pitchFamily="18" charset="0"/>
            </a:rPr>
            <a:t>ціна</a:t>
          </a:r>
          <a:endParaRPr lang="ru-RU" dirty="0">
            <a:latin typeface="Times New Roman" pitchFamily="18" charset="0"/>
            <a:cs typeface="Times New Roman" pitchFamily="18" charset="0"/>
          </a:endParaRPr>
        </a:p>
      </dgm:t>
    </dgm:pt>
    <dgm:pt modelId="{41D6AE25-B10C-4835-A509-52EDB8E66430}" type="parTrans" cxnId="{39C067FA-E3CB-44CA-818C-4F5F5F255893}">
      <dgm:prSet/>
      <dgm:spPr/>
      <dgm:t>
        <a:bodyPr/>
        <a:lstStyle/>
        <a:p>
          <a:endParaRPr lang="ru-RU"/>
        </a:p>
      </dgm:t>
    </dgm:pt>
    <dgm:pt modelId="{8EFBB89E-13FB-4703-AFF3-CCC2C265AB9D}" type="sibTrans" cxnId="{39C067FA-E3CB-44CA-818C-4F5F5F255893}">
      <dgm:prSet/>
      <dgm:spPr/>
      <dgm:t>
        <a:bodyPr/>
        <a:lstStyle/>
        <a:p>
          <a:endParaRPr lang="ru-RU"/>
        </a:p>
      </dgm:t>
    </dgm:pt>
    <dgm:pt modelId="{8D075954-5738-47B2-A3A3-6A9905BAC092}">
      <dgm:prSet phldrT="[Текст]"/>
      <dgm:spPr/>
      <dgm:t>
        <a:bodyPr/>
        <a:lstStyle/>
        <a:p>
          <a:r>
            <a:rPr lang="uk-UA" smtClean="0">
              <a:latin typeface="Times New Roman" pitchFamily="18" charset="0"/>
              <a:cs typeface="Times New Roman" pitchFamily="18" charset="0"/>
            </a:rPr>
            <a:t>методи стимулювання.</a:t>
          </a:r>
          <a:endParaRPr lang="ru-RU" dirty="0">
            <a:latin typeface="Times New Roman" pitchFamily="18" charset="0"/>
            <a:cs typeface="Times New Roman" pitchFamily="18" charset="0"/>
          </a:endParaRPr>
        </a:p>
      </dgm:t>
    </dgm:pt>
    <dgm:pt modelId="{E4D4038A-EB2F-4AED-B32E-905BDB3571D3}" type="parTrans" cxnId="{05EFBB1E-CCBA-4252-80AC-73EAB7AC872B}">
      <dgm:prSet/>
      <dgm:spPr/>
      <dgm:t>
        <a:bodyPr/>
        <a:lstStyle/>
        <a:p>
          <a:endParaRPr lang="ru-RU"/>
        </a:p>
      </dgm:t>
    </dgm:pt>
    <dgm:pt modelId="{2C600B59-1A7B-459E-8428-9122447FE256}" type="sibTrans" cxnId="{05EFBB1E-CCBA-4252-80AC-73EAB7AC872B}">
      <dgm:prSet/>
      <dgm:spPr/>
      <dgm:t>
        <a:bodyPr/>
        <a:lstStyle/>
        <a:p>
          <a:endParaRPr lang="ru-RU"/>
        </a:p>
      </dgm:t>
    </dgm:pt>
    <dgm:pt modelId="{3B08533E-6C44-4E08-8999-611CF06A63EE}" type="pres">
      <dgm:prSet presAssocID="{5F9C0E5E-9067-4B77-BCFA-6CABCC21057C}" presName="compositeShape" presStyleCnt="0">
        <dgm:presLayoutVars>
          <dgm:dir/>
          <dgm:resizeHandles/>
        </dgm:presLayoutVars>
      </dgm:prSet>
      <dgm:spPr/>
      <dgm:t>
        <a:bodyPr/>
        <a:lstStyle/>
        <a:p>
          <a:endParaRPr lang="uk-UA"/>
        </a:p>
      </dgm:t>
    </dgm:pt>
    <dgm:pt modelId="{B317E515-645C-48F7-A7B0-2F85868A59D7}" type="pres">
      <dgm:prSet presAssocID="{5F9C0E5E-9067-4B77-BCFA-6CABCC21057C}" presName="pyramid" presStyleLbl="node1" presStyleIdx="0" presStyleCnt="1"/>
      <dgm:spPr/>
    </dgm:pt>
    <dgm:pt modelId="{A5F839DD-E1C7-487E-A768-81139BEF6A8E}" type="pres">
      <dgm:prSet presAssocID="{5F9C0E5E-9067-4B77-BCFA-6CABCC21057C}" presName="theList" presStyleCnt="0"/>
      <dgm:spPr/>
    </dgm:pt>
    <dgm:pt modelId="{D0045F97-3653-40D1-89EB-8FF637951097}" type="pres">
      <dgm:prSet presAssocID="{4DE2A5BC-EC95-4D62-A890-338B411F3D79}" presName="aNode" presStyleLbl="fgAcc1" presStyleIdx="0" presStyleCnt="4">
        <dgm:presLayoutVars>
          <dgm:bulletEnabled val="1"/>
        </dgm:presLayoutVars>
      </dgm:prSet>
      <dgm:spPr/>
      <dgm:t>
        <a:bodyPr/>
        <a:lstStyle/>
        <a:p>
          <a:endParaRPr lang="uk-UA"/>
        </a:p>
      </dgm:t>
    </dgm:pt>
    <dgm:pt modelId="{C88D815F-23CA-49EE-B459-4DCF0561FF12}" type="pres">
      <dgm:prSet presAssocID="{4DE2A5BC-EC95-4D62-A890-338B411F3D79}" presName="aSpace" presStyleCnt="0"/>
      <dgm:spPr/>
    </dgm:pt>
    <dgm:pt modelId="{38FE948F-133D-465B-8E0F-440826E7E5C8}" type="pres">
      <dgm:prSet presAssocID="{9814739B-1EA2-43BC-9747-DEBD685489CD}" presName="aNode" presStyleLbl="fgAcc1" presStyleIdx="1" presStyleCnt="4">
        <dgm:presLayoutVars>
          <dgm:bulletEnabled val="1"/>
        </dgm:presLayoutVars>
      </dgm:prSet>
      <dgm:spPr/>
      <dgm:t>
        <a:bodyPr/>
        <a:lstStyle/>
        <a:p>
          <a:endParaRPr lang="uk-UA"/>
        </a:p>
      </dgm:t>
    </dgm:pt>
    <dgm:pt modelId="{C320ABFB-6082-4CC2-A3F8-03297DB00163}" type="pres">
      <dgm:prSet presAssocID="{9814739B-1EA2-43BC-9747-DEBD685489CD}" presName="aSpace" presStyleCnt="0"/>
      <dgm:spPr/>
    </dgm:pt>
    <dgm:pt modelId="{662E7977-0717-4BFA-AC00-F66CB3C4D820}" type="pres">
      <dgm:prSet presAssocID="{8CF07A6B-D8DA-4967-93F5-2495B7590461}" presName="aNode" presStyleLbl="fgAcc1" presStyleIdx="2" presStyleCnt="4">
        <dgm:presLayoutVars>
          <dgm:bulletEnabled val="1"/>
        </dgm:presLayoutVars>
      </dgm:prSet>
      <dgm:spPr/>
      <dgm:t>
        <a:bodyPr/>
        <a:lstStyle/>
        <a:p>
          <a:endParaRPr lang="uk-UA"/>
        </a:p>
      </dgm:t>
    </dgm:pt>
    <dgm:pt modelId="{180F1808-E3FB-4DC0-913F-AC50F0675B93}" type="pres">
      <dgm:prSet presAssocID="{8CF07A6B-D8DA-4967-93F5-2495B7590461}" presName="aSpace" presStyleCnt="0"/>
      <dgm:spPr/>
    </dgm:pt>
    <dgm:pt modelId="{4C24A1F4-2BC4-44E1-B5D0-488E95D541F6}" type="pres">
      <dgm:prSet presAssocID="{8D075954-5738-47B2-A3A3-6A9905BAC092}" presName="aNode" presStyleLbl="fgAcc1" presStyleIdx="3" presStyleCnt="4">
        <dgm:presLayoutVars>
          <dgm:bulletEnabled val="1"/>
        </dgm:presLayoutVars>
      </dgm:prSet>
      <dgm:spPr/>
      <dgm:t>
        <a:bodyPr/>
        <a:lstStyle/>
        <a:p>
          <a:endParaRPr lang="uk-UA"/>
        </a:p>
      </dgm:t>
    </dgm:pt>
    <dgm:pt modelId="{A00AF708-4425-4652-B17B-DC3C88DA9F14}" type="pres">
      <dgm:prSet presAssocID="{8D075954-5738-47B2-A3A3-6A9905BAC092}" presName="aSpace" presStyleCnt="0"/>
      <dgm:spPr/>
    </dgm:pt>
  </dgm:ptLst>
  <dgm:cxnLst>
    <dgm:cxn modelId="{07296306-C171-415A-9115-4B3C9502C9B2}" srcId="{5F9C0E5E-9067-4B77-BCFA-6CABCC21057C}" destId="{4DE2A5BC-EC95-4D62-A890-338B411F3D79}" srcOrd="0" destOrd="0" parTransId="{E8CDE226-23D3-4885-BE3D-0A573B1B899D}" sibTransId="{06999264-3472-4C63-B5E0-8C435E0A5B9F}"/>
    <dgm:cxn modelId="{9123DC85-4DB3-4D3F-ADA9-6C9116EA9B7C}" type="presOf" srcId="{8CF07A6B-D8DA-4967-93F5-2495B7590461}" destId="{662E7977-0717-4BFA-AC00-F66CB3C4D820}" srcOrd="0" destOrd="0" presId="urn:microsoft.com/office/officeart/2005/8/layout/pyramid2"/>
    <dgm:cxn modelId="{39C067FA-E3CB-44CA-818C-4F5F5F255893}" srcId="{5F9C0E5E-9067-4B77-BCFA-6CABCC21057C}" destId="{9814739B-1EA2-43BC-9747-DEBD685489CD}" srcOrd="1" destOrd="0" parTransId="{41D6AE25-B10C-4835-A509-52EDB8E66430}" sibTransId="{8EFBB89E-13FB-4703-AFF3-CCC2C265AB9D}"/>
    <dgm:cxn modelId="{11F944EA-E513-40F6-832B-B8B835579E1C}" type="presOf" srcId="{4DE2A5BC-EC95-4D62-A890-338B411F3D79}" destId="{D0045F97-3653-40D1-89EB-8FF637951097}" srcOrd="0" destOrd="0" presId="urn:microsoft.com/office/officeart/2005/8/layout/pyramid2"/>
    <dgm:cxn modelId="{05EFBB1E-CCBA-4252-80AC-73EAB7AC872B}" srcId="{5F9C0E5E-9067-4B77-BCFA-6CABCC21057C}" destId="{8D075954-5738-47B2-A3A3-6A9905BAC092}" srcOrd="3" destOrd="0" parTransId="{E4D4038A-EB2F-4AED-B32E-905BDB3571D3}" sibTransId="{2C600B59-1A7B-459E-8428-9122447FE256}"/>
    <dgm:cxn modelId="{45361CEB-0DE7-4F1C-A416-D389A3C4B368}" type="presOf" srcId="{9814739B-1EA2-43BC-9747-DEBD685489CD}" destId="{38FE948F-133D-465B-8E0F-440826E7E5C8}" srcOrd="0" destOrd="0" presId="urn:microsoft.com/office/officeart/2005/8/layout/pyramid2"/>
    <dgm:cxn modelId="{2DCF24BA-2C9F-486B-B8DE-A0A8608009C7}" type="presOf" srcId="{8D075954-5738-47B2-A3A3-6A9905BAC092}" destId="{4C24A1F4-2BC4-44E1-B5D0-488E95D541F6}" srcOrd="0" destOrd="0" presId="urn:microsoft.com/office/officeart/2005/8/layout/pyramid2"/>
    <dgm:cxn modelId="{878CD373-8C72-4959-B0D7-9371B6AA1070}" srcId="{5F9C0E5E-9067-4B77-BCFA-6CABCC21057C}" destId="{8CF07A6B-D8DA-4967-93F5-2495B7590461}" srcOrd="2" destOrd="0" parTransId="{1C92C3F7-B972-41F5-B4C0-308EC2CADFB9}" sibTransId="{F3326B97-D3B5-48C9-A1E7-D7D33756365D}"/>
    <dgm:cxn modelId="{3E587B26-EE63-4138-9CDA-3CBC51368849}" type="presOf" srcId="{5F9C0E5E-9067-4B77-BCFA-6CABCC21057C}" destId="{3B08533E-6C44-4E08-8999-611CF06A63EE}" srcOrd="0" destOrd="0" presId="urn:microsoft.com/office/officeart/2005/8/layout/pyramid2"/>
    <dgm:cxn modelId="{DE5D684C-CE08-4457-B906-3EB51B8C327E}" type="presParOf" srcId="{3B08533E-6C44-4E08-8999-611CF06A63EE}" destId="{B317E515-645C-48F7-A7B0-2F85868A59D7}" srcOrd="0" destOrd="0" presId="urn:microsoft.com/office/officeart/2005/8/layout/pyramid2"/>
    <dgm:cxn modelId="{C05EFB14-D009-4FCD-95EB-EE1FB44A7F2D}" type="presParOf" srcId="{3B08533E-6C44-4E08-8999-611CF06A63EE}" destId="{A5F839DD-E1C7-487E-A768-81139BEF6A8E}" srcOrd="1" destOrd="0" presId="urn:microsoft.com/office/officeart/2005/8/layout/pyramid2"/>
    <dgm:cxn modelId="{D8DD832D-A1C6-4B60-AEA6-C752D69BA2C7}" type="presParOf" srcId="{A5F839DD-E1C7-487E-A768-81139BEF6A8E}" destId="{D0045F97-3653-40D1-89EB-8FF637951097}" srcOrd="0" destOrd="0" presId="urn:microsoft.com/office/officeart/2005/8/layout/pyramid2"/>
    <dgm:cxn modelId="{1A6BCCE9-4162-41B2-A2CD-BB1C6E8FFBD4}" type="presParOf" srcId="{A5F839DD-E1C7-487E-A768-81139BEF6A8E}" destId="{C88D815F-23CA-49EE-B459-4DCF0561FF12}" srcOrd="1" destOrd="0" presId="urn:microsoft.com/office/officeart/2005/8/layout/pyramid2"/>
    <dgm:cxn modelId="{C8F15F5A-F2C8-4B71-84CE-038B84B3DD0A}" type="presParOf" srcId="{A5F839DD-E1C7-487E-A768-81139BEF6A8E}" destId="{38FE948F-133D-465B-8E0F-440826E7E5C8}" srcOrd="2" destOrd="0" presId="urn:microsoft.com/office/officeart/2005/8/layout/pyramid2"/>
    <dgm:cxn modelId="{EBFDDB27-B633-4921-BBEC-7D9CBBDD6C27}" type="presParOf" srcId="{A5F839DD-E1C7-487E-A768-81139BEF6A8E}" destId="{C320ABFB-6082-4CC2-A3F8-03297DB00163}" srcOrd="3" destOrd="0" presId="urn:microsoft.com/office/officeart/2005/8/layout/pyramid2"/>
    <dgm:cxn modelId="{C0F8F377-2295-40FA-8F88-0C6F132D5718}" type="presParOf" srcId="{A5F839DD-E1C7-487E-A768-81139BEF6A8E}" destId="{662E7977-0717-4BFA-AC00-F66CB3C4D820}" srcOrd="4" destOrd="0" presId="urn:microsoft.com/office/officeart/2005/8/layout/pyramid2"/>
    <dgm:cxn modelId="{EF12E865-F712-47B0-A7A2-918F5B28F427}" type="presParOf" srcId="{A5F839DD-E1C7-487E-A768-81139BEF6A8E}" destId="{180F1808-E3FB-4DC0-913F-AC50F0675B93}" srcOrd="5" destOrd="0" presId="urn:microsoft.com/office/officeart/2005/8/layout/pyramid2"/>
    <dgm:cxn modelId="{59B23D2F-8B74-4299-897A-5C484ACC2217}" type="presParOf" srcId="{A5F839DD-E1C7-487E-A768-81139BEF6A8E}" destId="{4C24A1F4-2BC4-44E1-B5D0-488E95D541F6}" srcOrd="6" destOrd="0" presId="urn:microsoft.com/office/officeart/2005/8/layout/pyramid2"/>
    <dgm:cxn modelId="{76C83372-DB65-4462-AB37-F54825931198}" type="presParOf" srcId="{A5F839DD-E1C7-487E-A768-81139BEF6A8E}" destId="{A00AF708-4425-4652-B17B-DC3C88DA9F14}"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D3664-F989-4AF2-B32A-DAD4303E5AE2}">
      <dsp:nvSpPr>
        <dsp:cNvPr id="0" name=""/>
        <dsp:cNvSpPr/>
      </dsp:nvSpPr>
      <dsp:spPr>
        <a:xfrm>
          <a:off x="0" y="0"/>
          <a:ext cx="2132856" cy="213285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BFEF98-FE47-4611-89A4-B1A7C2671375}">
      <dsp:nvSpPr>
        <dsp:cNvPr id="0" name=""/>
        <dsp:cNvSpPr/>
      </dsp:nvSpPr>
      <dsp:spPr>
        <a:xfrm>
          <a:off x="1066428" y="0"/>
          <a:ext cx="4550196" cy="213285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smtClean="0">
              <a:latin typeface="Times New Roman" pitchFamily="18" charset="0"/>
              <a:cs typeface="Times New Roman" pitchFamily="18" charset="0"/>
            </a:rPr>
            <a:t>маркетинговий аналіз;</a:t>
          </a:r>
          <a:endParaRPr lang="ru-RU" sz="1800" kern="1200" dirty="0">
            <a:latin typeface="Times New Roman" pitchFamily="18" charset="0"/>
            <a:cs typeface="Times New Roman" pitchFamily="18" charset="0"/>
          </a:endParaRPr>
        </a:p>
      </dsp:txBody>
      <dsp:txXfrm>
        <a:off x="1066428" y="0"/>
        <a:ext cx="4550196" cy="453231"/>
      </dsp:txXfrm>
    </dsp:sp>
    <dsp:sp modelId="{1D76ACAF-9762-4A69-A44B-E3DA75C070B1}">
      <dsp:nvSpPr>
        <dsp:cNvPr id="0" name=""/>
        <dsp:cNvSpPr/>
      </dsp:nvSpPr>
      <dsp:spPr>
        <a:xfrm>
          <a:off x="279937" y="453231"/>
          <a:ext cx="1572981" cy="157298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ABA364-8A79-45D9-908C-9447D271C5A7}">
      <dsp:nvSpPr>
        <dsp:cNvPr id="0" name=""/>
        <dsp:cNvSpPr/>
      </dsp:nvSpPr>
      <dsp:spPr>
        <a:xfrm>
          <a:off x="1066428" y="453231"/>
          <a:ext cx="4550196" cy="157298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smtClean="0">
              <a:latin typeface="Times New Roman" pitchFamily="18" charset="0"/>
              <a:cs typeface="Times New Roman" pitchFamily="18" charset="0"/>
            </a:rPr>
            <a:t>відбору цільових ринків;</a:t>
          </a:r>
          <a:endParaRPr lang="ru-RU" sz="1800" kern="1200" dirty="0">
            <a:latin typeface="Times New Roman" pitchFamily="18" charset="0"/>
            <a:cs typeface="Times New Roman" pitchFamily="18" charset="0"/>
          </a:endParaRPr>
        </a:p>
      </dsp:txBody>
      <dsp:txXfrm>
        <a:off x="1066428" y="453231"/>
        <a:ext cx="4550196" cy="453231"/>
      </dsp:txXfrm>
    </dsp:sp>
    <dsp:sp modelId="{41C66D8D-16B9-41BE-BC68-26C49D7E8DA2}">
      <dsp:nvSpPr>
        <dsp:cNvPr id="0" name=""/>
        <dsp:cNvSpPr/>
      </dsp:nvSpPr>
      <dsp:spPr>
        <a:xfrm>
          <a:off x="559874" y="906463"/>
          <a:ext cx="1013106" cy="101310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1B603C-CF49-4CC6-8787-3869F44F8F5D}">
      <dsp:nvSpPr>
        <dsp:cNvPr id="0" name=""/>
        <dsp:cNvSpPr/>
      </dsp:nvSpPr>
      <dsp:spPr>
        <a:xfrm>
          <a:off x="1066428" y="906463"/>
          <a:ext cx="4550196" cy="101310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smtClean="0">
              <a:latin typeface="Times New Roman" pitchFamily="18" charset="0"/>
              <a:cs typeface="Times New Roman" pitchFamily="18" charset="0"/>
            </a:rPr>
            <a:t>розробки комплексу маркетингу;</a:t>
          </a:r>
          <a:endParaRPr lang="ru-RU" sz="1800" kern="1200">
            <a:latin typeface="Times New Roman" pitchFamily="18" charset="0"/>
            <a:cs typeface="Times New Roman" pitchFamily="18" charset="0"/>
          </a:endParaRPr>
        </a:p>
      </dsp:txBody>
      <dsp:txXfrm>
        <a:off x="1066428" y="906463"/>
        <a:ext cx="4550196" cy="453231"/>
      </dsp:txXfrm>
    </dsp:sp>
    <dsp:sp modelId="{439A3FAC-1C91-498B-81EC-28BFA30FD2F3}">
      <dsp:nvSpPr>
        <dsp:cNvPr id="0" name=""/>
        <dsp:cNvSpPr/>
      </dsp:nvSpPr>
      <dsp:spPr>
        <a:xfrm>
          <a:off x="839812" y="1359695"/>
          <a:ext cx="453231" cy="45323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33D426-E7EC-411A-AD18-B77ECB0BCAEE}">
      <dsp:nvSpPr>
        <dsp:cNvPr id="0" name=""/>
        <dsp:cNvSpPr/>
      </dsp:nvSpPr>
      <dsp:spPr>
        <a:xfrm>
          <a:off x="1066428" y="1359695"/>
          <a:ext cx="4550196" cy="45323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smtClean="0">
              <a:latin typeface="Times New Roman" pitchFamily="18" charset="0"/>
              <a:cs typeface="Times New Roman" pitchFamily="18" charset="0"/>
            </a:rPr>
            <a:t>впровадження в життя маркетингових заходів.</a:t>
          </a:r>
          <a:endParaRPr lang="ru-RU" sz="1800" kern="1200" dirty="0">
            <a:latin typeface="Times New Roman" pitchFamily="18" charset="0"/>
            <a:cs typeface="Times New Roman" pitchFamily="18" charset="0"/>
          </a:endParaRPr>
        </a:p>
      </dsp:txBody>
      <dsp:txXfrm>
        <a:off x="1066428" y="1359695"/>
        <a:ext cx="4550196" cy="4532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A62FA-BC6E-4982-8D62-59C0F8C19C3D}">
      <dsp:nvSpPr>
        <dsp:cNvPr id="0" name=""/>
        <dsp:cNvSpPr/>
      </dsp:nvSpPr>
      <dsp:spPr>
        <a:xfrm>
          <a:off x="0" y="347020"/>
          <a:ext cx="828092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80C3F6-54AA-48B8-A558-D8F8AC34E020}">
      <dsp:nvSpPr>
        <dsp:cNvPr id="0" name=""/>
        <dsp:cNvSpPr/>
      </dsp:nvSpPr>
      <dsp:spPr>
        <a:xfrm>
          <a:off x="414046" y="7539"/>
          <a:ext cx="5796644"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99" tIns="0" rIns="219099" bIns="0" numCol="1" spcCol="1270" anchor="ctr" anchorCtr="0">
          <a:noAutofit/>
        </a:bodyPr>
        <a:lstStyle/>
        <a:p>
          <a:pPr lvl="0" algn="l" defTabSz="711200">
            <a:lnSpc>
              <a:spcPct val="90000"/>
            </a:lnSpc>
            <a:spcBef>
              <a:spcPct val="0"/>
            </a:spcBef>
            <a:spcAft>
              <a:spcPct val="35000"/>
            </a:spcAft>
          </a:pPr>
          <a:r>
            <a:rPr lang="uk-UA" sz="1600" kern="1200" smtClean="0">
              <a:latin typeface="Times New Roman" pitchFamily="18" charset="0"/>
              <a:cs typeface="Times New Roman" pitchFamily="18" charset="0"/>
            </a:rPr>
            <a:t>чи	зможе	фірма	спрацюватися	з	найбільш	важливими представниками ринку даного товару;</a:t>
          </a:r>
          <a:endParaRPr lang="ru-RU" sz="1600" kern="1200">
            <a:latin typeface="Times New Roman" pitchFamily="18" charset="0"/>
            <a:cs typeface="Times New Roman" pitchFamily="18" charset="0"/>
          </a:endParaRPr>
        </a:p>
      </dsp:txBody>
      <dsp:txXfrm>
        <a:off x="447190" y="40683"/>
        <a:ext cx="5730356" cy="612672"/>
      </dsp:txXfrm>
    </dsp:sp>
    <dsp:sp modelId="{62B5A958-6C06-4192-8786-F1C20142C3E2}">
      <dsp:nvSpPr>
        <dsp:cNvPr id="0" name=""/>
        <dsp:cNvSpPr/>
      </dsp:nvSpPr>
      <dsp:spPr>
        <a:xfrm>
          <a:off x="0" y="1390300"/>
          <a:ext cx="828092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6A720A-3996-4EAE-992D-5F0C5E0B5A22}">
      <dsp:nvSpPr>
        <dsp:cNvPr id="0" name=""/>
        <dsp:cNvSpPr/>
      </dsp:nvSpPr>
      <dsp:spPr>
        <a:xfrm>
          <a:off x="414046" y="1050819"/>
          <a:ext cx="5796644"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99" tIns="0" rIns="219099" bIns="0" numCol="1" spcCol="1270" anchor="ctr" anchorCtr="0">
          <a:noAutofit/>
        </a:bodyPr>
        <a:lstStyle/>
        <a:p>
          <a:pPr lvl="0" algn="l" defTabSz="711200">
            <a:lnSpc>
              <a:spcPct val="90000"/>
            </a:lnSpc>
            <a:spcBef>
              <a:spcPct val="0"/>
            </a:spcBef>
            <a:spcAft>
              <a:spcPct val="35000"/>
            </a:spcAft>
          </a:pPr>
          <a:r>
            <a:rPr lang="uk-UA" sz="1600" kern="1200" smtClean="0">
              <a:latin typeface="Times New Roman" pitchFamily="18" charset="0"/>
              <a:cs typeface="Times New Roman" pitchFamily="18" charset="0"/>
            </a:rPr>
            <a:t>чи	зможе	встановити	добрі	відносини	з	постачальниками необхідного обладнання та інших матеріалів;</a:t>
          </a:r>
          <a:endParaRPr lang="ru-RU" sz="1600" kern="1200">
            <a:latin typeface="Times New Roman" pitchFamily="18" charset="0"/>
            <a:cs typeface="Times New Roman" pitchFamily="18" charset="0"/>
          </a:endParaRPr>
        </a:p>
      </dsp:txBody>
      <dsp:txXfrm>
        <a:off x="447190" y="1083963"/>
        <a:ext cx="5730356" cy="612672"/>
      </dsp:txXfrm>
    </dsp:sp>
    <dsp:sp modelId="{AF015E06-8B5C-4291-92EB-95F1C8467879}">
      <dsp:nvSpPr>
        <dsp:cNvPr id="0" name=""/>
        <dsp:cNvSpPr/>
      </dsp:nvSpPr>
      <dsp:spPr>
        <a:xfrm>
          <a:off x="0" y="2433580"/>
          <a:ext cx="828092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88C9BC-A1FC-4EBA-94C6-E1D91ED7636F}">
      <dsp:nvSpPr>
        <dsp:cNvPr id="0" name=""/>
        <dsp:cNvSpPr/>
      </dsp:nvSpPr>
      <dsp:spPr>
        <a:xfrm>
          <a:off x="414046" y="2094100"/>
          <a:ext cx="5796644"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99" tIns="0" rIns="219099" bIns="0" numCol="1" spcCol="1270" anchor="ctr" anchorCtr="0">
          <a:noAutofit/>
        </a:bodyPr>
        <a:lstStyle/>
        <a:p>
          <a:pPr lvl="0" algn="l" defTabSz="711200">
            <a:lnSpc>
              <a:spcPct val="90000"/>
            </a:lnSpc>
            <a:spcBef>
              <a:spcPct val="0"/>
            </a:spcBef>
            <a:spcAft>
              <a:spcPct val="35000"/>
            </a:spcAft>
          </a:pPr>
          <a:r>
            <a:rPr lang="uk-UA" sz="1600" kern="1200" smtClean="0">
              <a:latin typeface="Times New Roman" pitchFamily="18" charset="0"/>
              <a:cs typeface="Times New Roman" pitchFamily="18" charset="0"/>
            </a:rPr>
            <a:t>чи зможе налагодити зв’язки з маркетинговими посередниками, що доставлятимуть її товар споживачеві;</a:t>
          </a:r>
          <a:endParaRPr lang="ru-RU" sz="1600" kern="1200">
            <a:latin typeface="Times New Roman" pitchFamily="18" charset="0"/>
            <a:cs typeface="Times New Roman" pitchFamily="18" charset="0"/>
          </a:endParaRPr>
        </a:p>
      </dsp:txBody>
      <dsp:txXfrm>
        <a:off x="447190" y="2127244"/>
        <a:ext cx="5730356" cy="612672"/>
      </dsp:txXfrm>
    </dsp:sp>
    <dsp:sp modelId="{6E8254F2-82FF-4391-BC78-B352EE4D4431}">
      <dsp:nvSpPr>
        <dsp:cNvPr id="0" name=""/>
        <dsp:cNvSpPr/>
      </dsp:nvSpPr>
      <dsp:spPr>
        <a:xfrm>
          <a:off x="0" y="3476860"/>
          <a:ext cx="828092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B03206-87A2-446F-8C18-3F3751BE9273}">
      <dsp:nvSpPr>
        <dsp:cNvPr id="0" name=""/>
        <dsp:cNvSpPr/>
      </dsp:nvSpPr>
      <dsp:spPr>
        <a:xfrm>
          <a:off x="414046" y="3137380"/>
          <a:ext cx="5796644"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99" tIns="0" rIns="219099" bIns="0" numCol="1" spcCol="1270" anchor="ctr" anchorCtr="0">
          <a:noAutofit/>
        </a:bodyPr>
        <a:lstStyle/>
        <a:p>
          <a:pPr lvl="0" algn="l" defTabSz="711200">
            <a:lnSpc>
              <a:spcPct val="90000"/>
            </a:lnSpc>
            <a:spcBef>
              <a:spcPct val="0"/>
            </a:spcBef>
            <a:spcAft>
              <a:spcPct val="35000"/>
            </a:spcAft>
          </a:pPr>
          <a:r>
            <a:rPr lang="uk-UA" sz="1600" kern="1200" smtClean="0">
              <a:latin typeface="Times New Roman" pitchFamily="18" charset="0"/>
              <a:cs typeface="Times New Roman" pitchFamily="18" charset="0"/>
            </a:rPr>
            <a:t>чи її товар буде мати кращі якості від подібних, що пропонуються на ринку.</a:t>
          </a:r>
          <a:endParaRPr lang="ru-RU" sz="1600" kern="1200">
            <a:latin typeface="Times New Roman" pitchFamily="18" charset="0"/>
            <a:cs typeface="Times New Roman" pitchFamily="18" charset="0"/>
          </a:endParaRPr>
        </a:p>
      </dsp:txBody>
      <dsp:txXfrm>
        <a:off x="447190" y="3170524"/>
        <a:ext cx="5730356"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939A7-AB10-4BA2-925B-5F287CA4DCB3}">
      <dsp:nvSpPr>
        <dsp:cNvPr id="0" name=""/>
        <dsp:cNvSpPr/>
      </dsp:nvSpPr>
      <dsp:spPr>
        <a:xfrm>
          <a:off x="0" y="0"/>
          <a:ext cx="4876800" cy="8940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uk-UA" sz="2400" b="1" kern="1200" smtClean="0">
              <a:latin typeface="Times New Roman" pitchFamily="18" charset="0"/>
              <a:cs typeface="Times New Roman" pitchFamily="18" charset="0"/>
            </a:rPr>
            <a:t>Вимірювання та прогнозування попиту</a:t>
          </a:r>
          <a:endParaRPr lang="ru-RU" sz="2400" kern="1200">
            <a:latin typeface="Times New Roman" pitchFamily="18" charset="0"/>
            <a:cs typeface="Times New Roman" pitchFamily="18" charset="0"/>
          </a:endParaRPr>
        </a:p>
      </dsp:txBody>
      <dsp:txXfrm>
        <a:off x="26187" y="26187"/>
        <a:ext cx="3836467" cy="841706"/>
      </dsp:txXfrm>
    </dsp:sp>
    <dsp:sp modelId="{E94B605D-68CF-4AC9-ABB2-22E5E4A0D885}">
      <dsp:nvSpPr>
        <dsp:cNvPr id="0" name=""/>
        <dsp:cNvSpPr/>
      </dsp:nvSpPr>
      <dsp:spPr>
        <a:xfrm>
          <a:off x="408432" y="1056640"/>
          <a:ext cx="4876800" cy="8940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uk-UA" sz="2400" b="1" kern="1200" dirty="0" smtClean="0">
              <a:latin typeface="Times New Roman" pitchFamily="18" charset="0"/>
              <a:cs typeface="Times New Roman" pitchFamily="18" charset="0"/>
            </a:rPr>
            <a:t>Сегментування ринку</a:t>
          </a:r>
          <a:endParaRPr lang="ru-RU" sz="2400" kern="1200" dirty="0">
            <a:latin typeface="Times New Roman" pitchFamily="18" charset="0"/>
            <a:cs typeface="Times New Roman" pitchFamily="18" charset="0"/>
          </a:endParaRPr>
        </a:p>
      </dsp:txBody>
      <dsp:txXfrm>
        <a:off x="434619" y="1082827"/>
        <a:ext cx="3834841" cy="841706"/>
      </dsp:txXfrm>
    </dsp:sp>
    <dsp:sp modelId="{A19C79D1-4ADF-4867-AEF8-9E368C334F8A}">
      <dsp:nvSpPr>
        <dsp:cNvPr id="0" name=""/>
        <dsp:cNvSpPr/>
      </dsp:nvSpPr>
      <dsp:spPr>
        <a:xfrm>
          <a:off x="810768" y="2113280"/>
          <a:ext cx="4876800" cy="8940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uk-UA" sz="2400" b="1" kern="1200" dirty="0" smtClean="0">
              <a:latin typeface="Times New Roman" pitchFamily="18" charset="0"/>
              <a:cs typeface="Times New Roman" pitchFamily="18" charset="0"/>
            </a:rPr>
            <a:t>Відбір цільових сегментів ринку</a:t>
          </a:r>
          <a:endParaRPr lang="ru-RU" sz="2400" kern="1200" dirty="0">
            <a:latin typeface="Times New Roman" pitchFamily="18" charset="0"/>
            <a:cs typeface="Times New Roman" pitchFamily="18" charset="0"/>
          </a:endParaRPr>
        </a:p>
      </dsp:txBody>
      <dsp:txXfrm>
        <a:off x="836955" y="2139467"/>
        <a:ext cx="3840937" cy="841706"/>
      </dsp:txXfrm>
    </dsp:sp>
    <dsp:sp modelId="{78239BBA-08F9-4CCB-B53C-BC3BC2AB550D}">
      <dsp:nvSpPr>
        <dsp:cNvPr id="0" name=""/>
        <dsp:cNvSpPr/>
      </dsp:nvSpPr>
      <dsp:spPr>
        <a:xfrm>
          <a:off x="1219200" y="3169919"/>
          <a:ext cx="4876800" cy="8940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uk-UA" sz="2400" b="1" kern="1200" smtClean="0">
              <a:latin typeface="Times New Roman" pitchFamily="18" charset="0"/>
              <a:cs typeface="Times New Roman" pitchFamily="18" charset="0"/>
            </a:rPr>
            <a:t>Позиціонування товару на ринку</a:t>
          </a:r>
          <a:endParaRPr lang="ru-RU" sz="2400" kern="1200" dirty="0">
            <a:latin typeface="Times New Roman" pitchFamily="18" charset="0"/>
            <a:cs typeface="Times New Roman" pitchFamily="18" charset="0"/>
          </a:endParaRPr>
        </a:p>
      </dsp:txBody>
      <dsp:txXfrm>
        <a:off x="1245387" y="3196106"/>
        <a:ext cx="3834841" cy="841706"/>
      </dsp:txXfrm>
    </dsp:sp>
    <dsp:sp modelId="{DC967560-CF31-4F25-8674-E36EB0F084F0}">
      <dsp:nvSpPr>
        <dsp:cNvPr id="0" name=""/>
        <dsp:cNvSpPr/>
      </dsp:nvSpPr>
      <dsp:spPr>
        <a:xfrm>
          <a:off x="4295647" y="684783"/>
          <a:ext cx="581152" cy="58115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ru-RU" sz="2700" kern="1200">
            <a:latin typeface="Times New Roman" pitchFamily="18" charset="0"/>
            <a:cs typeface="Times New Roman" pitchFamily="18" charset="0"/>
          </a:endParaRPr>
        </a:p>
      </dsp:txBody>
      <dsp:txXfrm>
        <a:off x="4426406" y="684783"/>
        <a:ext cx="319634" cy="437317"/>
      </dsp:txXfrm>
    </dsp:sp>
    <dsp:sp modelId="{C7F20B26-7DDF-47E3-B1D4-FD4D1CA8701E}">
      <dsp:nvSpPr>
        <dsp:cNvPr id="0" name=""/>
        <dsp:cNvSpPr/>
      </dsp:nvSpPr>
      <dsp:spPr>
        <a:xfrm>
          <a:off x="4704080" y="1741423"/>
          <a:ext cx="581152" cy="58115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ru-RU" sz="2700" kern="1200">
            <a:latin typeface="Times New Roman" pitchFamily="18" charset="0"/>
            <a:cs typeface="Times New Roman" pitchFamily="18" charset="0"/>
          </a:endParaRPr>
        </a:p>
      </dsp:txBody>
      <dsp:txXfrm>
        <a:off x="4834839" y="1741423"/>
        <a:ext cx="319634" cy="437317"/>
      </dsp:txXfrm>
    </dsp:sp>
    <dsp:sp modelId="{F0EA0B25-F648-4F82-A81E-3183A99A0481}">
      <dsp:nvSpPr>
        <dsp:cNvPr id="0" name=""/>
        <dsp:cNvSpPr/>
      </dsp:nvSpPr>
      <dsp:spPr>
        <a:xfrm>
          <a:off x="5106415" y="2798064"/>
          <a:ext cx="581152" cy="58115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ru-RU" sz="2700" kern="1200">
            <a:latin typeface="Times New Roman" pitchFamily="18" charset="0"/>
            <a:cs typeface="Times New Roman" pitchFamily="18" charset="0"/>
          </a:endParaRPr>
        </a:p>
      </dsp:txBody>
      <dsp:txXfrm>
        <a:off x="5237174" y="2798064"/>
        <a:ext cx="319634" cy="4373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5F62-42C2-417F-B236-C7214146DDBA}" type="datetimeFigureOut">
              <a:rPr lang="ru-RU" smtClean="0"/>
              <a:t>16.04.2022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A6CF8F-D40C-4A63-9A93-A6AABD2F68B0}" type="slidenum">
              <a:rPr lang="ru-RU" smtClean="0"/>
              <a:t>‹#›</a:t>
            </a:fld>
            <a:endParaRPr lang="ru-RU"/>
          </a:p>
        </p:txBody>
      </p:sp>
    </p:spTree>
    <p:extLst>
      <p:ext uri="{BB962C8B-B14F-4D97-AF65-F5344CB8AC3E}">
        <p14:creationId xmlns:p14="http://schemas.microsoft.com/office/powerpoint/2010/main" val="3842352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7A6CF8F-D40C-4A63-9A93-A6AABD2F68B0}" type="slidenum">
              <a:rPr lang="ru-RU" smtClean="0"/>
              <a:t>24</a:t>
            </a:fld>
            <a:endParaRPr lang="ru-RU"/>
          </a:p>
        </p:txBody>
      </p:sp>
    </p:spTree>
    <p:extLst>
      <p:ext uri="{BB962C8B-B14F-4D97-AF65-F5344CB8AC3E}">
        <p14:creationId xmlns:p14="http://schemas.microsoft.com/office/powerpoint/2010/main" val="868035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8B46092-F91C-4DE7-B2FD-A872B9FBCAAC}" type="datetimeFigureOut">
              <a:rPr lang="ru-RU" smtClean="0"/>
              <a:t>16.04.2022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060DB3-434B-4F92-B44A-0C7FE2856BFF}" type="slidenum">
              <a:rPr lang="ru-RU" smtClean="0"/>
              <a:t>‹#›</a:t>
            </a:fld>
            <a:endParaRPr lang="ru-RU"/>
          </a:p>
        </p:txBody>
      </p:sp>
    </p:spTree>
    <p:extLst>
      <p:ext uri="{BB962C8B-B14F-4D97-AF65-F5344CB8AC3E}">
        <p14:creationId xmlns:p14="http://schemas.microsoft.com/office/powerpoint/2010/main" val="329329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8B46092-F91C-4DE7-B2FD-A872B9FBCAAC}" type="datetimeFigureOut">
              <a:rPr lang="ru-RU" smtClean="0"/>
              <a:t>16.04.2022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060DB3-434B-4F92-B44A-0C7FE2856BFF}" type="slidenum">
              <a:rPr lang="ru-RU" smtClean="0"/>
              <a:t>‹#›</a:t>
            </a:fld>
            <a:endParaRPr lang="ru-RU"/>
          </a:p>
        </p:txBody>
      </p:sp>
    </p:spTree>
    <p:extLst>
      <p:ext uri="{BB962C8B-B14F-4D97-AF65-F5344CB8AC3E}">
        <p14:creationId xmlns:p14="http://schemas.microsoft.com/office/powerpoint/2010/main" val="3978338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8B46092-F91C-4DE7-B2FD-A872B9FBCAAC}" type="datetimeFigureOut">
              <a:rPr lang="ru-RU" smtClean="0"/>
              <a:t>16.04.2022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060DB3-434B-4F92-B44A-0C7FE2856BFF}" type="slidenum">
              <a:rPr lang="ru-RU" smtClean="0"/>
              <a:t>‹#›</a:t>
            </a:fld>
            <a:endParaRPr lang="ru-RU"/>
          </a:p>
        </p:txBody>
      </p:sp>
    </p:spTree>
    <p:extLst>
      <p:ext uri="{BB962C8B-B14F-4D97-AF65-F5344CB8AC3E}">
        <p14:creationId xmlns:p14="http://schemas.microsoft.com/office/powerpoint/2010/main" val="2801314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8B46092-F91C-4DE7-B2FD-A872B9FBCAAC}" type="datetimeFigureOut">
              <a:rPr lang="ru-RU" smtClean="0"/>
              <a:t>16.04.2022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060DB3-434B-4F92-B44A-0C7FE2856BFF}" type="slidenum">
              <a:rPr lang="ru-RU" smtClean="0"/>
              <a:t>‹#›</a:t>
            </a:fld>
            <a:endParaRPr lang="ru-RU"/>
          </a:p>
        </p:txBody>
      </p:sp>
    </p:spTree>
    <p:extLst>
      <p:ext uri="{BB962C8B-B14F-4D97-AF65-F5344CB8AC3E}">
        <p14:creationId xmlns:p14="http://schemas.microsoft.com/office/powerpoint/2010/main" val="344221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8B46092-F91C-4DE7-B2FD-A872B9FBCAAC}" type="datetimeFigureOut">
              <a:rPr lang="ru-RU" smtClean="0"/>
              <a:t>16.04.2022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060DB3-434B-4F92-B44A-0C7FE2856BFF}" type="slidenum">
              <a:rPr lang="ru-RU" smtClean="0"/>
              <a:t>‹#›</a:t>
            </a:fld>
            <a:endParaRPr lang="ru-RU"/>
          </a:p>
        </p:txBody>
      </p:sp>
    </p:spTree>
    <p:extLst>
      <p:ext uri="{BB962C8B-B14F-4D97-AF65-F5344CB8AC3E}">
        <p14:creationId xmlns:p14="http://schemas.microsoft.com/office/powerpoint/2010/main" val="3584302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8B46092-F91C-4DE7-B2FD-A872B9FBCAAC}" type="datetimeFigureOut">
              <a:rPr lang="ru-RU" smtClean="0"/>
              <a:t>16.04.2022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060DB3-434B-4F92-B44A-0C7FE2856BFF}" type="slidenum">
              <a:rPr lang="ru-RU" smtClean="0"/>
              <a:t>‹#›</a:t>
            </a:fld>
            <a:endParaRPr lang="ru-RU"/>
          </a:p>
        </p:txBody>
      </p:sp>
    </p:spTree>
    <p:extLst>
      <p:ext uri="{BB962C8B-B14F-4D97-AF65-F5344CB8AC3E}">
        <p14:creationId xmlns:p14="http://schemas.microsoft.com/office/powerpoint/2010/main" val="3874227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8B46092-F91C-4DE7-B2FD-A872B9FBCAAC}" type="datetimeFigureOut">
              <a:rPr lang="ru-RU" smtClean="0"/>
              <a:t>16.04.2022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E060DB3-434B-4F92-B44A-0C7FE2856BFF}" type="slidenum">
              <a:rPr lang="ru-RU" smtClean="0"/>
              <a:t>‹#›</a:t>
            </a:fld>
            <a:endParaRPr lang="ru-RU"/>
          </a:p>
        </p:txBody>
      </p:sp>
    </p:spTree>
    <p:extLst>
      <p:ext uri="{BB962C8B-B14F-4D97-AF65-F5344CB8AC3E}">
        <p14:creationId xmlns:p14="http://schemas.microsoft.com/office/powerpoint/2010/main" val="2357384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8B46092-F91C-4DE7-B2FD-A872B9FBCAAC}" type="datetimeFigureOut">
              <a:rPr lang="ru-RU" smtClean="0"/>
              <a:t>16.04.2022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E060DB3-434B-4F92-B44A-0C7FE2856BFF}" type="slidenum">
              <a:rPr lang="ru-RU" smtClean="0"/>
              <a:t>‹#›</a:t>
            </a:fld>
            <a:endParaRPr lang="ru-RU"/>
          </a:p>
        </p:txBody>
      </p:sp>
    </p:spTree>
    <p:extLst>
      <p:ext uri="{BB962C8B-B14F-4D97-AF65-F5344CB8AC3E}">
        <p14:creationId xmlns:p14="http://schemas.microsoft.com/office/powerpoint/2010/main" val="20091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8B46092-F91C-4DE7-B2FD-A872B9FBCAAC}" type="datetimeFigureOut">
              <a:rPr lang="ru-RU" smtClean="0"/>
              <a:t>16.04.2022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E060DB3-434B-4F92-B44A-0C7FE2856BFF}" type="slidenum">
              <a:rPr lang="ru-RU" smtClean="0"/>
              <a:t>‹#›</a:t>
            </a:fld>
            <a:endParaRPr lang="ru-RU"/>
          </a:p>
        </p:txBody>
      </p:sp>
    </p:spTree>
    <p:extLst>
      <p:ext uri="{BB962C8B-B14F-4D97-AF65-F5344CB8AC3E}">
        <p14:creationId xmlns:p14="http://schemas.microsoft.com/office/powerpoint/2010/main" val="175669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8B46092-F91C-4DE7-B2FD-A872B9FBCAAC}" type="datetimeFigureOut">
              <a:rPr lang="ru-RU" smtClean="0"/>
              <a:t>16.04.2022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060DB3-434B-4F92-B44A-0C7FE2856BFF}" type="slidenum">
              <a:rPr lang="ru-RU" smtClean="0"/>
              <a:t>‹#›</a:t>
            </a:fld>
            <a:endParaRPr lang="ru-RU"/>
          </a:p>
        </p:txBody>
      </p:sp>
    </p:spTree>
    <p:extLst>
      <p:ext uri="{BB962C8B-B14F-4D97-AF65-F5344CB8AC3E}">
        <p14:creationId xmlns:p14="http://schemas.microsoft.com/office/powerpoint/2010/main" val="870676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8B46092-F91C-4DE7-B2FD-A872B9FBCAAC}" type="datetimeFigureOut">
              <a:rPr lang="ru-RU" smtClean="0"/>
              <a:t>16.04.2022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060DB3-434B-4F92-B44A-0C7FE2856BFF}" type="slidenum">
              <a:rPr lang="ru-RU" smtClean="0"/>
              <a:t>‹#›</a:t>
            </a:fld>
            <a:endParaRPr lang="ru-RU"/>
          </a:p>
        </p:txBody>
      </p:sp>
    </p:spTree>
    <p:extLst>
      <p:ext uri="{BB962C8B-B14F-4D97-AF65-F5344CB8AC3E}">
        <p14:creationId xmlns:p14="http://schemas.microsoft.com/office/powerpoint/2010/main" val="171573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46092-F91C-4DE7-B2FD-A872B9FBCAAC}" type="datetimeFigureOut">
              <a:rPr lang="ru-RU" smtClean="0"/>
              <a:t>16.04.2022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060DB3-434B-4F92-B44A-0C7FE2856BFF}" type="slidenum">
              <a:rPr lang="ru-RU" smtClean="0"/>
              <a:t>‹#›</a:t>
            </a:fld>
            <a:endParaRPr lang="ru-RU"/>
          </a:p>
        </p:txBody>
      </p:sp>
    </p:spTree>
    <p:extLst>
      <p:ext uri="{BB962C8B-B14F-4D97-AF65-F5344CB8AC3E}">
        <p14:creationId xmlns:p14="http://schemas.microsoft.com/office/powerpoint/2010/main" val="920289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260648"/>
            <a:ext cx="7772400" cy="1470025"/>
          </a:xfrm>
        </p:spPr>
        <p:txBody>
          <a:bodyPr>
            <a:normAutofit fontScale="90000"/>
          </a:bodyPr>
          <a:lstStyle/>
          <a:p>
            <a:r>
              <a:rPr lang="uk-UA" b="1" i="1" dirty="0"/>
              <a:t>ТЕМА </a:t>
            </a:r>
            <a:r>
              <a:rPr lang="en-US" b="1" i="1" dirty="0" smtClean="0"/>
              <a:t>11</a:t>
            </a:r>
            <a:r>
              <a:rPr lang="uk-UA" b="1" i="1" dirty="0" smtClean="0"/>
              <a:t>. </a:t>
            </a:r>
            <a:r>
              <a:rPr lang="uk-UA" b="1" i="1" dirty="0"/>
              <a:t>ПРОЦЕС УПРАВЛІННЯ МАРКЕТИНГОМ</a:t>
            </a:r>
            <a:r>
              <a:rPr lang="ru-RU" b="1" i="1" dirty="0"/>
              <a:t/>
            </a:r>
            <a:br>
              <a:rPr lang="ru-RU" b="1" i="1" dirty="0"/>
            </a:br>
            <a:endParaRPr lang="ru-RU" dirty="0"/>
          </a:p>
        </p:txBody>
      </p:sp>
      <p:sp>
        <p:nvSpPr>
          <p:cNvPr id="3" name="Подзаголовок 2"/>
          <p:cNvSpPr>
            <a:spLocks noGrp="1"/>
          </p:cNvSpPr>
          <p:nvPr>
            <p:ph type="subTitle" idx="1"/>
          </p:nvPr>
        </p:nvSpPr>
        <p:spPr>
          <a:xfrm>
            <a:off x="323528" y="3717032"/>
            <a:ext cx="6552728" cy="2736304"/>
          </a:xfrm>
        </p:spPr>
        <p:txBody>
          <a:bodyPr>
            <a:noAutofit/>
          </a:bodyPr>
          <a:lstStyle/>
          <a:p>
            <a:pPr marL="514350" lvl="1" indent="-514350" algn="just">
              <a:buAutoNum type="arabicPeriod"/>
            </a:pPr>
            <a:r>
              <a:rPr lang="uk-UA" sz="1600" dirty="0" smtClean="0">
                <a:latin typeface="Times New Roman" pitchFamily="18" charset="0"/>
                <a:cs typeface="Times New Roman" pitchFamily="18" charset="0"/>
              </a:rPr>
              <a:t>Процес </a:t>
            </a:r>
            <a:r>
              <a:rPr lang="uk-UA" sz="1600" dirty="0">
                <a:latin typeface="Times New Roman" pitchFamily="18" charset="0"/>
                <a:cs typeface="Times New Roman" pitchFamily="18" charset="0"/>
              </a:rPr>
              <a:t>управління маркетингом, його </a:t>
            </a:r>
            <a:r>
              <a:rPr lang="uk-UA" sz="1600" dirty="0" smtClean="0">
                <a:latin typeface="Times New Roman" pitchFamily="18" charset="0"/>
                <a:cs typeface="Times New Roman" pitchFamily="18" charset="0"/>
              </a:rPr>
              <a:t>суть</a:t>
            </a:r>
            <a:endParaRPr lang="en-US" sz="1600" dirty="0" smtClean="0">
              <a:latin typeface="Times New Roman" pitchFamily="18" charset="0"/>
              <a:cs typeface="Times New Roman" pitchFamily="18" charset="0"/>
            </a:endParaRPr>
          </a:p>
          <a:p>
            <a:pPr marL="514350" lvl="1" indent="-514350" algn="just">
              <a:buFont typeface="Arial" pitchFamily="34" charset="0"/>
              <a:buAutoNum type="arabicPeriod"/>
            </a:pPr>
            <a:r>
              <a:rPr lang="uk-UA" sz="1600" dirty="0">
                <a:latin typeface="Times New Roman" pitchFamily="18" charset="0"/>
                <a:cs typeface="Times New Roman" pitchFamily="18" charset="0"/>
              </a:rPr>
              <a:t>Аналіз ринкових </a:t>
            </a:r>
            <a:r>
              <a:rPr lang="uk-UA" sz="1600" dirty="0" smtClean="0">
                <a:latin typeface="Times New Roman" pitchFamily="18" charset="0"/>
                <a:cs typeface="Times New Roman" pitchFamily="18" charset="0"/>
              </a:rPr>
              <a:t>можливостей</a:t>
            </a:r>
            <a:endParaRPr lang="en-US" sz="1600" dirty="0" smtClean="0">
              <a:latin typeface="Times New Roman" pitchFamily="18" charset="0"/>
              <a:cs typeface="Times New Roman" pitchFamily="18" charset="0"/>
            </a:endParaRPr>
          </a:p>
          <a:p>
            <a:pPr marL="514350" lvl="1" indent="-514350" algn="just">
              <a:buFont typeface="Arial" pitchFamily="34" charset="0"/>
              <a:buAutoNum type="arabicPeriod"/>
            </a:pPr>
            <a:r>
              <a:rPr lang="uk-UA" sz="1600" dirty="0">
                <a:latin typeface="Times New Roman" pitchFamily="18" charset="0"/>
                <a:cs typeface="Times New Roman" pitchFamily="18" charset="0"/>
              </a:rPr>
              <a:t>Відбір цільових </a:t>
            </a:r>
            <a:r>
              <a:rPr lang="uk-UA" sz="1600" dirty="0" smtClean="0">
                <a:latin typeface="Times New Roman" pitchFamily="18" charset="0"/>
                <a:cs typeface="Times New Roman" pitchFamily="18" charset="0"/>
              </a:rPr>
              <a:t>ринків</a:t>
            </a:r>
            <a:endParaRPr lang="en-US" sz="1600" dirty="0" smtClean="0">
              <a:latin typeface="Times New Roman" pitchFamily="18" charset="0"/>
              <a:cs typeface="Times New Roman" pitchFamily="18" charset="0"/>
            </a:endParaRPr>
          </a:p>
          <a:p>
            <a:pPr marL="514350" lvl="1" indent="-514350" algn="just">
              <a:buFont typeface="Arial" pitchFamily="34" charset="0"/>
              <a:buAutoNum type="arabicPeriod"/>
            </a:pPr>
            <a:r>
              <a:rPr lang="uk-UA" sz="1600" dirty="0">
                <a:latin typeface="Times New Roman" pitchFamily="18" charset="0"/>
                <a:cs typeface="Times New Roman" pitchFamily="18" charset="0"/>
              </a:rPr>
              <a:t>Розробка комплексу </a:t>
            </a:r>
            <a:r>
              <a:rPr lang="uk-UA" sz="1600" dirty="0" smtClean="0">
                <a:latin typeface="Times New Roman" pitchFamily="18" charset="0"/>
                <a:cs typeface="Times New Roman" pitchFamily="18" charset="0"/>
              </a:rPr>
              <a:t>маркетингу</a:t>
            </a:r>
          </a:p>
          <a:p>
            <a:pPr marL="514350" lvl="1" indent="-514350" algn="just">
              <a:buFont typeface="Arial" pitchFamily="34" charset="0"/>
              <a:buAutoNum type="arabicPeriod"/>
            </a:pPr>
            <a:r>
              <a:rPr lang="uk-UA" sz="1600" dirty="0">
                <a:latin typeface="Times New Roman" pitchFamily="18" charset="0"/>
                <a:cs typeface="Times New Roman" pitchFamily="18" charset="0"/>
              </a:rPr>
              <a:t>Впровадження в життя маркетингових </a:t>
            </a:r>
            <a:r>
              <a:rPr lang="uk-UA" sz="1600" dirty="0" smtClean="0">
                <a:latin typeface="Times New Roman" pitchFamily="18" charset="0"/>
                <a:cs typeface="Times New Roman" pitchFamily="18" charset="0"/>
              </a:rPr>
              <a:t>заходів</a:t>
            </a:r>
          </a:p>
          <a:p>
            <a:pPr marL="514350" lvl="1" indent="-514350" algn="just">
              <a:buFont typeface="Arial" pitchFamily="34" charset="0"/>
              <a:buAutoNum type="arabicPeriod"/>
            </a:pPr>
            <a:r>
              <a:rPr lang="uk-UA" sz="1600" b="1" i="1" dirty="0" smtClean="0">
                <a:latin typeface="Times New Roman" pitchFamily="18" charset="0"/>
                <a:cs typeface="Times New Roman" pitchFamily="18" charset="0"/>
              </a:rPr>
              <a:t>Стратегічне </a:t>
            </a:r>
            <a:r>
              <a:rPr lang="uk-UA" sz="1600" b="1" i="1" dirty="0">
                <a:latin typeface="Times New Roman" pitchFamily="18" charset="0"/>
                <a:cs typeface="Times New Roman" pitchFamily="18" charset="0"/>
              </a:rPr>
              <a:t>планування та етапи його </a:t>
            </a:r>
            <a:r>
              <a:rPr lang="uk-UA" sz="1600" b="1" i="1" dirty="0" smtClean="0">
                <a:latin typeface="Times New Roman" pitchFamily="18" charset="0"/>
                <a:cs typeface="Times New Roman" pitchFamily="18" charset="0"/>
              </a:rPr>
              <a:t>здійснення</a:t>
            </a:r>
          </a:p>
          <a:p>
            <a:pPr marL="514350" lvl="1" indent="-514350" algn="just">
              <a:buFont typeface="Arial" pitchFamily="34" charset="0"/>
              <a:buAutoNum type="arabicPeriod"/>
            </a:pPr>
            <a:r>
              <a:rPr lang="uk-UA" sz="1400" b="1" i="1" dirty="0" smtClean="0">
                <a:latin typeface="Times New Roman" pitchFamily="18" charset="0"/>
                <a:cs typeface="Times New Roman" pitchFamily="18" charset="0"/>
              </a:rPr>
              <a:t> </a:t>
            </a:r>
            <a:r>
              <a:rPr lang="uk-UA" sz="1400" b="1" i="1" dirty="0">
                <a:latin typeface="Times New Roman" pitchFamily="18" charset="0"/>
                <a:cs typeface="Times New Roman" pitchFamily="18" charset="0"/>
              </a:rPr>
              <a:t>Планування маркетингу: розділи плану маркетингу, розробка бюджету маркетингу</a:t>
            </a:r>
            <a:endParaRPr lang="ru-RU" sz="1400" b="1" i="1" dirty="0">
              <a:latin typeface="Times New Roman" pitchFamily="18" charset="0"/>
              <a:cs typeface="Times New Roman" pitchFamily="18" charset="0"/>
            </a:endParaRPr>
          </a:p>
          <a:p>
            <a:pPr marL="514350" lvl="1" indent="-514350" algn="just">
              <a:buFont typeface="Arial" pitchFamily="34" charset="0"/>
              <a:buAutoNum type="arabicPeriod"/>
            </a:pPr>
            <a:endParaRPr lang="ru-RU" sz="1600" b="1" i="1" dirty="0">
              <a:latin typeface="Times New Roman" pitchFamily="18" charset="0"/>
              <a:cs typeface="Times New Roman" pitchFamily="18" charset="0"/>
            </a:endParaRPr>
          </a:p>
          <a:p>
            <a:pPr marL="514350" lvl="1" indent="-514350" algn="just">
              <a:buFont typeface="Arial" pitchFamily="34" charset="0"/>
              <a:buAutoNum type="arabicPeriod"/>
            </a:pPr>
            <a:endParaRPr lang="ru-RU" sz="1600" dirty="0">
              <a:latin typeface="Times New Roman" pitchFamily="18" charset="0"/>
              <a:cs typeface="Times New Roman" pitchFamily="18" charset="0"/>
            </a:endParaRPr>
          </a:p>
          <a:p>
            <a:pPr marL="514350" lvl="1" indent="-514350" algn="just">
              <a:buFont typeface="Arial" pitchFamily="34" charset="0"/>
              <a:buAutoNum type="arabicPeriod"/>
            </a:pPr>
            <a:endParaRPr lang="ru-RU" sz="1600" dirty="0">
              <a:latin typeface="Times New Roman" pitchFamily="18" charset="0"/>
              <a:cs typeface="Times New Roman" pitchFamily="18" charset="0"/>
            </a:endParaRPr>
          </a:p>
          <a:p>
            <a:pPr marL="514350" lvl="1" indent="-514350" algn="just">
              <a:buFont typeface="Arial" pitchFamily="34" charset="0"/>
              <a:buAutoNum type="arabicPeriod"/>
            </a:pPr>
            <a:endParaRPr lang="ru-RU" sz="1600" dirty="0">
              <a:latin typeface="Times New Roman" pitchFamily="18" charset="0"/>
              <a:cs typeface="Times New Roman" pitchFamily="18" charset="0"/>
            </a:endParaRPr>
          </a:p>
          <a:p>
            <a:pPr marL="514350" lvl="1" indent="-514350" algn="just">
              <a:buFont typeface="Arial" pitchFamily="34" charset="0"/>
              <a:buAutoNum type="arabicPeriod"/>
            </a:pPr>
            <a:endParaRPr lang="ru-RU" sz="1600" dirty="0">
              <a:latin typeface="Times New Roman" pitchFamily="18" charset="0"/>
              <a:cs typeface="Times New Roman" pitchFamily="18" charset="0"/>
            </a:endParaRPr>
          </a:p>
          <a:p>
            <a:pPr marL="514350" indent="-514350" algn="just">
              <a:buAutoNum type="arabicPeriod"/>
            </a:pPr>
            <a:endParaRPr lang="ru-RU" sz="16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885" y="1268760"/>
            <a:ext cx="4170603"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37969"/>
            <a:ext cx="3672408" cy="230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5849" y="4981575"/>
            <a:ext cx="2254615" cy="1413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6823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260648"/>
            <a:ext cx="8229600" cy="4525963"/>
          </a:xfrm>
        </p:spPr>
        <p:txBody>
          <a:bodyPr>
            <a:noAutofit/>
          </a:bodyPr>
          <a:lstStyle/>
          <a:p>
            <a:pPr marL="0" lvl="0" indent="0">
              <a:buNone/>
            </a:pPr>
            <a:r>
              <a:rPr lang="uk-UA" sz="1500" b="1" dirty="0">
                <a:latin typeface="Times New Roman" pitchFamily="18" charset="0"/>
                <a:cs typeface="Times New Roman" pitchFamily="18" charset="0"/>
              </a:rPr>
              <a:t>Відбір цільових сегментів ринку</a:t>
            </a:r>
            <a:endParaRPr lang="ru-RU" sz="1500" b="1" dirty="0">
              <a:latin typeface="Times New Roman" pitchFamily="18" charset="0"/>
              <a:cs typeface="Times New Roman" pitchFamily="18" charset="0"/>
            </a:endParaRPr>
          </a:p>
          <a:p>
            <a:pPr marL="0" indent="0">
              <a:buNone/>
            </a:pPr>
            <a:r>
              <a:rPr lang="uk-UA" sz="1500" dirty="0">
                <a:latin typeface="Times New Roman" pitchFamily="18" charset="0"/>
                <a:cs typeface="Times New Roman" pitchFamily="18" charset="0"/>
              </a:rPr>
              <a:t>Після проведення сегментування фірмі необхідно визначити з якими сегментами вона буде працювати. Фірма може вирішити вийти на один або декілька сегментів конкретного ринку. При цьому вона може використати такі підходи:</a:t>
            </a:r>
            <a:endParaRPr lang="ru-RU" sz="1500" dirty="0">
              <a:latin typeface="Times New Roman" pitchFamily="18" charset="0"/>
              <a:cs typeface="Times New Roman" pitchFamily="18" charset="0"/>
            </a:endParaRPr>
          </a:p>
          <a:p>
            <a:pPr lvl="0">
              <a:buFont typeface="+mj-lt"/>
              <a:buAutoNum type="arabicPeriod"/>
            </a:pPr>
            <a:r>
              <a:rPr lang="uk-UA" sz="1500" dirty="0">
                <a:latin typeface="Times New Roman" pitchFamily="18" charset="0"/>
                <a:cs typeface="Times New Roman" pitchFamily="18" charset="0"/>
              </a:rPr>
              <a:t>Концентрація на одному сегменті, тобто фірма прийме рішення обслуговувати тільки один сегмент ринку.</a:t>
            </a:r>
            <a:endParaRPr lang="ru-RU" sz="1500" dirty="0">
              <a:latin typeface="Times New Roman" pitchFamily="18" charset="0"/>
              <a:cs typeface="Times New Roman" pitchFamily="18" charset="0"/>
            </a:endParaRPr>
          </a:p>
          <a:p>
            <a:pPr lvl="0">
              <a:buFont typeface="+mj-lt"/>
              <a:buAutoNum type="arabicPeriod"/>
            </a:pPr>
            <a:r>
              <a:rPr lang="uk-UA" sz="1500" dirty="0">
                <a:latin typeface="Times New Roman" pitchFamily="18" charset="0"/>
                <a:cs typeface="Times New Roman" pitchFamily="18" charset="0"/>
              </a:rPr>
              <a:t>Орієнтація на купівельну потребу, тобто фірма зосередиться на задоволенні якоїсь однієї купівельної потреби.</a:t>
            </a:r>
            <a:endParaRPr lang="ru-RU" sz="1500" dirty="0">
              <a:latin typeface="Times New Roman" pitchFamily="18" charset="0"/>
              <a:cs typeface="Times New Roman" pitchFamily="18" charset="0"/>
            </a:endParaRPr>
          </a:p>
          <a:p>
            <a:pPr lvl="0">
              <a:buFont typeface="+mj-lt"/>
              <a:buAutoNum type="arabicPeriod"/>
            </a:pPr>
            <a:r>
              <a:rPr lang="uk-UA" sz="1500" dirty="0">
                <a:latin typeface="Times New Roman" pitchFamily="18" charset="0"/>
                <a:cs typeface="Times New Roman" pitchFamily="18" charset="0"/>
              </a:rPr>
              <a:t>Орієнтація на групу споживачів, тобто фірма прийме рішення виробляти всі типи товару для однієї групи споживачів.</a:t>
            </a:r>
            <a:endParaRPr lang="ru-RU" sz="1500" dirty="0">
              <a:latin typeface="Times New Roman" pitchFamily="18" charset="0"/>
              <a:cs typeface="Times New Roman" pitchFamily="18" charset="0"/>
            </a:endParaRPr>
          </a:p>
          <a:p>
            <a:pPr lvl="0">
              <a:buFont typeface="+mj-lt"/>
              <a:buAutoNum type="arabicPeriod"/>
            </a:pPr>
            <a:r>
              <a:rPr lang="uk-UA" sz="1500" dirty="0">
                <a:latin typeface="Times New Roman" pitchFamily="18" charset="0"/>
                <a:cs typeface="Times New Roman" pitchFamily="18" charset="0"/>
              </a:rPr>
              <a:t>Обслуговування кількох, не пов’язаних між собою сегментів (якщо в кожному з обраних сегментів фірма бачить якісь переваги).</a:t>
            </a:r>
            <a:endParaRPr lang="ru-RU" sz="1500" dirty="0">
              <a:latin typeface="Times New Roman" pitchFamily="18" charset="0"/>
              <a:cs typeface="Times New Roman" pitchFamily="18" charset="0"/>
            </a:endParaRPr>
          </a:p>
          <a:p>
            <a:pPr lvl="0">
              <a:buFont typeface="+mj-lt"/>
              <a:buAutoNum type="arabicPeriod"/>
            </a:pPr>
            <a:r>
              <a:rPr lang="uk-UA" sz="1500" dirty="0">
                <a:latin typeface="Times New Roman" pitchFamily="18" charset="0"/>
                <a:cs typeface="Times New Roman" pitchFamily="18" charset="0"/>
              </a:rPr>
              <a:t>Охоплення всього ринку, тобто фірма прийме рішення виробляти весь асортимент товару для всіх груп споживачів.</a:t>
            </a:r>
            <a:endParaRPr lang="ru-RU" sz="1500" dirty="0">
              <a:latin typeface="Times New Roman" pitchFamily="18" charset="0"/>
              <a:cs typeface="Times New Roman" pitchFamily="18" charset="0"/>
            </a:endParaRPr>
          </a:p>
          <a:p>
            <a:pPr marL="0" indent="0">
              <a:buNone/>
            </a:pPr>
            <a:r>
              <a:rPr lang="uk-UA" sz="1500" dirty="0">
                <a:latin typeface="Times New Roman" pitchFamily="18" charset="0"/>
                <a:cs typeface="Times New Roman" pitchFamily="18" charset="0"/>
              </a:rPr>
              <a:t>Виходячи на новий ринок більшість фірм починають з обслуговування одного сегмента і якщо початок успішний, починають поступово охоплювати інші сегменти.</a:t>
            </a:r>
            <a:endParaRPr lang="ru-RU" sz="1500" dirty="0">
              <a:latin typeface="Times New Roman" pitchFamily="18" charset="0"/>
              <a:cs typeface="Times New Roman" pitchFamily="18" charset="0"/>
            </a:endParaRPr>
          </a:p>
          <a:p>
            <a:pPr marL="0" lvl="0" indent="0">
              <a:buNone/>
            </a:pPr>
            <a:r>
              <a:rPr lang="uk-UA" sz="1500" b="1" dirty="0">
                <a:latin typeface="Times New Roman" pitchFamily="18" charset="0"/>
                <a:cs typeface="Times New Roman" pitchFamily="18" charset="0"/>
              </a:rPr>
              <a:t>Позиціонування товару на ринку</a:t>
            </a:r>
            <a:endParaRPr lang="ru-RU" sz="1500" b="1" dirty="0">
              <a:latin typeface="Times New Roman" pitchFamily="18" charset="0"/>
              <a:cs typeface="Times New Roman" pitchFamily="18" charset="0"/>
            </a:endParaRPr>
          </a:p>
          <a:p>
            <a:pPr marL="0" indent="0">
              <a:buNone/>
            </a:pPr>
            <a:r>
              <a:rPr lang="uk-UA" sz="1500" dirty="0">
                <a:latin typeface="Times New Roman" pitchFamily="18" charset="0"/>
                <a:cs typeface="Times New Roman" pitchFamily="18" charset="0"/>
              </a:rPr>
              <a:t>Після вибору сегмента фірмі необхідно на ньому закріпитися. Для цього необхідно виявити всі товари, що пропонуються на даному сегменті та вияснити, які вимоги ставлять до товару споживачі, які складають даний сегмент.</a:t>
            </a:r>
            <a:endParaRPr lang="ru-RU" sz="1500" dirty="0">
              <a:latin typeface="Times New Roman" pitchFamily="18" charset="0"/>
              <a:cs typeface="Times New Roman" pitchFamily="18" charset="0"/>
            </a:endParaRPr>
          </a:p>
          <a:p>
            <a:pPr marL="0" indent="0">
              <a:buNone/>
            </a:pPr>
            <a:r>
              <a:rPr lang="uk-UA" sz="1500" dirty="0" smtClean="0">
                <a:latin typeface="Times New Roman" pitchFamily="18" charset="0"/>
                <a:cs typeface="Times New Roman" pitchFamily="18" charset="0"/>
              </a:rPr>
              <a:t>Працівник </a:t>
            </a:r>
            <a:r>
              <a:rPr lang="uk-UA" sz="1500" dirty="0">
                <a:latin typeface="Times New Roman" pitchFamily="18" charset="0"/>
                <a:cs typeface="Times New Roman" pitchFamily="18" charset="0"/>
              </a:rPr>
              <a:t>ринку повинен чітко уявляти чим відрізняються один від одного різні марки товару, як їх рекламують, яка їх ціна. Адже кожен товар має свою сукупність властивостей, які потрібні споживачеві. І якщо фірма запропонує товар, аналогічний до того, який вже є на ринку, вона може не знайти свого покупця.</a:t>
            </a:r>
            <a:endParaRPr lang="ru-RU" sz="1500" dirty="0">
              <a:latin typeface="Times New Roman" pitchFamily="18" charset="0"/>
              <a:cs typeface="Times New Roman" pitchFamily="18" charset="0"/>
            </a:endParaRPr>
          </a:p>
          <a:p>
            <a:endParaRPr lang="ru-RU" sz="1500" dirty="0">
              <a:latin typeface="Times New Roman" pitchFamily="18" charset="0"/>
              <a:cs typeface="Times New Roman" pitchFamily="18" charset="0"/>
            </a:endParaRPr>
          </a:p>
        </p:txBody>
      </p:sp>
    </p:spTree>
    <p:extLst>
      <p:ext uri="{BB962C8B-B14F-4D97-AF65-F5344CB8AC3E}">
        <p14:creationId xmlns:p14="http://schemas.microsoft.com/office/powerpoint/2010/main" val="728957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43408"/>
            <a:ext cx="8229600" cy="1143000"/>
          </a:xfrm>
        </p:spPr>
        <p:txBody>
          <a:bodyPr>
            <a:normAutofit/>
          </a:bodyPr>
          <a:lstStyle/>
          <a:p>
            <a:pPr lvl="1" algn="ctr" rtl="0">
              <a:spcBef>
                <a:spcPct val="0"/>
              </a:spcBef>
            </a:pPr>
            <a:r>
              <a:rPr lang="en-US" sz="2000" b="1" i="1" dirty="0" smtClean="0">
                <a:latin typeface="Times New Roman" pitchFamily="18" charset="0"/>
                <a:cs typeface="Times New Roman" pitchFamily="18" charset="0"/>
              </a:rPr>
              <a:t>4. </a:t>
            </a:r>
            <a:r>
              <a:rPr lang="uk-UA" sz="2000" b="1" i="1" dirty="0" smtClean="0">
                <a:latin typeface="Times New Roman" pitchFamily="18" charset="0"/>
                <a:cs typeface="Times New Roman" pitchFamily="18" charset="0"/>
              </a:rPr>
              <a:t>Розробка </a:t>
            </a:r>
            <a:r>
              <a:rPr lang="uk-UA" sz="2000" b="1" i="1" dirty="0">
                <a:latin typeface="Times New Roman" pitchFamily="18" charset="0"/>
                <a:cs typeface="Times New Roman" pitchFamily="18" charset="0"/>
              </a:rPr>
              <a:t>комплексу маркетингу</a:t>
            </a:r>
            <a:r>
              <a:rPr lang="ru-RU" sz="2000" b="1" i="1" dirty="0">
                <a:latin typeface="Times New Roman" pitchFamily="18" charset="0"/>
                <a:cs typeface="Times New Roman" pitchFamily="18" charset="0"/>
              </a:rPr>
              <a:t/>
            </a:r>
            <a:br>
              <a:rPr lang="ru-RU" sz="2000" b="1" i="1"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
        <p:nvSpPr>
          <p:cNvPr id="3" name="Объект 2"/>
          <p:cNvSpPr>
            <a:spLocks noGrp="1"/>
          </p:cNvSpPr>
          <p:nvPr>
            <p:ph idx="1"/>
          </p:nvPr>
        </p:nvSpPr>
        <p:spPr>
          <a:xfrm>
            <a:off x="179512" y="404664"/>
            <a:ext cx="8712968" cy="4525963"/>
          </a:xfrm>
        </p:spPr>
        <p:txBody>
          <a:bodyPr>
            <a:normAutofit/>
          </a:bodyPr>
          <a:lstStyle/>
          <a:p>
            <a:pPr algn="just"/>
            <a:r>
              <a:rPr lang="uk-UA" sz="2000" dirty="0">
                <a:latin typeface="Times New Roman" pitchFamily="18" charset="0"/>
                <a:cs typeface="Times New Roman" pitchFamily="18" charset="0"/>
              </a:rPr>
              <a:t>Прийнявши рішення відносно позиціонування свого товару фірма приступає до планування деталей комплексу маркетингу.</a:t>
            </a:r>
            <a:endParaRPr lang="ru-RU" sz="2000" dirty="0">
              <a:latin typeface="Times New Roman" pitchFamily="18" charset="0"/>
              <a:cs typeface="Times New Roman" pitchFamily="18" charset="0"/>
            </a:endParaRPr>
          </a:p>
          <a:p>
            <a:pPr algn="just"/>
            <a:r>
              <a:rPr lang="uk-UA" sz="2000" b="1" dirty="0">
                <a:latin typeface="Times New Roman" pitchFamily="18" charset="0"/>
                <a:cs typeface="Times New Roman" pitchFamily="18" charset="0"/>
              </a:rPr>
              <a:t>Комплекс маркетингу </a:t>
            </a:r>
            <a:r>
              <a:rPr lang="uk-UA" sz="2000" dirty="0">
                <a:latin typeface="Times New Roman" pitchFamily="18" charset="0"/>
                <a:cs typeface="Times New Roman" pitchFamily="18" charset="0"/>
              </a:rPr>
              <a:t>– це набір змінних факторів маркетингу, що піддаються контролю, сукупність яких фірма використовує для впливу на цільовий ринок. В комплекс маркетингу входить все, за допомогою чого фірма може вплинути на попит на товар, який вона виробляє. Всі ці фактори впливу можна об’єднати в чотири основні групи</a:t>
            </a:r>
            <a:r>
              <a:rPr lang="uk-UA"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marL="0" indent="0" algn="just">
              <a:buNone/>
            </a:pPr>
            <a:endParaRPr lang="ru-RU" sz="2000" dirty="0">
              <a:latin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1650149812"/>
              </p:ext>
            </p:extLst>
          </p:nvPr>
        </p:nvGraphicFramePr>
        <p:xfrm>
          <a:off x="1619672" y="263691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770" y="2996952"/>
            <a:ext cx="2771775"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3099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908720"/>
            <a:ext cx="8229600" cy="4525963"/>
          </a:xfrm>
        </p:spPr>
        <p:txBody>
          <a:bodyPr>
            <a:normAutofit fontScale="62500" lnSpcReduction="20000"/>
          </a:bodyPr>
          <a:lstStyle/>
          <a:p>
            <a:pPr algn="just"/>
            <a:r>
              <a:rPr lang="uk-UA" b="1" i="1" dirty="0">
                <a:latin typeface="Times New Roman" pitchFamily="18" charset="0"/>
                <a:cs typeface="Times New Roman" pitchFamily="18" charset="0"/>
              </a:rPr>
              <a:t>Товар. </a:t>
            </a:r>
            <a:r>
              <a:rPr lang="uk-UA" dirty="0">
                <a:latin typeface="Times New Roman" pitchFamily="18" charset="0"/>
                <a:cs typeface="Times New Roman" pitchFamily="18" charset="0"/>
              </a:rPr>
              <a:t>В дану групу входять різноманітні маркетингові заходи, що стосуються самого товару, його складників, якості, зовнішнього виду. Наприклад, якість товару, його склад, упаковка, розфасовка, тощо.</a:t>
            </a:r>
            <a:endParaRPr lang="ru-RU" dirty="0">
              <a:latin typeface="Times New Roman" pitchFamily="18" charset="0"/>
              <a:cs typeface="Times New Roman" pitchFamily="18" charset="0"/>
            </a:endParaRPr>
          </a:p>
          <a:p>
            <a:pPr algn="just"/>
            <a:r>
              <a:rPr lang="uk-UA" b="1" i="1" dirty="0">
                <a:latin typeface="Times New Roman" pitchFamily="18" charset="0"/>
                <a:cs typeface="Times New Roman" pitchFamily="18" charset="0"/>
              </a:rPr>
              <a:t>Ціна</a:t>
            </a:r>
            <a:r>
              <a:rPr lang="uk-UA" b="1" dirty="0">
                <a:latin typeface="Times New Roman" pitchFamily="18" charset="0"/>
                <a:cs typeface="Times New Roman" pitchFamily="18" charset="0"/>
              </a:rPr>
              <a:t>. </a:t>
            </a:r>
            <a:r>
              <a:rPr lang="uk-UA" dirty="0">
                <a:latin typeface="Times New Roman" pitchFamily="18" charset="0"/>
                <a:cs typeface="Times New Roman" pitchFamily="18" charset="0"/>
              </a:rPr>
              <a:t>В дану групу входять різноманітні маркетингові заходи, що пов’язані з ціною даного товару, а саме методика розрахунку ціни, підходи, які при цьому використовуються, знижки до ціни, гнучкі ціни, тощо.</a:t>
            </a:r>
            <a:endParaRPr lang="ru-RU" dirty="0">
              <a:latin typeface="Times New Roman" pitchFamily="18" charset="0"/>
              <a:cs typeface="Times New Roman" pitchFamily="18" charset="0"/>
            </a:endParaRPr>
          </a:p>
          <a:p>
            <a:pPr algn="just"/>
            <a:r>
              <a:rPr lang="uk-UA" b="1" i="1" dirty="0">
                <a:latin typeface="Times New Roman" pitchFamily="18" charset="0"/>
                <a:cs typeface="Times New Roman" pitchFamily="18" charset="0"/>
              </a:rPr>
              <a:t>Методи розповсюдження</a:t>
            </a:r>
            <a:r>
              <a:rPr lang="uk-UA" b="1" dirty="0">
                <a:latin typeface="Times New Roman" pitchFamily="18" charset="0"/>
                <a:cs typeface="Times New Roman" pitchFamily="18" charset="0"/>
              </a:rPr>
              <a:t>. </a:t>
            </a:r>
            <a:r>
              <a:rPr lang="uk-UA" dirty="0">
                <a:latin typeface="Times New Roman" pitchFamily="18" charset="0"/>
                <a:cs typeface="Times New Roman" pitchFamily="18" charset="0"/>
              </a:rPr>
              <a:t>В дану групу входить різноманітна маркетингова діяльність, завдяки якій товар стає доступним для споживачів, а саме підбір оптових та роздрібних торгівців, ефективне транспортування та складування продукції, підтримання товарних запасів, тощо.</a:t>
            </a:r>
            <a:endParaRPr lang="ru-RU" dirty="0">
              <a:latin typeface="Times New Roman" pitchFamily="18" charset="0"/>
              <a:cs typeface="Times New Roman" pitchFamily="18" charset="0"/>
            </a:endParaRPr>
          </a:p>
          <a:p>
            <a:pPr algn="just"/>
            <a:r>
              <a:rPr lang="uk-UA" b="1" i="1" dirty="0">
                <a:latin typeface="Times New Roman" pitchFamily="18" charset="0"/>
                <a:cs typeface="Times New Roman" pitchFamily="18" charset="0"/>
              </a:rPr>
              <a:t>Методи стимулювання</a:t>
            </a:r>
            <a:r>
              <a:rPr lang="uk-UA" b="1" dirty="0">
                <a:latin typeface="Times New Roman" pitchFamily="18" charset="0"/>
                <a:cs typeface="Times New Roman" pitchFamily="18" charset="0"/>
              </a:rPr>
              <a:t>. </a:t>
            </a:r>
            <a:r>
              <a:rPr lang="uk-UA" dirty="0">
                <a:latin typeface="Times New Roman" pitchFamily="18" charset="0"/>
                <a:cs typeface="Times New Roman" pitchFamily="18" charset="0"/>
              </a:rPr>
              <a:t>В дану групу різноманітна маркетингова діяльність фірми по поширенню даних про товар і переконанню цільових покупців купувати його. Наприклад, проведення рекламних кампаній, формування торгового апарату, пропаганда товару, заходів по стимулюванню збуту.</a:t>
            </a:r>
            <a:endParaRPr lang="ru-RU" dirty="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60741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3408"/>
            <a:ext cx="8229600" cy="1143000"/>
          </a:xfrm>
        </p:spPr>
        <p:txBody>
          <a:bodyPr>
            <a:normAutofit/>
          </a:bodyPr>
          <a:lstStyle/>
          <a:p>
            <a:pPr lvl="1" algn="ctr"/>
            <a:r>
              <a:rPr lang="uk-UA" sz="2000" b="1" dirty="0" smtClean="0">
                <a:latin typeface="Times New Roman" pitchFamily="18" charset="0"/>
                <a:cs typeface="Times New Roman" pitchFamily="18" charset="0"/>
              </a:rPr>
              <a:t>5. Впровадження </a:t>
            </a:r>
            <a:r>
              <a:rPr lang="uk-UA" sz="2000" b="1" dirty="0">
                <a:latin typeface="Times New Roman" pitchFamily="18" charset="0"/>
                <a:cs typeface="Times New Roman" pitchFamily="18" charset="0"/>
              </a:rPr>
              <a:t>в життя маркетингових заходів</a:t>
            </a:r>
            <a:endParaRPr lang="ru-RU" sz="2000" b="1" dirty="0">
              <a:latin typeface="Times New Roman" pitchFamily="18" charset="0"/>
              <a:cs typeface="Times New Roman" pitchFamily="18" charset="0"/>
            </a:endParaRPr>
          </a:p>
        </p:txBody>
      </p:sp>
      <p:sp>
        <p:nvSpPr>
          <p:cNvPr id="3" name="Объект 2"/>
          <p:cNvSpPr>
            <a:spLocks noGrp="1"/>
          </p:cNvSpPr>
          <p:nvPr>
            <p:ph idx="1"/>
          </p:nvPr>
        </p:nvSpPr>
        <p:spPr>
          <a:xfrm>
            <a:off x="251520" y="620688"/>
            <a:ext cx="8712968" cy="4525963"/>
          </a:xfrm>
        </p:spPr>
        <p:txBody>
          <a:bodyPr>
            <a:noAutofit/>
          </a:bodyPr>
          <a:lstStyle/>
          <a:p>
            <a:pPr algn="just"/>
            <a:r>
              <a:rPr lang="uk-UA" sz="1800" dirty="0">
                <a:latin typeface="Times New Roman" pitchFamily="18" charset="0"/>
                <a:cs typeface="Times New Roman" pitchFamily="18" charset="0"/>
              </a:rPr>
              <a:t>Робота по аналізу ринкових можливостей, відбору цільових ринків, розробці комплексу маркетингу та його реалізації потребує наявності допоміжних систем управління маркетингом. Зокрема, фірма повинна мати системи маркетингової інформації, планування маркетингу, організації служби маркетингу та маркетингового контролю.</a:t>
            </a:r>
            <a:endParaRPr lang="ru-RU" sz="1800" dirty="0">
              <a:latin typeface="Times New Roman" pitchFamily="18" charset="0"/>
              <a:cs typeface="Times New Roman" pitchFamily="18" charset="0"/>
            </a:endParaRPr>
          </a:p>
          <a:p>
            <a:pPr algn="just"/>
            <a:r>
              <a:rPr lang="uk-UA" sz="1800" b="1" dirty="0">
                <a:latin typeface="Times New Roman" pitchFamily="18" charset="0"/>
                <a:cs typeface="Times New Roman" pitchFamily="18" charset="0"/>
              </a:rPr>
              <a:t>Система маркетингової інформації </a:t>
            </a:r>
            <a:r>
              <a:rPr lang="uk-UA" sz="1800" dirty="0">
                <a:latin typeface="Times New Roman" pitchFamily="18" charset="0"/>
                <a:cs typeface="Times New Roman" pitchFamily="18" charset="0"/>
              </a:rPr>
              <a:t>– це постійно діюча система взаємозв’язку людей, обладнання та методичних прийомів, що призначені для збору, класифікації, аналізу, оцінки та поширення своєчасної та </a:t>
            </a:r>
            <a:r>
              <a:rPr lang="uk-UA" sz="1800" dirty="0" smtClean="0">
                <a:latin typeface="Times New Roman" pitchFamily="18" charset="0"/>
                <a:cs typeface="Times New Roman" pitchFamily="18" charset="0"/>
              </a:rPr>
              <a:t>точної</a:t>
            </a:r>
            <a:r>
              <a:rPr lang="ru-RU" sz="1800" dirty="0" smtClean="0">
                <a:latin typeface="Times New Roman" pitchFamily="18" charset="0"/>
                <a:cs typeface="Times New Roman" pitchFamily="18" charset="0"/>
              </a:rPr>
              <a:t> </a:t>
            </a:r>
            <a:r>
              <a:rPr lang="uk-UA" sz="1800" dirty="0" smtClean="0">
                <a:latin typeface="Times New Roman" pitchFamily="18" charset="0"/>
                <a:cs typeface="Times New Roman" pitchFamily="18" charset="0"/>
              </a:rPr>
              <a:t>інформації </a:t>
            </a:r>
            <a:r>
              <a:rPr lang="uk-UA" sz="1800" dirty="0">
                <a:latin typeface="Times New Roman" pitchFamily="18" charset="0"/>
                <a:cs typeface="Times New Roman" pitchFamily="18" charset="0"/>
              </a:rPr>
              <a:t>для використання її керівниками сфери маркетингу при плануванні, впровадженні в життя та контролі маркетингових заходів.</a:t>
            </a:r>
            <a:endParaRPr lang="ru-RU" sz="1800" dirty="0">
              <a:latin typeface="Times New Roman" pitchFamily="18" charset="0"/>
              <a:cs typeface="Times New Roman" pitchFamily="18" charset="0"/>
            </a:endParaRPr>
          </a:p>
          <a:p>
            <a:pPr algn="just"/>
            <a:r>
              <a:rPr lang="uk-UA" sz="1800" dirty="0">
                <a:latin typeface="Times New Roman" pitchFamily="18" charset="0"/>
                <a:cs typeface="Times New Roman" pitchFamily="18" charset="0"/>
              </a:rPr>
              <a:t>Маркетингову інформацію збирають та аналізують за допомогою чотирьох допоміжних систем, які в сукупності складають систему маркетингової інформації:</a:t>
            </a:r>
            <a:endParaRPr lang="ru-RU" sz="1800" dirty="0">
              <a:latin typeface="Times New Roman" pitchFamily="18" charset="0"/>
              <a:cs typeface="Times New Roman" pitchFamily="18" charset="0"/>
            </a:endParaRPr>
          </a:p>
          <a:p>
            <a:pPr lvl="0" algn="just"/>
            <a:r>
              <a:rPr lang="uk-UA" sz="1800" i="1" dirty="0">
                <a:latin typeface="Times New Roman" pitchFamily="18" charset="0"/>
                <a:cs typeface="Times New Roman" pitchFamily="18" charset="0"/>
              </a:rPr>
              <a:t>Система внутрішньої звітності </a:t>
            </a:r>
            <a:r>
              <a:rPr lang="uk-UA" sz="1800" dirty="0">
                <a:latin typeface="Times New Roman" pitchFamily="18" charset="0"/>
                <a:cs typeface="Times New Roman" pitchFamily="18" charset="0"/>
              </a:rPr>
              <a:t>– це внутрішня звітність фірми, яка відображає показники поточного збуту, суми витрат, обсяги матеріальних запасів, рух готівки, дані про дебіторську та кредиторську заборгованість, тощо. Використання ЕОМ дозволило фірмам створити чудові системи внутрішньої звітності, які здатні забезпечити інформаційне обслуговування всіх підрозділів фірми.</a:t>
            </a:r>
            <a:endParaRPr lang="ru-RU" sz="1800" dirty="0">
              <a:latin typeface="Times New Roman" pitchFamily="18" charset="0"/>
              <a:cs typeface="Times New Roman" pitchFamily="18" charset="0"/>
            </a:endParaRPr>
          </a:p>
          <a:p>
            <a:pPr lvl="0" algn="just"/>
            <a:r>
              <a:rPr lang="uk-UA" sz="1800" i="1" dirty="0">
                <a:latin typeface="Times New Roman" pitchFamily="18" charset="0"/>
                <a:cs typeface="Times New Roman" pitchFamily="18" charset="0"/>
              </a:rPr>
              <a:t>Система збору зовнішньої поточної маркетингової інформації </a:t>
            </a:r>
            <a:r>
              <a:rPr lang="uk-UA" sz="1800" dirty="0">
                <a:latin typeface="Times New Roman" pitchFamily="18" charset="0"/>
                <a:cs typeface="Times New Roman" pitchFamily="18" charset="0"/>
              </a:rPr>
              <a:t>– це набір джерел та методичних прийомів, за допомогою яких керівники отримують щоденну інформацію про події, що відбуваються в комерційному середовищі.</a:t>
            </a:r>
            <a:endParaRPr lang="ru-RU" sz="1800" dirty="0">
              <a:latin typeface="Times New Roman" pitchFamily="18" charset="0"/>
              <a:cs typeface="Times New Roman" pitchFamily="18" charset="0"/>
            </a:endParaRPr>
          </a:p>
          <a:p>
            <a:pPr lvl="0" algn="just"/>
            <a:r>
              <a:rPr lang="uk-UA" sz="1800" i="1" dirty="0">
                <a:latin typeface="Times New Roman" pitchFamily="18" charset="0"/>
                <a:cs typeface="Times New Roman" pitchFamily="18" charset="0"/>
              </a:rPr>
              <a:t>Система маркетингових досліджень.</a:t>
            </a:r>
            <a:endParaRPr lang="ru-RU" sz="1800" dirty="0">
              <a:latin typeface="Times New Roman" pitchFamily="18" charset="0"/>
              <a:cs typeface="Times New Roman" pitchFamily="18" charset="0"/>
            </a:endParaRPr>
          </a:p>
          <a:p>
            <a:pPr algn="just"/>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1071390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476672"/>
            <a:ext cx="8229600" cy="4525963"/>
          </a:xfrm>
        </p:spPr>
        <p:txBody>
          <a:bodyPr>
            <a:noAutofit/>
          </a:bodyPr>
          <a:lstStyle/>
          <a:p>
            <a:pPr algn="just"/>
            <a:r>
              <a:rPr lang="uk-UA" sz="1600" b="1" dirty="0">
                <a:latin typeface="Times New Roman" pitchFamily="18" charset="0"/>
                <a:cs typeface="Times New Roman" pitchFamily="18" charset="0"/>
              </a:rPr>
              <a:t>Маркетингове дослідження </a:t>
            </a:r>
            <a:r>
              <a:rPr lang="uk-UA" sz="1600" dirty="0">
                <a:latin typeface="Times New Roman" pitchFamily="18" charset="0"/>
                <a:cs typeface="Times New Roman" pitchFamily="18" charset="0"/>
              </a:rPr>
              <a:t>– це систематизоване визначення кола даних, які необхідні в зв’язку з маркетинговою ситуацією, що склалася, їх збір, аналіз та звіт про результати.</a:t>
            </a:r>
            <a:endParaRPr lang="ru-RU" sz="1600" dirty="0">
              <a:latin typeface="Times New Roman" pitchFamily="18" charset="0"/>
              <a:cs typeface="Times New Roman" pitchFamily="18" charset="0"/>
            </a:endParaRPr>
          </a:p>
          <a:p>
            <a:pPr lvl="0" algn="just"/>
            <a:r>
              <a:rPr lang="uk-UA" sz="1600" i="1" dirty="0">
                <a:latin typeface="Times New Roman" pitchFamily="18" charset="0"/>
                <a:cs typeface="Times New Roman" pitchFamily="18" charset="0"/>
              </a:rPr>
              <a:t>Система аналізу маркетингової інформації </a:t>
            </a:r>
            <a:r>
              <a:rPr lang="uk-UA" sz="1600" dirty="0">
                <a:latin typeface="Times New Roman" pitchFamily="18" charset="0"/>
                <a:cs typeface="Times New Roman" pitchFamily="18" charset="0"/>
              </a:rPr>
              <a:t>– це набір досконалих методів аналізу маркетингових даних та проблем маркетингу. Основу цієї системи складають статистичний банк та банк моделей.</a:t>
            </a:r>
            <a:endParaRPr lang="ru-RU" sz="1600" dirty="0">
              <a:latin typeface="Times New Roman" pitchFamily="18" charset="0"/>
              <a:cs typeface="Times New Roman" pitchFamily="18" charset="0"/>
            </a:endParaRPr>
          </a:p>
          <a:p>
            <a:pPr algn="just"/>
            <a:r>
              <a:rPr lang="uk-UA" sz="1600" b="1" dirty="0">
                <a:latin typeface="Times New Roman" pitchFamily="18" charset="0"/>
                <a:cs typeface="Times New Roman" pitchFamily="18" charset="0"/>
              </a:rPr>
              <a:t>Статистичний банк </a:t>
            </a:r>
            <a:r>
              <a:rPr lang="uk-UA" sz="1600" dirty="0">
                <a:latin typeface="Times New Roman" pitchFamily="18" charset="0"/>
                <a:cs typeface="Times New Roman" pitchFamily="18" charset="0"/>
              </a:rPr>
              <a:t>– це сукупність сучасних методик статистичної обробки інформації, що дозволяє найбільш повно виявити взаємозв’язок між даними та встановити їх статистичну надійність. Сюди відноситься кореляційний аналіз, регресійний аналіз, факторний аналіз, тощо.</a:t>
            </a:r>
            <a:endParaRPr lang="ru-RU" sz="1600" dirty="0">
              <a:latin typeface="Times New Roman" pitchFamily="18" charset="0"/>
              <a:cs typeface="Times New Roman" pitchFamily="18" charset="0"/>
            </a:endParaRPr>
          </a:p>
          <a:p>
            <a:pPr algn="just"/>
            <a:r>
              <a:rPr lang="uk-UA" sz="1600" b="1" dirty="0">
                <a:latin typeface="Times New Roman" pitchFamily="18" charset="0"/>
                <a:cs typeface="Times New Roman" pitchFamily="18" charset="0"/>
              </a:rPr>
              <a:t>Банк моделей </a:t>
            </a:r>
            <a:r>
              <a:rPr lang="uk-UA" sz="1600" dirty="0">
                <a:latin typeface="Times New Roman" pitchFamily="18" charset="0"/>
                <a:cs typeface="Times New Roman" pitchFamily="18" charset="0"/>
              </a:rPr>
              <a:t>– це набір математичних моделей, які сприяють прийняттю більш оптимальних маркетингових рішень. Кожна модель складається із сукупності взаємозв’язаних змінних, які представляють деяку реально існуючу систему. Наприклад, моделі системи ціноутворення, модель розрахунку ціни, модель методики вибору місцезнаходження, модель складання комплексу засобів реклами, модель розробки рекламного бюджету.</a:t>
            </a:r>
            <a:endParaRPr lang="ru-RU" sz="1600" dirty="0">
              <a:latin typeface="Times New Roman" pitchFamily="18" charset="0"/>
              <a:cs typeface="Times New Roman" pitchFamily="18" charset="0"/>
            </a:endParaRPr>
          </a:p>
          <a:p>
            <a:pPr algn="just"/>
            <a:r>
              <a:rPr lang="uk-UA" sz="1600" b="1" dirty="0">
                <a:latin typeface="Times New Roman" pitchFamily="18" charset="0"/>
                <a:cs typeface="Times New Roman" pitchFamily="18" charset="0"/>
              </a:rPr>
              <a:t>Система планування маркетингу. </a:t>
            </a:r>
            <a:r>
              <a:rPr lang="uk-UA" sz="1600" dirty="0">
                <a:latin typeface="Times New Roman" pitchFamily="18" charset="0"/>
                <a:cs typeface="Times New Roman" pitchFamily="18" charset="0"/>
              </a:rPr>
              <a:t>Кожна фірма як правило використовує зразу дві системи: систему стратегічного планування та систему планування маркетингу.</a:t>
            </a:r>
            <a:endParaRPr lang="ru-RU" sz="1600" dirty="0">
              <a:latin typeface="Times New Roman" pitchFamily="18" charset="0"/>
              <a:cs typeface="Times New Roman" pitchFamily="18" charset="0"/>
            </a:endParaRPr>
          </a:p>
          <a:p>
            <a:pPr marL="0" indent="0" algn="just">
              <a:buNone/>
            </a:pPr>
            <a:r>
              <a:rPr lang="uk-UA" sz="1600" dirty="0">
                <a:latin typeface="Times New Roman" pitchFamily="18" charset="0"/>
                <a:cs typeface="Times New Roman" pitchFamily="18" charset="0"/>
              </a:rPr>
              <a:t>Основна мета </a:t>
            </a:r>
            <a:r>
              <a:rPr lang="uk-UA" sz="1600" b="1" dirty="0">
                <a:latin typeface="Times New Roman" pitchFamily="18" charset="0"/>
                <a:cs typeface="Times New Roman" pitchFamily="18" charset="0"/>
              </a:rPr>
              <a:t>системи стратегічного планування </a:t>
            </a:r>
            <a:r>
              <a:rPr lang="uk-UA" sz="1600" dirty="0">
                <a:latin typeface="Times New Roman" pitchFamily="18" charset="0"/>
                <a:cs typeface="Times New Roman" pitchFamily="18" charset="0"/>
              </a:rPr>
              <a:t>– створення міцної фірми, в якої є кілька виробництв, які розвиваються по висхідній і приносять стабільний прибуток, що компенсує ті виробництва, які можливо не забезпечують стабільних доходів. Тобто стратегічне планування дає можливість переконатися, що фірма знаходить і розвиває сильні, прибуткові виробництва і скорочує або взагалі звертає слабкі, неприбуткові.</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1542592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8712968" cy="4752528"/>
          </a:xfrm>
        </p:spPr>
        <p:txBody>
          <a:bodyPr>
            <a:noAutofit/>
          </a:bodyPr>
          <a:lstStyle/>
          <a:p>
            <a:pPr algn="just"/>
            <a:r>
              <a:rPr lang="uk-UA" sz="1600" dirty="0">
                <a:latin typeface="Times New Roman" pitchFamily="18" charset="0"/>
                <a:cs typeface="Times New Roman" pitchFamily="18" charset="0"/>
              </a:rPr>
              <a:t>Під плануванням маркетингу розуміють розробку планів для кожного окремого виробництва, товару чи товарної марки. При цьому береться до уваги, що фірма вже прийняла стратегічне рішення відносно розвитку кожного з виробництв та товарів, і тепер потрібен детально розроблений план маркетингу.</a:t>
            </a:r>
            <a:endParaRPr lang="ru-RU" sz="1600" dirty="0">
              <a:latin typeface="Times New Roman" pitchFamily="18" charset="0"/>
              <a:cs typeface="Times New Roman" pitchFamily="18" charset="0"/>
            </a:endParaRPr>
          </a:p>
          <a:p>
            <a:pPr algn="just"/>
            <a:r>
              <a:rPr lang="uk-UA" sz="1600" dirty="0">
                <a:latin typeface="Times New Roman" pitchFamily="18" charset="0"/>
                <a:cs typeface="Times New Roman" pitchFamily="18" charset="0"/>
              </a:rPr>
              <a:t>Фактично компанія буде розробляти два плани – перспективний та річний. Керуючий спочатку готує </a:t>
            </a:r>
            <a:r>
              <a:rPr lang="uk-UA" sz="1600" i="1" dirty="0">
                <a:latin typeface="Times New Roman" pitchFamily="18" charset="0"/>
                <a:cs typeface="Times New Roman" pitchFamily="18" charset="0"/>
              </a:rPr>
              <a:t>перспективний (п’ятирічний) план</a:t>
            </a:r>
            <a:r>
              <a:rPr lang="uk-UA" sz="1600" dirty="0">
                <a:latin typeface="Times New Roman" pitchFamily="18" charset="0"/>
                <a:cs typeface="Times New Roman" pitchFamily="18" charset="0"/>
              </a:rPr>
              <a:t>, в якому викладає основні фактори та сили, що будуть впливати на ринок даного товару, цілі на п’ятирічку основні стратегічні прийоми завоювання для даного товару наміченої частини ринку та намічених прибутків, а також суми необхідних витрат та очікуваних доходів. Щороку цей п’ятирічний план буде переглядатися та корегуватися.</a:t>
            </a:r>
            <a:endParaRPr lang="ru-RU" sz="1600" dirty="0">
              <a:latin typeface="Times New Roman" pitchFamily="18" charset="0"/>
              <a:cs typeface="Times New Roman" pitchFamily="18" charset="0"/>
            </a:endParaRPr>
          </a:p>
          <a:p>
            <a:pPr algn="just"/>
            <a:r>
              <a:rPr lang="uk-UA" sz="1600" dirty="0">
                <a:latin typeface="Times New Roman" pitchFamily="18" charset="0"/>
                <a:cs typeface="Times New Roman" pitchFamily="18" charset="0"/>
              </a:rPr>
              <a:t>Потім розробляється </a:t>
            </a:r>
            <a:r>
              <a:rPr lang="uk-UA" sz="1600" i="1" dirty="0">
                <a:latin typeface="Times New Roman" pitchFamily="18" charset="0"/>
                <a:cs typeface="Times New Roman" pitchFamily="18" charset="0"/>
              </a:rPr>
              <a:t>річний план</a:t>
            </a:r>
            <a:r>
              <a:rPr lang="uk-UA" sz="1600" dirty="0">
                <a:latin typeface="Times New Roman" pitchFamily="18" charset="0"/>
                <a:cs typeface="Times New Roman" pitchFamily="18" charset="0"/>
              </a:rPr>
              <a:t>, в якому розкрита поточна маркетингова ситуація, перераховані можливості, цілі та проблеми, що стоять перед товаром, викладена стратегія маркетингу на рік та програма дій, а також вказані суми кошторисних асигнувань і визначений порядок контролю. Річний план стає основою для координації усіх видів діяльності – виробничої, маркетингової, фінансової.</a:t>
            </a:r>
            <a:endParaRPr lang="ru-RU" sz="1600" dirty="0">
              <a:latin typeface="Times New Roman" pitchFamily="18" charset="0"/>
              <a:cs typeface="Times New Roman" pitchFamily="18" charset="0"/>
            </a:endParaRPr>
          </a:p>
          <a:p>
            <a:pPr algn="just"/>
            <a:r>
              <a:rPr lang="uk-UA" sz="1600" b="1" dirty="0">
                <a:latin typeface="Times New Roman" pitchFamily="18" charset="0"/>
                <a:cs typeface="Times New Roman" pitchFamily="18" charset="0"/>
              </a:rPr>
              <a:t>Система організації служби маркетингу. </a:t>
            </a:r>
            <a:r>
              <a:rPr lang="uk-UA" sz="1600" dirty="0">
                <a:latin typeface="Times New Roman" pitchFamily="18" charset="0"/>
                <a:cs typeface="Times New Roman" pitchFamily="18" charset="0"/>
              </a:rPr>
              <a:t>Фірма повинна розробити таку структуру служби маркетингу, яка б виконувала всю маркетингову роботу, включаючи планування. На невеликих фірмах це може бути одна особа, яка буде займатися і маркетинговими дослідженнями, і організацією збуту, і рекламою, і службою сервісу для клієнтів і т.д. Якщо фірма велика, в ній як правило працює декілька спеціалістів в галузі маркетингу, які об’єднані в маркетинговий відділ або службу маркетингу.</a:t>
            </a:r>
            <a:endParaRPr lang="ru-RU" sz="1600" dirty="0">
              <a:latin typeface="Times New Roman" pitchFamily="18" charset="0"/>
              <a:cs typeface="Times New Roman" pitchFamily="18" charset="0"/>
            </a:endParaRPr>
          </a:p>
          <a:p>
            <a:pPr algn="just"/>
            <a:r>
              <a:rPr lang="uk-UA" sz="1600" dirty="0">
                <a:latin typeface="Times New Roman" pitchFamily="18" charset="0"/>
                <a:cs typeface="Times New Roman" pitchFamily="18" charset="0"/>
              </a:rPr>
              <a:t>Сьогодні відділи маркетингу можуть бути організовані на різних основах. Кожна фірма створює відділ маркетингу з таким розрахунком, щоб він найкраще сприяв досягненню її маркетингових цілей. </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2753211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88640"/>
            <a:ext cx="8229600" cy="4525963"/>
          </a:xfrm>
        </p:spPr>
        <p:txBody>
          <a:bodyPr>
            <a:noAutofit/>
          </a:bodyPr>
          <a:lstStyle/>
          <a:p>
            <a:pPr algn="just"/>
            <a:r>
              <a:rPr lang="uk-UA" sz="2400" dirty="0">
                <a:latin typeface="Times New Roman" pitchFamily="18" charset="0"/>
                <a:cs typeface="Times New Roman" pitchFamily="18" charset="0"/>
              </a:rPr>
              <a:t>Розрізняють такі схеми організації відділу маркетингу:</a:t>
            </a:r>
            <a:endParaRPr lang="ru-RU" sz="2400" dirty="0">
              <a:latin typeface="Times New Roman" pitchFamily="18" charset="0"/>
              <a:cs typeface="Times New Roman" pitchFamily="18" charset="0"/>
            </a:endParaRPr>
          </a:p>
          <a:p>
            <a:pPr lvl="1" algn="just"/>
            <a:r>
              <a:rPr lang="uk-UA" sz="2000" i="1" dirty="0">
                <a:latin typeface="Times New Roman" pitchFamily="18" charset="0"/>
                <a:cs typeface="Times New Roman" pitchFamily="18" charset="0"/>
              </a:rPr>
              <a:t>Функціональна організація</a:t>
            </a:r>
            <a:r>
              <a:rPr lang="uk-UA" sz="2000" dirty="0">
                <a:latin typeface="Times New Roman" pitchFamily="18" charset="0"/>
                <a:cs typeface="Times New Roman" pitchFamily="18" charset="0"/>
              </a:rPr>
              <a:t>, коли спеціалісти по маркетингу керують різними видами (функціями) маркетингової діяльності. На рис. 1 представлені чотири таких спеціалістів: керуючий відділом реклами і стимулювання збуту, керуючий відділом збуту, керуючий відділом маркетингових досліджень і керуючий відділом по нових товарах.. Крім них можуть бути ще керуючий службою сервісу для клієнтів, керуючий відділом планування маркетингу, керуючий відділом товароруху.</a:t>
            </a:r>
            <a:endParaRPr lang="ru-RU" sz="1600" dirty="0">
              <a:latin typeface="Times New Roman" pitchFamily="18" charset="0"/>
              <a:cs typeface="Times New Roman" pitchFamily="18" charset="0"/>
            </a:endParaRPr>
          </a:p>
          <a:p>
            <a:pPr algn="just"/>
            <a:endParaRPr lang="ru-RU"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416424"/>
            <a:ext cx="6562725"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39552" y="5730999"/>
            <a:ext cx="8002885" cy="1015663"/>
          </a:xfrm>
          <a:prstGeom prst="rect">
            <a:avLst/>
          </a:prstGeom>
        </p:spPr>
        <p:txBody>
          <a:bodyPr wrap="square">
            <a:spAutoFit/>
          </a:bodyPr>
          <a:lstStyle/>
          <a:p>
            <a:pPr lvl="1" algn="just">
              <a:spcBef>
                <a:spcPct val="20000"/>
              </a:spcBef>
            </a:pPr>
            <a:r>
              <a:rPr lang="uk-UA" sz="2000" dirty="0">
                <a:latin typeface="Times New Roman" pitchFamily="18" charset="0"/>
                <a:cs typeface="Times New Roman" pitchFamily="18" charset="0"/>
              </a:rPr>
              <a:t>Основним досягненням функціональної організації є простота управління. Однак, при збільшенні товарного асортименту та ринків фірми така схема втрачає свою ефективність.</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51086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60648"/>
            <a:ext cx="8229600" cy="4525963"/>
          </a:xfrm>
        </p:spPr>
        <p:txBody>
          <a:bodyPr>
            <a:normAutofit/>
          </a:bodyPr>
          <a:lstStyle/>
          <a:p>
            <a:pPr marL="342900" lvl="1" indent="-342900" algn="just">
              <a:buFont typeface="Arial" pitchFamily="34" charset="0"/>
              <a:buChar char="•"/>
            </a:pPr>
            <a:r>
              <a:rPr lang="uk-UA" sz="2000" i="1" dirty="0">
                <a:latin typeface="Times New Roman" pitchFamily="18" charset="0"/>
                <a:cs typeface="Times New Roman" pitchFamily="18" charset="0"/>
              </a:rPr>
              <a:t>Організація за географічним принципом, </a:t>
            </a:r>
            <a:r>
              <a:rPr lang="uk-UA" sz="2000" dirty="0">
                <a:latin typeface="Times New Roman" pitchFamily="18" charset="0"/>
                <a:cs typeface="Times New Roman" pitchFamily="18" charset="0"/>
              </a:rPr>
              <a:t>використовується в тих компаніях, які торгують по території всієї країни. При такому підході в службу маркетингу, крім функціональних керівників, будуть входити керуючий загальнонаціональною службою збуту, керуючі регіональними службами збуту, керуючі зональними та районними службами збуту, торгові агенти (рис. 2).</a:t>
            </a:r>
            <a:endParaRPr lang="ru-RU" sz="1600" dirty="0">
              <a:latin typeface="Times New Roman" pitchFamily="18" charset="0"/>
              <a:cs typeface="Times New Roman" pitchFamily="18" charset="0"/>
            </a:endParaRPr>
          </a:p>
          <a:p>
            <a:pPr algn="just"/>
            <a:endParaRPr lang="ru-RU" sz="2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456" y="2348880"/>
            <a:ext cx="5534025"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045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20688"/>
            <a:ext cx="8229600" cy="4525963"/>
          </a:xfrm>
        </p:spPr>
        <p:txBody>
          <a:bodyPr>
            <a:noAutofit/>
          </a:bodyPr>
          <a:lstStyle/>
          <a:p>
            <a:pPr algn="just"/>
            <a:r>
              <a:rPr lang="uk-UA" sz="2000" dirty="0">
                <a:latin typeface="Times New Roman" pitchFamily="18" charset="0"/>
                <a:cs typeface="Times New Roman" pitchFamily="18" charset="0"/>
              </a:rPr>
              <a:t>При організації за географічним принципом торгові агенти можуть жити в межах територій, які обслуговують, краще пізнати своїх клієнтів та ефективно працювати з мінімальними витратами часу та коштів.</a:t>
            </a:r>
            <a:endParaRPr lang="ru-RU" sz="2000" dirty="0">
              <a:latin typeface="Times New Roman" pitchFamily="18" charset="0"/>
              <a:cs typeface="Times New Roman" pitchFamily="18" charset="0"/>
            </a:endParaRPr>
          </a:p>
          <a:p>
            <a:pPr lvl="1" algn="just"/>
            <a:r>
              <a:rPr lang="uk-UA" sz="1600" i="1" dirty="0">
                <a:latin typeface="Times New Roman" pitchFamily="18" charset="0"/>
                <a:cs typeface="Times New Roman" pitchFamily="18" charset="0"/>
              </a:rPr>
              <a:t>Організація за товарним принципом, </a:t>
            </a:r>
            <a:r>
              <a:rPr lang="uk-UA" sz="1600" dirty="0">
                <a:latin typeface="Times New Roman" pitchFamily="18" charset="0"/>
                <a:cs typeface="Times New Roman" pitchFamily="18" charset="0"/>
              </a:rPr>
              <a:t>використовується в тих фірмах, які мають велику товарну номенклатуру або багато марочних товарів. При такому підході, крім функціональних керівників, в службу маркетингу будуть входити керуючий по товарній номенклатурі, керуючі по групам товарів, керуючі по окремим товарам (рис. 3).</a:t>
            </a:r>
            <a:endParaRPr lang="ru-RU" sz="1200" dirty="0">
              <a:latin typeface="Times New Roman" pitchFamily="18" charset="0"/>
              <a:cs typeface="Times New Roman" pitchFamily="18" charset="0"/>
            </a:endParaRPr>
          </a:p>
          <a:p>
            <a:pPr algn="just"/>
            <a:r>
              <a:rPr lang="uk-UA" sz="2000" dirty="0">
                <a:latin typeface="Times New Roman" pitchFamily="18" charset="0"/>
                <a:cs typeface="Times New Roman" pitchFamily="18" charset="0"/>
              </a:rPr>
              <a:t>Організація за товарним принципом виправдовує себе в тих випадках, коли товари, які випускає фірма різко відрізняються один від одного або різновидностей цих товарів так багато, що при функціональній організації маркетингу керувати всією цією номенклатурою неможливо.</a:t>
            </a:r>
            <a:endParaRPr lang="ru-RU" sz="2000" dirty="0">
              <a:latin typeface="Times New Roman" pitchFamily="18" charset="0"/>
              <a:cs typeface="Times New Roman" pitchFamily="18" charset="0"/>
            </a:endParaRPr>
          </a:p>
          <a:p>
            <a:pPr lvl="1" algn="just"/>
            <a:r>
              <a:rPr lang="uk-UA" sz="1600" i="1" dirty="0">
                <a:latin typeface="Times New Roman" pitchFamily="18" charset="0"/>
                <a:cs typeface="Times New Roman" pitchFamily="18" charset="0"/>
              </a:rPr>
              <a:t>Організація за ринковим принципом</a:t>
            </a:r>
            <a:r>
              <a:rPr lang="uk-UA" sz="1600" dirty="0">
                <a:latin typeface="Times New Roman" pitchFamily="18" charset="0"/>
                <a:cs typeface="Times New Roman" pitchFamily="18" charset="0"/>
              </a:rPr>
              <a:t>, використовується в тих фірмах, які продають свою продукцію на різних за характером ринках. Наприклад, на споживчому ринку, на ринку посередників, на ринку організацій. Організація за ринковим принципом аналогічна системі організації за товарним принципом (рис. 3). Керуючий по ринковій роботі управляє діяльністю декількох керуючих по окремих ринках. Основна перевага такої будови в тому, що фірма пристосовує свою роботу до потреб споживачів, які складають конкретні сегменти ринку.</a:t>
            </a:r>
            <a:endParaRPr lang="ru-RU" sz="1200" dirty="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3413354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8241785"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6059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8892480" cy="4525963"/>
          </a:xfrm>
        </p:spPr>
        <p:txBody>
          <a:bodyPr>
            <a:noAutofit/>
          </a:bodyPr>
          <a:lstStyle/>
          <a:p>
            <a:pPr algn="just"/>
            <a:r>
              <a:rPr lang="uk-UA" sz="1900" dirty="0">
                <a:latin typeface="Times New Roman" pitchFamily="18" charset="0"/>
                <a:cs typeface="Times New Roman" pitchFamily="18" charset="0"/>
              </a:rPr>
              <a:t>Маркетинг це є функція управління. Управління підприємством як цілісного господарюючого суб’єкта включає в себе управління різними аспектами його діяльності. Управління маркетингом – складний процес, який охоплює функції, пов’язані з ринком, потребами клієнтів, доставкою товарів, їх цінами, комунікацією зі споживачами товарів. Управління маркетингом передбачає вивчення нужд і потреб покупців, розподіл ринку на сегменти, виявлення найбільш перспективних з них, створення у відповідності до цих сегментів окремих товарів та відповідної упаковки.</a:t>
            </a:r>
            <a:endParaRPr lang="ru-RU" sz="1900" dirty="0">
              <a:latin typeface="Times New Roman" pitchFamily="18" charset="0"/>
              <a:cs typeface="Times New Roman" pitchFamily="18" charset="0"/>
            </a:endParaRPr>
          </a:p>
          <a:p>
            <a:pPr algn="just"/>
            <a:r>
              <a:rPr lang="uk-UA" sz="1900" dirty="0">
                <a:latin typeface="Times New Roman" pitchFamily="18" charset="0"/>
                <a:cs typeface="Times New Roman" pitchFamily="18" charset="0"/>
              </a:rPr>
              <a:t>Компанія прагне розробити та реалізувати такий маркетинговий комплекс. Що дозволить їй оптимальним чином досягти своїх глобальних цілей на цільових ринках</a:t>
            </a:r>
            <a:r>
              <a:rPr lang="uk-UA" sz="1900" dirty="0" smtClean="0">
                <a:latin typeface="Times New Roman" pitchFamily="18" charset="0"/>
                <a:cs typeface="Times New Roman" pitchFamily="18" charset="0"/>
              </a:rPr>
              <a:t>.</a:t>
            </a:r>
            <a:endParaRPr lang="en-US" sz="1900" dirty="0" smtClean="0">
              <a:latin typeface="Times New Roman" pitchFamily="18" charset="0"/>
              <a:cs typeface="Times New Roman" pitchFamily="18" charset="0"/>
            </a:endParaRPr>
          </a:p>
          <a:p>
            <a:pPr algn="just"/>
            <a:r>
              <a:rPr lang="uk-UA" sz="1900" b="1" dirty="0">
                <a:latin typeface="Times New Roman" pitchFamily="18" charset="0"/>
                <a:cs typeface="Times New Roman" pitchFamily="18" charset="0"/>
              </a:rPr>
              <a:t>Управління маркетингом </a:t>
            </a:r>
            <a:r>
              <a:rPr lang="uk-UA" sz="1900" dirty="0">
                <a:latin typeface="Times New Roman" pitchFamily="18" charset="0"/>
                <a:cs typeface="Times New Roman" pitchFamily="18" charset="0"/>
              </a:rPr>
              <a:t>– це аналіз, планування, впровадження в життя і контроль за проведенням заходів, розрахованих на встановлення, укріплення та підтримання вигідних відносин з покупцями заради досягнення певних цілей організації.</a:t>
            </a:r>
            <a:endParaRPr lang="ru-RU" sz="1900" dirty="0">
              <a:latin typeface="Times New Roman" pitchFamily="18" charset="0"/>
              <a:cs typeface="Times New Roman" pitchFamily="18" charset="0"/>
            </a:endParaRPr>
          </a:p>
          <a:p>
            <a:pPr algn="just"/>
            <a:r>
              <a:rPr lang="uk-UA" sz="1900" dirty="0">
                <a:latin typeface="Times New Roman" pitchFamily="18" charset="0"/>
                <a:cs typeface="Times New Roman" pitchFamily="18" charset="0"/>
              </a:rPr>
              <a:t>Кожна фірма зацікавлена в ефективному управлінні своєю маркетинговою діяльністю, яка є досить широкою і різноманітною. Кожна фірма працює в умовах складного маркетингового середовища, яке постійно змінюється. Якщо вона хоче вижити на ринку, їй необхідно виробляти та пропонувати товари чи послуги, які мають цінність для тієї чи іншої групи споживачів. За допомогою обміну фірма відновлює свої доходи та ресурси, необхідні для продовження її діяльності на ринку.</a:t>
            </a:r>
            <a:endParaRPr lang="ru-RU" sz="1900" dirty="0">
              <a:latin typeface="Times New Roman" pitchFamily="18" charset="0"/>
              <a:cs typeface="Times New Roman" pitchFamily="18" charset="0"/>
            </a:endParaRPr>
          </a:p>
          <a:p>
            <a:pPr algn="just"/>
            <a:endParaRPr lang="ru-RU" sz="1900" dirty="0">
              <a:latin typeface="Times New Roman" pitchFamily="18" charset="0"/>
              <a:cs typeface="Times New Roman" pitchFamily="18" charset="0"/>
            </a:endParaRPr>
          </a:p>
        </p:txBody>
      </p:sp>
    </p:spTree>
    <p:extLst>
      <p:ext uri="{BB962C8B-B14F-4D97-AF65-F5344CB8AC3E}">
        <p14:creationId xmlns:p14="http://schemas.microsoft.com/office/powerpoint/2010/main" val="2134715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229600" cy="4525963"/>
          </a:xfrm>
        </p:spPr>
        <p:txBody>
          <a:bodyPr>
            <a:noAutofit/>
          </a:bodyPr>
          <a:lstStyle/>
          <a:p>
            <a:pPr lvl="1" algn="just"/>
            <a:r>
              <a:rPr lang="uk-UA" sz="1800" i="1" dirty="0">
                <a:latin typeface="Times New Roman" pitchFamily="18" charset="0"/>
                <a:cs typeface="Times New Roman" pitchFamily="18" charset="0"/>
              </a:rPr>
              <a:t>Організація за товарно-ринковим принципом, </a:t>
            </a:r>
            <a:r>
              <a:rPr lang="uk-UA" sz="1800" dirty="0">
                <a:latin typeface="Times New Roman" pitchFamily="18" charset="0"/>
                <a:cs typeface="Times New Roman" pitchFamily="18" charset="0"/>
              </a:rPr>
              <a:t>використовується в тих фірмах, які продають велику кількість різних товарів на багатьох різних ринках. При такому підході в службу маркетингу, крім функціональних керівників, одночасно будуть входити і керівники по окремих товарах, і керівники по окремих ринках.</a:t>
            </a:r>
            <a:endParaRPr lang="ru-RU" sz="1200" dirty="0">
              <a:latin typeface="Times New Roman" pitchFamily="18" charset="0"/>
              <a:cs typeface="Times New Roman" pitchFamily="18" charset="0"/>
            </a:endParaRPr>
          </a:p>
          <a:p>
            <a:pPr algn="just"/>
            <a:r>
              <a:rPr lang="uk-UA" sz="2000" b="1" dirty="0">
                <a:latin typeface="Times New Roman" pitchFamily="18" charset="0"/>
                <a:cs typeface="Times New Roman" pitchFamily="18" charset="0"/>
              </a:rPr>
              <a:t>Система маркетингового контролю. </a:t>
            </a:r>
            <a:r>
              <a:rPr lang="uk-UA" sz="2000" dirty="0">
                <a:latin typeface="Times New Roman" pitchFamily="18" charset="0"/>
                <a:cs typeface="Times New Roman" pitchFamily="18" charset="0"/>
              </a:rPr>
              <a:t>При впровадженні в життя маркетингових заходів, фірмі необхідно контролювати заходи, які вона проводить, щоб бути впевненою в кінцевому досягненні цілей маркетингу. Розрізняють три види маркетингового контролю:</a:t>
            </a:r>
            <a:endParaRPr lang="ru-RU" sz="2000" dirty="0">
              <a:latin typeface="Times New Roman" pitchFamily="18" charset="0"/>
              <a:cs typeface="Times New Roman" pitchFamily="18" charset="0"/>
            </a:endParaRPr>
          </a:p>
          <a:p>
            <a:pPr lvl="0" algn="just"/>
            <a:r>
              <a:rPr lang="uk-UA" sz="2000" i="1" dirty="0">
                <a:latin typeface="Times New Roman" pitchFamily="18" charset="0"/>
                <a:cs typeface="Times New Roman" pitchFamily="18" charset="0"/>
              </a:rPr>
              <a:t>Контроль за виконанням річних планів, </a:t>
            </a:r>
            <a:r>
              <a:rPr lang="uk-UA" sz="2000" dirty="0">
                <a:latin typeface="Times New Roman" pitchFamily="18" charset="0"/>
                <a:cs typeface="Times New Roman" pitchFamily="18" charset="0"/>
              </a:rPr>
              <a:t>завдання якого переконатися, що фірма виконує всі показники річного маркетингового плану.</a:t>
            </a:r>
            <a:endParaRPr lang="ru-RU" sz="1400" dirty="0">
              <a:latin typeface="Times New Roman" pitchFamily="18" charset="0"/>
              <a:cs typeface="Times New Roman" pitchFamily="18" charset="0"/>
            </a:endParaRPr>
          </a:p>
          <a:p>
            <a:pPr lvl="0" algn="just"/>
            <a:r>
              <a:rPr lang="uk-UA" sz="2000" i="1" dirty="0">
                <a:latin typeface="Times New Roman" pitchFamily="18" charset="0"/>
                <a:cs typeface="Times New Roman" pitchFamily="18" charset="0"/>
              </a:rPr>
              <a:t>Контроль прибутковості, </a:t>
            </a:r>
            <a:r>
              <a:rPr lang="uk-UA" sz="2000" dirty="0">
                <a:latin typeface="Times New Roman" pitchFamily="18" charset="0"/>
                <a:cs typeface="Times New Roman" pitchFamily="18" charset="0"/>
              </a:rPr>
              <a:t>Який полягає в періодичному аналізі фактичної прибутковості по різних товарах, групах споживачів, каналах збуту та обсягах замовлень.</a:t>
            </a:r>
            <a:endParaRPr lang="ru-RU" sz="1400" dirty="0">
              <a:latin typeface="Times New Roman" pitchFamily="18" charset="0"/>
              <a:cs typeface="Times New Roman" pitchFamily="18" charset="0"/>
            </a:endParaRPr>
          </a:p>
          <a:p>
            <a:pPr lvl="0" algn="just"/>
            <a:r>
              <a:rPr lang="uk-UA" sz="2000" i="1" dirty="0">
                <a:latin typeface="Times New Roman" pitchFamily="18" charset="0"/>
                <a:cs typeface="Times New Roman" pitchFamily="18" charset="0"/>
              </a:rPr>
              <a:t>Контроль за виконанням стратегічних установок, </a:t>
            </a:r>
            <a:r>
              <a:rPr lang="uk-UA" sz="2000" dirty="0">
                <a:latin typeface="Times New Roman" pitchFamily="18" charset="0"/>
                <a:cs typeface="Times New Roman" pitchFamily="18" charset="0"/>
              </a:rPr>
              <a:t>який передбачає періодичне “повернення назад” для критичної оцінки загального підходу фірми до ринку.</a:t>
            </a:r>
            <a:endParaRPr lang="ru-RU" sz="1400" dirty="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863359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800" b="1" dirty="0">
                <a:latin typeface="Times New Roman" pitchFamily="18" charset="0"/>
                <a:cs typeface="Times New Roman" pitchFamily="18" charset="0"/>
              </a:rPr>
              <a:t>6. Стратегічне планування та етапи його здійснення</a:t>
            </a:r>
            <a:r>
              <a:rPr lang="ru-RU" sz="2800" b="1" dirty="0">
                <a:latin typeface="Times New Roman" pitchFamily="18" charset="0"/>
                <a:cs typeface="Times New Roman" pitchFamily="18" charset="0"/>
              </a:rPr>
              <a:t/>
            </a:r>
            <a:br>
              <a:rPr lang="ru-RU" sz="2800" b="1" dirty="0">
                <a:latin typeface="Times New Roman" pitchFamily="18" charset="0"/>
                <a:cs typeface="Times New Roman" pitchFamily="18" charset="0"/>
              </a:rPr>
            </a:br>
            <a:endParaRPr lang="ru-RU" sz="2800" b="1" dirty="0">
              <a:latin typeface="Times New Roman" pitchFamily="18" charset="0"/>
              <a:cs typeface="Times New Roman" pitchFamily="18" charset="0"/>
            </a:endParaRPr>
          </a:p>
        </p:txBody>
      </p:sp>
      <p:sp>
        <p:nvSpPr>
          <p:cNvPr id="3" name="Объект 2"/>
          <p:cNvSpPr>
            <a:spLocks noGrp="1"/>
          </p:cNvSpPr>
          <p:nvPr>
            <p:ph idx="1"/>
          </p:nvPr>
        </p:nvSpPr>
        <p:spPr>
          <a:xfrm>
            <a:off x="323528" y="1124744"/>
            <a:ext cx="8229600" cy="4525963"/>
          </a:xfrm>
        </p:spPr>
        <p:txBody>
          <a:bodyPr>
            <a:noAutofit/>
          </a:bodyPr>
          <a:lstStyle/>
          <a:p>
            <a:pPr algn="just"/>
            <a:r>
              <a:rPr lang="uk-UA" sz="1600" b="1" dirty="0">
                <a:latin typeface="Times New Roman" pitchFamily="18" charset="0"/>
                <a:cs typeface="Times New Roman" pitchFamily="18" charset="0"/>
              </a:rPr>
              <a:t>Стратегічне планування </a:t>
            </a:r>
            <a:r>
              <a:rPr lang="uk-UA" sz="1600" dirty="0">
                <a:latin typeface="Times New Roman" pitchFamily="18" charset="0"/>
                <a:cs typeface="Times New Roman" pitchFamily="18" charset="0"/>
              </a:rPr>
              <a:t>– це управлінський процес створення і підтримання стратегічної відповідності між цілями фірми, її потенційними можливостями та шансами в сфері маркетингу.. воно опирається на чітко сформульовану програмну заяву фірми, виклад допоміжних цілей і завдань, здоровий господарський портфель і стратегію росту. Можна виділити такі основні етапи стратегічного планування:</a:t>
            </a:r>
            <a:endParaRPr lang="ru-RU" sz="1600" dirty="0">
              <a:latin typeface="Times New Roman" pitchFamily="18" charset="0"/>
              <a:cs typeface="Times New Roman" pitchFamily="18" charset="0"/>
            </a:endParaRPr>
          </a:p>
          <a:p>
            <a:pPr lvl="0" algn="just"/>
            <a:r>
              <a:rPr lang="uk-UA" sz="1600" b="1" i="1" dirty="0">
                <a:latin typeface="Times New Roman" pitchFamily="18" charset="0"/>
                <a:cs typeface="Times New Roman" pitchFamily="18" charset="0"/>
              </a:rPr>
              <a:t>Програма фірми. </a:t>
            </a:r>
            <a:r>
              <a:rPr lang="uk-UA" sz="1600" dirty="0">
                <a:latin typeface="Times New Roman" pitchFamily="18" charset="0"/>
                <a:cs typeface="Times New Roman" pitchFamily="18" charset="0"/>
              </a:rPr>
              <a:t>Кожна фірма (організація) існує для того, щоб досягнути чогось в рамках оточуючого її середовища, тобто визначити конкретну ціль або програму фірми. Більшість фірм розробляють офіційну програмну заяву (статут) в письмовому вигляді. В цій заяві повинна бути чітко вказана сфера діяльності фірми, яка може визначатися товарами, технологією, групами клієнтів. Програма фірми дозволяє працівникам відчути себе учасниками загальної справи, дає їм ціль, підкреслює їх значення, націлює на досягнення.</a:t>
            </a:r>
            <a:endParaRPr lang="ru-RU" sz="1600" dirty="0">
              <a:latin typeface="Times New Roman" pitchFamily="18" charset="0"/>
              <a:cs typeface="Times New Roman" pitchFamily="18" charset="0"/>
            </a:endParaRPr>
          </a:p>
          <a:p>
            <a:pPr lvl="0" algn="just"/>
            <a:r>
              <a:rPr lang="uk-UA" sz="1600" b="1" i="1" dirty="0">
                <a:latin typeface="Times New Roman" pitchFamily="18" charset="0"/>
                <a:cs typeface="Times New Roman" pitchFamily="18" charset="0"/>
              </a:rPr>
              <a:t>Завдання і цілі фірми. </a:t>
            </a:r>
            <a:r>
              <a:rPr lang="uk-UA" sz="1600" dirty="0">
                <a:latin typeface="Times New Roman" pitchFamily="18" charset="0"/>
                <a:cs typeface="Times New Roman" pitchFamily="18" charset="0"/>
              </a:rPr>
              <a:t>Програму фірми необхідно розгорнути в перелік допоміжних цілей і завдань для кожного підрозділу, тобто перед кожним керівником повинні бути поставлені завдання, за вирішення яких він несе відповідальність. Далі розробляються стратегії маркетингу, кожну з яких повністю описують.</a:t>
            </a:r>
            <a:endParaRPr lang="ru-RU" sz="1600" dirty="0">
              <a:latin typeface="Times New Roman" pitchFamily="18" charset="0"/>
              <a:cs typeface="Times New Roman" pitchFamily="18" charset="0"/>
            </a:endParaRPr>
          </a:p>
          <a:p>
            <a:pPr lvl="0" algn="just"/>
            <a:r>
              <a:rPr lang="uk-UA" sz="1600" b="1" i="1" dirty="0">
                <a:latin typeface="Times New Roman" pitchFamily="18" charset="0"/>
                <a:cs typeface="Times New Roman" pitchFamily="18" charset="0"/>
              </a:rPr>
              <a:t>План розвитку господарського портфеля. </a:t>
            </a:r>
            <a:r>
              <a:rPr lang="uk-UA" sz="1600" dirty="0">
                <a:latin typeface="Times New Roman" pitchFamily="18" charset="0"/>
                <a:cs typeface="Times New Roman" pitchFamily="18" charset="0"/>
              </a:rPr>
              <a:t>Це оцінка керівництвом фірми всіх виробництв, які входять до складу фірми, тобто окремих підрозділів фірми, товарного асортименту, окремих товарів. Мета такої оцінки – виявити більш або менш рентабельні виробництва і </a:t>
            </a:r>
            <a:r>
              <a:rPr lang="uk-UA" sz="1600" dirty="0" smtClean="0">
                <a:latin typeface="Times New Roman" pitchFamily="18" charset="0"/>
                <a:cs typeface="Times New Roman" pitchFamily="18" charset="0"/>
              </a:rPr>
              <a:t>прийняти</a:t>
            </a:r>
            <a:r>
              <a:rPr lang="ru-RU" sz="1600"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рішення </a:t>
            </a:r>
            <a:r>
              <a:rPr lang="uk-UA" sz="1600" dirty="0">
                <a:latin typeface="Times New Roman" pitchFamily="18" charset="0"/>
                <a:cs typeface="Times New Roman" pitchFamily="18" charset="0"/>
              </a:rPr>
              <a:t>про те, що робити з кожним з них зокрема. Фірма вкладатиме основні ресурси в найбільш рентабельні виробництва і скоротить чи повністю припинить вкладення в нерентабельні</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1811918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0"/>
            <a:ext cx="8733656" cy="4525963"/>
          </a:xfrm>
        </p:spPr>
        <p:txBody>
          <a:bodyPr>
            <a:noAutofit/>
          </a:bodyPr>
          <a:lstStyle/>
          <a:p>
            <a:pPr marL="0" lvl="0" indent="0" algn="just">
              <a:buNone/>
            </a:pPr>
            <a:r>
              <a:rPr lang="uk-UA" sz="1400" b="1" i="1" dirty="0">
                <a:latin typeface="Times New Roman" pitchFamily="18" charset="0"/>
                <a:cs typeface="Times New Roman" pitchFamily="18" charset="0"/>
              </a:rPr>
              <a:t>Стратегія росту фірми. </a:t>
            </a:r>
            <a:r>
              <a:rPr lang="uk-UA" sz="1400" dirty="0">
                <a:latin typeface="Times New Roman" pitchFamily="18" charset="0"/>
                <a:cs typeface="Times New Roman" pitchFamily="18" charset="0"/>
              </a:rPr>
              <a:t>Стратегічне планування повинне виявити, які виробництва фірмі бажано розвивати в майбутньому, тобто в які направляти свої зусилля і кошти. Стратегію росту можна розробити на основі аналізу, проведеного на трьох рівнях:</a:t>
            </a:r>
            <a:endParaRPr lang="ru-RU" sz="1400" dirty="0">
              <a:latin typeface="Times New Roman" pitchFamily="18" charset="0"/>
              <a:cs typeface="Times New Roman" pitchFamily="18" charset="0"/>
            </a:endParaRPr>
          </a:p>
          <a:p>
            <a:pPr marL="0" lvl="0" indent="0" algn="just">
              <a:buNone/>
            </a:pPr>
            <a:r>
              <a:rPr lang="uk-UA" sz="1400" dirty="0" smtClean="0">
                <a:latin typeface="Times New Roman" pitchFamily="18" charset="0"/>
                <a:cs typeface="Times New Roman" pitchFamily="18" charset="0"/>
              </a:rPr>
              <a:t>1– </a:t>
            </a:r>
            <a:r>
              <a:rPr lang="uk-UA" sz="1400" dirty="0">
                <a:latin typeface="Times New Roman" pitchFamily="18" charset="0"/>
                <a:cs typeface="Times New Roman" pitchFamily="18" charset="0"/>
              </a:rPr>
              <a:t>й рівень – можливості, якими фірма може скористатися при нинішніх масштабах діяльності (інтенсивний ріст);</a:t>
            </a:r>
            <a:endParaRPr lang="ru-RU" sz="1400" dirty="0">
              <a:latin typeface="Times New Roman" pitchFamily="18" charset="0"/>
              <a:cs typeface="Times New Roman" pitchFamily="18" charset="0"/>
            </a:endParaRPr>
          </a:p>
          <a:p>
            <a:pPr marL="0" lvl="0" indent="0" algn="just">
              <a:buNone/>
            </a:pPr>
            <a:r>
              <a:rPr lang="uk-UA" sz="1400" dirty="0" smtClean="0">
                <a:latin typeface="Times New Roman" pitchFamily="18" charset="0"/>
                <a:cs typeface="Times New Roman" pitchFamily="18" charset="0"/>
              </a:rPr>
              <a:t>2– </a:t>
            </a:r>
            <a:r>
              <a:rPr lang="uk-UA" sz="1400" dirty="0">
                <a:latin typeface="Times New Roman" pitchFamily="18" charset="0"/>
                <a:cs typeface="Times New Roman" pitchFamily="18" charset="0"/>
              </a:rPr>
              <a:t>й рівень – можливості інтеграції з іншими елементами маркетингової системи галузі (інтеграційний ріст);</a:t>
            </a:r>
            <a:endParaRPr lang="ru-RU" sz="1400" dirty="0">
              <a:latin typeface="Times New Roman" pitchFamily="18" charset="0"/>
              <a:cs typeface="Times New Roman" pitchFamily="18" charset="0"/>
            </a:endParaRPr>
          </a:p>
          <a:p>
            <a:pPr marL="0" lvl="0" indent="0" algn="just">
              <a:buNone/>
            </a:pPr>
            <a:r>
              <a:rPr lang="uk-UA" sz="1400" dirty="0" smtClean="0">
                <a:latin typeface="Times New Roman" pitchFamily="18" charset="0"/>
                <a:cs typeface="Times New Roman" pitchFamily="18" charset="0"/>
              </a:rPr>
              <a:t>3– </a:t>
            </a:r>
            <a:r>
              <a:rPr lang="uk-UA" sz="1400" dirty="0">
                <a:latin typeface="Times New Roman" pitchFamily="18" charset="0"/>
                <a:cs typeface="Times New Roman" pitchFamily="18" charset="0"/>
              </a:rPr>
              <a:t>й рівень – можливості, які відкриваються за межами </a:t>
            </a:r>
            <a:r>
              <a:rPr lang="uk-UA" sz="1400" dirty="0" smtClean="0">
                <a:latin typeface="Times New Roman" pitchFamily="18" charset="0"/>
                <a:cs typeface="Times New Roman" pitchFamily="18" charset="0"/>
              </a:rPr>
              <a:t>галузі</a:t>
            </a:r>
            <a:r>
              <a:rPr lang="ru-RU" sz="1400" dirty="0" smtClean="0">
                <a:latin typeface="Times New Roman" pitchFamily="18" charset="0"/>
                <a:cs typeface="Times New Roman" pitchFamily="18" charset="0"/>
              </a:rPr>
              <a:t> </a:t>
            </a:r>
            <a:r>
              <a:rPr lang="uk-UA" sz="1400" dirty="0" smtClean="0">
                <a:latin typeface="Times New Roman" pitchFamily="18" charset="0"/>
                <a:cs typeface="Times New Roman" pitchFamily="18" charset="0"/>
              </a:rPr>
              <a:t>(диверсифікацій </a:t>
            </a:r>
            <a:r>
              <a:rPr lang="uk-UA" sz="1400" dirty="0">
                <a:latin typeface="Times New Roman" pitchFamily="18" charset="0"/>
                <a:cs typeface="Times New Roman" pitchFamily="18" charset="0"/>
              </a:rPr>
              <a:t>ний ріст).</a:t>
            </a:r>
            <a:endParaRPr lang="ru-RU" sz="1400" dirty="0">
              <a:latin typeface="Times New Roman" pitchFamily="18" charset="0"/>
              <a:cs typeface="Times New Roman" pitchFamily="18" charset="0"/>
            </a:endParaRPr>
          </a:p>
          <a:p>
            <a:pPr marL="0" indent="0" algn="just">
              <a:buNone/>
            </a:pPr>
            <a:r>
              <a:rPr lang="uk-UA" sz="1400" b="1" dirty="0">
                <a:latin typeface="Times New Roman" pitchFamily="18" charset="0"/>
                <a:cs typeface="Times New Roman" pitchFamily="18" charset="0"/>
              </a:rPr>
              <a:t>Інтенсивний ріст </a:t>
            </a:r>
            <a:r>
              <a:rPr lang="uk-UA" sz="1400" dirty="0">
                <a:latin typeface="Times New Roman" pitchFamily="18" charset="0"/>
                <a:cs typeface="Times New Roman" pitchFamily="18" charset="0"/>
              </a:rPr>
              <a:t>використовують, коли фірма не до кінця використала можливості нинішніх ринків і товарів. При цьому використовують сітку розвитку товару і ринку. Основні види можливостей інтенсивного росту:</a:t>
            </a:r>
            <a:endParaRPr lang="ru-RU" sz="1400" dirty="0">
              <a:latin typeface="Times New Roman" pitchFamily="18" charset="0"/>
              <a:cs typeface="Times New Roman" pitchFamily="18" charset="0"/>
            </a:endParaRPr>
          </a:p>
          <a:p>
            <a:pPr lvl="0" algn="just"/>
            <a:r>
              <a:rPr lang="uk-UA" sz="1400" dirty="0">
                <a:latin typeface="Times New Roman" pitchFamily="18" charset="0"/>
                <a:cs typeface="Times New Roman" pitchFamily="18" charset="0"/>
              </a:rPr>
              <a:t>Більш глибоке проникнення на ринок – пошук шляхів збільшення збуту існуючих товарів на існуючих ринках.</a:t>
            </a:r>
            <a:endParaRPr lang="ru-RU" sz="1400" dirty="0">
              <a:latin typeface="Times New Roman" pitchFamily="18" charset="0"/>
              <a:cs typeface="Times New Roman" pitchFamily="18" charset="0"/>
            </a:endParaRPr>
          </a:p>
          <a:p>
            <a:pPr lvl="0" algn="just"/>
            <a:r>
              <a:rPr lang="uk-UA" sz="1400" dirty="0">
                <a:latin typeface="Times New Roman" pitchFamily="18" charset="0"/>
                <a:cs typeface="Times New Roman" pitchFamily="18" charset="0"/>
              </a:rPr>
              <a:t>Розширення	кордонів	ринку	–	збільшення	збуту	за	рахунок проникнення існуючих товарів на нові ринки.</a:t>
            </a:r>
            <a:endParaRPr lang="ru-RU" sz="1400" dirty="0">
              <a:latin typeface="Times New Roman" pitchFamily="18" charset="0"/>
              <a:cs typeface="Times New Roman" pitchFamily="18" charset="0"/>
            </a:endParaRPr>
          </a:p>
          <a:p>
            <a:pPr lvl="0" algn="just"/>
            <a:r>
              <a:rPr lang="uk-UA" sz="1400" dirty="0">
                <a:latin typeface="Times New Roman" pitchFamily="18" charset="0"/>
                <a:cs typeface="Times New Roman" pitchFamily="18" charset="0"/>
              </a:rPr>
              <a:t>Вдосконалення товару – збільшення збуту за рахунок створення нових чи вдосконалення існуючих товарів на існуючих ринках.</a:t>
            </a:r>
            <a:endParaRPr lang="ru-RU" sz="1400" dirty="0">
              <a:latin typeface="Times New Roman" pitchFamily="18" charset="0"/>
              <a:cs typeface="Times New Roman" pitchFamily="18" charset="0"/>
            </a:endParaRPr>
          </a:p>
          <a:p>
            <a:pPr marL="0" indent="0" algn="just">
              <a:buNone/>
            </a:pPr>
            <a:r>
              <a:rPr lang="uk-UA" sz="1400" b="1" dirty="0">
                <a:latin typeface="Times New Roman" pitchFamily="18" charset="0"/>
                <a:cs typeface="Times New Roman" pitchFamily="18" charset="0"/>
              </a:rPr>
              <a:t>Інтеграційний ріст </a:t>
            </a:r>
            <a:r>
              <a:rPr lang="uk-UA" sz="1400" dirty="0">
                <a:latin typeface="Times New Roman" pitchFamily="18" charset="0"/>
                <a:cs typeface="Times New Roman" pitchFamily="18" charset="0"/>
              </a:rPr>
              <a:t>використовують коли фірма у сфері своєї діяльності має міцні позиції або коли фірма може отримати вигоди за рахунок переміщення в галузі. Розрізняють:</a:t>
            </a:r>
            <a:endParaRPr lang="ru-RU" sz="1400" dirty="0">
              <a:latin typeface="Times New Roman" pitchFamily="18" charset="0"/>
              <a:cs typeface="Times New Roman" pitchFamily="18" charset="0"/>
            </a:endParaRPr>
          </a:p>
          <a:p>
            <a:pPr lvl="0" algn="just"/>
            <a:r>
              <a:rPr lang="uk-UA" sz="1400" dirty="0">
                <a:latin typeface="Times New Roman" pitchFamily="18" charset="0"/>
                <a:cs typeface="Times New Roman" pitchFamily="18" charset="0"/>
              </a:rPr>
              <a:t>Регресивна інтеграція полягає у спробах фірми отримати у володіння чи під контроль своїх постачальників.</a:t>
            </a:r>
            <a:endParaRPr lang="ru-RU" sz="1400" dirty="0">
              <a:latin typeface="Times New Roman" pitchFamily="18" charset="0"/>
              <a:cs typeface="Times New Roman" pitchFamily="18" charset="0"/>
            </a:endParaRPr>
          </a:p>
          <a:p>
            <a:pPr lvl="0" algn="just"/>
            <a:r>
              <a:rPr lang="uk-UA" sz="1400" dirty="0">
                <a:latin typeface="Times New Roman" pitchFamily="18" charset="0"/>
                <a:cs typeface="Times New Roman" pitchFamily="18" charset="0"/>
              </a:rPr>
              <a:t>Прогресивна інтеграція полягає в залученні у власність чи під контроль систему розподілу.</a:t>
            </a:r>
            <a:endParaRPr lang="ru-RU" sz="1400" dirty="0">
              <a:latin typeface="Times New Roman" pitchFamily="18" charset="0"/>
              <a:cs typeface="Times New Roman" pitchFamily="18" charset="0"/>
            </a:endParaRPr>
          </a:p>
          <a:p>
            <a:pPr lvl="0" algn="just"/>
            <a:r>
              <a:rPr lang="uk-UA" sz="1400" dirty="0">
                <a:latin typeface="Times New Roman" pitchFamily="18" charset="0"/>
                <a:cs typeface="Times New Roman" pitchFamily="18" charset="0"/>
              </a:rPr>
              <a:t>Горизонтальна інтеграція полягає у спробі залучення у власність чи під контроль ряд підприємств – конкурентів.</a:t>
            </a:r>
            <a:endParaRPr lang="ru-RU" sz="1400" dirty="0">
              <a:latin typeface="Times New Roman" pitchFamily="18" charset="0"/>
              <a:cs typeface="Times New Roman" pitchFamily="18" charset="0"/>
            </a:endParaRPr>
          </a:p>
          <a:p>
            <a:pPr marL="0" indent="0" algn="just">
              <a:buNone/>
            </a:pPr>
            <a:r>
              <a:rPr lang="uk-UA" sz="1400" b="1" dirty="0">
                <a:latin typeface="Times New Roman" pitchFamily="18" charset="0"/>
                <a:cs typeface="Times New Roman" pitchFamily="18" charset="0"/>
              </a:rPr>
              <a:t>Диверсифікацій ний ріст </a:t>
            </a:r>
            <a:r>
              <a:rPr lang="uk-UA" sz="1400" dirty="0">
                <a:latin typeface="Times New Roman" pitchFamily="18" charset="0"/>
                <a:cs typeface="Times New Roman" pitchFamily="18" charset="0"/>
              </a:rPr>
              <a:t>використовують, коли галузь не дає фірмі можливості для подальшого росту або коли можливості росту за межами галузі більш привабливіші. Види диверсифікації:</a:t>
            </a:r>
            <a:endParaRPr lang="ru-RU" sz="1400" dirty="0">
              <a:latin typeface="Times New Roman" pitchFamily="18" charset="0"/>
              <a:cs typeface="Times New Roman" pitchFamily="18" charset="0"/>
            </a:endParaRPr>
          </a:p>
          <a:p>
            <a:pPr lvl="0" algn="just"/>
            <a:r>
              <a:rPr lang="uk-UA" sz="1400" dirty="0">
                <a:latin typeface="Times New Roman" pitchFamily="18" charset="0"/>
                <a:cs typeface="Times New Roman" pitchFamily="18" charset="0"/>
              </a:rPr>
              <a:t>Концентрична диверсифікація – поповнення своєї номенклатури товарами, які з технологічної чи маркетингової точки зору подібні до існуючих товарів.</a:t>
            </a:r>
            <a:endParaRPr lang="ru-RU" sz="1400" dirty="0">
              <a:latin typeface="Times New Roman" pitchFamily="18" charset="0"/>
              <a:cs typeface="Times New Roman" pitchFamily="18" charset="0"/>
            </a:endParaRPr>
          </a:p>
          <a:p>
            <a:pPr lvl="0" algn="just"/>
            <a:r>
              <a:rPr lang="uk-UA" sz="1400" dirty="0">
                <a:latin typeface="Times New Roman" pitchFamily="18" charset="0"/>
                <a:cs typeface="Times New Roman" pitchFamily="18" charset="0"/>
              </a:rPr>
              <a:t>Горизонтальна диверсифікація – поповнення асортименту товарами, які не подібні до існуючих але можуть викликати інтерес у існуючої клієнтури</a:t>
            </a:r>
            <a:endParaRPr lang="ru-RU" sz="1400" dirty="0">
              <a:latin typeface="Times New Roman" pitchFamily="18" charset="0"/>
              <a:cs typeface="Times New Roman" pitchFamily="18" charset="0"/>
            </a:endParaRPr>
          </a:p>
          <a:p>
            <a:pPr lvl="0" algn="just"/>
            <a:r>
              <a:rPr lang="uk-UA" sz="1400" dirty="0">
                <a:latin typeface="Times New Roman" pitchFamily="18" charset="0"/>
                <a:cs typeface="Times New Roman" pitchFamily="18" charset="0"/>
              </a:rPr>
              <a:t>Конгломеративна диверсифікація – поповнення асортименту новими товарами, які не подібні до існуючих ні технологічно, ні </a:t>
            </a:r>
            <a:r>
              <a:rPr lang="uk-UA" sz="1400" dirty="0" smtClean="0">
                <a:latin typeface="Times New Roman" pitchFamily="18" charset="0"/>
                <a:cs typeface="Times New Roman" pitchFamily="18" charset="0"/>
              </a:rPr>
              <a:t>клієнтами</a:t>
            </a:r>
            <a:r>
              <a:rPr lang="uk-UA"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(ринком</a:t>
            </a:r>
            <a:r>
              <a:rPr lang="uk-UA" sz="1400" dirty="0">
                <a:latin typeface="Times New Roman" pitchFamily="18" charset="0"/>
                <a:cs typeface="Times New Roman" pitchFamily="18" charset="0"/>
              </a:rPr>
              <a:t>).</a:t>
            </a:r>
            <a:endParaRPr lang="ru-RU" sz="1400" dirty="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1074481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400" b="1" i="1" dirty="0">
                <a:latin typeface="Times New Roman" pitchFamily="18" charset="0"/>
                <a:cs typeface="Times New Roman" pitchFamily="18" charset="0"/>
              </a:rPr>
              <a:t>7. Планування маркетингу: розділи плану маркетингу, розробка бюджету маркетингу</a:t>
            </a:r>
            <a:r>
              <a:rPr lang="ru-RU" sz="2400" b="1" i="1" dirty="0">
                <a:latin typeface="Times New Roman" pitchFamily="18" charset="0"/>
                <a:cs typeface="Times New Roman" pitchFamily="18" charset="0"/>
              </a:rPr>
              <a:t/>
            </a:r>
            <a:br>
              <a:rPr lang="ru-RU" sz="2400" b="1" i="1"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3" name="Объект 2"/>
          <p:cNvSpPr>
            <a:spLocks noGrp="1"/>
          </p:cNvSpPr>
          <p:nvPr>
            <p:ph idx="1"/>
          </p:nvPr>
        </p:nvSpPr>
        <p:spPr/>
        <p:txBody>
          <a:bodyPr>
            <a:noAutofit/>
          </a:bodyPr>
          <a:lstStyle/>
          <a:p>
            <a:pPr marL="0" indent="0" algn="just">
              <a:buNone/>
            </a:pPr>
            <a:r>
              <a:rPr lang="uk-UA" sz="1600" dirty="0">
                <a:latin typeface="Times New Roman" pitchFamily="18" charset="0"/>
                <a:cs typeface="Times New Roman" pitchFamily="18" charset="0"/>
              </a:rPr>
              <a:t>Стратегічний план фірми визначає якими виробництвами вона буде займатися і викладає завдання цих виробництв. На основі стратегічного плану для кожного виробництва розробляється деталізований план, тобто план маркетингу. Це може бути план виробництва, план випуску товару чи товарної марки, план ринкової діяльності.</a:t>
            </a:r>
            <a:endParaRPr lang="ru-RU" sz="1600" dirty="0">
              <a:latin typeface="Times New Roman" pitchFamily="18" charset="0"/>
              <a:cs typeface="Times New Roman" pitchFamily="18" charset="0"/>
            </a:endParaRPr>
          </a:p>
          <a:p>
            <a:pPr algn="just"/>
            <a:r>
              <a:rPr lang="uk-UA" sz="1600" dirty="0">
                <a:latin typeface="Times New Roman" pitchFamily="18" charset="0"/>
                <a:cs typeface="Times New Roman" pitchFamily="18" charset="0"/>
              </a:rPr>
              <a:t>План маркетингу включає в себе такі розділи:</a:t>
            </a:r>
            <a:endParaRPr lang="ru-RU" sz="1600" dirty="0">
              <a:latin typeface="Times New Roman" pitchFamily="18" charset="0"/>
              <a:cs typeface="Times New Roman" pitchFamily="18" charset="0"/>
            </a:endParaRPr>
          </a:p>
          <a:p>
            <a:pPr marL="0" lvl="0" indent="0" algn="just">
              <a:buNone/>
            </a:pPr>
            <a:r>
              <a:rPr lang="uk-UA" sz="1600" b="1" i="1" dirty="0">
                <a:latin typeface="Times New Roman" pitchFamily="18" charset="0"/>
                <a:cs typeface="Times New Roman" pitchFamily="18" charset="0"/>
              </a:rPr>
              <a:t>Зведення контрольних показників – </a:t>
            </a:r>
            <a:r>
              <a:rPr lang="uk-UA" sz="1600" dirty="0">
                <a:latin typeface="Times New Roman" pitchFamily="18" charset="0"/>
                <a:cs typeface="Times New Roman" pitchFamily="18" charset="0"/>
              </a:rPr>
              <a:t>це зведення основних цілей і рекомендацій, які будуть розкриті в плані. Це зведення допомагає керівництву швидко зрозуміти основну направленість плану.</a:t>
            </a:r>
            <a:endParaRPr lang="ru-RU" sz="1600" dirty="0">
              <a:latin typeface="Times New Roman" pitchFamily="18" charset="0"/>
              <a:cs typeface="Times New Roman" pitchFamily="18" charset="0"/>
            </a:endParaRPr>
          </a:p>
          <a:p>
            <a:pPr marL="0" lvl="0" indent="0" algn="just">
              <a:buNone/>
            </a:pPr>
            <a:r>
              <a:rPr lang="uk-UA" sz="1600" b="1" i="1" dirty="0">
                <a:latin typeface="Times New Roman" pitchFamily="18" charset="0"/>
                <a:cs typeface="Times New Roman" pitchFamily="18" charset="0"/>
              </a:rPr>
              <a:t>Поточна маркетингова ситуація – </a:t>
            </a:r>
            <a:r>
              <a:rPr lang="uk-UA" sz="1600" dirty="0">
                <a:latin typeface="Times New Roman" pitchFamily="18" charset="0"/>
                <a:cs typeface="Times New Roman" pitchFamily="18" charset="0"/>
              </a:rPr>
              <a:t>подається характеристика цільового ринку та положення фірми на цьому ринку. Ринок описують з точки зору його величини, основних сегментів, потреб клієнтів та специфічних факторів середовища, дають огляд основних товарів, перераховують конкурентів і вказують канали розподілу.</a:t>
            </a:r>
            <a:endParaRPr lang="ru-RU" sz="1600" dirty="0">
              <a:latin typeface="Times New Roman" pitchFamily="18" charset="0"/>
              <a:cs typeface="Times New Roman" pitchFamily="18" charset="0"/>
            </a:endParaRPr>
          </a:p>
          <a:p>
            <a:pPr marL="0" lvl="0" indent="0" algn="just">
              <a:buNone/>
            </a:pPr>
            <a:r>
              <a:rPr lang="uk-UA" sz="1600" b="1" i="1" dirty="0">
                <a:latin typeface="Times New Roman" pitchFamily="18" charset="0"/>
                <a:cs typeface="Times New Roman" pitchFamily="18" charset="0"/>
              </a:rPr>
              <a:t>Небезпеки та можливості – </a:t>
            </a:r>
            <a:r>
              <a:rPr lang="uk-UA" sz="1600" dirty="0">
                <a:latin typeface="Times New Roman" pitchFamily="18" charset="0"/>
                <a:cs typeface="Times New Roman" pitchFamily="18" charset="0"/>
              </a:rPr>
              <a:t>охарактеризовано всі небезпеки та можливості, які можуть виникнути перед товаром в майбутньому. </a:t>
            </a:r>
            <a:endParaRPr lang="uk-UA" sz="1600" dirty="0" smtClean="0">
              <a:latin typeface="Times New Roman" pitchFamily="18" charset="0"/>
              <a:cs typeface="Times New Roman" pitchFamily="18" charset="0"/>
            </a:endParaRPr>
          </a:p>
          <a:p>
            <a:pPr marL="0" lvl="0" indent="0" algn="just">
              <a:buNone/>
            </a:pPr>
            <a:r>
              <a:rPr lang="uk-UA" sz="1600" i="1" dirty="0" smtClean="0">
                <a:latin typeface="Times New Roman" pitchFamily="18" charset="0"/>
                <a:cs typeface="Times New Roman" pitchFamily="18" charset="0"/>
              </a:rPr>
              <a:t>Небезпека</a:t>
            </a:r>
            <a:r>
              <a:rPr lang="ru-RU" sz="1600"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це </a:t>
            </a:r>
            <a:r>
              <a:rPr lang="uk-UA" sz="1600" dirty="0">
                <a:latin typeface="Times New Roman" pitchFamily="18" charset="0"/>
                <a:cs typeface="Times New Roman" pitchFamily="18" charset="0"/>
              </a:rPr>
              <a:t>ускладнення, яке може виникнути в зв’язку з несприятливою тенденцією чи конкретною подією, яке може привести до підриву життя товару чи його знищення при відсутності маркетингових зусиль. </a:t>
            </a:r>
            <a:endParaRPr lang="uk-UA" sz="1600" dirty="0" smtClean="0">
              <a:latin typeface="Times New Roman" pitchFamily="18" charset="0"/>
              <a:cs typeface="Times New Roman" pitchFamily="18" charset="0"/>
            </a:endParaRPr>
          </a:p>
          <a:p>
            <a:pPr marL="0" lvl="0" indent="0" algn="just">
              <a:buNone/>
            </a:pPr>
            <a:r>
              <a:rPr lang="uk-UA" sz="1600" i="1" dirty="0" smtClean="0">
                <a:latin typeface="Times New Roman" pitchFamily="18" charset="0"/>
                <a:cs typeface="Times New Roman" pitchFamily="18" charset="0"/>
              </a:rPr>
              <a:t>Маркетингова можливість</a:t>
            </a:r>
            <a:r>
              <a:rPr lang="ru-RU" sz="1600"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зміна </a:t>
            </a:r>
            <a:r>
              <a:rPr lang="uk-UA" sz="1600" dirty="0">
                <a:latin typeface="Times New Roman" pitchFamily="18" charset="0"/>
                <a:cs typeface="Times New Roman" pitchFamily="18" charset="0"/>
              </a:rPr>
              <a:t>маркетингової ситуації, яка носить сприятливий характер для фірми та її товарів.</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2754171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764704"/>
            <a:ext cx="8229600" cy="4525963"/>
          </a:xfrm>
        </p:spPr>
        <p:txBody>
          <a:bodyPr>
            <a:noAutofit/>
          </a:bodyPr>
          <a:lstStyle/>
          <a:p>
            <a:pPr lvl="0"/>
            <a:r>
              <a:rPr lang="uk-UA" sz="1800" b="1" i="1" dirty="0">
                <a:latin typeface="Times New Roman" pitchFamily="18" charset="0"/>
                <a:cs typeface="Times New Roman" pitchFamily="18" charset="0"/>
              </a:rPr>
              <a:t>Завдання і проблеми. </a:t>
            </a:r>
            <a:r>
              <a:rPr lang="uk-UA" sz="1800" dirty="0">
                <a:latin typeface="Times New Roman" pitchFamily="18" charset="0"/>
                <a:cs typeface="Times New Roman" pitchFamily="18" charset="0"/>
              </a:rPr>
              <a:t>Вивчивши небезпеки і можливості, пов’язані з товаром, можна поставити завдання і визначити коло проблем. Завдання формулюють у вигляді цілей, які фірма прагне досягнути за період дії плану.</a:t>
            </a:r>
            <a:endParaRPr lang="ru-RU" sz="1400" dirty="0">
              <a:latin typeface="Times New Roman" pitchFamily="18" charset="0"/>
              <a:cs typeface="Times New Roman" pitchFamily="18" charset="0"/>
            </a:endParaRPr>
          </a:p>
          <a:p>
            <a:pPr lvl="0"/>
            <a:r>
              <a:rPr lang="uk-UA" sz="1800" b="1" i="1" dirty="0">
                <a:latin typeface="Times New Roman" pitchFamily="18" charset="0"/>
                <a:cs typeface="Times New Roman" pitchFamily="18" charset="0"/>
              </a:rPr>
              <a:t>Стратегія маркетингу. </a:t>
            </a:r>
            <a:r>
              <a:rPr lang="uk-UA" sz="1800" dirty="0">
                <a:latin typeface="Times New Roman" pitchFamily="18" charset="0"/>
                <a:cs typeface="Times New Roman" pitchFamily="18" charset="0"/>
              </a:rPr>
              <a:t>В цьому розділі викладають широкий маркетинговий підхід до вирішення поставлених завдань. Стратегія маркетингу – раціональна логічна побудова, керуючись якою фірма розраховує вирішити свої маркетингові завдання. Вона включає в себе конкретні стратегії:</a:t>
            </a:r>
            <a:endParaRPr lang="ru-RU" sz="1400" dirty="0">
              <a:latin typeface="Times New Roman" pitchFamily="18" charset="0"/>
              <a:cs typeface="Times New Roman" pitchFamily="18" charset="0"/>
            </a:endParaRPr>
          </a:p>
          <a:p>
            <a:pPr lvl="1"/>
            <a:r>
              <a:rPr lang="uk-UA" sz="1600" dirty="0">
                <a:latin typeface="Times New Roman" pitchFamily="18" charset="0"/>
                <a:cs typeface="Times New Roman" pitchFamily="18" charset="0"/>
              </a:rPr>
              <a:t>по цільових ринках (сегменти ринку);</a:t>
            </a:r>
            <a:endParaRPr lang="ru-RU" sz="1200" dirty="0">
              <a:latin typeface="Times New Roman" pitchFamily="18" charset="0"/>
              <a:cs typeface="Times New Roman" pitchFamily="18" charset="0"/>
            </a:endParaRPr>
          </a:p>
          <a:p>
            <a:pPr lvl="1"/>
            <a:r>
              <a:rPr lang="uk-UA" sz="1600" dirty="0">
                <a:latin typeface="Times New Roman" pitchFamily="18" charset="0"/>
                <a:cs typeface="Times New Roman" pitchFamily="18" charset="0"/>
              </a:rPr>
              <a:t>по комплексу маркетингу;</a:t>
            </a:r>
            <a:endParaRPr lang="ru-RU" sz="1200" dirty="0">
              <a:latin typeface="Times New Roman" pitchFamily="18" charset="0"/>
              <a:cs typeface="Times New Roman" pitchFamily="18" charset="0"/>
            </a:endParaRPr>
          </a:p>
          <a:p>
            <a:pPr lvl="1"/>
            <a:r>
              <a:rPr lang="uk-UA" sz="1600" dirty="0">
                <a:latin typeface="Times New Roman" pitchFamily="18" charset="0"/>
                <a:cs typeface="Times New Roman" pitchFamily="18" charset="0"/>
              </a:rPr>
              <a:t>по рівню затрат на маркетинг (бюджет маркетингу).</a:t>
            </a:r>
            <a:endParaRPr lang="ru-RU" sz="1200" dirty="0">
              <a:latin typeface="Times New Roman" pitchFamily="18" charset="0"/>
              <a:cs typeface="Times New Roman" pitchFamily="18" charset="0"/>
            </a:endParaRPr>
          </a:p>
          <a:p>
            <a:pPr lvl="0"/>
            <a:r>
              <a:rPr lang="uk-UA" sz="1800" b="1" i="1" dirty="0">
                <a:latin typeface="Times New Roman" pitchFamily="18" charset="0"/>
                <a:cs typeface="Times New Roman" pitchFamily="18" charset="0"/>
              </a:rPr>
              <a:t>Програма дій. </a:t>
            </a:r>
            <a:r>
              <a:rPr lang="uk-UA" sz="1800" dirty="0">
                <a:latin typeface="Times New Roman" pitchFamily="18" charset="0"/>
                <a:cs typeface="Times New Roman" pitchFamily="18" charset="0"/>
              </a:rPr>
              <a:t>Цей розділ перетворює стратегію маркетингу в конкретну програму дій, яка відповідає на питання: що буде зроблено; коли, ким це буде зроблено; скільки це буде коштувати?</a:t>
            </a:r>
            <a:endParaRPr lang="ru-RU" sz="1400" dirty="0">
              <a:latin typeface="Times New Roman" pitchFamily="18" charset="0"/>
              <a:cs typeface="Times New Roman" pitchFamily="18" charset="0"/>
            </a:endParaRPr>
          </a:p>
          <a:p>
            <a:pPr lvl="0"/>
            <a:r>
              <a:rPr lang="uk-UA" sz="1800" b="1" i="1" dirty="0">
                <a:latin typeface="Times New Roman" pitchFamily="18" charset="0"/>
                <a:cs typeface="Times New Roman" pitchFamily="18" charset="0"/>
              </a:rPr>
              <a:t>Бюджети – </a:t>
            </a:r>
            <a:r>
              <a:rPr lang="uk-UA" sz="1800" dirty="0">
                <a:latin typeface="Times New Roman" pitchFamily="18" charset="0"/>
                <a:cs typeface="Times New Roman" pitchFamily="18" charset="0"/>
              </a:rPr>
              <a:t>це прогноз прибутків і витрат. Розрізняють такі основні способи розробки бюджету маркетингу:</a:t>
            </a:r>
            <a:endParaRPr lang="ru-RU" sz="1400" dirty="0">
              <a:latin typeface="Times New Roman" pitchFamily="18" charset="0"/>
              <a:cs typeface="Times New Roman" pitchFamily="18" charset="0"/>
            </a:endParaRPr>
          </a:p>
          <a:p>
            <a:pPr lvl="1"/>
            <a:r>
              <a:rPr lang="uk-UA" sz="1600" dirty="0">
                <a:latin typeface="Times New Roman" pitchFamily="18" charset="0"/>
                <a:cs typeface="Times New Roman" pitchFamily="18" charset="0"/>
              </a:rPr>
              <a:t>планування на основі показників цільового прибутку;</a:t>
            </a:r>
            <a:endParaRPr lang="ru-RU" sz="1200" dirty="0">
              <a:latin typeface="Times New Roman" pitchFamily="18" charset="0"/>
              <a:cs typeface="Times New Roman" pitchFamily="18" charset="0"/>
            </a:endParaRPr>
          </a:p>
          <a:p>
            <a:pPr lvl="1"/>
            <a:r>
              <a:rPr lang="uk-UA" sz="1600" dirty="0">
                <a:latin typeface="Times New Roman" pitchFamily="18" charset="0"/>
                <a:cs typeface="Times New Roman" pitchFamily="18" charset="0"/>
              </a:rPr>
              <a:t>планування на основі оптимізації прибутку.</a:t>
            </a:r>
            <a:endParaRPr lang="ru-RU" sz="1200" dirty="0">
              <a:latin typeface="Times New Roman" pitchFamily="18" charset="0"/>
              <a:cs typeface="Times New Roman" pitchFamily="18" charset="0"/>
            </a:endParaRPr>
          </a:p>
          <a:p>
            <a:pPr lvl="0"/>
            <a:r>
              <a:rPr lang="uk-UA" sz="1800" b="1" i="1" dirty="0">
                <a:latin typeface="Times New Roman" pitchFamily="18" charset="0"/>
                <a:cs typeface="Times New Roman" pitchFamily="18" charset="0"/>
              </a:rPr>
              <a:t>Порядок контролю. </a:t>
            </a:r>
            <a:r>
              <a:rPr lang="uk-UA" sz="1800" dirty="0">
                <a:latin typeface="Times New Roman" pitchFamily="18" charset="0"/>
                <a:cs typeface="Times New Roman" pitchFamily="18" charset="0"/>
              </a:rPr>
              <a:t>Останній розділ плану, де викладається порядок контролю за виконанням всього наміченого.</a:t>
            </a:r>
            <a:endParaRPr lang="ru-RU" sz="1400" dirty="0">
              <a:latin typeface="Times New Roman" pitchFamily="18" charset="0"/>
              <a:cs typeface="Times New Roman" pitchFamily="18" charset="0"/>
            </a:endParaRPr>
          </a:p>
          <a:p>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2865992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b="1" i="1" dirty="0">
                <a:latin typeface="Times New Roman" pitchFamily="18" charset="0"/>
                <a:cs typeface="Times New Roman" pitchFamily="18" charset="0"/>
              </a:rPr>
              <a:t>8. Маркетинговий контроль та його види</a:t>
            </a:r>
            <a:r>
              <a:rPr lang="ru-RU" sz="2800" b="1" i="1" dirty="0">
                <a:latin typeface="Times New Roman" pitchFamily="18" charset="0"/>
                <a:cs typeface="Times New Roman" pitchFamily="18" charset="0"/>
              </a:rPr>
              <a:t/>
            </a:r>
            <a:br>
              <a:rPr lang="ru-RU" sz="2800" b="1" i="1" dirty="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3" name="Объект 2"/>
          <p:cNvSpPr>
            <a:spLocks noGrp="1"/>
          </p:cNvSpPr>
          <p:nvPr>
            <p:ph idx="1"/>
          </p:nvPr>
        </p:nvSpPr>
        <p:spPr>
          <a:xfrm>
            <a:off x="467544" y="1196752"/>
            <a:ext cx="8229600" cy="4525963"/>
          </a:xfrm>
        </p:spPr>
        <p:txBody>
          <a:bodyPr>
            <a:noAutofit/>
          </a:bodyPr>
          <a:lstStyle/>
          <a:p>
            <a:r>
              <a:rPr lang="uk-UA" sz="2000" dirty="0">
                <a:latin typeface="Times New Roman" pitchFamily="18" charset="0"/>
                <a:cs typeface="Times New Roman" pitchFamily="18" charset="0"/>
              </a:rPr>
              <a:t>При виконанні плану маркетингу можуть виникати багато несподіванок, тому слід вести контроль за ходом виконання. Системи маркетингового контролю потрібні для того, щоб бути впевненими у ефективності та ефектності діяльності фірми.</a:t>
            </a:r>
            <a:endParaRPr lang="ru-RU" sz="2000" dirty="0">
              <a:latin typeface="Times New Roman" pitchFamily="18" charset="0"/>
              <a:cs typeface="Times New Roman" pitchFamily="18" charset="0"/>
            </a:endParaRPr>
          </a:p>
          <a:p>
            <a:r>
              <a:rPr lang="uk-UA" sz="2000" dirty="0">
                <a:latin typeface="Times New Roman" pitchFamily="18" charset="0"/>
                <a:cs typeface="Times New Roman" pitchFamily="18" charset="0"/>
              </a:rPr>
              <a:t>Можна виділити такі форми маркетингового контролю:</a:t>
            </a:r>
            <a:endParaRPr lang="ru-RU" sz="2000" dirty="0">
              <a:latin typeface="Times New Roman" pitchFamily="18" charset="0"/>
              <a:cs typeface="Times New Roman" pitchFamily="18" charset="0"/>
            </a:endParaRPr>
          </a:p>
          <a:p>
            <a:pPr lvl="0"/>
            <a:r>
              <a:rPr lang="uk-UA" sz="2000" b="1" dirty="0">
                <a:latin typeface="Times New Roman" pitchFamily="18" charset="0"/>
                <a:cs typeface="Times New Roman" pitchFamily="18" charset="0"/>
              </a:rPr>
              <a:t>Контроль за виконанням річних планів – </a:t>
            </a:r>
            <a:r>
              <a:rPr lang="uk-UA" sz="2000" dirty="0">
                <a:latin typeface="Times New Roman" pitchFamily="18" charset="0"/>
                <a:cs typeface="Times New Roman" pitchFamily="18" charset="0"/>
              </a:rPr>
              <a:t>співставлення поточних показників з контрольними цифрами річного плану і при необхідності прийняття рішень щодо виправлення ситуації. Основні засоби такого контролю:</a:t>
            </a:r>
            <a:endParaRPr lang="ru-RU" sz="1400" dirty="0">
              <a:latin typeface="Times New Roman" pitchFamily="18" charset="0"/>
              <a:cs typeface="Times New Roman" pitchFamily="18" charset="0"/>
            </a:endParaRPr>
          </a:p>
          <a:p>
            <a:pPr lvl="1"/>
            <a:r>
              <a:rPr lang="uk-UA" sz="1800" dirty="0">
                <a:latin typeface="Times New Roman" pitchFamily="18" charset="0"/>
                <a:cs typeface="Times New Roman" pitchFamily="18" charset="0"/>
              </a:rPr>
              <a:t>аналіз можливостей збуту – порівняння фактичного збуту з плановими показниками;</a:t>
            </a:r>
            <a:endParaRPr lang="ru-RU" sz="1200" dirty="0">
              <a:latin typeface="Times New Roman" pitchFamily="18" charset="0"/>
              <a:cs typeface="Times New Roman" pitchFamily="18" charset="0"/>
            </a:endParaRPr>
          </a:p>
          <a:p>
            <a:pPr lvl="1"/>
            <a:r>
              <a:rPr lang="uk-UA" sz="1800" dirty="0">
                <a:latin typeface="Times New Roman" pitchFamily="18" charset="0"/>
                <a:cs typeface="Times New Roman" pitchFamily="18" charset="0"/>
              </a:rPr>
              <a:t>аналіз долі ринку – якщо доля ринку зростає, то конкурентне положення фірми укріплюється, якщо доля ринку зменшується – фірма поступається конкурентам;</a:t>
            </a:r>
            <a:endParaRPr lang="ru-RU" sz="1200" dirty="0">
              <a:latin typeface="Times New Roman" pitchFamily="18" charset="0"/>
              <a:cs typeface="Times New Roman" pitchFamily="18" charset="0"/>
            </a:endParaRPr>
          </a:p>
          <a:p>
            <a:pPr lvl="1"/>
            <a:r>
              <a:rPr lang="uk-UA" sz="1800" dirty="0">
                <a:latin typeface="Times New Roman" pitchFamily="18" charset="0"/>
                <a:cs typeface="Times New Roman" pitchFamily="18" charset="0"/>
              </a:rPr>
              <a:t>аналіз співвідношень між затратами на маркетинг і збутом;</a:t>
            </a:r>
            <a:endParaRPr lang="ru-RU" sz="1200" dirty="0">
              <a:latin typeface="Times New Roman" pitchFamily="18" charset="0"/>
              <a:cs typeface="Times New Roman" pitchFamily="18" charset="0"/>
            </a:endParaRPr>
          </a:p>
          <a:p>
            <a:pPr lvl="1"/>
            <a:r>
              <a:rPr lang="uk-UA" sz="1800" dirty="0">
                <a:latin typeface="Times New Roman" pitchFamily="18" charset="0"/>
                <a:cs typeface="Times New Roman" pitchFamily="18" charset="0"/>
              </a:rPr>
              <a:t>спостереження за відношенням клієнтів (книга скарг, пропозицій, опитування клієнтів).</a:t>
            </a:r>
            <a:endParaRPr lang="ru-RU" sz="1200"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2349789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Autofit/>
          </a:bodyPr>
          <a:lstStyle/>
          <a:p>
            <a:pPr lvl="0" algn="just"/>
            <a:r>
              <a:rPr lang="uk-UA" sz="2000" b="1" dirty="0">
                <a:latin typeface="Times New Roman" pitchFamily="18" charset="0"/>
                <a:cs typeface="Times New Roman" pitchFamily="18" charset="0"/>
              </a:rPr>
              <a:t>Контроль прибутковості - </a:t>
            </a:r>
            <a:r>
              <a:rPr lang="uk-UA" sz="2000" dirty="0">
                <a:latin typeface="Times New Roman" pitchFamily="18" charset="0"/>
                <a:cs typeface="Times New Roman" pitchFamily="18" charset="0"/>
              </a:rPr>
              <a:t>визначення фактичної рентабельності різних товарів, територій, сегментів ринку і торгових каналів.</a:t>
            </a:r>
            <a:endParaRPr lang="ru-RU" sz="2000" dirty="0">
              <a:latin typeface="Times New Roman" pitchFamily="18" charset="0"/>
              <a:cs typeface="Times New Roman" pitchFamily="18" charset="0"/>
            </a:endParaRPr>
          </a:p>
          <a:p>
            <a:pPr lvl="0" algn="just"/>
            <a:r>
              <a:rPr lang="uk-UA" sz="2000" b="1" dirty="0">
                <a:latin typeface="Times New Roman" pitchFamily="18" charset="0"/>
                <a:cs typeface="Times New Roman" pitchFamily="18" charset="0"/>
              </a:rPr>
              <a:t>Стратегічний контроль – </a:t>
            </a:r>
            <a:r>
              <a:rPr lang="uk-UA" sz="2000" dirty="0">
                <a:latin typeface="Times New Roman" pitchFamily="18" charset="0"/>
                <a:cs typeface="Times New Roman" pitchFamily="18" charset="0"/>
              </a:rPr>
              <a:t>регулярна перевірка відповідності вихідних стратегічних установок фірми до наявних ринкових можливостей. Ревізія маркетингу – комплексне системне і регулярне дослідження маркетингового середовища фірми, її завдань, стратегій і оперативної діяльності з метою вияву проблем, що виникнули та нових можливостей, а також розроблення рекомендацій по вдосконаленню маркетингової діяльності фірми.</a:t>
            </a:r>
            <a:endParaRPr lang="ru-RU" sz="2000" dirty="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688651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800" dirty="0" smtClean="0">
                <a:latin typeface="Times New Roman" pitchFamily="18" charset="0"/>
                <a:cs typeface="Times New Roman" pitchFamily="18" charset="0"/>
              </a:rPr>
              <a:t>Дякую за увагу!!!</a:t>
            </a:r>
            <a:endParaRPr lang="ru-RU" sz="4800" dirty="0">
              <a:latin typeface="Times New Roman" pitchFamily="18" charset="0"/>
              <a:cs typeface="Times New Roman" pitchFamily="18" charset="0"/>
            </a:endParaRPr>
          </a:p>
        </p:txBody>
      </p:sp>
      <p:sp>
        <p:nvSpPr>
          <p:cNvPr id="3" name="Объект 2"/>
          <p:cNvSpPr>
            <a:spLocks noGrp="1"/>
          </p:cNvSpPr>
          <p:nvPr>
            <p:ph idx="1"/>
          </p:nvPr>
        </p:nvSpPr>
        <p:spPr/>
        <p:txBody>
          <a:bodyPr/>
          <a:lstStyle/>
          <a:p>
            <a:endParaRPr lang="ru-RU" dirty="0"/>
          </a:p>
        </p:txBody>
      </p:sp>
    </p:spTree>
    <p:extLst>
      <p:ext uri="{BB962C8B-B14F-4D97-AF65-F5344CB8AC3E}">
        <p14:creationId xmlns:p14="http://schemas.microsoft.com/office/powerpoint/2010/main" val="3316280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16632"/>
            <a:ext cx="8229600" cy="4525963"/>
          </a:xfrm>
        </p:spPr>
        <p:txBody>
          <a:bodyPr>
            <a:normAutofit fontScale="62500" lnSpcReduction="20000"/>
          </a:bodyPr>
          <a:lstStyle/>
          <a:p>
            <a:pPr algn="just"/>
            <a:r>
              <a:rPr lang="uk-UA" dirty="0">
                <a:latin typeface="Times New Roman" pitchFamily="18" charset="0"/>
                <a:cs typeface="Times New Roman" pitchFamily="18" charset="0"/>
              </a:rPr>
              <a:t>Фірма повинна бути впевнена, що її цілі і товарний асортимент постійно зберігають актуальність для конкретного ринку. Більшість фірм періодично переглядають свої цільові, стратегічні та тактичні установки. Вони покладаються на маркетинг як на основний комплексний засіб спостереження за ринком і пристосування до змін, що відбуваються на ньому. Маркетинг – це не просто реклама і діяльність штату продавців. Це комплексний процес пристосування до використання найбільш вигідних ринкових можливостей, що відкриваються перед фірмою.</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Управління маркетингом є процесом прийняття рішень стосовно діяльності фірми на ринку. Він включає планування, організацію, реалізацію на практиці та контроль за проведенням заходів, розрахованих на встановлення, зміцнення і підтримку вигідних обмінів з цільовими споживачами з певною метою (одержання прибутку, зростання обсягів збуту, розширення частки ринку тощо).</a:t>
            </a:r>
            <a:endParaRPr lang="ru-RU" dirty="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Управління </a:t>
            </a:r>
            <a:r>
              <a:rPr lang="uk-UA" dirty="0">
                <a:latin typeface="Times New Roman" pitchFamily="18" charset="0"/>
                <a:cs typeface="Times New Roman" pitchFamily="18" charset="0"/>
              </a:rPr>
              <a:t>маркетингом охоплює ряд етапів:</a:t>
            </a:r>
            <a:endParaRPr lang="ru-RU" dirty="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2377798019"/>
              </p:ext>
            </p:extLst>
          </p:nvPr>
        </p:nvGraphicFramePr>
        <p:xfrm>
          <a:off x="179512" y="4382045"/>
          <a:ext cx="5616624" cy="2132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60" y="4601849"/>
            <a:ext cx="286702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4634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285847"/>
            <a:ext cx="298132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a:bodyPr>
          <a:lstStyle/>
          <a:p>
            <a:pPr lvl="1" algn="ctr" rtl="0">
              <a:spcBef>
                <a:spcPct val="0"/>
              </a:spcBef>
            </a:pPr>
            <a:r>
              <a:rPr lang="en-US" sz="2400" b="1" dirty="0" smtClean="0">
                <a:latin typeface="Times New Roman" pitchFamily="18" charset="0"/>
                <a:cs typeface="Times New Roman" pitchFamily="18" charset="0"/>
              </a:rPr>
              <a:t>2. </a:t>
            </a:r>
            <a:r>
              <a:rPr lang="uk-UA" sz="2400" b="1" dirty="0" smtClean="0">
                <a:latin typeface="Times New Roman" pitchFamily="18" charset="0"/>
                <a:cs typeface="Times New Roman" pitchFamily="18" charset="0"/>
              </a:rPr>
              <a:t>Аналіз </a:t>
            </a:r>
            <a:r>
              <a:rPr lang="uk-UA" sz="2400" b="1" dirty="0">
                <a:latin typeface="Times New Roman" pitchFamily="18" charset="0"/>
                <a:cs typeface="Times New Roman" pitchFamily="18" charset="0"/>
              </a:rPr>
              <a:t>ринкових можливостей</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3" name="Объект 2"/>
          <p:cNvSpPr>
            <a:spLocks noGrp="1"/>
          </p:cNvSpPr>
          <p:nvPr>
            <p:ph idx="1"/>
          </p:nvPr>
        </p:nvSpPr>
        <p:spPr>
          <a:xfrm>
            <a:off x="251520" y="1124744"/>
            <a:ext cx="8229600" cy="4525963"/>
          </a:xfrm>
        </p:spPr>
        <p:txBody>
          <a:bodyPr>
            <a:normAutofit fontScale="55000" lnSpcReduction="20000"/>
          </a:bodyPr>
          <a:lstStyle/>
          <a:p>
            <a:pPr algn="just"/>
            <a:r>
              <a:rPr lang="uk-UA" dirty="0">
                <a:latin typeface="Times New Roman" pitchFamily="18" charset="0"/>
                <a:cs typeface="Times New Roman" pitchFamily="18" charset="0"/>
              </a:rPr>
              <a:t>Управління маркетингом розпочинається з ґрунтовного аналізу становища компанії. Спочатку аналізуються ринки компанії і маркетингове середовище з метою виявлення привабливих можливостей та потенційних загроз.</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Кожна фірма повинна вміти виявити ринкові можливості, що відкриваються перед нею. Жодна фірма не може бути впевнена, що завжди реалізуватиме товари, які продає сьогодні та працюватиме на ринках, на яких працює сьогодні. Більшість відомих компаній стверджують, що сьогодні отримують найбільший прибуток від продажу тих товарів, яких декілька років тому не виробляли взагалі або не продавали.</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Фірмам на перший погляд може здатися, що їх можливості дуже обмежені, але це лише від того, що вони в уяві не можуть побачити майбутнє тієї справи, якою займаються і відчути її сильні сторони. Насправді перед кожною фірмою є багато ринкових перспектив.</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Пошуком нових ринкових можливостей фірма може займатися постійно або час від часу. Відшукати нові ідеї можна слідкуючи за змінами на ринку, читаючи пресу, відвідуючи спеціалізовані виставки, вивчаючи товари конкурентів (збір ринкової інформації).</a:t>
            </a:r>
            <a:endParaRPr lang="ru-RU" dirty="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941168"/>
            <a:ext cx="2808312" cy="18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7734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246644"/>
            <a:ext cx="5184576" cy="343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323528" y="116632"/>
            <a:ext cx="8229600" cy="4525963"/>
          </a:xfrm>
        </p:spPr>
        <p:txBody>
          <a:bodyPr>
            <a:normAutofit/>
          </a:bodyPr>
          <a:lstStyle/>
          <a:p>
            <a:pPr algn="just"/>
            <a:r>
              <a:rPr lang="uk-UA" sz="2400" dirty="0">
                <a:latin typeface="Times New Roman" pitchFamily="18" charset="0"/>
                <a:cs typeface="Times New Roman" pitchFamily="18" charset="0"/>
              </a:rPr>
              <a:t>Одним із найпростіших прийомів вияву ринкових можливостей є використання сітки розвитку товару та ринку (рис. 1).</a:t>
            </a:r>
            <a:endParaRPr lang="ru-RU" sz="2400" dirty="0">
              <a:latin typeface="Times New Roman" pitchFamily="18" charset="0"/>
              <a:cs typeface="Times New Roman" pitchFamily="18" charset="0"/>
            </a:endParaRPr>
          </a:p>
          <a:p>
            <a:pPr algn="just"/>
            <a:endParaRPr lang="ru-RU"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628800"/>
            <a:ext cx="6905625"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3054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6632"/>
            <a:ext cx="8784976" cy="4536504"/>
          </a:xfrm>
        </p:spPr>
        <p:txBody>
          <a:bodyPr>
            <a:noAutofit/>
          </a:bodyPr>
          <a:lstStyle/>
          <a:p>
            <a:r>
              <a:rPr lang="uk-UA" sz="1600" b="1" dirty="0">
                <a:latin typeface="Times New Roman" pitchFamily="18" charset="0"/>
                <a:cs typeface="Times New Roman" pitchFamily="18" charset="0"/>
              </a:rPr>
              <a:t>Більш глибоке проникнення на ринок, </a:t>
            </a:r>
            <a:r>
              <a:rPr lang="uk-UA" sz="1600" dirty="0">
                <a:latin typeface="Times New Roman" pitchFamily="18" charset="0"/>
                <a:cs typeface="Times New Roman" pitchFamily="18" charset="0"/>
              </a:rPr>
              <a:t>тобто збільшення продажу тій же цільовій групі покупців без внесення змін у сам товар. Іншими словами фірма буде продовжувати працювати з тими ж товарами на тих же ринках. Основними підходами при цьому будуть:</a:t>
            </a:r>
            <a:endParaRPr lang="ru-RU" sz="1600" dirty="0">
              <a:latin typeface="Times New Roman" pitchFamily="18" charset="0"/>
              <a:cs typeface="Times New Roman" pitchFamily="18" charset="0"/>
            </a:endParaRPr>
          </a:p>
          <a:p>
            <a:pPr lvl="0"/>
            <a:r>
              <a:rPr lang="uk-UA" sz="1600" dirty="0">
                <a:latin typeface="Times New Roman" pitchFamily="18" charset="0"/>
                <a:cs typeface="Times New Roman" pitchFamily="18" charset="0"/>
              </a:rPr>
              <a:t>зниження ціни;</a:t>
            </a:r>
            <a:endParaRPr lang="ru-RU" sz="1200" dirty="0">
              <a:latin typeface="Times New Roman" pitchFamily="18" charset="0"/>
              <a:cs typeface="Times New Roman" pitchFamily="18" charset="0"/>
            </a:endParaRPr>
          </a:p>
          <a:p>
            <a:pPr lvl="1"/>
            <a:r>
              <a:rPr lang="uk-UA" sz="1400" dirty="0" smtClean="0">
                <a:latin typeface="Times New Roman" pitchFamily="18" charset="0"/>
                <a:cs typeface="Times New Roman" pitchFamily="18" charset="0"/>
              </a:rPr>
              <a:t>збільшення </a:t>
            </a:r>
            <a:r>
              <a:rPr lang="uk-UA" sz="1400" dirty="0">
                <a:latin typeface="Times New Roman" pitchFamily="18" charset="0"/>
                <a:cs typeface="Times New Roman" pitchFamily="18" charset="0"/>
              </a:rPr>
              <a:t>витрат на рекламу;</a:t>
            </a:r>
            <a:endParaRPr lang="ru-RU" sz="1000" dirty="0">
              <a:latin typeface="Times New Roman" pitchFamily="18" charset="0"/>
              <a:cs typeface="Times New Roman" pitchFamily="18" charset="0"/>
            </a:endParaRPr>
          </a:p>
          <a:p>
            <a:pPr lvl="1"/>
            <a:r>
              <a:rPr lang="uk-UA" sz="1400" dirty="0">
                <a:latin typeface="Times New Roman" pitchFamily="18" charset="0"/>
                <a:cs typeface="Times New Roman" pitchFamily="18" charset="0"/>
              </a:rPr>
              <a:t>продаж через більшу кількість магазинів;</a:t>
            </a:r>
            <a:endParaRPr lang="ru-RU" sz="1000" dirty="0">
              <a:latin typeface="Times New Roman" pitchFamily="18" charset="0"/>
              <a:cs typeface="Times New Roman" pitchFamily="18" charset="0"/>
            </a:endParaRPr>
          </a:p>
          <a:p>
            <a:pPr lvl="1"/>
            <a:r>
              <a:rPr lang="uk-UA" sz="1400" dirty="0">
                <a:latin typeface="Times New Roman" pitchFamily="18" charset="0"/>
                <a:cs typeface="Times New Roman" pitchFamily="18" charset="0"/>
              </a:rPr>
              <a:t>покращення викладки товару;</a:t>
            </a:r>
            <a:endParaRPr lang="ru-RU" sz="1000" dirty="0">
              <a:latin typeface="Times New Roman" pitchFamily="18" charset="0"/>
              <a:cs typeface="Times New Roman" pitchFamily="18" charset="0"/>
            </a:endParaRPr>
          </a:p>
          <a:p>
            <a:pPr lvl="1"/>
            <a:r>
              <a:rPr lang="uk-UA" sz="1400" dirty="0">
                <a:latin typeface="Times New Roman" pitchFamily="18" charset="0"/>
                <a:cs typeface="Times New Roman" pitchFamily="18" charset="0"/>
              </a:rPr>
              <a:t>покращення обслуговування покупців.</a:t>
            </a:r>
            <a:endParaRPr lang="ru-RU" sz="1000" dirty="0">
              <a:latin typeface="Times New Roman" pitchFamily="18" charset="0"/>
              <a:cs typeface="Times New Roman" pitchFamily="18" charset="0"/>
            </a:endParaRPr>
          </a:p>
          <a:p>
            <a:r>
              <a:rPr lang="uk-UA" sz="1600" b="1" dirty="0">
                <a:latin typeface="Times New Roman" pitchFamily="18" charset="0"/>
                <a:cs typeface="Times New Roman" pitchFamily="18" charset="0"/>
              </a:rPr>
              <a:t>Розширення кордонів ринку </a:t>
            </a:r>
            <a:r>
              <a:rPr lang="uk-UA" sz="1600" dirty="0">
                <a:latin typeface="Times New Roman" pitchFamily="18" charset="0"/>
                <a:cs typeface="Times New Roman" pitchFamily="18" charset="0"/>
              </a:rPr>
              <a:t>– це пошук для існуючого товару нових ринків. При цьому фірма може освоювати:</a:t>
            </a:r>
            <a:endParaRPr lang="ru-RU" sz="1200" dirty="0">
              <a:latin typeface="Times New Roman" pitchFamily="18" charset="0"/>
              <a:cs typeface="Times New Roman" pitchFamily="18" charset="0"/>
            </a:endParaRPr>
          </a:p>
          <a:p>
            <a:pPr lvl="1"/>
            <a:r>
              <a:rPr lang="uk-UA" sz="1400" dirty="0">
                <a:latin typeface="Times New Roman" pitchFamily="18" charset="0"/>
                <a:cs typeface="Times New Roman" pitchFamily="18" charset="0"/>
              </a:rPr>
              <a:t>демографічні ринки;</a:t>
            </a:r>
            <a:endParaRPr lang="ru-RU" sz="1000" dirty="0">
              <a:latin typeface="Times New Roman" pitchFamily="18" charset="0"/>
              <a:cs typeface="Times New Roman" pitchFamily="18" charset="0"/>
            </a:endParaRPr>
          </a:p>
          <a:p>
            <a:pPr lvl="1"/>
            <a:r>
              <a:rPr lang="uk-UA" sz="1400" dirty="0">
                <a:latin typeface="Times New Roman" pitchFamily="18" charset="0"/>
                <a:cs typeface="Times New Roman" pitchFamily="18" charset="0"/>
              </a:rPr>
              <a:t>ринки організацій;</a:t>
            </a:r>
            <a:endParaRPr lang="ru-RU" sz="1000" dirty="0">
              <a:latin typeface="Times New Roman" pitchFamily="18" charset="0"/>
              <a:cs typeface="Times New Roman" pitchFamily="18" charset="0"/>
            </a:endParaRPr>
          </a:p>
          <a:p>
            <a:pPr lvl="1"/>
            <a:r>
              <a:rPr lang="uk-UA" sz="1400" dirty="0">
                <a:latin typeface="Times New Roman" pitchFamily="18" charset="0"/>
                <a:cs typeface="Times New Roman" pitchFamily="18" charset="0"/>
              </a:rPr>
              <a:t>географічні ринки.</a:t>
            </a:r>
            <a:endParaRPr lang="ru-RU" sz="1000" dirty="0">
              <a:latin typeface="Times New Roman" pitchFamily="18" charset="0"/>
              <a:cs typeface="Times New Roman" pitchFamily="18" charset="0"/>
            </a:endParaRPr>
          </a:p>
          <a:p>
            <a:r>
              <a:rPr lang="uk-UA" sz="1600" b="1" dirty="0">
                <a:latin typeface="Times New Roman" pitchFamily="18" charset="0"/>
                <a:cs typeface="Times New Roman" pitchFamily="18" charset="0"/>
              </a:rPr>
              <a:t>Розробка товару, </a:t>
            </a:r>
            <a:r>
              <a:rPr lang="uk-UA" sz="1600" dirty="0">
                <a:latin typeface="Times New Roman" pitchFamily="18" charset="0"/>
                <a:cs typeface="Times New Roman" pitchFamily="18" charset="0"/>
              </a:rPr>
              <a:t>тобто фірма пропонуватиме клієнтам на існуючих ринках нові товари. Варіанти можливої модифікації товару:</a:t>
            </a:r>
            <a:endParaRPr lang="ru-RU" sz="1600" dirty="0">
              <a:latin typeface="Times New Roman" pitchFamily="18" charset="0"/>
              <a:cs typeface="Times New Roman" pitchFamily="18" charset="0"/>
            </a:endParaRPr>
          </a:p>
          <a:p>
            <a:pPr lvl="1"/>
            <a:r>
              <a:rPr lang="uk-UA" sz="1400" dirty="0">
                <a:latin typeface="Times New Roman" pitchFamily="18" charset="0"/>
                <a:cs typeface="Times New Roman" pitchFamily="18" charset="0"/>
              </a:rPr>
              <a:t>нова розфасовка;</a:t>
            </a:r>
            <a:endParaRPr lang="ru-RU" sz="1000" dirty="0">
              <a:latin typeface="Times New Roman" pitchFamily="18" charset="0"/>
              <a:cs typeface="Times New Roman" pitchFamily="18" charset="0"/>
            </a:endParaRPr>
          </a:p>
          <a:p>
            <a:pPr lvl="1"/>
            <a:r>
              <a:rPr lang="uk-UA" sz="1400" dirty="0">
                <a:latin typeface="Times New Roman" pitchFamily="18" charset="0"/>
                <a:cs typeface="Times New Roman" pitchFamily="18" charset="0"/>
              </a:rPr>
              <a:t>нові складники;</a:t>
            </a:r>
            <a:endParaRPr lang="ru-RU" sz="1000" dirty="0">
              <a:latin typeface="Times New Roman" pitchFamily="18" charset="0"/>
              <a:cs typeface="Times New Roman" pitchFamily="18" charset="0"/>
            </a:endParaRPr>
          </a:p>
          <a:p>
            <a:pPr lvl="1"/>
            <a:r>
              <a:rPr lang="uk-UA" sz="1400" dirty="0">
                <a:latin typeface="Times New Roman" pitchFamily="18" charset="0"/>
                <a:cs typeface="Times New Roman" pitchFamily="18" charset="0"/>
              </a:rPr>
              <a:t>нова упаковка.</a:t>
            </a:r>
            <a:endParaRPr lang="ru-RU" sz="1000" dirty="0">
              <a:latin typeface="Times New Roman" pitchFamily="18" charset="0"/>
              <a:cs typeface="Times New Roman" pitchFamily="18" charset="0"/>
            </a:endParaRPr>
          </a:p>
          <a:p>
            <a:r>
              <a:rPr lang="uk-UA" sz="1600" dirty="0">
                <a:latin typeface="Times New Roman" pitchFamily="18" charset="0"/>
                <a:cs typeface="Times New Roman" pitchFamily="18" charset="0"/>
              </a:rPr>
              <a:t>Крім того фірма може запропонувати один або два нових товари.</a:t>
            </a:r>
            <a:endParaRPr lang="ru-RU" sz="1600" dirty="0">
              <a:latin typeface="Times New Roman" pitchFamily="18" charset="0"/>
              <a:cs typeface="Times New Roman" pitchFamily="18" charset="0"/>
            </a:endParaRPr>
          </a:p>
          <a:p>
            <a:r>
              <a:rPr lang="uk-UA" sz="1600" b="1" dirty="0">
                <a:latin typeface="Times New Roman" pitchFamily="18" charset="0"/>
                <a:cs typeface="Times New Roman" pitchFamily="18" charset="0"/>
              </a:rPr>
              <a:t>Диверсифікація </a:t>
            </a:r>
            <a:r>
              <a:rPr lang="uk-UA" sz="1600" dirty="0">
                <a:latin typeface="Times New Roman" pitchFamily="18" charset="0"/>
                <a:cs typeface="Times New Roman" pitchFamily="18" charset="0"/>
              </a:rPr>
              <a:t>– це пропозиція нових товарів на нових ринках. Фірма може відкрити в себе або купити виробництва, які не пов’язані з її нинішнім асортиментом та ринками (виявити нові галузі виробництва, які принесуть прибутки).</a:t>
            </a:r>
            <a:endParaRPr lang="ru-RU" sz="1600" dirty="0">
              <a:latin typeface="Times New Roman" pitchFamily="18" charset="0"/>
              <a:cs typeface="Times New Roman" pitchFamily="18" charset="0"/>
            </a:endParaRPr>
          </a:p>
          <a:p>
            <a:r>
              <a:rPr lang="uk-UA" sz="1600" dirty="0">
                <a:latin typeface="Times New Roman" pitchFamily="18" charset="0"/>
                <a:cs typeface="Times New Roman" pitchFamily="18" charset="0"/>
              </a:rPr>
              <a:t>Кожну ринкову можливість необхідно оцінити з точки зору її відповідності цілям фірми та наявним ресурсам.</a:t>
            </a:r>
            <a:endParaRPr lang="ru-RU" sz="1600" dirty="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3727770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260648"/>
            <a:ext cx="8229600" cy="4525963"/>
          </a:xfrm>
        </p:spPr>
        <p:txBody>
          <a:bodyPr>
            <a:normAutofit/>
          </a:bodyPr>
          <a:lstStyle/>
          <a:p>
            <a:pPr algn="just"/>
            <a:r>
              <a:rPr lang="uk-UA" sz="2000" dirty="0">
                <a:latin typeface="Times New Roman" pitchFamily="18" charset="0"/>
                <a:cs typeface="Times New Roman" pitchFamily="18" charset="0"/>
              </a:rPr>
              <a:t>Процес вияву та оцінки ринкових можливостей як правило породжує багато нових ідей. Тому перед фірмою стоїть завдання відібрати найкращі ідеї, які відповідали б цілям та ресурсам фірми. При цьому береться до уваги:</a:t>
            </a:r>
            <a:endParaRPr lang="ru-RU" sz="2000" dirty="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423420419"/>
              </p:ext>
            </p:extLst>
          </p:nvPr>
        </p:nvGraphicFramePr>
        <p:xfrm>
          <a:off x="683568" y="2132856"/>
          <a:ext cx="828092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2280" y="1268846"/>
            <a:ext cx="1584176" cy="111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495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16977"/>
            <a:ext cx="4211960" cy="1641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395536" y="260648"/>
            <a:ext cx="8229600" cy="4525963"/>
          </a:xfrm>
        </p:spPr>
        <p:txBody>
          <a:bodyPr>
            <a:normAutofit/>
          </a:bodyPr>
          <a:lstStyle/>
          <a:p>
            <a:pPr algn="just"/>
            <a:r>
              <a:rPr lang="uk-UA" sz="2000" dirty="0">
                <a:latin typeface="Times New Roman" pitchFamily="18" charset="0"/>
                <a:cs typeface="Times New Roman" pitchFamily="18" charset="0"/>
              </a:rPr>
              <a:t>Фірма також повинна бути впевнена, що її проникнення в дану сферу діяльності не викличе негативного ставлення з боку споживачів та конкурентів.</a:t>
            </a:r>
            <a:endParaRPr lang="ru-RU" sz="2000" dirty="0">
              <a:latin typeface="Times New Roman" pitchFamily="18" charset="0"/>
              <a:cs typeface="Times New Roman" pitchFamily="18" charset="0"/>
            </a:endParaRPr>
          </a:p>
          <a:p>
            <a:pPr algn="just"/>
            <a:r>
              <a:rPr lang="uk-UA" sz="2000" dirty="0">
                <a:latin typeface="Times New Roman" pitchFamily="18" charset="0"/>
                <a:cs typeface="Times New Roman" pitchFamily="18" charset="0"/>
              </a:rPr>
              <a:t>Кожну ринкову можливість фірма вивчає з точки зору величини та характеру ринку. Цей процес складається з чотирьох етапів.</a:t>
            </a:r>
            <a:endParaRPr lang="ru-RU" sz="2000" dirty="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1988896284"/>
              </p:ext>
            </p:extLst>
          </p:nvPr>
        </p:nvGraphicFramePr>
        <p:xfrm>
          <a:off x="3048744" y="216154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1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28" y="2603183"/>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490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645024"/>
            <a:ext cx="2376686" cy="1242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67544" y="332656"/>
            <a:ext cx="8229600" cy="4525963"/>
          </a:xfrm>
        </p:spPr>
        <p:txBody>
          <a:bodyPr>
            <a:noAutofit/>
          </a:bodyPr>
          <a:lstStyle/>
          <a:p>
            <a:pPr marL="0" lvl="0" indent="0" algn="just">
              <a:buNone/>
            </a:pPr>
            <a:r>
              <a:rPr lang="uk-UA" sz="1600" b="1" dirty="0">
                <a:latin typeface="Times New Roman" pitchFamily="18" charset="0"/>
                <a:cs typeface="Times New Roman" pitchFamily="18" charset="0"/>
              </a:rPr>
              <a:t>Вимірювання та прогнозування попиту</a:t>
            </a:r>
            <a:endParaRPr lang="ru-RU" sz="1600" b="1" dirty="0">
              <a:latin typeface="Times New Roman" pitchFamily="18" charset="0"/>
              <a:cs typeface="Times New Roman" pitchFamily="18" charset="0"/>
            </a:endParaRPr>
          </a:p>
          <a:p>
            <a:pPr algn="just"/>
            <a:r>
              <a:rPr lang="uk-UA" sz="1600" dirty="0">
                <a:latin typeface="Times New Roman" pitchFamily="18" charset="0"/>
                <a:cs typeface="Times New Roman" pitchFamily="18" charset="0"/>
              </a:rPr>
              <a:t>Обдумуючи свій вихід на ринок фірма проведе найбільш точну оцінку сьогоднішнього і майбутнього розміру ринку. Для оцінки </a:t>
            </a:r>
            <a:r>
              <a:rPr lang="uk-UA" sz="1600" dirty="0" smtClean="0">
                <a:latin typeface="Times New Roman" pitchFamily="18" charset="0"/>
                <a:cs typeface="Times New Roman" pitchFamily="18" charset="0"/>
              </a:rPr>
              <a:t>сьогоднішнього</a:t>
            </a:r>
            <a:r>
              <a:rPr lang="en-US" sz="1600"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розміру </a:t>
            </a:r>
            <a:r>
              <a:rPr lang="uk-UA" sz="1600" dirty="0">
                <a:latin typeface="Times New Roman" pitchFamily="18" charset="0"/>
                <a:cs typeface="Times New Roman" pitchFamily="18" charset="0"/>
              </a:rPr>
              <a:t>ринку фірма виявить всі подібні товари до свого (аналоги) і оцінить розмір продажу кожного з них.</a:t>
            </a:r>
            <a:endParaRPr lang="ru-RU" sz="1600" dirty="0">
              <a:latin typeface="Times New Roman" pitchFamily="18" charset="0"/>
              <a:cs typeface="Times New Roman" pitchFamily="18" charset="0"/>
            </a:endParaRPr>
          </a:p>
          <a:p>
            <a:pPr algn="just"/>
            <a:r>
              <a:rPr lang="uk-UA" sz="1600" dirty="0">
                <a:latin typeface="Times New Roman" pitchFamily="18" charset="0"/>
                <a:cs typeface="Times New Roman" pitchFamily="18" charset="0"/>
              </a:rPr>
              <a:t>Для оцінки майбутнього розміру ринку фірма повинна розглянути всі фактори та тенденції, що впливають на розвиток ринку даного товару і зробити свої прогнози відносно його перспектив.</a:t>
            </a:r>
            <a:endParaRPr lang="ru-RU" sz="1600" dirty="0">
              <a:latin typeface="Times New Roman" pitchFamily="18" charset="0"/>
              <a:cs typeface="Times New Roman" pitchFamily="18" charset="0"/>
            </a:endParaRPr>
          </a:p>
          <a:p>
            <a:pPr marL="0" lvl="0" indent="0" algn="just">
              <a:buNone/>
            </a:pPr>
            <a:r>
              <a:rPr lang="uk-UA" sz="1600" b="1" dirty="0">
                <a:latin typeface="Times New Roman" pitchFamily="18" charset="0"/>
                <a:cs typeface="Times New Roman" pitchFamily="18" charset="0"/>
              </a:rPr>
              <a:t>Сегментування ринку</a:t>
            </a:r>
            <a:endParaRPr lang="ru-RU" sz="1600" b="1" dirty="0">
              <a:latin typeface="Times New Roman" pitchFamily="18" charset="0"/>
              <a:cs typeface="Times New Roman" pitchFamily="18" charset="0"/>
            </a:endParaRPr>
          </a:p>
          <a:p>
            <a:pPr marL="0" indent="0" algn="just">
              <a:buNone/>
            </a:pPr>
            <a:r>
              <a:rPr lang="uk-UA" sz="1600" dirty="0">
                <a:latin typeface="Times New Roman" pitchFamily="18" charset="0"/>
                <a:cs typeface="Times New Roman" pitchFamily="18" charset="0"/>
              </a:rPr>
              <a:t>Ринок складається з великої кількості споживачів, які відрізняються смаками, уподобаннями, потребами, доходами. Фірма розуміє, що її товар не зможе задовольнити потреби усіх споживачів на ринку. Тому важливо поділити споживачів на групи.</a:t>
            </a:r>
            <a:endParaRPr lang="ru-RU" sz="1600" dirty="0">
              <a:latin typeface="Times New Roman" pitchFamily="18" charset="0"/>
              <a:cs typeface="Times New Roman" pitchFamily="18" charset="0"/>
            </a:endParaRPr>
          </a:p>
          <a:p>
            <a:pPr marL="0" indent="0" algn="just">
              <a:buNone/>
            </a:pPr>
            <a:r>
              <a:rPr lang="uk-UA" sz="1600" dirty="0">
                <a:latin typeface="Times New Roman" pitchFamily="18" charset="0"/>
                <a:cs typeface="Times New Roman" pitchFamily="18" charset="0"/>
              </a:rPr>
              <a:t>Процес поділу споживачів на групи на основі відмінностей у потребах, характеристиках, доходах, інтересах називається </a:t>
            </a:r>
            <a:r>
              <a:rPr lang="uk-UA" sz="1600" b="1" i="1" dirty="0">
                <a:latin typeface="Times New Roman" pitchFamily="18" charset="0"/>
                <a:cs typeface="Times New Roman" pitchFamily="18" charset="0"/>
              </a:rPr>
              <a:t>сегментуванням ринку.</a:t>
            </a:r>
            <a:endParaRPr lang="ru-RU" sz="1600" dirty="0">
              <a:latin typeface="Times New Roman" pitchFamily="18" charset="0"/>
              <a:cs typeface="Times New Roman" pitchFamily="18" charset="0"/>
            </a:endParaRPr>
          </a:p>
          <a:p>
            <a:pPr marL="0" indent="0" algn="just">
              <a:buNone/>
            </a:pPr>
            <a:r>
              <a:rPr lang="uk-UA" sz="1600" dirty="0">
                <a:latin typeface="Times New Roman" pitchFamily="18" charset="0"/>
                <a:cs typeface="Times New Roman" pitchFamily="18" charset="0"/>
              </a:rPr>
              <a:t>Групи споживачів можуть формуватися:</a:t>
            </a:r>
            <a:endParaRPr lang="ru-RU" sz="1600" dirty="0">
              <a:latin typeface="Times New Roman" pitchFamily="18" charset="0"/>
              <a:cs typeface="Times New Roman" pitchFamily="18" charset="0"/>
            </a:endParaRPr>
          </a:p>
          <a:p>
            <a:pPr lvl="0" algn="just">
              <a:buFont typeface="Wingdings" pitchFamily="2" charset="2"/>
              <a:buChar char="Ø"/>
            </a:pPr>
            <a:r>
              <a:rPr lang="uk-UA" sz="1600" dirty="0">
                <a:latin typeface="Times New Roman" pitchFamily="18" charset="0"/>
                <a:cs typeface="Times New Roman" pitchFamily="18" charset="0"/>
              </a:rPr>
              <a:t>за географічними ознаками (регіон, місто)</a:t>
            </a:r>
            <a:endParaRPr lang="ru-RU" sz="1600" dirty="0">
              <a:latin typeface="Times New Roman" pitchFamily="18" charset="0"/>
              <a:cs typeface="Times New Roman" pitchFamily="18" charset="0"/>
            </a:endParaRPr>
          </a:p>
          <a:p>
            <a:pPr lvl="0" algn="just">
              <a:buFont typeface="Wingdings" pitchFamily="2" charset="2"/>
              <a:buChar char="Ø"/>
            </a:pPr>
            <a:r>
              <a:rPr lang="uk-UA" sz="1600" dirty="0">
                <a:latin typeface="Times New Roman" pitchFamily="18" charset="0"/>
                <a:cs typeface="Times New Roman" pitchFamily="18" charset="0"/>
              </a:rPr>
              <a:t>за демографічними ознаками (стать, вік)</a:t>
            </a:r>
            <a:endParaRPr lang="ru-RU" sz="1600" dirty="0">
              <a:latin typeface="Times New Roman" pitchFamily="18" charset="0"/>
              <a:cs typeface="Times New Roman" pitchFamily="18" charset="0"/>
            </a:endParaRPr>
          </a:p>
          <a:p>
            <a:pPr lvl="0" algn="just">
              <a:buFont typeface="Wingdings" pitchFamily="2" charset="2"/>
              <a:buChar char="Ø"/>
            </a:pPr>
            <a:r>
              <a:rPr lang="uk-UA" sz="1600" dirty="0">
                <a:latin typeface="Times New Roman" pitchFamily="18" charset="0"/>
                <a:cs typeface="Times New Roman" pitchFamily="18" charset="0"/>
              </a:rPr>
              <a:t>за економічними ознаками (рівень </a:t>
            </a:r>
            <a:r>
              <a:rPr lang="uk-UA" sz="1600" dirty="0" smtClean="0">
                <a:latin typeface="Times New Roman" pitchFamily="18" charset="0"/>
                <a:cs typeface="Times New Roman" pitchFamily="18" charset="0"/>
              </a:rPr>
              <a:t>доходів)</a:t>
            </a:r>
            <a:endParaRPr lang="en-US" sz="1600" dirty="0" smtClean="0">
              <a:latin typeface="Times New Roman" pitchFamily="18" charset="0"/>
              <a:cs typeface="Times New Roman" pitchFamily="18" charset="0"/>
            </a:endParaRPr>
          </a:p>
          <a:p>
            <a:pPr lvl="0" algn="just">
              <a:buFont typeface="Wingdings" pitchFamily="2" charset="2"/>
              <a:buChar char="Ø"/>
            </a:pPr>
            <a:r>
              <a:rPr lang="uk-UA" sz="1600" dirty="0" smtClean="0">
                <a:latin typeface="Times New Roman" pitchFamily="18" charset="0"/>
                <a:cs typeface="Times New Roman" pitchFamily="18" charset="0"/>
              </a:rPr>
              <a:t>за </a:t>
            </a:r>
            <a:r>
              <a:rPr lang="uk-UA" sz="1600" dirty="0">
                <a:latin typeface="Times New Roman" pitchFamily="18" charset="0"/>
                <a:cs typeface="Times New Roman" pitchFamily="18" charset="0"/>
              </a:rPr>
              <a:t>соціальними ознаками (належність до певного суспільного класу).</a:t>
            </a:r>
            <a:endParaRPr lang="ru-RU" sz="1600" dirty="0">
              <a:latin typeface="Times New Roman" pitchFamily="18" charset="0"/>
              <a:cs typeface="Times New Roman" pitchFamily="18" charset="0"/>
            </a:endParaRPr>
          </a:p>
          <a:p>
            <a:pPr marL="0" indent="0" algn="just">
              <a:buNone/>
            </a:pPr>
            <a:r>
              <a:rPr lang="uk-UA" sz="1600" b="1" dirty="0">
                <a:latin typeface="Times New Roman" pitchFamily="18" charset="0"/>
                <a:cs typeface="Times New Roman" pitchFamily="18" charset="0"/>
              </a:rPr>
              <a:t>Сегмент ринку </a:t>
            </a:r>
            <a:r>
              <a:rPr lang="uk-UA" sz="1600" dirty="0">
                <a:latin typeface="Times New Roman" pitchFamily="18" charset="0"/>
                <a:cs typeface="Times New Roman" pitchFamily="18" charset="0"/>
              </a:rPr>
              <a:t>– це група споживачів, які однаково реагують на один і той же набір стимулів маркетингу (якість товару, його ціна, тощо).</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153989275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3799</Words>
  <Application>Microsoft Office PowerPoint</Application>
  <PresentationFormat>Экран (4:3)</PresentationFormat>
  <Paragraphs>173</Paragraphs>
  <Slides>27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ТЕМА 11. ПРОЦЕС УПРАВЛІННЯ МАРКЕТИНГОМ </vt:lpstr>
      <vt:lpstr>Презентация PowerPoint</vt:lpstr>
      <vt:lpstr>Презентация PowerPoint</vt:lpstr>
      <vt:lpstr>2. Аналіз ринкових можливостей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4. Розробка комплексу маркетингу </vt:lpstr>
      <vt:lpstr>Презентация PowerPoint</vt:lpstr>
      <vt:lpstr>5. Впровадження в життя маркетингових заходів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6. Стратегічне планування та етапи його здійснення </vt:lpstr>
      <vt:lpstr>Презентация PowerPoint</vt:lpstr>
      <vt:lpstr>7. Планування маркетингу: розділи плану маркетингу, розробка бюджету маркетингу </vt:lpstr>
      <vt:lpstr>Презентация PowerPoint</vt:lpstr>
      <vt:lpstr>8. Маркетинговий контроль та його види </vt:lpstr>
      <vt:lpstr>Презентация PowerPoint</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11. ПРОЦЕС УПРАВЛІННЯ МАРКЕТИНГОМ</dc:title>
  <dc:creator>Admin</dc:creator>
  <cp:lastModifiedBy>User</cp:lastModifiedBy>
  <cp:revision>7</cp:revision>
  <dcterms:created xsi:type="dcterms:W3CDTF">2022-04-13T13:59:20Z</dcterms:created>
  <dcterms:modified xsi:type="dcterms:W3CDTF">2022-04-16T18:40:31Z</dcterms:modified>
</cp:coreProperties>
</file>