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72" r:id="rId4"/>
    <p:sldId id="273" r:id="rId5"/>
    <p:sldId id="274" r:id="rId6"/>
    <p:sldId id="275" r:id="rId7"/>
    <p:sldId id="277" r:id="rId8"/>
    <p:sldId id="276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8EDE"/>
    <a:srgbClr val="E2B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Зображення, що містить знімок екрана&#10;&#10;Автоматично згенерований опис">
            <a:extLst>
              <a:ext uri="{FF2B5EF4-FFF2-40B4-BE49-F238E27FC236}">
                <a16:creationId xmlns:a16="http://schemas.microsoft.com/office/drawing/2014/main" id="{F0E15C15-BD2D-4140-9883-145406D3CF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66069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DA182-0FE1-4C67-8717-AB760ACAE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122363"/>
            <a:ext cx="9962606" cy="2387600"/>
          </a:xfrm>
        </p:spPr>
        <p:txBody>
          <a:bodyPr anchor="b"/>
          <a:lstStyle>
            <a:lvl1pPr algn="l">
              <a:defRPr sz="6000">
                <a:latin typeface="e-Ukraine" panose="00000500000000000000" pitchFamily="50" charset="-52"/>
              </a:defRPr>
            </a:lvl1pPr>
          </a:lstStyle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564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2470D-BDBA-4A83-A23F-21F2E1B1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61663CA-CC47-44A0-96A6-411749088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F0BAD8D-FC62-470F-88EF-BD4EC8C2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615CE77-EF21-4FE4-A96D-A41AE649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4967774-1ACB-4AD8-89E8-99E4EF36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1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D7AC986-B229-445C-A34B-FFDB823B5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ED9B07F-40BC-4F10-BB36-38B20DC5C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A764043-571D-4EEF-B668-9B6B234A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4FB2031-40C1-4E71-A2E4-AF95F12C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65C075-78FB-4169-9238-C190C42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445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4EACF11-03B8-4C42-8B82-DF88AC08BD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49478-BD9D-463C-8303-BD5E00AE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5" y="356121"/>
            <a:ext cx="10635343" cy="1325563"/>
          </a:xfrm>
        </p:spPr>
        <p:txBody>
          <a:bodyPr>
            <a:normAutofit/>
          </a:bodyPr>
          <a:lstStyle>
            <a:lvl1pPr>
              <a:defRPr sz="4000">
                <a:latin typeface="e-Ukraine" panose="00000500000000000000" pitchFamily="50" charset="-52"/>
              </a:defRPr>
            </a:lvl1pPr>
          </a:lstStyle>
          <a:p>
            <a:r>
              <a:rPr lang="uk-UA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89DDD4-F4E9-4D8C-BBCD-DA80083AD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5" y="1907176"/>
            <a:ext cx="10635343" cy="3956277"/>
          </a:xfrm>
        </p:spPr>
        <p:txBody>
          <a:bodyPr>
            <a:normAutofit/>
          </a:bodyPr>
          <a:lstStyle>
            <a:lvl1pPr>
              <a:defRPr sz="1800">
                <a:latin typeface="e-Ukraine Light" panose="00000400000000000000" pitchFamily="50" charset="-52"/>
              </a:defRPr>
            </a:lvl1pPr>
            <a:lvl2pPr>
              <a:defRPr sz="1600">
                <a:latin typeface="e-Ukraine Light" panose="00000400000000000000" pitchFamily="50" charset="-52"/>
              </a:defRPr>
            </a:lvl2pPr>
            <a:lvl3pPr>
              <a:defRPr sz="1400">
                <a:latin typeface="e-Ukraine Light" panose="00000400000000000000" pitchFamily="50" charset="-52"/>
              </a:defRPr>
            </a:lvl3pPr>
            <a:lvl4pPr>
              <a:defRPr sz="1200">
                <a:latin typeface="e-Ukraine Light" panose="00000400000000000000" pitchFamily="50" charset="-52"/>
              </a:defRPr>
            </a:lvl4pPr>
            <a:lvl5pPr>
              <a:defRPr sz="1200">
                <a:latin typeface="e-Ukraine Light" panose="00000400000000000000" pitchFamily="50" charset="-52"/>
              </a:defRPr>
            </a:lvl5pPr>
          </a:lstStyle>
          <a:p>
            <a:pPr lvl="0"/>
            <a:r>
              <a:rPr lang="uk-UA" dirty="0"/>
              <a:t>Клацніть, щоб відредагувати стилі зразків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40317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843D5-1A7D-4640-B906-03E9E0F35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B63F2F0-5D5B-4D3B-B423-87731E08F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14A4745-FDE0-4CCA-85FE-17CFCA0D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51ECA7D-6184-4A43-8A3B-8C294660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7781584-B085-46F1-9DF8-94C6F87D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696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49E80-9583-4206-B089-12ABD73E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6E33126-B6C6-4F09-A082-FBEFFD3F2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92171A5-6863-49D6-8A34-A1417B466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D8A4DBE-8BA7-4F04-88D2-3F4F728E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ECFFBD1-D4F5-41B8-BFE6-BB8592AB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62F583F-E090-4EFD-AADD-89087956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225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50327-34C2-4749-B055-74F4A2B9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3633F4D-6297-4E27-BA7A-7220F610A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148B1A0-D9D1-4FB0-8D1E-A48EFBB5D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16A4B84-9538-4B5F-BF72-121E30E9C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B41F3D5-FB97-45D2-B3CF-7173267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D01C41E-4B0D-493D-8F6C-F737AF2A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C4F3F00-CE2D-4D98-A3A2-13C180D6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DC8547BA-B3E6-4337-8849-88A38619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170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71E9D-E09F-4731-8036-6C4D543B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580F55E-E1E6-4CF8-9AF0-02B9EF77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14EB09F-72E6-4BEC-A6A4-3AD19917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F1996D7-0CB7-4466-A2C5-BCDB15C2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30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6622940-00CD-487D-B54F-486CE528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E206328-5243-43E8-96DE-67E8CB24E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F5E84BA-E63C-4C2D-8CD6-8BC103A2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74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14AEF-3EF0-4845-B95E-35111B21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5756831-DD6E-4873-87BC-6DD41A37E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36D81F0-B1D2-44E6-8215-1427D5CB1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6CB56BF-6617-48DA-B8A6-947A33F5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A98B213-FE38-4789-953F-21FA6ACF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257C469-43C9-4DAA-B1BF-846334D9D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873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40800-A5DF-4044-96DE-60C3D04C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7D58463-A2E3-491A-AF54-D121BF4C7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A3224CC-71BC-4F46-BBC7-02A2CD33F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2DD2E24-2674-4963-B635-12B4F447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EAF79FE-6D1D-45BE-8B6B-F9DB318B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3929BA9-5235-4688-A154-9AE558B5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744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69EE172-D401-406E-BB6C-4FABEF7C2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A138DEB-58D8-4B0F-A75B-63F93AD5C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1CF52FD-1645-44CC-AF5D-FE7FCDC23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5AF2-9D99-4C8F-974C-4FDFCC2C224C}" type="datetimeFigureOut">
              <a:rPr lang="uk-UA" smtClean="0"/>
              <a:t>16.09.2020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3B8F93C-0495-4D3D-8F40-6EB67E1E5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43BBE66-0316-45C2-B2EE-5792B4D35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4DBF-2C9E-4E12-B87B-F4126DD3CC0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86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abi.gov.u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F0B73D-E345-404F-BD99-5E209397C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Послуги з питань будівництва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20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Дії адміністраторів ЦНАП при прийнятті документації щодо </a:t>
            </a:r>
            <a:r>
              <a:rPr lang="uk-UA" b="1" dirty="0" smtClean="0"/>
              <a:t>будівництва (2)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Адміністратори приймають і перевіряють повноту пакета документів, завіряють копії документів, реєструють послугу, повідомляють суб’єкта звернення про орієнтовний термін виконання і спосіб отримання результату, формують справу і </a:t>
            </a:r>
            <a:r>
              <a:rPr lang="uk-UA" dirty="0" err="1"/>
              <a:t>видруковують</a:t>
            </a:r>
            <a:r>
              <a:rPr lang="uk-UA" dirty="0"/>
              <a:t> опис прийняття документів та заносять їх до електронної бази АСКОД.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Доопрацьовуючи </a:t>
            </a:r>
            <a:r>
              <a:rPr lang="uk-UA" dirty="0"/>
              <a:t>послугу, адміністратори сканують вхідний пакет документів та підписують електронним підписом.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Протягом </a:t>
            </a:r>
            <a:r>
              <a:rPr lang="uk-UA" dirty="0"/>
              <a:t>одного робочого дня адміністратор відправляє електронну картку через АСКОД суб’єкту надання адміністративної послуги та передає сформовану паперову справу </a:t>
            </a:r>
            <a:r>
              <a:rPr lang="uk-UA" dirty="0" err="1"/>
              <a:t>наручно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91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Дії адміністраторів ЦНАП при прийнятті документації щодо будівництва </a:t>
            </a:r>
            <a:r>
              <a:rPr lang="uk-UA" b="1" dirty="0" smtClean="0"/>
              <a:t>(3)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Результатом </a:t>
            </a:r>
            <a:r>
              <a:rPr lang="uk-UA" dirty="0"/>
              <a:t>послуги є отримання протягом десяти робочих днів замовником будівельного паспорта або лист із зауваженнями до поданих документів для їх доопрацювання.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Адміністратор </a:t>
            </a:r>
            <a:r>
              <a:rPr lang="uk-UA" dirty="0"/>
              <a:t>ЦНАП сканує отриманий результат, здійснює відповідний запис в електронній картці послуги та повідомляє суб’єкта звернення про результат послуги шляхом автоматичної розсилки </a:t>
            </a:r>
            <a:r>
              <a:rPr lang="uk-UA" dirty="0" err="1"/>
              <a:t>sms</a:t>
            </a:r>
            <a:r>
              <a:rPr lang="uk-UA" dirty="0"/>
              <a:t>-повідомлення на залишений контактний номер.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5676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Дії адміністраторів ЦНАП при прийнятті документації щодо будівництва </a:t>
            </a:r>
            <a:r>
              <a:rPr lang="uk-UA" b="1" dirty="0" smtClean="0"/>
              <a:t>(4)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Наступним етапом є подання до ЦНАПУ документу про початок будівельних робіт. Адміністратор контролює терміни виконання послуги суб’єктом надання адміністративної послуги.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Після </a:t>
            </a:r>
            <a:r>
              <a:rPr lang="uk-UA" dirty="0"/>
              <a:t>завершення будівництва, замовник особисто звертається в бюро технічної інвентаризації або до сертифікованих спеціалістів для виготовлення технічного паспорта.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Подавши </a:t>
            </a:r>
            <a:r>
              <a:rPr lang="uk-UA" dirty="0"/>
              <a:t>декларацію про завершення будівельних робіт до ЦНАП та отримавши позитивний результат, замовник може реєструвати право власності на нерухоме майно також звернувшись до адміністратора ЦНАП.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29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Законодавча </a:t>
            </a:r>
            <a:r>
              <a:rPr lang="uk-UA" b="1" dirty="0" smtClean="0"/>
              <a:t>база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Відносини у сфері містобудівної діяльності регулюються в </a:t>
            </a:r>
            <a:r>
              <a:rPr lang="uk-UA" dirty="0" smtClean="0"/>
              <a:t>Україні:</a:t>
            </a:r>
          </a:p>
          <a:p>
            <a:r>
              <a:rPr lang="uk-UA" dirty="0" smtClean="0"/>
              <a:t>Конституцією </a:t>
            </a:r>
            <a:r>
              <a:rPr lang="uk-UA" dirty="0"/>
              <a:t>України, </a:t>
            </a:r>
            <a:endParaRPr lang="uk-UA" dirty="0" smtClean="0"/>
          </a:p>
          <a:p>
            <a:r>
              <a:rPr lang="uk-UA" dirty="0" smtClean="0"/>
              <a:t>Цивільним</a:t>
            </a:r>
            <a:r>
              <a:rPr lang="uk-UA" dirty="0"/>
              <a:t>, Господарським і Земельними кодексами України, </a:t>
            </a:r>
            <a:endParaRPr lang="uk-UA" dirty="0" smtClean="0"/>
          </a:p>
          <a:p>
            <a:r>
              <a:rPr lang="uk-UA" dirty="0" smtClean="0"/>
              <a:t>Законами </a:t>
            </a:r>
            <a:r>
              <a:rPr lang="uk-UA" dirty="0"/>
              <a:t>України «Про регулювання містобудівної діяльності»,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Генеральну схему планування території»,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основи містобудування»,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архітектурну діяльність»,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комплексну реконструкцію кварталів (мікрорайонів) застарілого житлового фонду», </a:t>
            </a:r>
            <a:endParaRPr lang="uk-UA" dirty="0" smtClean="0"/>
          </a:p>
          <a:p>
            <a:r>
              <a:rPr lang="uk-UA" dirty="0" smtClean="0"/>
              <a:t>«</a:t>
            </a:r>
            <a:r>
              <a:rPr lang="uk-UA" dirty="0"/>
              <a:t>Про землеустрій», </a:t>
            </a:r>
            <a:endParaRPr lang="uk-UA" dirty="0" smtClean="0"/>
          </a:p>
          <a:p>
            <a:r>
              <a:rPr lang="uk-UA" dirty="0" smtClean="0"/>
              <a:t>іншими </a:t>
            </a:r>
            <a:r>
              <a:rPr lang="uk-UA" dirty="0"/>
              <a:t>нормативно-правовими актами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696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інформація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Поняття будівництво включає в себе нове будівництво, реконструкцію, реставрацію, капітальний ремонт будинків, споруд та інших об’єктів.</a:t>
            </a:r>
          </a:p>
          <a:p>
            <a:pPr marL="0" indent="0">
              <a:buNone/>
            </a:pPr>
            <a:r>
              <a:rPr lang="uk-UA" dirty="0"/>
              <a:t>Об’єктами будівництва  є будинки, будівлі, споруди будь-якого призначення, їх комплекси або частини.</a:t>
            </a:r>
          </a:p>
          <a:p>
            <a:r>
              <a:rPr lang="uk-UA" dirty="0"/>
              <a:t>Нове будівництво – це будівництво об’єктів житлового, громадського, культурного, побутового та комунального призначення, включаючи інженерні мережі та благоустрій території.</a:t>
            </a:r>
          </a:p>
          <a:p>
            <a:r>
              <a:rPr lang="uk-UA" dirty="0"/>
              <a:t>Реконструкція – це перебудова введеного в експлуатацію в установленому порядку об’єкта будівництва.</a:t>
            </a:r>
          </a:p>
          <a:p>
            <a:r>
              <a:rPr lang="uk-UA" dirty="0"/>
              <a:t>Капітальний ремонт –сукупність робіт на об’єкті будівництва, введеному в експлуатацію, без зміни його геометричних розмірів та функціонального призначення та поліпшення його експлуатаційних показників.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029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</a:t>
            </a:r>
            <a:r>
              <a:rPr lang="uk-UA" dirty="0" smtClean="0"/>
              <a:t>визначення: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Будинок </a:t>
            </a:r>
            <a:r>
              <a:rPr lang="uk-UA" dirty="0"/>
              <a:t>– різновид будівлі, яка призначена, як правило, для проживання та обслуговування людей;</a:t>
            </a:r>
          </a:p>
          <a:p>
            <a:r>
              <a:rPr lang="uk-UA" dirty="0"/>
              <a:t>Відокремлена частина будинку, будівлі, споруди – автономна конструктивна система (блок, секція, дільниця).</a:t>
            </a:r>
          </a:p>
          <a:p>
            <a:r>
              <a:rPr lang="uk-UA" dirty="0"/>
              <a:t>Комплекс (будова) – сукупність будівель, будинків, споруд будь-якого призначення.</a:t>
            </a:r>
          </a:p>
          <a:p>
            <a:r>
              <a:rPr lang="uk-UA" dirty="0"/>
              <a:t>Будинок дачний – житловий будинок садибного типу для використання протягом року для відпочинку, тимчасового перебування або постійного проживання.</a:t>
            </a:r>
          </a:p>
          <a:p>
            <a:r>
              <a:rPr lang="uk-UA" dirty="0"/>
              <a:t>Будинок садовий – будівля для сезонного використання, яка не відповідає нормам житлових будинків.</a:t>
            </a:r>
          </a:p>
          <a:p>
            <a:r>
              <a:rPr lang="uk-UA" dirty="0"/>
              <a:t>Зблокований житловий будинок – будинок квартирного типу, що складається з двох і більше квартир.</a:t>
            </a:r>
          </a:p>
          <a:p>
            <a:r>
              <a:rPr lang="uk-UA" dirty="0"/>
              <a:t>Садибний будинок (індивідуальний будинок) – житловий будинок з присадибною ділянкою та господарськими спорудами.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192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Дозвільні документи </a:t>
            </a:r>
            <a:r>
              <a:rPr lang="uk-UA" b="1" dirty="0"/>
              <a:t>при виконанні будівельних </a:t>
            </a:r>
            <a:r>
              <a:rPr lang="uk-UA" b="1" dirty="0" smtClean="0"/>
              <a:t>робіт (1)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Оформлення документів – це початковий етап усього процесу будівництва. Набувши право власності чи оренди земельної ділянки і маючи намір здійснювати будівництво, замовник подає пакет документів для отримання будівельного паспорта.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Видача </a:t>
            </a:r>
            <a:r>
              <a:rPr lang="uk-UA" dirty="0"/>
              <a:t>даного документа здійснюється уповноваженим органом містобудування та архітектури безпосередньо, через центри надання адміністративних послуг. </a:t>
            </a:r>
          </a:p>
          <a:p>
            <a:pPr marL="0" indent="0">
              <a:buNone/>
            </a:pPr>
            <a:r>
              <a:rPr lang="uk-UA" dirty="0"/>
              <a:t>Замовник має право виконувати будівельні роботи після подання повідомлення про початок будівельних робіт відповідному органу державного архітектурно-будівельному контролю.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Форма </a:t>
            </a:r>
            <a:r>
              <a:rPr lang="uk-UA" dirty="0"/>
              <a:t>повідомлення про початок будівельних робіт та порядок його подання визначаються Кабінетом Міністрів України. Замовник, відповідно до закону, несе відповідальність за повноту і достовірність даних. Виконання будівельних робіт без відповідного документа, вважається самочинним будівництвом і тягне за собою відповідальність згідно законодавства.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385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Дозвільні документи при виконанні будівельних </a:t>
            </a:r>
            <a:r>
              <a:rPr lang="uk-UA" b="1" dirty="0" smtClean="0"/>
              <a:t>робіт (2)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Перед прийняттям в експлуатацію завершених будівництвом об’єктів, у тому числі після проведення реконструкції, капітального ремонту, технічного переоснащення, реставрації, щодо яких отримано право на виконання будівельних робіт проводиться технічна інвентаризація.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Це </a:t>
            </a:r>
            <a:r>
              <a:rPr lang="uk-UA" dirty="0"/>
              <a:t>комплекс робіт з обмірювання об’єкта нерухомого майна з визначенням його складу, фактичної площі, об’єму, технічного стану  та із виготовленням технічного паспорта.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365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Дозвільні документи при виконанні будівельних </a:t>
            </a:r>
            <a:r>
              <a:rPr lang="uk-UA" b="1" dirty="0" smtClean="0"/>
              <a:t>робіт (3)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Прийняття в експлуатацію закінчених будівництвом об’єктів, здійснюється шляхом реєстрації, відповідним органом державного архітектурно-будівельного контролю, на безоплатній основі, поданої замовником декларації про готовність об’єкта до експлуатації протягом десяти робочих днів з дня реєстрації заяви. </a:t>
            </a:r>
          </a:p>
          <a:p>
            <a:pPr marL="0" indent="0">
              <a:buNone/>
            </a:pPr>
            <a:r>
              <a:rPr lang="uk-UA" dirty="0"/>
              <a:t>Декларація подається до органу державного архітектурно-будівельного контролю через центри надання адміністративних послуг чи через електронний кабінет. Орган ДАБІ забезпечує внесення інформації, зазначеної в декларації, до реєстру. У разі подання чи оформлення декларації з порушенням установлених вимог орган ДАБІ повертає її замовнику з обґрунтуванням причин повернення на доопрацювання.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4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Дозвільні документи при виконанні будівельних </a:t>
            </a:r>
            <a:r>
              <a:rPr lang="uk-UA" b="1" dirty="0" smtClean="0"/>
              <a:t>робіт (4)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Усі бланки документів, необхідних для подання в процесі будівництва, розміщені на офіційному сайті ДАБІ України (</a:t>
            </a:r>
            <a:r>
              <a:rPr lang="uk-UA" u="sng" dirty="0">
                <a:hlinkClick r:id="rId2"/>
              </a:rPr>
              <a:t>https://dabi.gov.ua/</a:t>
            </a:r>
            <a:r>
              <a:rPr lang="uk-UA" dirty="0"/>
              <a:t>).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Єдиний </a:t>
            </a:r>
            <a:r>
              <a:rPr lang="uk-UA" dirty="0"/>
              <a:t>реєстр документів, що дають право на виконання будівельних робіт та прийняття в експлуатацію закінчених будівництвом об’єктів, а також інших відомостей пов’язаних з будівництвом, знаходяться в розділі «Реєстр будівельної діяльності» на сайті вказаному вище.</a:t>
            </a:r>
          </a:p>
          <a:p>
            <a:pPr marL="0" indent="0">
              <a:buNone/>
            </a:pPr>
            <a:r>
              <a:rPr lang="uk-UA" dirty="0"/>
              <a:t>Для проведення державної реєстрації права власності необхідні серія та номер зареєстрованої декларації про готовність об’єкта до експлуатації.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925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Дії адміністраторів ЦНАП при прийнятті документації щодо </a:t>
            </a:r>
            <a:r>
              <a:rPr lang="uk-UA" b="1" dirty="0" smtClean="0"/>
              <a:t>будівництва (1)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Суб’єкти, зацікавлені в одержанні будівельного паспорта, звертаються в ЦНАП із пакетом документів, до якого входять:  </a:t>
            </a:r>
            <a:endParaRPr lang="uk-UA" dirty="0" smtClean="0"/>
          </a:p>
          <a:p>
            <a:r>
              <a:rPr lang="uk-UA" dirty="0" smtClean="0"/>
              <a:t>заява </a:t>
            </a:r>
            <a:r>
              <a:rPr lang="uk-UA" dirty="0"/>
              <a:t>на видачу будівельного паспорта, </a:t>
            </a:r>
            <a:endParaRPr lang="uk-UA" dirty="0" smtClean="0"/>
          </a:p>
          <a:p>
            <a:r>
              <a:rPr lang="uk-UA" dirty="0" smtClean="0"/>
              <a:t>засвідчена </a:t>
            </a:r>
            <a:r>
              <a:rPr lang="uk-UA" dirty="0"/>
              <a:t>в установленому порядку копія документа, що засвідчує право користування земельною ділянкою, </a:t>
            </a:r>
            <a:endParaRPr lang="uk-UA" dirty="0" smtClean="0"/>
          </a:p>
          <a:p>
            <a:r>
              <a:rPr lang="uk-UA" dirty="0" smtClean="0"/>
              <a:t>ескізні </a:t>
            </a:r>
            <a:r>
              <a:rPr lang="uk-UA" dirty="0"/>
              <a:t>наміри забудови, </a:t>
            </a:r>
            <a:endParaRPr lang="uk-UA" dirty="0" smtClean="0"/>
          </a:p>
          <a:p>
            <a:r>
              <a:rPr lang="uk-UA" dirty="0" smtClean="0"/>
              <a:t>проект </a:t>
            </a:r>
            <a:r>
              <a:rPr lang="uk-UA" dirty="0"/>
              <a:t>будівництва (за наявності), </a:t>
            </a:r>
            <a:endParaRPr lang="uk-UA" dirty="0" smtClean="0"/>
          </a:p>
          <a:p>
            <a:r>
              <a:rPr lang="uk-UA" dirty="0" smtClean="0"/>
              <a:t>засвідчена </a:t>
            </a:r>
            <a:r>
              <a:rPr lang="uk-UA" dirty="0"/>
              <a:t>згода співвласників земельної ділянки на забудову (при необхідності).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3699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974</Words>
  <Application>Microsoft Office PowerPoint</Application>
  <PresentationFormat>Широкий екран</PresentationFormat>
  <Paragraphs>62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e-Ukraine</vt:lpstr>
      <vt:lpstr>e-Ukraine Light</vt:lpstr>
      <vt:lpstr>Тема Office</vt:lpstr>
      <vt:lpstr>Послуги з питань будівництва</vt:lpstr>
      <vt:lpstr>Законодавча база</vt:lpstr>
      <vt:lpstr>Загальна інформація</vt:lpstr>
      <vt:lpstr>Основні визначення: </vt:lpstr>
      <vt:lpstr>Дозвільні документи при виконанні будівельних робіт (1)</vt:lpstr>
      <vt:lpstr>Дозвільні документи при виконанні будівельних робіт (2)</vt:lpstr>
      <vt:lpstr>Дозвільні документи при виконанні будівельних робіт (3)</vt:lpstr>
      <vt:lpstr>Дозвільні документи при виконанні будівельних робіт (4)</vt:lpstr>
      <vt:lpstr>Дії адміністраторів ЦНАП при прийнятті документації щодо будівництва (1)</vt:lpstr>
      <vt:lpstr>Дії адміністраторів ЦНАП при прийнятті документації щодо будівництва (2)</vt:lpstr>
      <vt:lpstr>Дії адміністраторів ЦНАП при прийнятті документації щодо будівництва (3)</vt:lpstr>
      <vt:lpstr>Дії адміністраторів ЦНАП при прийнятті документації щодо будівництва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Viktoriia Zalozna</dc:creator>
  <cp:lastModifiedBy>User</cp:lastModifiedBy>
  <cp:revision>16</cp:revision>
  <dcterms:created xsi:type="dcterms:W3CDTF">2020-04-22T10:42:25Z</dcterms:created>
  <dcterms:modified xsi:type="dcterms:W3CDTF">2020-09-16T09:15:02Z</dcterms:modified>
</cp:coreProperties>
</file>