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56" r:id="rId4"/>
    <p:sldId id="280" r:id="rId5"/>
    <p:sldId id="281" r:id="rId6"/>
    <p:sldId id="292" r:id="rId7"/>
    <p:sldId id="293" r:id="rId8"/>
    <p:sldId id="294" r:id="rId9"/>
    <p:sldId id="295" r:id="rId10"/>
    <p:sldId id="322" r:id="rId11"/>
    <p:sldId id="334" r:id="rId12"/>
    <p:sldId id="296" r:id="rId13"/>
    <p:sldId id="326" r:id="rId14"/>
    <p:sldId id="327" r:id="rId15"/>
    <p:sldId id="323" r:id="rId16"/>
    <p:sldId id="269" r:id="rId17"/>
    <p:sldId id="300" r:id="rId18"/>
    <p:sldId id="301" r:id="rId19"/>
    <p:sldId id="302" r:id="rId20"/>
    <p:sldId id="303" r:id="rId21"/>
    <p:sldId id="304" r:id="rId22"/>
    <p:sldId id="325" r:id="rId23"/>
    <p:sldId id="332" r:id="rId24"/>
    <p:sldId id="297" r:id="rId25"/>
    <p:sldId id="298" r:id="rId26"/>
    <p:sldId id="299" r:id="rId27"/>
    <p:sldId id="258" r:id="rId28"/>
    <p:sldId id="270" r:id="rId29"/>
    <p:sldId id="271" r:id="rId30"/>
    <p:sldId id="272" r:id="rId31"/>
    <p:sldId id="273" r:id="rId32"/>
    <p:sldId id="274" r:id="rId33"/>
    <p:sldId id="321" r:id="rId34"/>
    <p:sldId id="329" r:id="rId35"/>
    <p:sldId id="277" r:id="rId36"/>
    <p:sldId id="275" r:id="rId37"/>
    <p:sldId id="278" r:id="rId38"/>
    <p:sldId id="330" r:id="rId39"/>
    <p:sldId id="331" r:id="rId4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snapVertSplitter="1" vertBarState="minimized" horzBarState="maximized">
    <p:restoredLeft sz="34567" autoAdjust="0"/>
    <p:restoredTop sz="86475" autoAdjust="0"/>
  </p:normalViewPr>
  <p:slideViewPr>
    <p:cSldViewPr snapToGrid="0">
      <p:cViewPr>
        <p:scale>
          <a:sx n="62" d="100"/>
          <a:sy n="62" d="100"/>
        </p:scale>
        <p:origin x="-2334" y="-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D898E-5B8F-4FF1-B0CF-D49A11DACAC9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D2CFC-DCB5-469E-B341-9702DD06462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1.Діяльність туроператора по </a:t>
          </a:r>
          <a:r>
            <a:rPr lang="ru-RU" sz="2000" b="1" dirty="0" err="1" smtClean="0">
              <a:solidFill>
                <a:schemeClr val="tx1"/>
              </a:solidFill>
            </a:rPr>
            <a:t>комплектації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послуг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які</a:t>
          </a:r>
          <a:r>
            <a:rPr lang="ru-RU" sz="2000" b="1" dirty="0" smtClean="0">
              <a:solidFill>
                <a:schemeClr val="tx1"/>
              </a:solidFill>
            </a:rPr>
            <a:t> ним самим не </a:t>
          </a:r>
          <a:r>
            <a:rPr lang="ru-RU" sz="2000" b="1" dirty="0" err="1" smtClean="0">
              <a:solidFill>
                <a:schemeClr val="tx1"/>
              </a:solidFill>
            </a:rPr>
            <a:t>виробляються</a:t>
          </a:r>
          <a:r>
            <a:rPr lang="ru-RU" sz="2000" b="1" dirty="0" smtClean="0">
              <a:solidFill>
                <a:schemeClr val="tx1"/>
              </a:solidFill>
            </a:rPr>
            <a:t> (</a:t>
          </a:r>
          <a:r>
            <a:rPr lang="ru-RU" sz="2000" b="1" dirty="0" err="1" smtClean="0">
              <a:solidFill>
                <a:schemeClr val="tx1"/>
              </a:solidFill>
            </a:rPr>
            <a:t>послуги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готелів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транспортних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компаній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розважальних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закладів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тощо</a:t>
          </a:r>
          <a:r>
            <a:rPr lang="ru-RU" sz="2000" b="1" dirty="0" smtClean="0">
              <a:solidFill>
                <a:schemeClr val="tx1"/>
              </a:solidFill>
            </a:rPr>
            <a:t>) у </a:t>
          </a:r>
          <a:r>
            <a:rPr lang="ru-RU" sz="2000" b="1" dirty="0" err="1" smtClean="0">
              <a:solidFill>
                <a:schemeClr val="tx1"/>
              </a:solidFill>
            </a:rPr>
            <a:t>туристичний</a:t>
          </a:r>
          <a:r>
            <a:rPr lang="ru-RU" sz="2000" b="1" dirty="0" smtClean="0">
              <a:solidFill>
                <a:schemeClr val="tx1"/>
              </a:solidFill>
            </a:rPr>
            <a:t> пакет, тур, </a:t>
          </a:r>
          <a:r>
            <a:rPr lang="ru-RU" sz="2000" b="1" dirty="0" err="1" smtClean="0">
              <a:solidFill>
                <a:schemeClr val="tx1"/>
              </a:solidFill>
            </a:rPr>
            <a:t>турпродукт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називається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u="sng" dirty="0" err="1" smtClean="0">
              <a:solidFill>
                <a:schemeClr val="tx1"/>
              </a:solidFill>
            </a:rPr>
            <a:t>туроперейтингом</a:t>
          </a:r>
          <a:r>
            <a:rPr lang="ru-RU" sz="2000" b="1" dirty="0" smtClean="0">
              <a:solidFill>
                <a:schemeClr val="tx1"/>
              </a:solidFill>
            </a:rPr>
            <a:t>.</a:t>
          </a:r>
        </a:p>
        <a:p>
          <a:pPr rtl="0"/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Отже</a:t>
          </a:r>
          <a:r>
            <a:rPr lang="ru-RU" sz="2000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ключовим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елементом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діяльності</a:t>
          </a:r>
          <a:r>
            <a:rPr lang="ru-RU" sz="2000" dirty="0" smtClean="0">
              <a:solidFill>
                <a:schemeClr val="tx1"/>
              </a:solidFill>
            </a:rPr>
            <a:t> туроператора </a:t>
          </a:r>
          <a:r>
            <a:rPr lang="ru-RU" sz="2000" dirty="0" err="1" smtClean="0">
              <a:solidFill>
                <a:schemeClr val="tx1"/>
              </a:solidFill>
            </a:rPr>
            <a:t>будь-якого</a:t>
          </a:r>
          <a:r>
            <a:rPr lang="ru-RU" sz="2000" dirty="0" smtClean="0">
              <a:solidFill>
                <a:schemeClr val="tx1"/>
              </a:solidFill>
            </a:rPr>
            <a:t> типу </a:t>
          </a:r>
          <a:r>
            <a:rPr lang="ru-RU" sz="2000" dirty="0" err="1" smtClean="0">
              <a:solidFill>
                <a:schemeClr val="tx1"/>
              </a:solidFill>
            </a:rPr>
            <a:t>є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пакетування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різноманітних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послуг</a:t>
          </a:r>
          <a:endParaRPr lang="ru-RU" sz="2000" dirty="0">
            <a:solidFill>
              <a:schemeClr val="tx1"/>
            </a:solidFill>
          </a:endParaRPr>
        </a:p>
      </dgm:t>
    </dgm:pt>
    <dgm:pt modelId="{B254E870-0341-45C5-A90F-46D13CA4E1DA}" type="parTrans" cxnId="{4DF6DA87-CF30-4FA8-9C4E-473DFD8C4918}">
      <dgm:prSet/>
      <dgm:spPr/>
      <dgm:t>
        <a:bodyPr/>
        <a:lstStyle/>
        <a:p>
          <a:endParaRPr lang="ru-RU"/>
        </a:p>
      </dgm:t>
    </dgm:pt>
    <dgm:pt modelId="{77DC29C7-48FA-4650-9E24-9305DC027C4B}" type="sibTrans" cxnId="{4DF6DA87-CF30-4FA8-9C4E-473DFD8C4918}">
      <dgm:prSet/>
      <dgm:spPr/>
      <dgm:t>
        <a:bodyPr/>
        <a:lstStyle/>
        <a:p>
          <a:endParaRPr lang="ru-RU"/>
        </a:p>
      </dgm:t>
    </dgm:pt>
    <dgm:pt modelId="{4992A40D-BF34-442B-8686-9116EAC49620}">
      <dgm:prSet custT="1"/>
      <dgm:spPr/>
      <dgm:t>
        <a:bodyPr/>
        <a:lstStyle/>
        <a:p>
          <a:pPr rtl="0"/>
          <a:r>
            <a:rPr lang="uk-UA" sz="2400" dirty="0" smtClean="0">
              <a:solidFill>
                <a:schemeClr val="tx1"/>
              </a:solidFill>
            </a:rPr>
            <a:t>3.Під </a:t>
          </a:r>
          <a:r>
            <a:rPr lang="uk-UA" sz="2400" b="1" u="sng" dirty="0" err="1" smtClean="0">
              <a:solidFill>
                <a:schemeClr val="tx1"/>
              </a:solidFill>
            </a:rPr>
            <a:t>туроператорською</a:t>
          </a:r>
          <a:r>
            <a:rPr lang="uk-UA" sz="2400" b="1" u="sng" dirty="0" smtClean="0">
              <a:solidFill>
                <a:schemeClr val="tx1"/>
              </a:solidFill>
            </a:rPr>
            <a:t> діяльністю</a:t>
          </a:r>
          <a:r>
            <a:rPr lang="uk-UA" sz="2400" dirty="0" smtClean="0">
              <a:solidFill>
                <a:schemeClr val="tx1"/>
              </a:solidFill>
            </a:rPr>
            <a:t> розуміють діяльність </a:t>
          </a:r>
          <a:r>
            <a:rPr lang="uk-UA" sz="2400" b="1" dirty="0" smtClean="0">
              <a:solidFill>
                <a:schemeClr val="tx1"/>
              </a:solidFill>
            </a:rPr>
            <a:t>щодо формування, просування і реалізації туристичного продукту</a:t>
          </a:r>
          <a:r>
            <a:rPr lang="uk-UA" sz="2400" dirty="0" smtClean="0">
              <a:solidFill>
                <a:schemeClr val="tx1"/>
              </a:solidFill>
            </a:rPr>
            <a:t>, яка здійснюється на підставі ліцензії юридичною особою або індивідуальним підприємцем.</a:t>
          </a:r>
          <a:endParaRPr lang="ru-RU" sz="2400" dirty="0">
            <a:solidFill>
              <a:schemeClr val="tx1"/>
            </a:solidFill>
          </a:endParaRPr>
        </a:p>
      </dgm:t>
    </dgm:pt>
    <dgm:pt modelId="{8D42A34E-C8D8-490B-A8D3-F1DC30A71370}" type="parTrans" cxnId="{90119A45-AE94-441E-91F4-8043244CC0F8}">
      <dgm:prSet/>
      <dgm:spPr/>
      <dgm:t>
        <a:bodyPr/>
        <a:lstStyle/>
        <a:p>
          <a:endParaRPr lang="ru-RU"/>
        </a:p>
      </dgm:t>
    </dgm:pt>
    <dgm:pt modelId="{2D3CD791-7C26-4B68-AF7B-3044B4461E43}" type="sibTrans" cxnId="{90119A45-AE94-441E-91F4-8043244CC0F8}">
      <dgm:prSet/>
      <dgm:spPr/>
      <dgm:t>
        <a:bodyPr/>
        <a:lstStyle/>
        <a:p>
          <a:endParaRPr lang="ru-RU"/>
        </a:p>
      </dgm:t>
    </dgm:pt>
    <dgm:pt modelId="{049FF220-C8B8-436E-BE5E-7B768453273E}">
      <dgm:prSet/>
      <dgm:spPr/>
      <dgm:t>
        <a:bodyPr/>
        <a:lstStyle/>
        <a:p>
          <a:pPr rtl="0"/>
          <a:r>
            <a:rPr lang="ru-RU" b="1" dirty="0" err="1" smtClean="0"/>
            <a:t>Туроператори</a:t>
          </a:r>
          <a:r>
            <a:rPr lang="ru-RU" dirty="0" smtClean="0"/>
            <a:t> </a:t>
          </a:r>
          <a:r>
            <a:rPr lang="ru-RU" dirty="0" err="1" smtClean="0"/>
            <a:t>виконують</a:t>
          </a:r>
          <a:r>
            <a:rPr lang="ru-RU" dirty="0" smtClean="0"/>
            <a:t> </a:t>
          </a:r>
          <a:r>
            <a:rPr lang="ru-RU" dirty="0" err="1" smtClean="0"/>
            <a:t>провідну</a:t>
          </a:r>
          <a:r>
            <a:rPr lang="ru-RU" dirty="0" smtClean="0"/>
            <a:t> роль у </a:t>
          </a:r>
          <a:r>
            <a:rPr lang="ru-RU" dirty="0" err="1" smtClean="0"/>
            <a:t>туризмі</a:t>
          </a:r>
          <a:r>
            <a:rPr lang="ru-RU" dirty="0" smtClean="0"/>
            <a:t>, </a:t>
          </a:r>
          <a:r>
            <a:rPr lang="ru-RU" dirty="0" err="1" smtClean="0"/>
            <a:t>оскільки</a:t>
          </a:r>
          <a:r>
            <a:rPr lang="ru-RU" dirty="0" smtClean="0"/>
            <a:t> </a:t>
          </a:r>
          <a:r>
            <a:rPr lang="ru-RU" dirty="0" err="1" smtClean="0"/>
            <a:t>саме</a:t>
          </a:r>
          <a:r>
            <a:rPr lang="ru-RU" dirty="0" smtClean="0"/>
            <a:t> вони </a:t>
          </a:r>
          <a:r>
            <a:rPr lang="ru-RU" b="1" dirty="0" err="1" smtClean="0"/>
            <a:t>пакетують</a:t>
          </a:r>
          <a:r>
            <a:rPr lang="ru-RU" b="1" dirty="0" smtClean="0"/>
            <a:t> </a:t>
          </a:r>
          <a:r>
            <a:rPr lang="ru-RU" b="1" dirty="0" err="1" smtClean="0"/>
            <a:t>різні</a:t>
          </a:r>
          <a:r>
            <a:rPr lang="ru-RU" b="1" dirty="0" smtClean="0"/>
            <a:t> </a:t>
          </a:r>
          <a:r>
            <a:rPr lang="ru-RU" b="1" dirty="0" err="1" smtClean="0"/>
            <a:t>послуги</a:t>
          </a:r>
          <a:r>
            <a:rPr lang="ru-RU" dirty="0" smtClean="0"/>
            <a:t> (транспорт, </a:t>
          </a:r>
          <a:r>
            <a:rPr lang="ru-RU" dirty="0" err="1" smtClean="0"/>
            <a:t>розміщення</a:t>
          </a:r>
          <a:r>
            <a:rPr lang="ru-RU" dirty="0" smtClean="0"/>
            <a:t>, </a:t>
          </a:r>
          <a:r>
            <a:rPr lang="ru-RU" dirty="0" err="1" smtClean="0"/>
            <a:t>харчування</a:t>
          </a:r>
          <a:r>
            <a:rPr lang="ru-RU" dirty="0" smtClean="0"/>
            <a:t>, </a:t>
          </a:r>
          <a:r>
            <a:rPr lang="ru-RU" dirty="0" err="1" smtClean="0"/>
            <a:t>трансфер</a:t>
          </a:r>
          <a:r>
            <a:rPr lang="ru-RU" dirty="0" smtClean="0"/>
            <a:t>, </a:t>
          </a:r>
          <a:r>
            <a:rPr lang="ru-RU" dirty="0" err="1" smtClean="0"/>
            <a:t>розваги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т. п.) </a:t>
          </a:r>
          <a:r>
            <a:rPr lang="ru-RU" b="1" dirty="0" smtClean="0"/>
            <a:t>в </a:t>
          </a:r>
          <a:r>
            <a:rPr lang="ru-RU" b="1" dirty="0" err="1" smtClean="0"/>
            <a:t>єдиний</a:t>
          </a:r>
          <a:r>
            <a:rPr lang="ru-RU" b="1" dirty="0" smtClean="0"/>
            <a:t> </a:t>
          </a:r>
          <a:r>
            <a:rPr lang="ru-RU" b="1" dirty="0" err="1" smtClean="0"/>
            <a:t>туристичний</a:t>
          </a:r>
          <a:r>
            <a:rPr lang="ru-RU" b="1" dirty="0" smtClean="0"/>
            <a:t> продукт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реалізують</a:t>
          </a:r>
          <a:r>
            <a:rPr lang="ru-RU" dirty="0" smtClean="0"/>
            <a:t> </a:t>
          </a:r>
          <a:r>
            <a:rPr lang="ru-RU" dirty="0" err="1" smtClean="0"/>
            <a:t>споживачеві</a:t>
          </a:r>
          <a:r>
            <a:rPr lang="ru-RU" dirty="0" smtClean="0"/>
            <a:t> через </a:t>
          </a:r>
          <a:r>
            <a:rPr lang="ru-RU" dirty="0" err="1" smtClean="0"/>
            <a:t>агентську</a:t>
          </a:r>
          <a:r>
            <a:rPr lang="ru-RU" dirty="0" smtClean="0"/>
            <a:t> мережу. Туроператор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продавати</a:t>
          </a:r>
          <a:r>
            <a:rPr lang="ru-RU" dirty="0" smtClean="0"/>
            <a:t> </a:t>
          </a:r>
          <a:r>
            <a:rPr lang="ru-RU" dirty="0" err="1" smtClean="0"/>
            <a:t>послуги</a:t>
          </a:r>
          <a:r>
            <a:rPr lang="ru-RU" dirty="0" smtClean="0"/>
            <a:t> туризму </a:t>
          </a:r>
          <a:r>
            <a:rPr lang="ru-RU" dirty="0" err="1" smtClean="0"/>
            <a:t>роздільно</a:t>
          </a:r>
          <a:r>
            <a:rPr lang="ru-RU" dirty="0" smtClean="0"/>
            <a:t>.</a:t>
          </a:r>
          <a:endParaRPr lang="ru-RU" dirty="0"/>
        </a:p>
      </dgm:t>
    </dgm:pt>
    <dgm:pt modelId="{A7B09015-1730-4ADB-8DD7-10D64603E3C5}" type="parTrans" cxnId="{2E93F97C-2CEC-4683-AD96-04CAC3973658}">
      <dgm:prSet/>
      <dgm:spPr/>
      <dgm:t>
        <a:bodyPr/>
        <a:lstStyle/>
        <a:p>
          <a:endParaRPr lang="ru-RU"/>
        </a:p>
      </dgm:t>
    </dgm:pt>
    <dgm:pt modelId="{1B6DBB2B-C1F7-4756-A0D6-66D73C790BBE}" type="sibTrans" cxnId="{2E93F97C-2CEC-4683-AD96-04CAC3973658}">
      <dgm:prSet/>
      <dgm:spPr/>
      <dgm:t>
        <a:bodyPr/>
        <a:lstStyle/>
        <a:p>
          <a:endParaRPr lang="ru-RU"/>
        </a:p>
      </dgm:t>
    </dgm:pt>
    <dgm:pt modelId="{AA75D3A5-5E62-4AD8-BB6F-4EA1B31E9818}" type="pres">
      <dgm:prSet presAssocID="{00DD898E-5B8F-4FF1-B0CF-D49A11DACA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4325AC8-8439-4A9D-9D89-1499D76A095F}" type="pres">
      <dgm:prSet presAssocID="{4C8D2CFC-DCB5-469E-B341-9702DD0646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97871-571C-460E-8A17-EA1EFB1506D4}" type="pres">
      <dgm:prSet presAssocID="{77DC29C7-48FA-4650-9E24-9305DC027C4B}" presName="sibTrans" presStyleCnt="0"/>
      <dgm:spPr/>
    </dgm:pt>
    <dgm:pt modelId="{F4351088-4024-49AB-BE6C-CE1E48FEDFA7}" type="pres">
      <dgm:prSet presAssocID="{4992A40D-BF34-442B-8686-9116EAC496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4DA43C-7814-4B3F-B556-F7BD857ED84B}" type="pres">
      <dgm:prSet presAssocID="{2D3CD791-7C26-4B68-AF7B-3044B4461E43}" presName="sibTrans" presStyleCnt="0"/>
      <dgm:spPr/>
    </dgm:pt>
    <dgm:pt modelId="{A7F99EC1-75AE-481C-B941-2D5DEC94115B}" type="pres">
      <dgm:prSet presAssocID="{049FF220-C8B8-436E-BE5E-7B76845327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4D08C00-F987-4E11-B9CE-6A7C080C8BAC}" type="presOf" srcId="{049FF220-C8B8-436E-BE5E-7B768453273E}" destId="{A7F99EC1-75AE-481C-B941-2D5DEC94115B}" srcOrd="0" destOrd="0" presId="urn:microsoft.com/office/officeart/2005/8/layout/hList6"/>
    <dgm:cxn modelId="{4DF6DA87-CF30-4FA8-9C4E-473DFD8C4918}" srcId="{00DD898E-5B8F-4FF1-B0CF-D49A11DACAC9}" destId="{4C8D2CFC-DCB5-469E-B341-9702DD06462C}" srcOrd="0" destOrd="0" parTransId="{B254E870-0341-45C5-A90F-46D13CA4E1DA}" sibTransId="{77DC29C7-48FA-4650-9E24-9305DC027C4B}"/>
    <dgm:cxn modelId="{59BBA36D-CF8F-423F-9BD4-46F6029C583E}" type="presOf" srcId="{4C8D2CFC-DCB5-469E-B341-9702DD06462C}" destId="{84325AC8-8439-4A9D-9D89-1499D76A095F}" srcOrd="0" destOrd="0" presId="urn:microsoft.com/office/officeart/2005/8/layout/hList6"/>
    <dgm:cxn modelId="{78D8F56C-A86F-4495-9F71-9B24B7CFA9A8}" type="presOf" srcId="{00DD898E-5B8F-4FF1-B0CF-D49A11DACAC9}" destId="{AA75D3A5-5E62-4AD8-BB6F-4EA1B31E9818}" srcOrd="0" destOrd="0" presId="urn:microsoft.com/office/officeart/2005/8/layout/hList6"/>
    <dgm:cxn modelId="{90119A45-AE94-441E-91F4-8043244CC0F8}" srcId="{00DD898E-5B8F-4FF1-B0CF-D49A11DACAC9}" destId="{4992A40D-BF34-442B-8686-9116EAC49620}" srcOrd="1" destOrd="0" parTransId="{8D42A34E-C8D8-490B-A8D3-F1DC30A71370}" sibTransId="{2D3CD791-7C26-4B68-AF7B-3044B4461E43}"/>
    <dgm:cxn modelId="{2E93F97C-2CEC-4683-AD96-04CAC3973658}" srcId="{00DD898E-5B8F-4FF1-B0CF-D49A11DACAC9}" destId="{049FF220-C8B8-436E-BE5E-7B768453273E}" srcOrd="2" destOrd="0" parTransId="{A7B09015-1730-4ADB-8DD7-10D64603E3C5}" sibTransId="{1B6DBB2B-C1F7-4756-A0D6-66D73C790BBE}"/>
    <dgm:cxn modelId="{B978A4EB-D4A5-4F9E-9F97-50407131E439}" type="presOf" srcId="{4992A40D-BF34-442B-8686-9116EAC49620}" destId="{F4351088-4024-49AB-BE6C-CE1E48FEDFA7}" srcOrd="0" destOrd="0" presId="urn:microsoft.com/office/officeart/2005/8/layout/hList6"/>
    <dgm:cxn modelId="{8A159C2C-1264-45CE-9725-BD515BD0A6AB}" type="presParOf" srcId="{AA75D3A5-5E62-4AD8-BB6F-4EA1B31E9818}" destId="{84325AC8-8439-4A9D-9D89-1499D76A095F}" srcOrd="0" destOrd="0" presId="urn:microsoft.com/office/officeart/2005/8/layout/hList6"/>
    <dgm:cxn modelId="{9EDABFCE-4FD3-48A2-BB11-EBD9021DC218}" type="presParOf" srcId="{AA75D3A5-5E62-4AD8-BB6F-4EA1B31E9818}" destId="{9E597871-571C-460E-8A17-EA1EFB1506D4}" srcOrd="1" destOrd="0" presId="urn:microsoft.com/office/officeart/2005/8/layout/hList6"/>
    <dgm:cxn modelId="{54DD57F5-9569-4D7E-B22A-2ABBC3D93311}" type="presParOf" srcId="{AA75D3A5-5E62-4AD8-BB6F-4EA1B31E9818}" destId="{F4351088-4024-49AB-BE6C-CE1E48FEDFA7}" srcOrd="2" destOrd="0" presId="urn:microsoft.com/office/officeart/2005/8/layout/hList6"/>
    <dgm:cxn modelId="{F5096CAE-5F73-4FF6-BDB4-D41940B1FF70}" type="presParOf" srcId="{AA75D3A5-5E62-4AD8-BB6F-4EA1B31E9818}" destId="{2E4DA43C-7814-4B3F-B556-F7BD857ED84B}" srcOrd="3" destOrd="0" presId="urn:microsoft.com/office/officeart/2005/8/layout/hList6"/>
    <dgm:cxn modelId="{CD07E657-3188-4AA5-9EDA-BA24A7BFF4CA}" type="presParOf" srcId="{AA75D3A5-5E62-4AD8-BB6F-4EA1B31E9818}" destId="{A7F99EC1-75AE-481C-B941-2D5DEC94115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70E92-DAC2-4270-AAA3-D9993164690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35BC6-6B7C-488B-9EBC-C30BA1CADDAC}">
      <dgm:prSet custT="1"/>
      <dgm:spPr/>
      <dgm:t>
        <a:bodyPr/>
        <a:lstStyle/>
        <a:p>
          <a:pPr rtl="0"/>
          <a:r>
            <a:rPr lang="ru-RU" sz="2000" dirty="0" smtClean="0"/>
            <a:t>У </a:t>
          </a:r>
          <a:r>
            <a:rPr lang="ru-RU" sz="2000" dirty="0" err="1" smtClean="0"/>
            <a:t>випадку</a:t>
          </a:r>
          <a:r>
            <a:rPr lang="ru-RU" sz="2000" dirty="0" smtClean="0"/>
            <a:t>, коли </a:t>
          </a:r>
          <a:r>
            <a:rPr lang="ru-RU" sz="2000" b="1" dirty="0" smtClean="0"/>
            <a:t>туроператор </a:t>
          </a:r>
          <a:r>
            <a:rPr lang="ru-RU" sz="2000" b="1" dirty="0" err="1" smtClean="0"/>
            <a:t>формує</a:t>
          </a:r>
          <a:r>
            <a:rPr lang="ru-RU" sz="2000" b="1" dirty="0" smtClean="0"/>
            <a:t> </a:t>
          </a:r>
          <a:r>
            <a:rPr lang="ru-RU" sz="2000" b="1" dirty="0" err="1" smtClean="0"/>
            <a:t>туристичний</a:t>
          </a:r>
          <a:r>
            <a:rPr lang="ru-RU" sz="2000" b="1" dirty="0" smtClean="0"/>
            <a:t> пакет</a:t>
          </a:r>
          <a:r>
            <a:rPr lang="ru-RU" sz="2000" dirty="0" smtClean="0"/>
            <a:t>, </a:t>
          </a:r>
          <a:r>
            <a:rPr lang="ru-RU" sz="2000" dirty="0" err="1" smtClean="0"/>
            <a:t>він</a:t>
          </a:r>
          <a:r>
            <a:rPr lang="ru-RU" sz="2000" dirty="0" smtClean="0"/>
            <a:t> </a:t>
          </a:r>
          <a:r>
            <a:rPr lang="ru-RU" sz="2000" b="1" dirty="0" err="1" smtClean="0"/>
            <a:t>виступає</a:t>
          </a:r>
          <a:r>
            <a:rPr lang="ru-RU" sz="2000" b="1" dirty="0" smtClean="0"/>
            <a:t> в </a:t>
          </a:r>
          <a:r>
            <a:rPr lang="ru-RU" sz="2000" b="1" dirty="0" err="1" smtClean="0"/>
            <a:t>ролі</a:t>
          </a:r>
          <a:r>
            <a:rPr lang="ru-RU" sz="2000" b="1" dirty="0" smtClean="0"/>
            <a:t> </a:t>
          </a:r>
          <a:r>
            <a:rPr lang="ru-RU" sz="2000" b="1" dirty="0" err="1" smtClean="0"/>
            <a:t>виробника</a:t>
          </a:r>
          <a:r>
            <a:rPr lang="ru-RU" sz="2000" b="1" dirty="0" smtClean="0"/>
            <a:t> </a:t>
          </a:r>
          <a:r>
            <a:rPr lang="ru-RU" sz="2000" b="1" dirty="0" err="1" smtClean="0"/>
            <a:t>туристичного</a:t>
          </a:r>
          <a:r>
            <a:rPr lang="ru-RU" sz="2000" b="1" dirty="0" smtClean="0"/>
            <a:t> продукту</a:t>
          </a:r>
          <a:r>
            <a:rPr lang="ru-RU" sz="2000" dirty="0" smtClean="0"/>
            <a:t>. </a:t>
          </a:r>
          <a:r>
            <a:rPr lang="ru-RU" sz="2000" dirty="0" err="1" smtClean="0"/>
            <a:t>Це</a:t>
          </a:r>
          <a:r>
            <a:rPr lang="ru-RU" sz="2000" dirty="0" smtClean="0"/>
            <a:t> так, </a:t>
          </a:r>
          <a:r>
            <a:rPr lang="ru-RU" sz="2000" dirty="0" err="1" smtClean="0"/>
            <a:t>навіть</a:t>
          </a:r>
          <a:r>
            <a:rPr lang="ru-RU" sz="2000" dirty="0" smtClean="0"/>
            <a:t> </a:t>
          </a:r>
          <a:r>
            <a:rPr lang="ru-RU" sz="2000" dirty="0" err="1" smtClean="0"/>
            <a:t>якщо</a:t>
          </a:r>
          <a:r>
            <a:rPr lang="ru-RU" sz="2000" dirty="0" smtClean="0"/>
            <a:t> </a:t>
          </a:r>
          <a:r>
            <a:rPr lang="ru-RU" sz="2000" dirty="0" err="1" smtClean="0"/>
            <a:t>куплені</a:t>
          </a:r>
          <a:r>
            <a:rPr lang="ru-RU" sz="2000" dirty="0" smtClean="0"/>
            <a:t> </a:t>
          </a:r>
          <a:r>
            <a:rPr lang="ru-RU" sz="2000" dirty="0" err="1" smtClean="0"/>
            <a:t>послуги</a:t>
          </a:r>
          <a:r>
            <a:rPr lang="ru-RU" sz="2000" dirty="0" smtClean="0"/>
            <a:t> </a:t>
          </a:r>
          <a:r>
            <a:rPr lang="ru-RU" sz="2000" dirty="0" err="1" smtClean="0"/>
            <a:t>збираються</a:t>
          </a:r>
          <a:r>
            <a:rPr lang="ru-RU" sz="2000" dirty="0" smtClean="0"/>
            <a:t> </a:t>
          </a:r>
          <a:r>
            <a:rPr lang="ru-RU" sz="2000" dirty="0" err="1" smtClean="0"/>
            <a:t>використовувати</a:t>
          </a:r>
          <a:r>
            <a:rPr lang="ru-RU" sz="2000" dirty="0" smtClean="0"/>
            <a:t> конкретно за </a:t>
          </a:r>
          <a:r>
            <a:rPr lang="ru-RU" sz="2000" dirty="0" err="1" smtClean="0"/>
            <a:t>призначенням</a:t>
          </a:r>
          <a:r>
            <a:rPr lang="ru-RU" sz="2000" dirty="0" smtClean="0"/>
            <a:t>, без </a:t>
          </a:r>
          <a:r>
            <a:rPr lang="ru-RU" sz="2000" dirty="0" err="1" smtClean="0"/>
            <a:t>усяких</a:t>
          </a:r>
          <a:r>
            <a:rPr lang="ru-RU" sz="2000" dirty="0" smtClean="0"/>
            <a:t> умов.</a:t>
          </a:r>
          <a:endParaRPr lang="ru-RU" sz="2000" dirty="0"/>
        </a:p>
      </dgm:t>
    </dgm:pt>
    <dgm:pt modelId="{D95FBC4F-BE8F-4C46-BA77-19BAF23E8B4E}" type="parTrans" cxnId="{F35D590B-33A7-43E0-8558-AAB5AC342DC0}">
      <dgm:prSet/>
      <dgm:spPr/>
      <dgm:t>
        <a:bodyPr/>
        <a:lstStyle/>
        <a:p>
          <a:endParaRPr lang="ru-RU"/>
        </a:p>
      </dgm:t>
    </dgm:pt>
    <dgm:pt modelId="{306F44E8-0B3D-49E6-8C10-8735B3FD3293}" type="sibTrans" cxnId="{F35D590B-33A7-43E0-8558-AAB5AC342DC0}">
      <dgm:prSet/>
      <dgm:spPr/>
      <dgm:t>
        <a:bodyPr/>
        <a:lstStyle/>
        <a:p>
          <a:endParaRPr lang="ru-RU"/>
        </a:p>
      </dgm:t>
    </dgm:pt>
    <dgm:pt modelId="{23FFD0C7-0C23-43BE-BC07-713539D53BA1}">
      <dgm:prSet/>
      <dgm:spPr/>
      <dgm:t>
        <a:bodyPr/>
        <a:lstStyle/>
        <a:p>
          <a:pPr rtl="0"/>
          <a:r>
            <a:rPr lang="ru-RU" b="1" dirty="0" err="1" smtClean="0"/>
            <a:t>Необхідність</a:t>
          </a:r>
          <a:r>
            <a:rPr lang="ru-RU" b="1" dirty="0" smtClean="0"/>
            <a:t> </a:t>
          </a:r>
          <a:r>
            <a:rPr lang="ru-RU" b="1" dirty="0" err="1" smtClean="0"/>
            <a:t>розвитку</a:t>
          </a:r>
          <a:r>
            <a:rPr lang="ru-RU" b="1" dirty="0" smtClean="0"/>
            <a:t> </a:t>
          </a:r>
          <a:r>
            <a:rPr lang="ru-RU" b="1" dirty="0" err="1" smtClean="0"/>
            <a:t>туроперейтингу</a:t>
          </a:r>
          <a:r>
            <a:rPr lang="ru-RU" b="1" dirty="0" smtClean="0"/>
            <a:t> </a:t>
          </a:r>
          <a:r>
            <a:rPr lang="ru-RU" b="1" dirty="0" err="1" smtClean="0"/>
            <a:t>пов'язана</a:t>
          </a:r>
          <a:r>
            <a:rPr lang="ru-RU" dirty="0" smtClean="0"/>
            <a:t>, </a:t>
          </a:r>
          <a:r>
            <a:rPr lang="ru-RU" dirty="0" err="1" smtClean="0"/>
            <a:t>з</a:t>
          </a:r>
          <a:r>
            <a:rPr lang="ru-RU" dirty="0" smtClean="0"/>
            <a:t> одного боку, </a:t>
          </a:r>
          <a:r>
            <a:rPr lang="ru-RU" dirty="0" err="1" smtClean="0"/>
            <a:t>зі</a:t>
          </a:r>
          <a:r>
            <a:rPr lang="ru-RU" dirty="0" smtClean="0"/>
            <a:t> </a:t>
          </a:r>
          <a:r>
            <a:rPr lang="ru-RU" b="1" dirty="0" err="1" smtClean="0"/>
            <a:t>зростанням</a:t>
          </a:r>
          <a:r>
            <a:rPr lang="ru-RU" b="1" dirty="0" smtClean="0"/>
            <a:t> </a:t>
          </a:r>
          <a:r>
            <a:rPr lang="ru-RU" b="1" dirty="0" err="1" smtClean="0"/>
            <a:t>вимог</a:t>
          </a:r>
          <a:r>
            <a:rPr lang="ru-RU" b="1" dirty="0" smtClean="0"/>
            <a:t> </a:t>
          </a:r>
          <a:r>
            <a:rPr lang="ru-RU" b="1" dirty="0" err="1" smtClean="0"/>
            <a:t>туристів</a:t>
          </a:r>
          <a:r>
            <a:rPr lang="ru-RU" dirty="0" smtClean="0"/>
            <a:t> до </a:t>
          </a:r>
          <a:r>
            <a:rPr lang="ru-RU" dirty="0" err="1" smtClean="0"/>
            <a:t>змістовного</a:t>
          </a:r>
          <a:r>
            <a:rPr lang="ru-RU" dirty="0" smtClean="0"/>
            <a:t> </a:t>
          </a:r>
          <a:r>
            <a:rPr lang="ru-RU" dirty="0" err="1" smtClean="0"/>
            <a:t>проведення</a:t>
          </a:r>
          <a:r>
            <a:rPr lang="ru-RU" dirty="0" smtClean="0"/>
            <a:t> </a:t>
          </a:r>
          <a:r>
            <a:rPr lang="ru-RU" dirty="0" err="1" smtClean="0"/>
            <a:t>дозвілля</a:t>
          </a:r>
          <a:r>
            <a:rPr lang="ru-RU" dirty="0" smtClean="0"/>
            <a:t>, коли для </a:t>
          </a:r>
          <a:r>
            <a:rPr lang="ru-RU" dirty="0" err="1" smtClean="0"/>
            <a:t>повноцінного</a:t>
          </a:r>
          <a:r>
            <a:rPr lang="ru-RU" dirty="0" smtClean="0"/>
            <a:t> </a:t>
          </a:r>
          <a:r>
            <a:rPr lang="ru-RU" dirty="0" err="1" smtClean="0"/>
            <a:t>відпочинку</a:t>
          </a:r>
          <a:r>
            <a:rPr lang="ru-RU" dirty="0" smtClean="0"/>
            <a:t> </a:t>
          </a:r>
          <a:r>
            <a:rPr lang="ru-RU" dirty="0" err="1" smtClean="0"/>
            <a:t>недостатньо</a:t>
          </a:r>
          <a:r>
            <a:rPr lang="ru-RU" dirty="0" smtClean="0"/>
            <a:t>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розміщення</a:t>
          </a:r>
          <a:r>
            <a:rPr lang="ru-RU" dirty="0" smtClean="0"/>
            <a:t> та </a:t>
          </a:r>
          <a:r>
            <a:rPr lang="ru-RU" dirty="0" err="1" smtClean="0"/>
            <a:t>харчування</a:t>
          </a:r>
          <a:r>
            <a:rPr lang="ru-RU" dirty="0" smtClean="0"/>
            <a:t>, а </a:t>
          </a:r>
          <a:r>
            <a:rPr lang="ru-RU" dirty="0" err="1" smtClean="0"/>
            <a:t>потрібен</a:t>
          </a:r>
          <a:r>
            <a:rPr lang="ru-RU" dirty="0" smtClean="0"/>
            <a:t> </a:t>
          </a:r>
          <a:r>
            <a:rPr lang="ru-RU" dirty="0" err="1" smtClean="0"/>
            <a:t>цілий</a:t>
          </a:r>
          <a:r>
            <a:rPr lang="ru-RU" dirty="0" smtClean="0"/>
            <a:t> комплекс </a:t>
          </a:r>
          <a:r>
            <a:rPr lang="ru-RU" dirty="0" err="1" smtClean="0"/>
            <a:t>додаткових</a:t>
          </a:r>
          <a:r>
            <a:rPr lang="ru-RU" dirty="0" smtClean="0"/>
            <a:t> </a:t>
          </a:r>
          <a:r>
            <a:rPr lang="ru-RU" dirty="0" err="1" smtClean="0"/>
            <a:t>послуг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до </a:t>
          </a:r>
          <a:r>
            <a:rPr lang="ru-RU" dirty="0" err="1" smtClean="0"/>
            <a:t>індивідуальних</a:t>
          </a:r>
          <a:r>
            <a:rPr lang="ru-RU" dirty="0" smtClean="0"/>
            <a:t> потреб туриста, а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іншого</a:t>
          </a:r>
          <a:r>
            <a:rPr lang="ru-RU" dirty="0" smtClean="0"/>
            <a:t> - </a:t>
          </a:r>
          <a:r>
            <a:rPr lang="ru-RU" b="1" dirty="0" err="1" smtClean="0"/>
            <a:t>зростання</a:t>
          </a:r>
          <a:r>
            <a:rPr lang="ru-RU" b="1" dirty="0" smtClean="0"/>
            <a:t> та </a:t>
          </a:r>
          <a:r>
            <a:rPr lang="ru-RU" b="1" dirty="0" err="1" smtClean="0"/>
            <a:t>урізноманітнення</a:t>
          </a:r>
          <a:r>
            <a:rPr lang="ru-RU" b="1" dirty="0" smtClean="0"/>
            <a:t> </a:t>
          </a:r>
          <a:r>
            <a:rPr lang="ru-RU" b="1" dirty="0" err="1" smtClean="0"/>
            <a:t>пропозиції</a:t>
          </a:r>
          <a:r>
            <a:rPr lang="ru-RU" b="1" dirty="0" smtClean="0"/>
            <a:t> </a:t>
          </a:r>
          <a:r>
            <a:rPr lang="ru-RU" b="1" dirty="0" err="1" smtClean="0"/>
            <a:t>послуг</a:t>
          </a:r>
          <a:r>
            <a:rPr lang="ru-RU" b="1" dirty="0" smtClean="0"/>
            <a:t> </a:t>
          </a:r>
          <a:r>
            <a:rPr lang="ru-RU" b="1" dirty="0" err="1" smtClean="0"/>
            <a:t>гостинності</a:t>
          </a:r>
          <a:r>
            <a:rPr lang="ru-RU" dirty="0" smtClean="0"/>
            <a:t> </a:t>
          </a:r>
          <a:r>
            <a:rPr lang="ru-RU" dirty="0" err="1" smtClean="0"/>
            <a:t>туристичних</a:t>
          </a:r>
          <a:r>
            <a:rPr lang="ru-RU" dirty="0" smtClean="0"/>
            <a:t> </a:t>
          </a:r>
          <a:r>
            <a:rPr lang="ru-RU" dirty="0" err="1" smtClean="0"/>
            <a:t>та</a:t>
          </a:r>
          <a:r>
            <a:rPr lang="ru-RU" dirty="0" smtClean="0"/>
            <a:t> </a:t>
          </a:r>
          <a:r>
            <a:rPr lang="ru-RU" dirty="0" err="1" smtClean="0"/>
            <a:t>курортних</a:t>
          </a:r>
          <a:r>
            <a:rPr lang="ru-RU" dirty="0" smtClean="0"/>
            <a:t> </a:t>
          </a:r>
          <a:r>
            <a:rPr lang="ru-RU" dirty="0" err="1" smtClean="0"/>
            <a:t>центрів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ущільнює</a:t>
          </a:r>
          <a:r>
            <a:rPr lang="ru-RU" dirty="0" smtClean="0"/>
            <a:t> </a:t>
          </a:r>
          <a:r>
            <a:rPr lang="ru-RU" dirty="0" err="1" smtClean="0"/>
            <a:t>ринок</a:t>
          </a:r>
          <a:r>
            <a:rPr lang="ru-RU" dirty="0" smtClean="0"/>
            <a:t> </a:t>
          </a:r>
          <a:r>
            <a:rPr lang="ru-RU" dirty="0" err="1" smtClean="0"/>
            <a:t>пропозиції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потребує</a:t>
          </a:r>
          <a:r>
            <a:rPr lang="ru-RU" dirty="0" smtClean="0"/>
            <a:t> </a:t>
          </a:r>
          <a:r>
            <a:rPr lang="ru-RU" dirty="0" err="1" smtClean="0"/>
            <a:t>професійної</a:t>
          </a:r>
          <a:r>
            <a:rPr lang="ru-RU" dirty="0" smtClean="0"/>
            <a:t> </a:t>
          </a:r>
          <a:r>
            <a:rPr lang="ru-RU" dirty="0" err="1" smtClean="0"/>
            <a:t>зорієнтованості</a:t>
          </a:r>
          <a:r>
            <a:rPr lang="ru-RU" dirty="0" smtClean="0"/>
            <a:t>.</a:t>
          </a:r>
          <a:endParaRPr lang="ru-RU" dirty="0"/>
        </a:p>
      </dgm:t>
    </dgm:pt>
    <dgm:pt modelId="{EDEBB6DD-26CB-4C3E-86C6-70BC5CAA8AE8}" type="parTrans" cxnId="{C226212E-7712-4AAA-A3AE-83470F62ED58}">
      <dgm:prSet/>
      <dgm:spPr/>
      <dgm:t>
        <a:bodyPr/>
        <a:lstStyle/>
        <a:p>
          <a:endParaRPr lang="ru-RU"/>
        </a:p>
      </dgm:t>
    </dgm:pt>
    <dgm:pt modelId="{F215C91C-7459-406F-952C-174BFAEE9C49}" type="sibTrans" cxnId="{C226212E-7712-4AAA-A3AE-83470F62ED58}">
      <dgm:prSet/>
      <dgm:spPr/>
      <dgm:t>
        <a:bodyPr/>
        <a:lstStyle/>
        <a:p>
          <a:endParaRPr lang="ru-RU"/>
        </a:p>
      </dgm:t>
    </dgm:pt>
    <dgm:pt modelId="{0888D638-939E-4528-AE2F-4847DE44494F}">
      <dgm:prSet custT="1"/>
      <dgm:spPr/>
      <dgm:t>
        <a:bodyPr/>
        <a:lstStyle/>
        <a:p>
          <a:pPr rtl="0"/>
          <a:endParaRPr lang="ru-RU" sz="2000" b="1" dirty="0" smtClean="0"/>
        </a:p>
        <a:p>
          <a:pPr rtl="0"/>
          <a:r>
            <a:rPr lang="ru-RU" sz="2000" b="1" dirty="0" smtClean="0"/>
            <a:t>Туроператор </a:t>
          </a:r>
          <a:r>
            <a:rPr lang="ru-RU" sz="2000" b="1" dirty="0" err="1" smtClean="0"/>
            <a:t>укладає</a:t>
          </a:r>
          <a:r>
            <a:rPr lang="ru-RU" sz="2000" b="1" dirty="0" smtClean="0"/>
            <a:t> </a:t>
          </a:r>
          <a:r>
            <a:rPr lang="ru-RU" sz="2000" b="1" dirty="0" err="1" smtClean="0"/>
            <a:t>агентські</a:t>
          </a:r>
          <a:r>
            <a:rPr lang="ru-RU" sz="2000" b="1" dirty="0" smtClean="0"/>
            <a:t> угоди </a:t>
          </a:r>
          <a:r>
            <a:rPr lang="ru-RU" sz="2000" b="1" dirty="0" err="1" smtClean="0"/>
            <a:t>з</a:t>
          </a:r>
          <a:r>
            <a:rPr lang="ru-RU" sz="2000" b="1" dirty="0" smtClean="0"/>
            <a:t> </a:t>
          </a:r>
          <a:r>
            <a:rPr lang="ru-RU" sz="2000" b="1" dirty="0" err="1" smtClean="0"/>
            <a:t>незалежними</a:t>
          </a:r>
          <a:r>
            <a:rPr lang="ru-RU" sz="2000" b="1" dirty="0" smtClean="0"/>
            <a:t> турагентствами на продаж </a:t>
          </a:r>
          <a:r>
            <a:rPr lang="ru-RU" sz="2000" b="1" dirty="0" err="1" smtClean="0"/>
            <a:t>своїх</a:t>
          </a:r>
          <a:r>
            <a:rPr lang="ru-RU" sz="2000" b="1" dirty="0" smtClean="0"/>
            <a:t> </a:t>
          </a:r>
          <a:r>
            <a:rPr lang="ru-RU" sz="2000" b="1" dirty="0" err="1" smtClean="0"/>
            <a:t>турів</a:t>
          </a:r>
          <a:r>
            <a:rPr lang="ru-RU" sz="2000" dirty="0" smtClean="0"/>
            <a:t>, у </a:t>
          </a:r>
          <a:r>
            <a:rPr lang="ru-RU" sz="2000" dirty="0" err="1" smtClean="0"/>
            <a:t>яких</a:t>
          </a:r>
          <a:r>
            <a:rPr lang="ru-RU" sz="2000" dirty="0" smtClean="0"/>
            <a:t> </a:t>
          </a:r>
          <a:r>
            <a:rPr lang="ru-RU" sz="2000" dirty="0" err="1" smtClean="0"/>
            <a:t>він</a:t>
          </a:r>
          <a:r>
            <a:rPr lang="ru-RU" sz="2000" dirty="0" smtClean="0"/>
            <a:t> </a:t>
          </a:r>
          <a:r>
            <a:rPr lang="ru-RU" sz="2000" dirty="0" err="1" smtClean="0"/>
            <a:t>зацікавлений</a:t>
          </a:r>
          <a:r>
            <a:rPr lang="ru-RU" sz="2000" dirty="0" smtClean="0"/>
            <a:t>. Чим </a:t>
          </a:r>
          <a:r>
            <a:rPr lang="ru-RU" sz="2000" dirty="0" err="1" smtClean="0"/>
            <a:t>більше</a:t>
          </a:r>
          <a:r>
            <a:rPr lang="ru-RU" sz="2000" dirty="0" smtClean="0"/>
            <a:t> в туроператора </a:t>
          </a:r>
          <a:r>
            <a:rPr lang="ru-RU" sz="2000" dirty="0" err="1" smtClean="0"/>
            <a:t>партнерів-турагентів</a:t>
          </a:r>
          <a:r>
            <a:rPr lang="ru-RU" sz="2000" dirty="0" smtClean="0"/>
            <a:t> у </a:t>
          </a:r>
          <a:r>
            <a:rPr lang="ru-RU" sz="2000" dirty="0" err="1" smtClean="0"/>
            <a:t>різних</a:t>
          </a:r>
          <a:r>
            <a:rPr lang="ru-RU" sz="2000" dirty="0" smtClean="0"/>
            <a:t> </a:t>
          </a:r>
          <a:r>
            <a:rPr lang="ru-RU" sz="2000" dirty="0" err="1" smtClean="0"/>
            <a:t>країнах</a:t>
          </a:r>
          <a:r>
            <a:rPr lang="ru-RU" sz="2000" dirty="0" smtClean="0"/>
            <a:t> </a:t>
          </a:r>
          <a:r>
            <a:rPr lang="ru-RU" sz="2000" dirty="0" err="1" smtClean="0"/>
            <a:t>і</a:t>
          </a:r>
          <a:r>
            <a:rPr lang="ru-RU" sz="2000" dirty="0" smtClean="0"/>
            <a:t> </a:t>
          </a:r>
          <a:r>
            <a:rPr lang="ru-RU" sz="2000" dirty="0" err="1" smtClean="0"/>
            <a:t>регіонах</a:t>
          </a:r>
          <a:r>
            <a:rPr lang="ru-RU" sz="2000" dirty="0" smtClean="0"/>
            <a:t>, </a:t>
          </a:r>
          <a:r>
            <a:rPr lang="ru-RU" sz="2000" dirty="0" err="1" smtClean="0"/>
            <a:t>тим</a:t>
          </a:r>
          <a:r>
            <a:rPr lang="ru-RU" sz="2000" dirty="0" smtClean="0"/>
            <a:t> </a:t>
          </a:r>
          <a:r>
            <a:rPr lang="ru-RU" sz="2000" dirty="0" err="1" smtClean="0"/>
            <a:t>більші</a:t>
          </a:r>
          <a:r>
            <a:rPr lang="ru-RU" sz="2000" dirty="0" smtClean="0"/>
            <a:t> </a:t>
          </a:r>
          <a:r>
            <a:rPr lang="ru-RU" sz="2000" dirty="0" err="1" smtClean="0"/>
            <a:t>об'єми</a:t>
          </a:r>
          <a:r>
            <a:rPr lang="ru-RU" sz="2000" dirty="0" smtClean="0"/>
            <a:t> продажу </a:t>
          </a:r>
          <a:r>
            <a:rPr lang="ru-RU" sz="2000" dirty="0" err="1" smtClean="0"/>
            <a:t>і</a:t>
          </a:r>
          <a:r>
            <a:rPr lang="ru-RU" sz="2000" dirty="0" smtClean="0"/>
            <a:t>, </a:t>
          </a:r>
          <a:r>
            <a:rPr lang="ru-RU" sz="2000" dirty="0" err="1" smtClean="0"/>
            <a:t>відповідно</a:t>
          </a:r>
          <a:r>
            <a:rPr lang="ru-RU" sz="2000" dirty="0" smtClean="0"/>
            <a:t>, </a:t>
          </a:r>
          <a:r>
            <a:rPr lang="ru-RU" sz="2000" dirty="0" err="1" smtClean="0"/>
            <a:t>більше</a:t>
          </a:r>
          <a:r>
            <a:rPr lang="ru-RU" sz="2000" dirty="0" smtClean="0"/>
            <a:t> </a:t>
          </a:r>
          <a:r>
            <a:rPr lang="ru-RU" sz="2000" dirty="0" err="1" smtClean="0"/>
            <a:t>туристів</a:t>
          </a:r>
          <a:r>
            <a:rPr lang="ru-RU" sz="2000" dirty="0" smtClean="0"/>
            <a:t>, </a:t>
          </a:r>
          <a:r>
            <a:rPr lang="ru-RU" sz="2000" dirty="0" err="1" smtClean="0"/>
            <a:t>більший</a:t>
          </a:r>
          <a:r>
            <a:rPr lang="ru-RU" sz="2000" dirty="0" smtClean="0"/>
            <a:t> </a:t>
          </a:r>
          <a:r>
            <a:rPr lang="ru-RU" sz="2000" dirty="0" err="1" smtClean="0"/>
            <a:t>прибуток</a:t>
          </a:r>
          <a:r>
            <a:rPr lang="ru-RU" sz="2000" dirty="0" smtClean="0"/>
            <a:t>.</a:t>
          </a:r>
          <a:endParaRPr lang="ru-RU" sz="2000" dirty="0"/>
        </a:p>
      </dgm:t>
    </dgm:pt>
    <dgm:pt modelId="{79D16697-C1A5-43B3-97ED-C4509BB132B0}" type="sibTrans" cxnId="{3652C920-CE54-49DC-A5D1-8D1B8ED32673}">
      <dgm:prSet/>
      <dgm:spPr/>
      <dgm:t>
        <a:bodyPr/>
        <a:lstStyle/>
        <a:p>
          <a:endParaRPr lang="ru-RU"/>
        </a:p>
      </dgm:t>
    </dgm:pt>
    <dgm:pt modelId="{0595785F-A426-46C0-81DD-F4BCF4BF9914}" type="parTrans" cxnId="{3652C920-CE54-49DC-A5D1-8D1B8ED32673}">
      <dgm:prSet/>
      <dgm:spPr/>
      <dgm:t>
        <a:bodyPr/>
        <a:lstStyle/>
        <a:p>
          <a:endParaRPr lang="ru-RU"/>
        </a:p>
      </dgm:t>
    </dgm:pt>
    <dgm:pt modelId="{AA396D0F-301F-442D-B508-E1C16264F34D}">
      <dgm:prSet custT="1"/>
      <dgm:spPr/>
      <dgm:t>
        <a:bodyPr/>
        <a:lstStyle/>
        <a:p>
          <a:pPr rtl="0"/>
          <a:endParaRPr lang="ru-RU" sz="1800" dirty="0" smtClean="0"/>
        </a:p>
        <a:p>
          <a:pPr rtl="0"/>
          <a:r>
            <a:rPr lang="ru-RU" sz="1800" dirty="0" smtClean="0"/>
            <a:t>В </a:t>
          </a:r>
          <a:r>
            <a:rPr lang="ru-RU" sz="1800" dirty="0" err="1" smtClean="0"/>
            <a:t>іншому</a:t>
          </a:r>
          <a:r>
            <a:rPr lang="ru-RU" sz="1800" dirty="0" smtClean="0"/>
            <a:t> </a:t>
          </a:r>
          <a:r>
            <a:rPr lang="ru-RU" sz="1800" dirty="0" err="1" smtClean="0"/>
            <a:t>випадку</a:t>
          </a:r>
          <a:r>
            <a:rPr lang="ru-RU" sz="1800" dirty="0" smtClean="0"/>
            <a:t>, коли </a:t>
          </a:r>
          <a:r>
            <a:rPr lang="ru-RU" sz="1800" b="1" dirty="0" smtClean="0"/>
            <a:t>туроператор </a:t>
          </a:r>
          <a:r>
            <a:rPr lang="ru-RU" sz="1800" b="1" dirty="0" err="1" smtClean="0"/>
            <a:t>продає</a:t>
          </a:r>
          <a:r>
            <a:rPr lang="ru-RU" sz="1800" b="1" dirty="0" smtClean="0"/>
            <a:t> </a:t>
          </a:r>
          <a:r>
            <a:rPr lang="ru-RU" sz="1800" b="1" dirty="0" err="1" smtClean="0"/>
            <a:t>послуги</a:t>
          </a:r>
          <a:r>
            <a:rPr lang="ru-RU" sz="1800" b="1" dirty="0" smtClean="0"/>
            <a:t> туризму </a:t>
          </a:r>
          <a:r>
            <a:rPr lang="ru-RU" sz="1800" b="1" dirty="0" err="1" smtClean="0"/>
            <a:t>окремо</a:t>
          </a:r>
          <a:r>
            <a:rPr lang="ru-RU" sz="1800" b="1" dirty="0" smtClean="0"/>
            <a:t>, </a:t>
          </a:r>
          <a:r>
            <a:rPr lang="ru-RU" sz="1800" b="1" dirty="0" err="1" smtClean="0"/>
            <a:t>він</a:t>
          </a:r>
          <a:r>
            <a:rPr lang="ru-RU" sz="1800" b="1" dirty="0" smtClean="0"/>
            <a:t> </a:t>
          </a:r>
          <a:r>
            <a:rPr lang="ru-RU" sz="1800" b="1" dirty="0" err="1" smtClean="0"/>
            <a:t>виступає</a:t>
          </a:r>
          <a:r>
            <a:rPr lang="ru-RU" sz="1800" b="1" dirty="0" smtClean="0"/>
            <a:t> як </a:t>
          </a:r>
          <a:r>
            <a:rPr lang="ru-RU" sz="1800" b="1" dirty="0" err="1" smtClean="0"/>
            <a:t>оптовий</a:t>
          </a:r>
          <a:r>
            <a:rPr lang="ru-RU" sz="1800" b="1" dirty="0" smtClean="0"/>
            <a:t> дилер </a:t>
          </a:r>
          <a:r>
            <a:rPr lang="ru-RU" sz="1800" b="1" dirty="0" err="1" smtClean="0"/>
            <a:t>туристичних</a:t>
          </a:r>
          <a:r>
            <a:rPr lang="ru-RU" sz="1800" b="1" dirty="0" smtClean="0"/>
            <a:t> </a:t>
          </a:r>
          <a:r>
            <a:rPr lang="ru-RU" sz="1800" b="1" dirty="0" err="1" smtClean="0"/>
            <a:t>послуг</a:t>
          </a:r>
          <a:r>
            <a:rPr lang="ru-RU" sz="1800" b="1" dirty="0" smtClean="0"/>
            <a:t>.</a:t>
          </a:r>
          <a:r>
            <a:rPr lang="ru-RU" sz="1800" dirty="0" smtClean="0"/>
            <a:t> </a:t>
          </a:r>
          <a:r>
            <a:rPr lang="ru-RU" sz="1800" dirty="0" err="1" smtClean="0"/>
            <a:t>Це</a:t>
          </a:r>
          <a:r>
            <a:rPr lang="ru-RU" sz="1800" dirty="0" smtClean="0"/>
            <a:t> </a:t>
          </a:r>
          <a:r>
            <a:rPr lang="ru-RU" sz="1800" dirty="0" err="1" smtClean="0"/>
            <a:t>можливо</a:t>
          </a:r>
          <a:r>
            <a:rPr lang="ru-RU" sz="1800" dirty="0" smtClean="0"/>
            <a:t> в тому </a:t>
          </a:r>
          <a:r>
            <a:rPr lang="ru-RU" sz="1800" dirty="0" err="1" smtClean="0"/>
            <a:t>випадку</a:t>
          </a:r>
          <a:r>
            <a:rPr lang="ru-RU" sz="1800" dirty="0" smtClean="0"/>
            <a:t>, коли туроператор </a:t>
          </a:r>
          <a:r>
            <a:rPr lang="ru-RU" sz="1800" b="1" dirty="0" err="1" smtClean="0"/>
            <a:t>купує</a:t>
          </a:r>
          <a:r>
            <a:rPr lang="ru-RU" sz="1800" dirty="0" smtClean="0"/>
            <a:t> у </a:t>
          </a:r>
          <a:r>
            <a:rPr lang="ru-RU" sz="1800" dirty="0" err="1" smtClean="0"/>
            <a:t>виробника</a:t>
          </a:r>
          <a:r>
            <a:rPr lang="ru-RU" sz="1800" dirty="0" smtClean="0"/>
            <a:t> </a:t>
          </a:r>
          <a:r>
            <a:rPr lang="ru-RU" sz="1800" b="1" dirty="0" err="1" smtClean="0"/>
            <a:t>більше</a:t>
          </a:r>
          <a:r>
            <a:rPr lang="ru-RU" sz="1800" dirty="0" smtClean="0"/>
            <a:t> </a:t>
          </a:r>
          <a:r>
            <a:rPr lang="ru-RU" sz="1800" dirty="0" err="1" smtClean="0"/>
            <a:t>туристичного</a:t>
          </a:r>
          <a:r>
            <a:rPr lang="ru-RU" sz="1800" dirty="0" smtClean="0"/>
            <a:t> продукту, </a:t>
          </a:r>
          <a:r>
            <a:rPr lang="ru-RU" sz="1800" b="1" dirty="0" err="1" smtClean="0"/>
            <a:t>ніж</a:t>
          </a:r>
          <a:r>
            <a:rPr lang="ru-RU" sz="1800" b="1" dirty="0" smtClean="0"/>
            <a:t> </a:t>
          </a:r>
          <a:r>
            <a:rPr lang="ru-RU" sz="1800" b="1" dirty="0" err="1" smtClean="0"/>
            <a:t>це</a:t>
          </a:r>
          <a:r>
            <a:rPr lang="ru-RU" sz="1800" b="1" dirty="0" smtClean="0"/>
            <a:t> </a:t>
          </a:r>
          <a:r>
            <a:rPr lang="ru-RU" sz="1800" b="1" dirty="0" err="1" smtClean="0"/>
            <a:t>необхідно</a:t>
          </a:r>
          <a:r>
            <a:rPr lang="ru-RU" sz="1800" dirty="0" smtClean="0"/>
            <a:t> для </a:t>
          </a:r>
          <a:r>
            <a:rPr lang="ru-RU" sz="1800" dirty="0" err="1" smtClean="0"/>
            <a:t>формування</a:t>
          </a:r>
          <a:r>
            <a:rPr lang="ru-RU" sz="1800" dirty="0" smtClean="0"/>
            <a:t> </a:t>
          </a:r>
          <a:r>
            <a:rPr lang="ru-RU" sz="1800" dirty="0" err="1" smtClean="0"/>
            <a:t>туристичного</a:t>
          </a:r>
          <a:r>
            <a:rPr lang="ru-RU" sz="1800" dirty="0" smtClean="0"/>
            <a:t> пакету. </a:t>
          </a:r>
          <a:endParaRPr lang="ru-RU" sz="1800" dirty="0"/>
        </a:p>
      </dgm:t>
    </dgm:pt>
    <dgm:pt modelId="{8C3CCA8F-5DE7-4BBF-920C-C2BB5DC5DE94}" type="sibTrans" cxnId="{A0943FE1-241C-47EC-8CA6-2BAF8C4702C2}">
      <dgm:prSet/>
      <dgm:spPr/>
      <dgm:t>
        <a:bodyPr/>
        <a:lstStyle/>
        <a:p>
          <a:endParaRPr lang="ru-RU"/>
        </a:p>
      </dgm:t>
    </dgm:pt>
    <dgm:pt modelId="{9A2E65F1-8E35-441D-8438-A8F285658A9C}" type="parTrans" cxnId="{A0943FE1-241C-47EC-8CA6-2BAF8C4702C2}">
      <dgm:prSet/>
      <dgm:spPr/>
      <dgm:t>
        <a:bodyPr/>
        <a:lstStyle/>
        <a:p>
          <a:endParaRPr lang="ru-RU"/>
        </a:p>
      </dgm:t>
    </dgm:pt>
    <dgm:pt modelId="{3CB35C0B-6A8B-4347-91AC-B9F67B53BDC8}" type="pres">
      <dgm:prSet presAssocID="{9E970E92-DAC2-4270-AAA3-D9993164690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C3C5109-757E-4444-89F1-20612DB41E24}" type="pres">
      <dgm:prSet presAssocID="{26135BC6-6B7C-488B-9EBC-C30BA1CADDAC}" presName="circle1" presStyleLbl="node1" presStyleIdx="0" presStyleCnt="4"/>
      <dgm:spPr/>
    </dgm:pt>
    <dgm:pt modelId="{DBAB977D-E717-4DB4-81CD-D82C4B024079}" type="pres">
      <dgm:prSet presAssocID="{26135BC6-6B7C-488B-9EBC-C30BA1CADDAC}" presName="space" presStyleCnt="0"/>
      <dgm:spPr/>
    </dgm:pt>
    <dgm:pt modelId="{C0538630-DD5B-46DA-9605-8492E6FD83CF}" type="pres">
      <dgm:prSet presAssocID="{26135BC6-6B7C-488B-9EBC-C30BA1CADDAC}" presName="rect1" presStyleLbl="alignAcc1" presStyleIdx="0" presStyleCnt="4"/>
      <dgm:spPr/>
      <dgm:t>
        <a:bodyPr/>
        <a:lstStyle/>
        <a:p>
          <a:endParaRPr lang="uk-UA"/>
        </a:p>
      </dgm:t>
    </dgm:pt>
    <dgm:pt modelId="{0E594677-EED2-46F3-B4EE-28DA9FE06D86}" type="pres">
      <dgm:prSet presAssocID="{AA396D0F-301F-442D-B508-E1C16264F34D}" presName="vertSpace2" presStyleLbl="node1" presStyleIdx="0" presStyleCnt="4"/>
      <dgm:spPr/>
    </dgm:pt>
    <dgm:pt modelId="{CFDDE86D-6019-4820-A3D2-1E9DBB3B00F9}" type="pres">
      <dgm:prSet presAssocID="{AA396D0F-301F-442D-B508-E1C16264F34D}" presName="circle2" presStyleLbl="node1" presStyleIdx="1" presStyleCnt="4"/>
      <dgm:spPr/>
    </dgm:pt>
    <dgm:pt modelId="{B198A0F5-B5D4-4BE6-9485-365CE8A9D74F}" type="pres">
      <dgm:prSet presAssocID="{AA396D0F-301F-442D-B508-E1C16264F34D}" presName="rect2" presStyleLbl="alignAcc1" presStyleIdx="1" presStyleCnt="4"/>
      <dgm:spPr/>
      <dgm:t>
        <a:bodyPr/>
        <a:lstStyle/>
        <a:p>
          <a:endParaRPr lang="ru-RU"/>
        </a:p>
      </dgm:t>
    </dgm:pt>
    <dgm:pt modelId="{90B5B01F-50B7-4772-B185-D49E18E70E27}" type="pres">
      <dgm:prSet presAssocID="{0888D638-939E-4528-AE2F-4847DE44494F}" presName="vertSpace3" presStyleLbl="node1" presStyleIdx="1" presStyleCnt="4"/>
      <dgm:spPr/>
    </dgm:pt>
    <dgm:pt modelId="{E974AD27-0979-48FA-B690-257783A7678A}" type="pres">
      <dgm:prSet presAssocID="{0888D638-939E-4528-AE2F-4847DE44494F}" presName="circle3" presStyleLbl="node1" presStyleIdx="2" presStyleCnt="4"/>
      <dgm:spPr/>
    </dgm:pt>
    <dgm:pt modelId="{9FDD9031-6D89-47E1-B16C-1D7148D4EB2A}" type="pres">
      <dgm:prSet presAssocID="{0888D638-939E-4528-AE2F-4847DE44494F}" presName="rect3" presStyleLbl="alignAcc1" presStyleIdx="2" presStyleCnt="4" custScaleY="81967"/>
      <dgm:spPr/>
      <dgm:t>
        <a:bodyPr/>
        <a:lstStyle/>
        <a:p>
          <a:endParaRPr lang="ru-RU"/>
        </a:p>
      </dgm:t>
    </dgm:pt>
    <dgm:pt modelId="{8C0182B3-2460-4E6A-A4DE-99E0FC6BFE0A}" type="pres">
      <dgm:prSet presAssocID="{23FFD0C7-0C23-43BE-BC07-713539D53BA1}" presName="vertSpace4" presStyleLbl="node1" presStyleIdx="2" presStyleCnt="4"/>
      <dgm:spPr/>
    </dgm:pt>
    <dgm:pt modelId="{896DAA13-E900-43F9-87A7-230599C18D58}" type="pres">
      <dgm:prSet presAssocID="{23FFD0C7-0C23-43BE-BC07-713539D53BA1}" presName="circle4" presStyleLbl="node1" presStyleIdx="3" presStyleCnt="4"/>
      <dgm:spPr/>
    </dgm:pt>
    <dgm:pt modelId="{AE9621F5-D4D3-465C-8DAD-0BB57948B19A}" type="pres">
      <dgm:prSet presAssocID="{23FFD0C7-0C23-43BE-BC07-713539D53BA1}" presName="rect4" presStyleLbl="alignAcc1" presStyleIdx="3" presStyleCnt="4" custScaleY="121992" custLinFactNeighborX="1142" custLinFactNeighborY="59277"/>
      <dgm:spPr/>
      <dgm:t>
        <a:bodyPr/>
        <a:lstStyle/>
        <a:p>
          <a:endParaRPr lang="uk-UA"/>
        </a:p>
      </dgm:t>
    </dgm:pt>
    <dgm:pt modelId="{ED5384BC-BF4A-4407-87B8-DC84AA0B4BC6}" type="pres">
      <dgm:prSet presAssocID="{26135BC6-6B7C-488B-9EBC-C30BA1CADDA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ACB220-2928-4ADB-BE1E-052F4D0003DC}" type="pres">
      <dgm:prSet presAssocID="{AA396D0F-301F-442D-B508-E1C16264F34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3D84F-2497-40A6-9D4A-1AD1B5A21652}" type="pres">
      <dgm:prSet presAssocID="{0888D638-939E-4528-AE2F-4847DE44494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A57767-574F-46B2-8A2C-090CC4335D75}" type="pres">
      <dgm:prSet presAssocID="{23FFD0C7-0C23-43BE-BC07-713539D53BA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CA6949D-1F80-4D1C-A2E4-474F98BB85C1}" type="presOf" srcId="{23FFD0C7-0C23-43BE-BC07-713539D53BA1}" destId="{AE9621F5-D4D3-465C-8DAD-0BB57948B19A}" srcOrd="0" destOrd="0" presId="urn:microsoft.com/office/officeart/2005/8/layout/target3"/>
    <dgm:cxn modelId="{FDFB4A11-968C-44B2-B6AF-E8EE155E6017}" type="presOf" srcId="{0888D638-939E-4528-AE2F-4847DE44494F}" destId="{A273D84F-2497-40A6-9D4A-1AD1B5A21652}" srcOrd="1" destOrd="0" presId="urn:microsoft.com/office/officeart/2005/8/layout/target3"/>
    <dgm:cxn modelId="{8E07504C-D773-42D4-B987-ED535BA8B7B7}" type="presOf" srcId="{AA396D0F-301F-442D-B508-E1C16264F34D}" destId="{41ACB220-2928-4ADB-BE1E-052F4D0003DC}" srcOrd="1" destOrd="0" presId="urn:microsoft.com/office/officeart/2005/8/layout/target3"/>
    <dgm:cxn modelId="{A0943FE1-241C-47EC-8CA6-2BAF8C4702C2}" srcId="{9E970E92-DAC2-4270-AAA3-D99931646909}" destId="{AA396D0F-301F-442D-B508-E1C16264F34D}" srcOrd="1" destOrd="0" parTransId="{9A2E65F1-8E35-441D-8438-A8F285658A9C}" sibTransId="{8C3CCA8F-5DE7-4BBF-920C-C2BB5DC5DE94}"/>
    <dgm:cxn modelId="{8C9C7691-65D2-4DE9-81E5-0FECF51F9D7B}" type="presOf" srcId="{26135BC6-6B7C-488B-9EBC-C30BA1CADDAC}" destId="{C0538630-DD5B-46DA-9605-8492E6FD83CF}" srcOrd="0" destOrd="0" presId="urn:microsoft.com/office/officeart/2005/8/layout/target3"/>
    <dgm:cxn modelId="{21B0D3FF-097E-4129-B55A-A1B9AE0000DB}" type="presOf" srcId="{0888D638-939E-4528-AE2F-4847DE44494F}" destId="{9FDD9031-6D89-47E1-B16C-1D7148D4EB2A}" srcOrd="0" destOrd="0" presId="urn:microsoft.com/office/officeart/2005/8/layout/target3"/>
    <dgm:cxn modelId="{C2612761-21DC-4B23-B81C-C472AC771EB0}" type="presOf" srcId="{26135BC6-6B7C-488B-9EBC-C30BA1CADDAC}" destId="{ED5384BC-BF4A-4407-87B8-DC84AA0B4BC6}" srcOrd="1" destOrd="0" presId="urn:microsoft.com/office/officeart/2005/8/layout/target3"/>
    <dgm:cxn modelId="{F35D590B-33A7-43E0-8558-AAB5AC342DC0}" srcId="{9E970E92-DAC2-4270-AAA3-D99931646909}" destId="{26135BC6-6B7C-488B-9EBC-C30BA1CADDAC}" srcOrd="0" destOrd="0" parTransId="{D95FBC4F-BE8F-4C46-BA77-19BAF23E8B4E}" sibTransId="{306F44E8-0B3D-49E6-8C10-8735B3FD3293}"/>
    <dgm:cxn modelId="{69365A67-94BC-40AA-815B-74647896FFCD}" type="presOf" srcId="{AA396D0F-301F-442D-B508-E1C16264F34D}" destId="{B198A0F5-B5D4-4BE6-9485-365CE8A9D74F}" srcOrd="0" destOrd="0" presId="urn:microsoft.com/office/officeart/2005/8/layout/target3"/>
    <dgm:cxn modelId="{ECD78DE3-AA74-499F-8AB0-70DF85F75ECF}" type="presOf" srcId="{23FFD0C7-0C23-43BE-BC07-713539D53BA1}" destId="{F2A57767-574F-46B2-8A2C-090CC4335D75}" srcOrd="1" destOrd="0" presId="urn:microsoft.com/office/officeart/2005/8/layout/target3"/>
    <dgm:cxn modelId="{7CC59DD2-3631-4174-A427-02967328C75F}" type="presOf" srcId="{9E970E92-DAC2-4270-AAA3-D99931646909}" destId="{3CB35C0B-6A8B-4347-91AC-B9F67B53BDC8}" srcOrd="0" destOrd="0" presId="urn:microsoft.com/office/officeart/2005/8/layout/target3"/>
    <dgm:cxn modelId="{3652C920-CE54-49DC-A5D1-8D1B8ED32673}" srcId="{9E970E92-DAC2-4270-AAA3-D99931646909}" destId="{0888D638-939E-4528-AE2F-4847DE44494F}" srcOrd="2" destOrd="0" parTransId="{0595785F-A426-46C0-81DD-F4BCF4BF9914}" sibTransId="{79D16697-C1A5-43B3-97ED-C4509BB132B0}"/>
    <dgm:cxn modelId="{C226212E-7712-4AAA-A3AE-83470F62ED58}" srcId="{9E970E92-DAC2-4270-AAA3-D99931646909}" destId="{23FFD0C7-0C23-43BE-BC07-713539D53BA1}" srcOrd="3" destOrd="0" parTransId="{EDEBB6DD-26CB-4C3E-86C6-70BC5CAA8AE8}" sibTransId="{F215C91C-7459-406F-952C-174BFAEE9C49}"/>
    <dgm:cxn modelId="{9AA9AAF4-86FE-46DB-BA66-47F61D3CB492}" type="presParOf" srcId="{3CB35C0B-6A8B-4347-91AC-B9F67B53BDC8}" destId="{9C3C5109-757E-4444-89F1-20612DB41E24}" srcOrd="0" destOrd="0" presId="urn:microsoft.com/office/officeart/2005/8/layout/target3"/>
    <dgm:cxn modelId="{9E948BB2-D82E-4FF4-AACE-313C5A5C45F3}" type="presParOf" srcId="{3CB35C0B-6A8B-4347-91AC-B9F67B53BDC8}" destId="{DBAB977D-E717-4DB4-81CD-D82C4B024079}" srcOrd="1" destOrd="0" presId="urn:microsoft.com/office/officeart/2005/8/layout/target3"/>
    <dgm:cxn modelId="{A5F8FDEF-FCA9-414B-B754-7180C49CBF59}" type="presParOf" srcId="{3CB35C0B-6A8B-4347-91AC-B9F67B53BDC8}" destId="{C0538630-DD5B-46DA-9605-8492E6FD83CF}" srcOrd="2" destOrd="0" presId="urn:microsoft.com/office/officeart/2005/8/layout/target3"/>
    <dgm:cxn modelId="{450DBD5C-7F9B-4504-AB03-91FCC668C79D}" type="presParOf" srcId="{3CB35C0B-6A8B-4347-91AC-B9F67B53BDC8}" destId="{0E594677-EED2-46F3-B4EE-28DA9FE06D86}" srcOrd="3" destOrd="0" presId="urn:microsoft.com/office/officeart/2005/8/layout/target3"/>
    <dgm:cxn modelId="{8DAA3819-8A32-4A29-BAE3-A5680E43DAB5}" type="presParOf" srcId="{3CB35C0B-6A8B-4347-91AC-B9F67B53BDC8}" destId="{CFDDE86D-6019-4820-A3D2-1E9DBB3B00F9}" srcOrd="4" destOrd="0" presId="urn:microsoft.com/office/officeart/2005/8/layout/target3"/>
    <dgm:cxn modelId="{5D5CDEC4-615C-46BA-966A-AF38BA74DD12}" type="presParOf" srcId="{3CB35C0B-6A8B-4347-91AC-B9F67B53BDC8}" destId="{B198A0F5-B5D4-4BE6-9485-365CE8A9D74F}" srcOrd="5" destOrd="0" presId="urn:microsoft.com/office/officeart/2005/8/layout/target3"/>
    <dgm:cxn modelId="{20A9F0C6-3789-4E39-AEFC-69B911AD04CD}" type="presParOf" srcId="{3CB35C0B-6A8B-4347-91AC-B9F67B53BDC8}" destId="{90B5B01F-50B7-4772-B185-D49E18E70E27}" srcOrd="6" destOrd="0" presId="urn:microsoft.com/office/officeart/2005/8/layout/target3"/>
    <dgm:cxn modelId="{0EAFFBB0-3B9D-4A39-A8F6-99A5FF5A03C8}" type="presParOf" srcId="{3CB35C0B-6A8B-4347-91AC-B9F67B53BDC8}" destId="{E974AD27-0979-48FA-B690-257783A7678A}" srcOrd="7" destOrd="0" presId="urn:microsoft.com/office/officeart/2005/8/layout/target3"/>
    <dgm:cxn modelId="{2187C16A-2CA6-4AF4-94E8-A34C7389230A}" type="presParOf" srcId="{3CB35C0B-6A8B-4347-91AC-B9F67B53BDC8}" destId="{9FDD9031-6D89-47E1-B16C-1D7148D4EB2A}" srcOrd="8" destOrd="0" presId="urn:microsoft.com/office/officeart/2005/8/layout/target3"/>
    <dgm:cxn modelId="{D1504AB7-EB5C-41EC-B42A-527EE7DD67DB}" type="presParOf" srcId="{3CB35C0B-6A8B-4347-91AC-B9F67B53BDC8}" destId="{8C0182B3-2460-4E6A-A4DE-99E0FC6BFE0A}" srcOrd="9" destOrd="0" presId="urn:microsoft.com/office/officeart/2005/8/layout/target3"/>
    <dgm:cxn modelId="{C4853E88-329F-4F5A-812D-388C35E83813}" type="presParOf" srcId="{3CB35C0B-6A8B-4347-91AC-B9F67B53BDC8}" destId="{896DAA13-E900-43F9-87A7-230599C18D58}" srcOrd="10" destOrd="0" presId="urn:microsoft.com/office/officeart/2005/8/layout/target3"/>
    <dgm:cxn modelId="{88878EF7-4E32-4BA9-9A4F-6BE0BFEFF600}" type="presParOf" srcId="{3CB35C0B-6A8B-4347-91AC-B9F67B53BDC8}" destId="{AE9621F5-D4D3-465C-8DAD-0BB57948B19A}" srcOrd="11" destOrd="0" presId="urn:microsoft.com/office/officeart/2005/8/layout/target3"/>
    <dgm:cxn modelId="{D4C571D6-95A4-487F-976A-AA32D61FCDA2}" type="presParOf" srcId="{3CB35C0B-6A8B-4347-91AC-B9F67B53BDC8}" destId="{ED5384BC-BF4A-4407-87B8-DC84AA0B4BC6}" srcOrd="12" destOrd="0" presId="urn:microsoft.com/office/officeart/2005/8/layout/target3"/>
    <dgm:cxn modelId="{060C13F3-92FE-487D-A984-C5DD1EC8CA98}" type="presParOf" srcId="{3CB35C0B-6A8B-4347-91AC-B9F67B53BDC8}" destId="{41ACB220-2928-4ADB-BE1E-052F4D0003DC}" srcOrd="13" destOrd="0" presId="urn:microsoft.com/office/officeart/2005/8/layout/target3"/>
    <dgm:cxn modelId="{2B93EB6B-FDD2-4906-A00C-0997901F7E43}" type="presParOf" srcId="{3CB35C0B-6A8B-4347-91AC-B9F67B53BDC8}" destId="{A273D84F-2497-40A6-9D4A-1AD1B5A21652}" srcOrd="14" destOrd="0" presId="urn:microsoft.com/office/officeart/2005/8/layout/target3"/>
    <dgm:cxn modelId="{BA617DAA-9046-4C54-8582-9B5A36B8B95D}" type="presParOf" srcId="{3CB35C0B-6A8B-4347-91AC-B9F67B53BDC8}" destId="{F2A57767-574F-46B2-8A2C-090CC4335D7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9EA21-FDCD-4388-A041-DC71C251809E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1C1149E-5514-4865-8F35-E63CFE3B8E76}">
      <dgm:prSet phldrT="[Текст]" custT="1"/>
      <dgm:spPr/>
      <dgm:t>
        <a:bodyPr/>
        <a:lstStyle/>
        <a:p>
          <a:r>
            <a:rPr lang="uk-UA" sz="3200" dirty="0"/>
            <a:t>Інтегруюча</a:t>
          </a:r>
        </a:p>
      </dgm:t>
    </dgm:pt>
    <dgm:pt modelId="{E507E5AB-1270-45A8-B784-489F2EFC95B5}" type="parTrans" cxnId="{C24E4AE3-2896-4B72-833A-5F9D9288B2DF}">
      <dgm:prSet/>
      <dgm:spPr/>
      <dgm:t>
        <a:bodyPr/>
        <a:lstStyle/>
        <a:p>
          <a:endParaRPr lang="uk-UA"/>
        </a:p>
      </dgm:t>
    </dgm:pt>
    <dgm:pt modelId="{12B53D28-ADC6-4403-8ED2-99A218E910BA}" type="sibTrans" cxnId="{C24E4AE3-2896-4B72-833A-5F9D9288B2DF}">
      <dgm:prSet/>
      <dgm:spPr/>
      <dgm:t>
        <a:bodyPr/>
        <a:lstStyle/>
        <a:p>
          <a:endParaRPr lang="uk-UA"/>
        </a:p>
      </dgm:t>
    </dgm:pt>
    <dgm:pt modelId="{27D91694-AA9A-47AD-979A-9665C3351D8F}">
      <dgm:prSet phldrT="[Текст]" custT="1"/>
      <dgm:spPr/>
      <dgm:t>
        <a:bodyPr/>
        <a:lstStyle/>
        <a:p>
          <a:r>
            <a:rPr lang="uk-UA" sz="2000" dirty="0"/>
            <a:t>Об’єднує всіх гравців туристичного ринку</a:t>
          </a:r>
        </a:p>
      </dgm:t>
    </dgm:pt>
    <dgm:pt modelId="{6DF2EE0D-FC8A-493F-A8F0-40C3198B7B6A}" type="parTrans" cxnId="{E014D252-2476-4C91-ADA3-AB7C8601776B}">
      <dgm:prSet/>
      <dgm:spPr/>
      <dgm:t>
        <a:bodyPr/>
        <a:lstStyle/>
        <a:p>
          <a:endParaRPr lang="uk-UA"/>
        </a:p>
      </dgm:t>
    </dgm:pt>
    <dgm:pt modelId="{1951A295-11A2-4B1A-BD86-D8627E4E26A6}" type="sibTrans" cxnId="{E014D252-2476-4C91-ADA3-AB7C8601776B}">
      <dgm:prSet/>
      <dgm:spPr/>
      <dgm:t>
        <a:bodyPr/>
        <a:lstStyle/>
        <a:p>
          <a:endParaRPr lang="uk-UA"/>
        </a:p>
      </dgm:t>
    </dgm:pt>
    <dgm:pt modelId="{6FA22C04-5EA4-4C33-81B6-9483CCD384ED}">
      <dgm:prSet phldrT="[Текст]" custT="1"/>
      <dgm:spPr/>
      <dgm:t>
        <a:bodyPr/>
        <a:lstStyle/>
        <a:p>
          <a:r>
            <a:rPr lang="uk-UA" sz="2800" dirty="0"/>
            <a:t>Ціноутворення</a:t>
          </a:r>
        </a:p>
      </dgm:t>
    </dgm:pt>
    <dgm:pt modelId="{2D551A6E-A9B7-4BD4-89C9-A8FA1812FDCD}" type="parTrans" cxnId="{18B9C1CF-9F79-4139-8E6A-D7458E7DB767}">
      <dgm:prSet/>
      <dgm:spPr/>
      <dgm:t>
        <a:bodyPr/>
        <a:lstStyle/>
        <a:p>
          <a:endParaRPr lang="uk-UA"/>
        </a:p>
      </dgm:t>
    </dgm:pt>
    <dgm:pt modelId="{A37E72DB-F9EF-4135-BAD5-8834441FFCBF}" type="sibTrans" cxnId="{18B9C1CF-9F79-4139-8E6A-D7458E7DB767}">
      <dgm:prSet/>
      <dgm:spPr/>
      <dgm:t>
        <a:bodyPr/>
        <a:lstStyle/>
        <a:p>
          <a:endParaRPr lang="uk-UA"/>
        </a:p>
      </dgm:t>
    </dgm:pt>
    <dgm:pt modelId="{195BB59C-0CAE-4EA5-8C7E-D305A83D975B}">
      <dgm:prSet phldrT="[Текст]" custT="1"/>
      <dgm:spPr/>
      <dgm:t>
        <a:bodyPr/>
        <a:lstStyle/>
        <a:p>
          <a:r>
            <a:rPr lang="uk-UA" sz="2000" dirty="0"/>
            <a:t>Встановлює</a:t>
          </a:r>
          <a:r>
            <a:rPr lang="uk-UA" sz="1800" dirty="0"/>
            <a:t> ціну і впливає на ціну партнерів</a:t>
          </a:r>
        </a:p>
      </dgm:t>
    </dgm:pt>
    <dgm:pt modelId="{370B9712-8274-4416-B180-664A933A9D48}" type="parTrans" cxnId="{335A855D-8CF0-4851-A96D-752A8162F7E8}">
      <dgm:prSet/>
      <dgm:spPr/>
      <dgm:t>
        <a:bodyPr/>
        <a:lstStyle/>
        <a:p>
          <a:endParaRPr lang="uk-UA"/>
        </a:p>
      </dgm:t>
    </dgm:pt>
    <dgm:pt modelId="{BAC4A35A-3D4A-40DE-8AA4-09D02B5F843B}" type="sibTrans" cxnId="{335A855D-8CF0-4851-A96D-752A8162F7E8}">
      <dgm:prSet/>
      <dgm:spPr/>
      <dgm:t>
        <a:bodyPr/>
        <a:lstStyle/>
        <a:p>
          <a:endParaRPr lang="uk-UA"/>
        </a:p>
      </dgm:t>
    </dgm:pt>
    <dgm:pt modelId="{8A13CC6E-78BE-447F-9AE1-0CE8F4190D31}">
      <dgm:prSet/>
      <dgm:spPr/>
      <dgm:t>
        <a:bodyPr/>
        <a:lstStyle/>
        <a:p>
          <a:r>
            <a:rPr lang="uk-UA" dirty="0" err="1"/>
            <a:t>Лобіююча</a:t>
          </a:r>
          <a:r>
            <a:rPr lang="uk-UA" dirty="0"/>
            <a:t>        </a:t>
          </a:r>
        </a:p>
      </dgm:t>
    </dgm:pt>
    <dgm:pt modelId="{88343DF5-9DAE-4527-8CDF-4A9507826864}" type="parTrans" cxnId="{A7E57EC3-3104-47B9-93E3-F2A303755224}">
      <dgm:prSet/>
      <dgm:spPr/>
      <dgm:t>
        <a:bodyPr/>
        <a:lstStyle/>
        <a:p>
          <a:endParaRPr lang="uk-UA"/>
        </a:p>
      </dgm:t>
    </dgm:pt>
    <dgm:pt modelId="{F68DE363-B654-4274-9DBF-F94551F36572}" type="sibTrans" cxnId="{A7E57EC3-3104-47B9-93E3-F2A303755224}">
      <dgm:prSet/>
      <dgm:spPr/>
      <dgm:t>
        <a:bodyPr/>
        <a:lstStyle/>
        <a:p>
          <a:endParaRPr lang="uk-UA"/>
        </a:p>
      </dgm:t>
    </dgm:pt>
    <dgm:pt modelId="{07F71975-DBBA-4953-945C-7B84098EB003}">
      <dgm:prSet/>
      <dgm:spPr/>
      <dgm:t>
        <a:bodyPr/>
        <a:lstStyle/>
        <a:p>
          <a:r>
            <a:rPr lang="uk-UA" dirty="0"/>
            <a:t>Бюджетоутворююча </a:t>
          </a:r>
        </a:p>
      </dgm:t>
    </dgm:pt>
    <dgm:pt modelId="{841695B4-7B0A-4820-B953-4EC8696F21BE}" type="parTrans" cxnId="{5087C3B6-FDBC-4A5D-932D-1D1931424EC5}">
      <dgm:prSet/>
      <dgm:spPr/>
      <dgm:t>
        <a:bodyPr/>
        <a:lstStyle/>
        <a:p>
          <a:endParaRPr lang="uk-UA"/>
        </a:p>
      </dgm:t>
    </dgm:pt>
    <dgm:pt modelId="{57699C98-1ACF-47D7-BAF7-2CAF73EAD702}" type="sibTrans" cxnId="{5087C3B6-FDBC-4A5D-932D-1D1931424EC5}">
      <dgm:prSet/>
      <dgm:spPr/>
      <dgm:t>
        <a:bodyPr/>
        <a:lstStyle/>
        <a:p>
          <a:endParaRPr lang="uk-UA"/>
        </a:p>
      </dgm:t>
    </dgm:pt>
    <dgm:pt modelId="{0A3CFD89-0055-479A-B2D5-78C9FB260715}">
      <dgm:prSet custT="1"/>
      <dgm:spPr/>
      <dgm:t>
        <a:bodyPr/>
        <a:lstStyle/>
        <a:p>
          <a:pPr algn="just"/>
          <a:r>
            <a:rPr lang="ru-RU" sz="2000" b="1" u="sng" dirty="0" err="1" smtClean="0"/>
            <a:t>Комплектувальна</a:t>
          </a:r>
          <a:r>
            <a:rPr lang="ru-RU" sz="2000" b="1" dirty="0" smtClean="0"/>
            <a:t> </a:t>
          </a:r>
          <a:r>
            <a:rPr lang="ru-RU" sz="2000" b="1" dirty="0" err="1" smtClean="0"/>
            <a:t>функція</a:t>
          </a:r>
          <a:r>
            <a:rPr lang="ru-RU" sz="2000" dirty="0" smtClean="0"/>
            <a:t>                                        </a:t>
          </a:r>
          <a:r>
            <a:rPr lang="ru-RU" sz="1400" dirty="0" smtClean="0"/>
            <a:t>для туроператора - </a:t>
          </a:r>
          <a:r>
            <a:rPr lang="ru-RU" sz="1400" dirty="0" err="1" smtClean="0"/>
            <a:t>це</a:t>
          </a:r>
          <a:r>
            <a:rPr lang="ru-RU" sz="1400" dirty="0" smtClean="0"/>
            <a:t> </a:t>
          </a:r>
          <a:r>
            <a:rPr lang="ru-RU" sz="1400" b="1" dirty="0" err="1" smtClean="0"/>
            <a:t>комплектація</a:t>
          </a:r>
          <a:r>
            <a:rPr lang="ru-RU" sz="1400" b="1" dirty="0" smtClean="0"/>
            <a:t> туру</a:t>
          </a:r>
          <a:r>
            <a:rPr lang="ru-RU" sz="1400" dirty="0" smtClean="0"/>
            <a:t> </a:t>
          </a:r>
          <a:r>
            <a:rPr lang="ru-RU" sz="1400" dirty="0" err="1" smtClean="0"/>
            <a:t>з</a:t>
          </a:r>
          <a:r>
            <a:rPr lang="ru-RU" sz="1400" dirty="0" smtClean="0"/>
            <a:t> </a:t>
          </a:r>
          <a:r>
            <a:rPr lang="ru-RU" sz="1400" dirty="0" err="1" smtClean="0"/>
            <a:t>окремих</a:t>
          </a:r>
          <a:r>
            <a:rPr lang="ru-RU" sz="1400" dirty="0" smtClean="0"/>
            <a:t> </a:t>
          </a:r>
          <a:r>
            <a:rPr lang="ru-RU" sz="1400" dirty="0" err="1" smtClean="0"/>
            <a:t>послуг</a:t>
          </a:r>
          <a:r>
            <a:rPr lang="ru-RU" sz="1400" dirty="0" smtClean="0"/>
            <a:t>; для </a:t>
          </a:r>
          <a:r>
            <a:rPr lang="ru-RU" sz="1400" dirty="0" err="1" smtClean="0"/>
            <a:t>турагента</a:t>
          </a:r>
          <a:r>
            <a:rPr lang="ru-RU" sz="1400" dirty="0" smtClean="0"/>
            <a:t> - </a:t>
          </a:r>
          <a:r>
            <a:rPr lang="ru-RU" sz="1400" dirty="0" err="1" smtClean="0"/>
            <a:t>комплектація</a:t>
          </a:r>
          <a:r>
            <a:rPr lang="ru-RU" sz="1400" dirty="0" smtClean="0"/>
            <a:t> </a:t>
          </a:r>
          <a:r>
            <a:rPr lang="ru-RU" sz="1400" dirty="0" err="1" smtClean="0"/>
            <a:t>пакетів</a:t>
          </a:r>
          <a:r>
            <a:rPr lang="ru-RU" sz="1400" dirty="0" smtClean="0"/>
            <a:t> </a:t>
          </a:r>
          <a:r>
            <a:rPr lang="ru-RU" sz="1400" dirty="0" err="1" smtClean="0"/>
            <a:t>турів</a:t>
          </a:r>
          <a:r>
            <a:rPr lang="ru-RU" sz="1400" dirty="0" smtClean="0"/>
            <a:t> </a:t>
          </a:r>
          <a:r>
            <a:rPr lang="ru-RU" sz="1400" dirty="0" err="1" smtClean="0"/>
            <a:t>із</a:t>
          </a:r>
          <a:r>
            <a:rPr lang="ru-RU" sz="1400" dirty="0" smtClean="0"/>
            <a:t> </a:t>
          </a:r>
          <a:r>
            <a:rPr lang="ru-RU" sz="1400" dirty="0" err="1" smtClean="0"/>
            <a:t>транспортними</a:t>
          </a:r>
          <a:r>
            <a:rPr lang="ru-RU" sz="1400" dirty="0" smtClean="0"/>
            <a:t> та </a:t>
          </a:r>
          <a:r>
            <a:rPr lang="ru-RU" sz="1400" dirty="0" err="1" smtClean="0"/>
            <a:t>деякими</a:t>
          </a:r>
          <a:r>
            <a:rPr lang="ru-RU" sz="1400" dirty="0" smtClean="0"/>
            <a:t> </a:t>
          </a:r>
          <a:r>
            <a:rPr lang="ru-RU" sz="1400" dirty="0" err="1" smtClean="0"/>
            <a:t>іншими</a:t>
          </a:r>
          <a:r>
            <a:rPr lang="ru-RU" sz="1400" dirty="0" smtClean="0"/>
            <a:t> видами </a:t>
          </a:r>
          <a:r>
            <a:rPr lang="ru-RU" sz="1400" dirty="0" err="1" smtClean="0"/>
            <a:t>послуг</a:t>
          </a:r>
          <a:r>
            <a:rPr lang="ru-RU" sz="1400" dirty="0" smtClean="0"/>
            <a:t>.</a:t>
          </a:r>
          <a:endParaRPr lang="ru-RU" sz="1400" dirty="0"/>
        </a:p>
      </dgm:t>
    </dgm:pt>
    <dgm:pt modelId="{A5150258-5F8D-448A-AF1C-66A14B458301}" type="sibTrans" cxnId="{8A53EB42-6B2D-45B8-92B2-273357F2629E}">
      <dgm:prSet/>
      <dgm:spPr/>
      <dgm:t>
        <a:bodyPr/>
        <a:lstStyle/>
        <a:p>
          <a:endParaRPr lang="ru-RU"/>
        </a:p>
      </dgm:t>
    </dgm:pt>
    <dgm:pt modelId="{B078894F-964F-466B-888C-55FAFA8AD7EB}" type="parTrans" cxnId="{8A53EB42-6B2D-45B8-92B2-273357F2629E}">
      <dgm:prSet/>
      <dgm:spPr/>
      <dgm:t>
        <a:bodyPr/>
        <a:lstStyle/>
        <a:p>
          <a:endParaRPr lang="ru-RU"/>
        </a:p>
      </dgm:t>
    </dgm:pt>
    <dgm:pt modelId="{2E5982A0-5A1B-4066-9844-A5926FAB3496}" type="pres">
      <dgm:prSet presAssocID="{D569EA21-FDCD-4388-A041-DC71C25180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91C3704-D301-4F12-B6EE-39C546566989}" type="pres">
      <dgm:prSet presAssocID="{41C1149E-5514-4865-8F35-E63CFE3B8E76}" presName="circle1" presStyleLbl="node1" presStyleIdx="0" presStyleCnt="5"/>
      <dgm:spPr/>
    </dgm:pt>
    <dgm:pt modelId="{D8C88BCE-7693-4622-85D6-7AA8DF07327A}" type="pres">
      <dgm:prSet presAssocID="{41C1149E-5514-4865-8F35-E63CFE3B8E76}" presName="space" presStyleCnt="0"/>
      <dgm:spPr/>
    </dgm:pt>
    <dgm:pt modelId="{574CE5BF-5E84-4441-99C2-C48CF7DE2324}" type="pres">
      <dgm:prSet presAssocID="{41C1149E-5514-4865-8F35-E63CFE3B8E76}" presName="rect1" presStyleLbl="alignAcc1" presStyleIdx="0" presStyleCnt="5" custLinFactNeighborX="-2019" custLinFactNeighborY="-2143"/>
      <dgm:spPr/>
      <dgm:t>
        <a:bodyPr/>
        <a:lstStyle/>
        <a:p>
          <a:endParaRPr lang="uk-UA"/>
        </a:p>
      </dgm:t>
    </dgm:pt>
    <dgm:pt modelId="{86DF4551-86C3-4CFE-844E-DFB6AC090920}" type="pres">
      <dgm:prSet presAssocID="{6FA22C04-5EA4-4C33-81B6-9483CCD384ED}" presName="vertSpace2" presStyleLbl="node1" presStyleIdx="0" presStyleCnt="5"/>
      <dgm:spPr/>
    </dgm:pt>
    <dgm:pt modelId="{E015FDFA-8D02-4389-9350-13A1C71D7A8E}" type="pres">
      <dgm:prSet presAssocID="{6FA22C04-5EA4-4C33-81B6-9483CCD384ED}" presName="circle2" presStyleLbl="node1" presStyleIdx="1" presStyleCnt="5"/>
      <dgm:spPr/>
    </dgm:pt>
    <dgm:pt modelId="{5EFD69A3-A9AA-40CE-A165-4FC1C3DDBD9F}" type="pres">
      <dgm:prSet presAssocID="{6FA22C04-5EA4-4C33-81B6-9483CCD384ED}" presName="rect2" presStyleLbl="alignAcc1" presStyleIdx="1" presStyleCnt="5"/>
      <dgm:spPr/>
      <dgm:t>
        <a:bodyPr/>
        <a:lstStyle/>
        <a:p>
          <a:endParaRPr lang="uk-UA"/>
        </a:p>
      </dgm:t>
    </dgm:pt>
    <dgm:pt modelId="{D499CB6D-3021-43D7-86C5-174587B0DA50}" type="pres">
      <dgm:prSet presAssocID="{0A3CFD89-0055-479A-B2D5-78C9FB260715}" presName="vertSpace3" presStyleLbl="node1" presStyleIdx="1" presStyleCnt="5"/>
      <dgm:spPr/>
    </dgm:pt>
    <dgm:pt modelId="{7A219675-68FF-4E2C-BF2B-A235C53ABE2B}" type="pres">
      <dgm:prSet presAssocID="{0A3CFD89-0055-479A-B2D5-78C9FB260715}" presName="circle3" presStyleLbl="node1" presStyleIdx="2" presStyleCnt="5"/>
      <dgm:spPr/>
    </dgm:pt>
    <dgm:pt modelId="{79073404-E173-4B6D-95B4-87DA191D934A}" type="pres">
      <dgm:prSet presAssocID="{0A3CFD89-0055-479A-B2D5-78C9FB260715}" presName="rect3" presStyleLbl="alignAcc1" presStyleIdx="2" presStyleCnt="5"/>
      <dgm:spPr/>
      <dgm:t>
        <a:bodyPr/>
        <a:lstStyle/>
        <a:p>
          <a:endParaRPr lang="ru-RU"/>
        </a:p>
      </dgm:t>
    </dgm:pt>
    <dgm:pt modelId="{781B01B2-A585-4437-94AA-BCAAD20B44C0}" type="pres">
      <dgm:prSet presAssocID="{07F71975-DBBA-4953-945C-7B84098EB003}" presName="vertSpace4" presStyleLbl="node1" presStyleIdx="2" presStyleCnt="5"/>
      <dgm:spPr/>
    </dgm:pt>
    <dgm:pt modelId="{1CBCF2EF-A37A-4A73-8A8E-7E39C34013C4}" type="pres">
      <dgm:prSet presAssocID="{07F71975-DBBA-4953-945C-7B84098EB003}" presName="circle4" presStyleLbl="node1" presStyleIdx="3" presStyleCnt="5"/>
      <dgm:spPr/>
    </dgm:pt>
    <dgm:pt modelId="{E6A644D1-EDED-4A4E-A5B6-F7E2A3846992}" type="pres">
      <dgm:prSet presAssocID="{07F71975-DBBA-4953-945C-7B84098EB003}" presName="rect4" presStyleLbl="alignAcc1" presStyleIdx="3" presStyleCnt="5"/>
      <dgm:spPr/>
      <dgm:t>
        <a:bodyPr/>
        <a:lstStyle/>
        <a:p>
          <a:endParaRPr lang="uk-UA"/>
        </a:p>
      </dgm:t>
    </dgm:pt>
    <dgm:pt modelId="{5BB3F417-AA85-4695-A106-ED83B3A30F6D}" type="pres">
      <dgm:prSet presAssocID="{8A13CC6E-78BE-447F-9AE1-0CE8F4190D31}" presName="vertSpace5" presStyleLbl="node1" presStyleIdx="3" presStyleCnt="5"/>
      <dgm:spPr/>
    </dgm:pt>
    <dgm:pt modelId="{3C857194-7A48-44AD-82F7-E1A8BAE5C02B}" type="pres">
      <dgm:prSet presAssocID="{8A13CC6E-78BE-447F-9AE1-0CE8F4190D31}" presName="circle5" presStyleLbl="node1" presStyleIdx="4" presStyleCnt="5"/>
      <dgm:spPr/>
    </dgm:pt>
    <dgm:pt modelId="{1D412207-2FB8-4841-A409-9861F566C46C}" type="pres">
      <dgm:prSet presAssocID="{8A13CC6E-78BE-447F-9AE1-0CE8F4190D31}" presName="rect5" presStyleLbl="alignAcc1" presStyleIdx="4" presStyleCnt="5"/>
      <dgm:spPr/>
      <dgm:t>
        <a:bodyPr/>
        <a:lstStyle/>
        <a:p>
          <a:endParaRPr lang="uk-UA"/>
        </a:p>
      </dgm:t>
    </dgm:pt>
    <dgm:pt modelId="{22279D51-64E6-43E8-92D6-3C9769119185}" type="pres">
      <dgm:prSet presAssocID="{41C1149E-5514-4865-8F35-E63CFE3B8E76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0D26D8-1199-42CD-A5D2-3DF7D65FC8BB}" type="pres">
      <dgm:prSet presAssocID="{41C1149E-5514-4865-8F35-E63CFE3B8E76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62ABC9-C7F4-482B-A99C-43ADF577E71D}" type="pres">
      <dgm:prSet presAssocID="{6FA22C04-5EA4-4C33-81B6-9483CCD384ED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6BD7A9-E1A9-4C56-8877-8D2E68E194D4}" type="pres">
      <dgm:prSet presAssocID="{6FA22C04-5EA4-4C33-81B6-9483CCD384ED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49E463-25C2-4854-9F8E-BB5C4BB4F649}" type="pres">
      <dgm:prSet presAssocID="{0A3CFD89-0055-479A-B2D5-78C9FB260715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4EDB59-A99F-4F19-A577-8FFA911AF065}" type="pres">
      <dgm:prSet presAssocID="{0A3CFD89-0055-479A-B2D5-78C9FB260715}" presName="rect3ChTx" presStyleLbl="alignAcc1" presStyleIdx="4" presStyleCnt="5">
        <dgm:presLayoutVars>
          <dgm:bulletEnabled val="1"/>
        </dgm:presLayoutVars>
      </dgm:prSet>
      <dgm:spPr/>
    </dgm:pt>
    <dgm:pt modelId="{A86F8353-ED06-4F37-AEFB-5F4A9460EDB0}" type="pres">
      <dgm:prSet presAssocID="{07F71975-DBBA-4953-945C-7B84098EB003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D7E50E-3C02-4FA6-AC9D-77630A4E12CF}" type="pres">
      <dgm:prSet presAssocID="{07F71975-DBBA-4953-945C-7B84098EB003}" presName="rect4ChTx" presStyleLbl="alignAcc1" presStyleIdx="4" presStyleCnt="5">
        <dgm:presLayoutVars>
          <dgm:bulletEnabled val="1"/>
        </dgm:presLayoutVars>
      </dgm:prSet>
      <dgm:spPr/>
    </dgm:pt>
    <dgm:pt modelId="{0E57CA4B-E176-43EE-8DDE-506F8C6264FF}" type="pres">
      <dgm:prSet presAssocID="{8A13CC6E-78BE-447F-9AE1-0CE8F4190D31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8C3E00-93D6-45C7-B001-34B72C5177F4}" type="pres">
      <dgm:prSet presAssocID="{8A13CC6E-78BE-447F-9AE1-0CE8F4190D31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C24E4AE3-2896-4B72-833A-5F9D9288B2DF}" srcId="{D569EA21-FDCD-4388-A041-DC71C251809E}" destId="{41C1149E-5514-4865-8F35-E63CFE3B8E76}" srcOrd="0" destOrd="0" parTransId="{E507E5AB-1270-45A8-B784-489F2EFC95B5}" sibTransId="{12B53D28-ADC6-4403-8ED2-99A218E910BA}"/>
    <dgm:cxn modelId="{2DD6C1C4-7563-4655-91A4-6354855F0D36}" type="presOf" srcId="{07F71975-DBBA-4953-945C-7B84098EB003}" destId="{A86F8353-ED06-4F37-AEFB-5F4A9460EDB0}" srcOrd="1" destOrd="0" presId="urn:microsoft.com/office/officeart/2005/8/layout/target3"/>
    <dgm:cxn modelId="{9D958751-3DF9-4B29-8BD7-A4B4782C71DC}" type="presOf" srcId="{0A3CFD89-0055-479A-B2D5-78C9FB260715}" destId="{79073404-E173-4B6D-95B4-87DA191D934A}" srcOrd="0" destOrd="0" presId="urn:microsoft.com/office/officeart/2005/8/layout/target3"/>
    <dgm:cxn modelId="{6AE0A901-3399-4A33-B5EF-CFF0F199B403}" type="presOf" srcId="{27D91694-AA9A-47AD-979A-9665C3351D8F}" destId="{480D26D8-1199-42CD-A5D2-3DF7D65FC8BB}" srcOrd="0" destOrd="0" presId="urn:microsoft.com/office/officeart/2005/8/layout/target3"/>
    <dgm:cxn modelId="{E014D252-2476-4C91-ADA3-AB7C8601776B}" srcId="{41C1149E-5514-4865-8F35-E63CFE3B8E76}" destId="{27D91694-AA9A-47AD-979A-9665C3351D8F}" srcOrd="0" destOrd="0" parTransId="{6DF2EE0D-FC8A-493F-A8F0-40C3198B7B6A}" sibTransId="{1951A295-11A2-4B1A-BD86-D8627E4E26A6}"/>
    <dgm:cxn modelId="{1AA13B2B-FE28-4B08-9E28-5722CCD55EBF}" type="presOf" srcId="{D569EA21-FDCD-4388-A041-DC71C251809E}" destId="{2E5982A0-5A1B-4066-9844-A5926FAB3496}" srcOrd="0" destOrd="0" presId="urn:microsoft.com/office/officeart/2005/8/layout/target3"/>
    <dgm:cxn modelId="{18B9C1CF-9F79-4139-8E6A-D7458E7DB767}" srcId="{D569EA21-FDCD-4388-A041-DC71C251809E}" destId="{6FA22C04-5EA4-4C33-81B6-9483CCD384ED}" srcOrd="1" destOrd="0" parTransId="{2D551A6E-A9B7-4BD4-89C9-A8FA1812FDCD}" sibTransId="{A37E72DB-F9EF-4135-BAD5-8834441FFCBF}"/>
    <dgm:cxn modelId="{DA75749E-2972-4839-8730-2704A4A16C19}" type="presOf" srcId="{195BB59C-0CAE-4EA5-8C7E-D305A83D975B}" destId="{186BD7A9-E1A9-4C56-8877-8D2E68E194D4}" srcOrd="0" destOrd="0" presId="urn:microsoft.com/office/officeart/2005/8/layout/target3"/>
    <dgm:cxn modelId="{8A53EB42-6B2D-45B8-92B2-273357F2629E}" srcId="{D569EA21-FDCD-4388-A041-DC71C251809E}" destId="{0A3CFD89-0055-479A-B2D5-78C9FB260715}" srcOrd="2" destOrd="0" parTransId="{B078894F-964F-466B-888C-55FAFA8AD7EB}" sibTransId="{A5150258-5F8D-448A-AF1C-66A14B458301}"/>
    <dgm:cxn modelId="{6FA4A8A6-6F2C-427C-8D33-1BF7CE1420D3}" type="presOf" srcId="{0A3CFD89-0055-479A-B2D5-78C9FB260715}" destId="{1049E463-25C2-4854-9F8E-BB5C4BB4F649}" srcOrd="1" destOrd="0" presId="urn:microsoft.com/office/officeart/2005/8/layout/target3"/>
    <dgm:cxn modelId="{C7083ACA-DEAA-486C-9594-FE732D0F2D12}" type="presOf" srcId="{41C1149E-5514-4865-8F35-E63CFE3B8E76}" destId="{22279D51-64E6-43E8-92D6-3C9769119185}" srcOrd="1" destOrd="0" presId="urn:microsoft.com/office/officeart/2005/8/layout/target3"/>
    <dgm:cxn modelId="{9CC6EAE1-1499-4C10-87DA-0783E50F22E5}" type="presOf" srcId="{6FA22C04-5EA4-4C33-81B6-9483CCD384ED}" destId="{5EFD69A3-A9AA-40CE-A165-4FC1C3DDBD9F}" srcOrd="0" destOrd="0" presId="urn:microsoft.com/office/officeart/2005/8/layout/target3"/>
    <dgm:cxn modelId="{9AD1A343-B38E-4522-B042-E5DE8F0F5E25}" type="presOf" srcId="{8A13CC6E-78BE-447F-9AE1-0CE8F4190D31}" destId="{0E57CA4B-E176-43EE-8DDE-506F8C6264FF}" srcOrd="1" destOrd="0" presId="urn:microsoft.com/office/officeart/2005/8/layout/target3"/>
    <dgm:cxn modelId="{B5DB3E55-154C-4545-802A-E7282C6F375F}" type="presOf" srcId="{8A13CC6E-78BE-447F-9AE1-0CE8F4190D31}" destId="{1D412207-2FB8-4841-A409-9861F566C46C}" srcOrd="0" destOrd="0" presId="urn:microsoft.com/office/officeart/2005/8/layout/target3"/>
    <dgm:cxn modelId="{5087C3B6-FDBC-4A5D-932D-1D1931424EC5}" srcId="{D569EA21-FDCD-4388-A041-DC71C251809E}" destId="{07F71975-DBBA-4953-945C-7B84098EB003}" srcOrd="3" destOrd="0" parTransId="{841695B4-7B0A-4820-B953-4EC8696F21BE}" sibTransId="{57699C98-1ACF-47D7-BAF7-2CAF73EAD702}"/>
    <dgm:cxn modelId="{C49F70F6-C6AE-40A2-AE14-B0C48D8964F3}" type="presOf" srcId="{07F71975-DBBA-4953-945C-7B84098EB003}" destId="{E6A644D1-EDED-4A4E-A5B6-F7E2A3846992}" srcOrd="0" destOrd="0" presId="urn:microsoft.com/office/officeart/2005/8/layout/target3"/>
    <dgm:cxn modelId="{335A855D-8CF0-4851-A96D-752A8162F7E8}" srcId="{6FA22C04-5EA4-4C33-81B6-9483CCD384ED}" destId="{195BB59C-0CAE-4EA5-8C7E-D305A83D975B}" srcOrd="0" destOrd="0" parTransId="{370B9712-8274-4416-B180-664A933A9D48}" sibTransId="{BAC4A35A-3D4A-40DE-8AA4-09D02B5F843B}"/>
    <dgm:cxn modelId="{A7E57EC3-3104-47B9-93E3-F2A303755224}" srcId="{D569EA21-FDCD-4388-A041-DC71C251809E}" destId="{8A13CC6E-78BE-447F-9AE1-0CE8F4190D31}" srcOrd="4" destOrd="0" parTransId="{88343DF5-9DAE-4527-8CDF-4A9507826864}" sibTransId="{F68DE363-B654-4274-9DBF-F94551F36572}"/>
    <dgm:cxn modelId="{569C4570-FCDB-4BBE-B440-31F5816DFA92}" type="presOf" srcId="{6FA22C04-5EA4-4C33-81B6-9483CCD384ED}" destId="{AA62ABC9-C7F4-482B-A99C-43ADF577E71D}" srcOrd="1" destOrd="0" presId="urn:microsoft.com/office/officeart/2005/8/layout/target3"/>
    <dgm:cxn modelId="{E38CEC88-ABAF-408A-9348-2836D32F9DC0}" type="presOf" srcId="{41C1149E-5514-4865-8F35-E63CFE3B8E76}" destId="{574CE5BF-5E84-4441-99C2-C48CF7DE2324}" srcOrd="0" destOrd="0" presId="urn:microsoft.com/office/officeart/2005/8/layout/target3"/>
    <dgm:cxn modelId="{EA610620-647B-4496-9EE3-961EDA3FB685}" type="presParOf" srcId="{2E5982A0-5A1B-4066-9844-A5926FAB3496}" destId="{291C3704-D301-4F12-B6EE-39C546566989}" srcOrd="0" destOrd="0" presId="urn:microsoft.com/office/officeart/2005/8/layout/target3"/>
    <dgm:cxn modelId="{3D31B9FF-BF11-4452-A7FC-265D7451BA58}" type="presParOf" srcId="{2E5982A0-5A1B-4066-9844-A5926FAB3496}" destId="{D8C88BCE-7693-4622-85D6-7AA8DF07327A}" srcOrd="1" destOrd="0" presId="urn:microsoft.com/office/officeart/2005/8/layout/target3"/>
    <dgm:cxn modelId="{EC791970-9846-4C46-B3FC-0D73574DBEB3}" type="presParOf" srcId="{2E5982A0-5A1B-4066-9844-A5926FAB3496}" destId="{574CE5BF-5E84-4441-99C2-C48CF7DE2324}" srcOrd="2" destOrd="0" presId="urn:microsoft.com/office/officeart/2005/8/layout/target3"/>
    <dgm:cxn modelId="{363E95C8-EE19-49B9-BB78-5C9C015FD48D}" type="presParOf" srcId="{2E5982A0-5A1B-4066-9844-A5926FAB3496}" destId="{86DF4551-86C3-4CFE-844E-DFB6AC090920}" srcOrd="3" destOrd="0" presId="urn:microsoft.com/office/officeart/2005/8/layout/target3"/>
    <dgm:cxn modelId="{58151D14-D35F-4DBC-9406-5A81B2AC7580}" type="presParOf" srcId="{2E5982A0-5A1B-4066-9844-A5926FAB3496}" destId="{E015FDFA-8D02-4389-9350-13A1C71D7A8E}" srcOrd="4" destOrd="0" presId="urn:microsoft.com/office/officeart/2005/8/layout/target3"/>
    <dgm:cxn modelId="{DEB2C231-2901-4637-8CB2-D80CEBE40347}" type="presParOf" srcId="{2E5982A0-5A1B-4066-9844-A5926FAB3496}" destId="{5EFD69A3-A9AA-40CE-A165-4FC1C3DDBD9F}" srcOrd="5" destOrd="0" presId="urn:microsoft.com/office/officeart/2005/8/layout/target3"/>
    <dgm:cxn modelId="{5D676702-F137-40E4-BC2C-614AB8A5749F}" type="presParOf" srcId="{2E5982A0-5A1B-4066-9844-A5926FAB3496}" destId="{D499CB6D-3021-43D7-86C5-174587B0DA50}" srcOrd="6" destOrd="0" presId="urn:microsoft.com/office/officeart/2005/8/layout/target3"/>
    <dgm:cxn modelId="{9C1D5F7D-DFF3-4057-AE40-E6E8C29B3800}" type="presParOf" srcId="{2E5982A0-5A1B-4066-9844-A5926FAB3496}" destId="{7A219675-68FF-4E2C-BF2B-A235C53ABE2B}" srcOrd="7" destOrd="0" presId="urn:microsoft.com/office/officeart/2005/8/layout/target3"/>
    <dgm:cxn modelId="{B1A5EBA9-767E-4F51-91B9-46B25BC3E4DC}" type="presParOf" srcId="{2E5982A0-5A1B-4066-9844-A5926FAB3496}" destId="{79073404-E173-4B6D-95B4-87DA191D934A}" srcOrd="8" destOrd="0" presId="urn:microsoft.com/office/officeart/2005/8/layout/target3"/>
    <dgm:cxn modelId="{2E48FDBF-A7CD-4C63-8066-2B3303768103}" type="presParOf" srcId="{2E5982A0-5A1B-4066-9844-A5926FAB3496}" destId="{781B01B2-A585-4437-94AA-BCAAD20B44C0}" srcOrd="9" destOrd="0" presId="urn:microsoft.com/office/officeart/2005/8/layout/target3"/>
    <dgm:cxn modelId="{0C2F1BE1-14CF-4066-8EF2-80000E8650DA}" type="presParOf" srcId="{2E5982A0-5A1B-4066-9844-A5926FAB3496}" destId="{1CBCF2EF-A37A-4A73-8A8E-7E39C34013C4}" srcOrd="10" destOrd="0" presId="urn:microsoft.com/office/officeart/2005/8/layout/target3"/>
    <dgm:cxn modelId="{72B4BCA2-8A57-4BA9-849E-B75B987E2998}" type="presParOf" srcId="{2E5982A0-5A1B-4066-9844-A5926FAB3496}" destId="{E6A644D1-EDED-4A4E-A5B6-F7E2A3846992}" srcOrd="11" destOrd="0" presId="urn:microsoft.com/office/officeart/2005/8/layout/target3"/>
    <dgm:cxn modelId="{19176467-B0A2-49BF-96E3-ACC3B3DDE481}" type="presParOf" srcId="{2E5982A0-5A1B-4066-9844-A5926FAB3496}" destId="{5BB3F417-AA85-4695-A106-ED83B3A30F6D}" srcOrd="12" destOrd="0" presId="urn:microsoft.com/office/officeart/2005/8/layout/target3"/>
    <dgm:cxn modelId="{C1F29726-9AD9-4695-B0E6-733CDA24D149}" type="presParOf" srcId="{2E5982A0-5A1B-4066-9844-A5926FAB3496}" destId="{3C857194-7A48-44AD-82F7-E1A8BAE5C02B}" srcOrd="13" destOrd="0" presId="urn:microsoft.com/office/officeart/2005/8/layout/target3"/>
    <dgm:cxn modelId="{F056DB58-E938-4A37-BC20-C71AC3D4109B}" type="presParOf" srcId="{2E5982A0-5A1B-4066-9844-A5926FAB3496}" destId="{1D412207-2FB8-4841-A409-9861F566C46C}" srcOrd="14" destOrd="0" presId="urn:microsoft.com/office/officeart/2005/8/layout/target3"/>
    <dgm:cxn modelId="{CD1A0D07-189B-4735-A505-AFDE406FEAE4}" type="presParOf" srcId="{2E5982A0-5A1B-4066-9844-A5926FAB3496}" destId="{22279D51-64E6-43E8-92D6-3C9769119185}" srcOrd="15" destOrd="0" presId="urn:microsoft.com/office/officeart/2005/8/layout/target3"/>
    <dgm:cxn modelId="{EE78ADE9-4700-45F2-BCF9-C5E4CD403995}" type="presParOf" srcId="{2E5982A0-5A1B-4066-9844-A5926FAB3496}" destId="{480D26D8-1199-42CD-A5D2-3DF7D65FC8BB}" srcOrd="16" destOrd="0" presId="urn:microsoft.com/office/officeart/2005/8/layout/target3"/>
    <dgm:cxn modelId="{B4C9CCA8-807B-4CB7-B3F7-45FA515122E9}" type="presParOf" srcId="{2E5982A0-5A1B-4066-9844-A5926FAB3496}" destId="{AA62ABC9-C7F4-482B-A99C-43ADF577E71D}" srcOrd="17" destOrd="0" presId="urn:microsoft.com/office/officeart/2005/8/layout/target3"/>
    <dgm:cxn modelId="{585769AC-5E26-49BB-82BE-5E87916816FC}" type="presParOf" srcId="{2E5982A0-5A1B-4066-9844-A5926FAB3496}" destId="{186BD7A9-E1A9-4C56-8877-8D2E68E194D4}" srcOrd="18" destOrd="0" presId="urn:microsoft.com/office/officeart/2005/8/layout/target3"/>
    <dgm:cxn modelId="{DBD763F8-89BC-45AB-BC85-FFA19783AED0}" type="presParOf" srcId="{2E5982A0-5A1B-4066-9844-A5926FAB3496}" destId="{1049E463-25C2-4854-9F8E-BB5C4BB4F649}" srcOrd="19" destOrd="0" presId="urn:microsoft.com/office/officeart/2005/8/layout/target3"/>
    <dgm:cxn modelId="{DCD38B5C-60A6-404D-9F0C-375B2EB38222}" type="presParOf" srcId="{2E5982A0-5A1B-4066-9844-A5926FAB3496}" destId="{5E4EDB59-A99F-4F19-A577-8FFA911AF065}" srcOrd="20" destOrd="0" presId="urn:microsoft.com/office/officeart/2005/8/layout/target3"/>
    <dgm:cxn modelId="{46B49D48-956A-4DC5-A7EE-F33303FC2C7E}" type="presParOf" srcId="{2E5982A0-5A1B-4066-9844-A5926FAB3496}" destId="{A86F8353-ED06-4F37-AEFB-5F4A9460EDB0}" srcOrd="21" destOrd="0" presId="urn:microsoft.com/office/officeart/2005/8/layout/target3"/>
    <dgm:cxn modelId="{3B81F646-7B9D-45F0-BE51-6F52D19A140E}" type="presParOf" srcId="{2E5982A0-5A1B-4066-9844-A5926FAB3496}" destId="{76D7E50E-3C02-4FA6-AC9D-77630A4E12CF}" srcOrd="22" destOrd="0" presId="urn:microsoft.com/office/officeart/2005/8/layout/target3"/>
    <dgm:cxn modelId="{8A977E2D-F1DA-4B82-86F6-F1CE58F7AB21}" type="presParOf" srcId="{2E5982A0-5A1B-4066-9844-A5926FAB3496}" destId="{0E57CA4B-E176-43EE-8DDE-506F8C6264FF}" srcOrd="23" destOrd="0" presId="urn:microsoft.com/office/officeart/2005/8/layout/target3"/>
    <dgm:cxn modelId="{0C75428F-50E1-44F9-9CC0-6853FDF52808}" type="presParOf" srcId="{2E5982A0-5A1B-4066-9844-A5926FAB3496}" destId="{BB8C3E00-93D6-45C7-B001-34B72C5177F4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A2CF6-5321-411D-B75C-180A6D9EEE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DF2619B0-168A-4AA8-B75C-86A5FCE112D2}">
      <dgm:prSet phldrT="[Текст]"/>
      <dgm:spPr/>
      <dgm:t>
        <a:bodyPr/>
        <a:lstStyle/>
        <a:p>
          <a:r>
            <a:rPr lang="uk-UA" b="1" u="sng" cap="all" baseline="0" dirty="0"/>
            <a:t>Туроператор-</a:t>
          </a:r>
          <a:r>
            <a:rPr lang="uk-UA" b="1" dirty="0"/>
            <a:t> ліцензований вид діяльності!!!</a:t>
          </a:r>
        </a:p>
      </dgm:t>
    </dgm:pt>
    <dgm:pt modelId="{C9F35F0E-CAD3-4AA6-8470-FEB8F596779F}" type="parTrans" cxnId="{562850CA-AD1A-4870-9FAD-7AEBCC67ECB8}">
      <dgm:prSet/>
      <dgm:spPr/>
      <dgm:t>
        <a:bodyPr/>
        <a:lstStyle/>
        <a:p>
          <a:endParaRPr lang="uk-UA"/>
        </a:p>
      </dgm:t>
    </dgm:pt>
    <dgm:pt modelId="{F2586926-98C4-472C-9F9D-0025FF52B2F0}" type="sibTrans" cxnId="{562850CA-AD1A-4870-9FAD-7AEBCC67ECB8}">
      <dgm:prSet/>
      <dgm:spPr/>
      <dgm:t>
        <a:bodyPr/>
        <a:lstStyle/>
        <a:p>
          <a:endParaRPr lang="uk-UA"/>
        </a:p>
      </dgm:t>
    </dgm:pt>
    <dgm:pt modelId="{4B9F4890-C6EE-44B3-BD95-E0A48B6591B1}">
      <dgm:prSet phldrT="[Текст]"/>
      <dgm:spPr/>
      <dgm:t>
        <a:bodyPr/>
        <a:lstStyle/>
        <a:p>
          <a:r>
            <a:rPr lang="uk-UA" b="1" dirty="0"/>
            <a:t>Ініціативні (</a:t>
          </a:r>
          <a:r>
            <a:rPr lang="uk-UA" b="1" dirty="0" err="1"/>
            <a:t>аутгоінгові</a:t>
          </a:r>
          <a:r>
            <a:rPr lang="uk-UA" b="1" dirty="0"/>
            <a:t>) </a:t>
          </a:r>
        </a:p>
        <a:p>
          <a:r>
            <a:rPr lang="uk-UA" b="1" dirty="0"/>
            <a:t>(ІТО)</a:t>
          </a:r>
        </a:p>
      </dgm:t>
    </dgm:pt>
    <dgm:pt modelId="{27FAA04A-39BF-4B92-A06F-EFA386A95E3D}" type="parTrans" cxnId="{7CEB566E-21BA-4637-A426-EC3C5D729465}">
      <dgm:prSet/>
      <dgm:spPr/>
      <dgm:t>
        <a:bodyPr/>
        <a:lstStyle/>
        <a:p>
          <a:endParaRPr lang="uk-UA"/>
        </a:p>
      </dgm:t>
    </dgm:pt>
    <dgm:pt modelId="{73AFBD9D-B741-4797-BA82-CAFECCA18BBB}" type="sibTrans" cxnId="{7CEB566E-21BA-4637-A426-EC3C5D729465}">
      <dgm:prSet/>
      <dgm:spPr/>
      <dgm:t>
        <a:bodyPr/>
        <a:lstStyle/>
        <a:p>
          <a:endParaRPr lang="uk-UA"/>
        </a:p>
      </dgm:t>
    </dgm:pt>
    <dgm:pt modelId="{78FA96D6-ED76-463B-ADF8-C2F627318AEE}">
      <dgm:prSet phldrT="[Текст]"/>
      <dgm:spPr/>
      <dgm:t>
        <a:bodyPr/>
        <a:lstStyle/>
        <a:p>
          <a:r>
            <a:rPr lang="uk-UA" b="1" dirty="0"/>
            <a:t>Рецептивні (</a:t>
          </a:r>
          <a:r>
            <a:rPr lang="uk-UA" b="1" dirty="0" err="1"/>
            <a:t>інкамінгові</a:t>
          </a:r>
          <a:r>
            <a:rPr lang="uk-UA" b="1" dirty="0"/>
            <a:t>, </a:t>
          </a:r>
          <a:r>
            <a:rPr lang="en-US" b="1" dirty="0"/>
            <a:t>meet-</a:t>
          </a:r>
          <a:r>
            <a:rPr lang="uk-UA" b="1" dirty="0"/>
            <a:t>компанії) (</a:t>
          </a:r>
          <a:r>
            <a:rPr lang="uk-UA" b="1" dirty="0" err="1"/>
            <a:t>РТО</a:t>
          </a:r>
          <a:r>
            <a:rPr lang="uk-UA" b="1" dirty="0"/>
            <a:t>)</a:t>
          </a:r>
        </a:p>
      </dgm:t>
    </dgm:pt>
    <dgm:pt modelId="{98998373-4351-4B35-A7E7-5846B682DAC2}" type="parTrans" cxnId="{72B2F533-AD21-410B-9C1C-2314130EF99D}">
      <dgm:prSet/>
      <dgm:spPr/>
      <dgm:t>
        <a:bodyPr/>
        <a:lstStyle/>
        <a:p>
          <a:endParaRPr lang="uk-UA"/>
        </a:p>
      </dgm:t>
    </dgm:pt>
    <dgm:pt modelId="{CF5E9EA8-7739-4A90-AAB7-99F930482267}" type="sibTrans" cxnId="{72B2F533-AD21-410B-9C1C-2314130EF99D}">
      <dgm:prSet/>
      <dgm:spPr/>
      <dgm:t>
        <a:bodyPr/>
        <a:lstStyle/>
        <a:p>
          <a:endParaRPr lang="uk-UA"/>
        </a:p>
      </dgm:t>
    </dgm:pt>
    <dgm:pt modelId="{0B00CE60-5760-4AE9-A6C4-978F27CF5740}">
      <dgm:prSet/>
      <dgm:spPr/>
      <dgm:t>
        <a:bodyPr/>
        <a:lstStyle/>
        <a:p>
          <a:r>
            <a:rPr lang="uk-UA" b="1" dirty="0" err="1"/>
            <a:t>Інсайдінг</a:t>
          </a:r>
          <a:r>
            <a:rPr lang="uk-UA" b="1" dirty="0"/>
            <a:t> (внутрішній туризм)</a:t>
          </a:r>
        </a:p>
      </dgm:t>
    </dgm:pt>
    <dgm:pt modelId="{EC1C44C0-6587-424B-83E7-960617EE3EAF}" type="parTrans" cxnId="{76F038A2-6F15-4B90-8579-AA99200B7F1F}">
      <dgm:prSet/>
      <dgm:spPr/>
      <dgm:t>
        <a:bodyPr/>
        <a:lstStyle/>
        <a:p>
          <a:endParaRPr lang="uk-UA"/>
        </a:p>
      </dgm:t>
    </dgm:pt>
    <dgm:pt modelId="{6EBFFE9D-AB34-4848-8309-4F47135AB1A5}" type="sibTrans" cxnId="{76F038A2-6F15-4B90-8579-AA99200B7F1F}">
      <dgm:prSet/>
      <dgm:spPr/>
      <dgm:t>
        <a:bodyPr/>
        <a:lstStyle/>
        <a:p>
          <a:endParaRPr lang="uk-UA"/>
        </a:p>
      </dgm:t>
    </dgm:pt>
    <dgm:pt modelId="{4FEF9E98-5958-45EB-AD73-E17FFB8EDFA8}" type="pres">
      <dgm:prSet presAssocID="{4FCA2CF6-5321-411D-B75C-180A6D9EEE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F096AB3-A3F8-418E-8AF6-A87FDFCE4C09}" type="pres">
      <dgm:prSet presAssocID="{DF2619B0-168A-4AA8-B75C-86A5FCE112D2}" presName="hierRoot1" presStyleCnt="0">
        <dgm:presLayoutVars>
          <dgm:hierBranch val="init"/>
        </dgm:presLayoutVars>
      </dgm:prSet>
      <dgm:spPr/>
    </dgm:pt>
    <dgm:pt modelId="{3E89A726-74C5-4578-86D4-FDCC4552388F}" type="pres">
      <dgm:prSet presAssocID="{DF2619B0-168A-4AA8-B75C-86A5FCE112D2}" presName="rootComposite1" presStyleCnt="0"/>
      <dgm:spPr/>
    </dgm:pt>
    <dgm:pt modelId="{F665051D-3F05-48AE-AE65-206EF56D0596}" type="pres">
      <dgm:prSet presAssocID="{DF2619B0-168A-4AA8-B75C-86A5FCE112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2F53EC-C3D5-4A78-8CB2-EEFE19C4C490}" type="pres">
      <dgm:prSet presAssocID="{DF2619B0-168A-4AA8-B75C-86A5FCE112D2}" presName="rootConnector1" presStyleLbl="node1" presStyleIdx="0" presStyleCnt="0"/>
      <dgm:spPr/>
      <dgm:t>
        <a:bodyPr/>
        <a:lstStyle/>
        <a:p>
          <a:endParaRPr lang="uk-UA"/>
        </a:p>
      </dgm:t>
    </dgm:pt>
    <dgm:pt modelId="{0E3409B1-0132-4559-B528-57508BE2E051}" type="pres">
      <dgm:prSet presAssocID="{DF2619B0-168A-4AA8-B75C-86A5FCE112D2}" presName="hierChild2" presStyleCnt="0"/>
      <dgm:spPr/>
    </dgm:pt>
    <dgm:pt modelId="{34148C21-74D5-477C-A325-2FF40F7E967D}" type="pres">
      <dgm:prSet presAssocID="{27FAA04A-39BF-4B92-A06F-EFA386A95E3D}" presName="Name37" presStyleLbl="parChTrans1D2" presStyleIdx="0" presStyleCnt="3"/>
      <dgm:spPr/>
      <dgm:t>
        <a:bodyPr/>
        <a:lstStyle/>
        <a:p>
          <a:endParaRPr lang="uk-UA"/>
        </a:p>
      </dgm:t>
    </dgm:pt>
    <dgm:pt modelId="{C89E7DE1-C532-45E6-8753-B2690BF9D80F}" type="pres">
      <dgm:prSet presAssocID="{4B9F4890-C6EE-44B3-BD95-E0A48B6591B1}" presName="hierRoot2" presStyleCnt="0">
        <dgm:presLayoutVars>
          <dgm:hierBranch val="init"/>
        </dgm:presLayoutVars>
      </dgm:prSet>
      <dgm:spPr/>
    </dgm:pt>
    <dgm:pt modelId="{809E4791-CAB7-41EE-8D19-9680D0CDEE6D}" type="pres">
      <dgm:prSet presAssocID="{4B9F4890-C6EE-44B3-BD95-E0A48B6591B1}" presName="rootComposite" presStyleCnt="0"/>
      <dgm:spPr/>
    </dgm:pt>
    <dgm:pt modelId="{842A2F52-B4AF-404D-AB65-4EC121C10AA6}" type="pres">
      <dgm:prSet presAssocID="{4B9F4890-C6EE-44B3-BD95-E0A48B6591B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0A6D1A2-3D70-458B-8622-DD053FA13070}" type="pres">
      <dgm:prSet presAssocID="{4B9F4890-C6EE-44B3-BD95-E0A48B6591B1}" presName="rootConnector" presStyleLbl="node2" presStyleIdx="0" presStyleCnt="3"/>
      <dgm:spPr/>
      <dgm:t>
        <a:bodyPr/>
        <a:lstStyle/>
        <a:p>
          <a:endParaRPr lang="uk-UA"/>
        </a:p>
      </dgm:t>
    </dgm:pt>
    <dgm:pt modelId="{7A31ED0C-0C43-4174-964C-CB13965D03D5}" type="pres">
      <dgm:prSet presAssocID="{4B9F4890-C6EE-44B3-BD95-E0A48B6591B1}" presName="hierChild4" presStyleCnt="0"/>
      <dgm:spPr/>
    </dgm:pt>
    <dgm:pt modelId="{0EA9EB05-6171-45C8-98F6-D36E94ADFBDF}" type="pres">
      <dgm:prSet presAssocID="{4B9F4890-C6EE-44B3-BD95-E0A48B6591B1}" presName="hierChild5" presStyleCnt="0"/>
      <dgm:spPr/>
    </dgm:pt>
    <dgm:pt modelId="{673475A2-17CF-4CD2-90C9-B8A6456C5B15}" type="pres">
      <dgm:prSet presAssocID="{98998373-4351-4B35-A7E7-5846B682DAC2}" presName="Name37" presStyleLbl="parChTrans1D2" presStyleIdx="1" presStyleCnt="3"/>
      <dgm:spPr/>
      <dgm:t>
        <a:bodyPr/>
        <a:lstStyle/>
        <a:p>
          <a:endParaRPr lang="uk-UA"/>
        </a:p>
      </dgm:t>
    </dgm:pt>
    <dgm:pt modelId="{10A9DA21-3741-482F-97C8-71EA0C8E8BA4}" type="pres">
      <dgm:prSet presAssocID="{78FA96D6-ED76-463B-ADF8-C2F627318AEE}" presName="hierRoot2" presStyleCnt="0">
        <dgm:presLayoutVars>
          <dgm:hierBranch val="init"/>
        </dgm:presLayoutVars>
      </dgm:prSet>
      <dgm:spPr/>
    </dgm:pt>
    <dgm:pt modelId="{86FE9693-B76B-4F1F-8519-654F24FDBF9A}" type="pres">
      <dgm:prSet presAssocID="{78FA96D6-ED76-463B-ADF8-C2F627318AEE}" presName="rootComposite" presStyleCnt="0"/>
      <dgm:spPr/>
    </dgm:pt>
    <dgm:pt modelId="{D04DEFCB-BA4F-40CE-814C-EA7A99196836}" type="pres">
      <dgm:prSet presAssocID="{78FA96D6-ED76-463B-ADF8-C2F627318AE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08C8B4-10E5-4C54-B93B-8D4A6F766CD6}" type="pres">
      <dgm:prSet presAssocID="{78FA96D6-ED76-463B-ADF8-C2F627318AEE}" presName="rootConnector" presStyleLbl="node2" presStyleIdx="1" presStyleCnt="3"/>
      <dgm:spPr/>
      <dgm:t>
        <a:bodyPr/>
        <a:lstStyle/>
        <a:p>
          <a:endParaRPr lang="uk-UA"/>
        </a:p>
      </dgm:t>
    </dgm:pt>
    <dgm:pt modelId="{10739AAB-1D02-4D31-BFDD-A81C4BE3A982}" type="pres">
      <dgm:prSet presAssocID="{78FA96D6-ED76-463B-ADF8-C2F627318AEE}" presName="hierChild4" presStyleCnt="0"/>
      <dgm:spPr/>
    </dgm:pt>
    <dgm:pt modelId="{6A43F070-E134-437D-A8DE-4D45AFE91AA7}" type="pres">
      <dgm:prSet presAssocID="{78FA96D6-ED76-463B-ADF8-C2F627318AEE}" presName="hierChild5" presStyleCnt="0"/>
      <dgm:spPr/>
    </dgm:pt>
    <dgm:pt modelId="{87A3DFB7-25C4-45FB-AC29-8D65CF88DEC7}" type="pres">
      <dgm:prSet presAssocID="{EC1C44C0-6587-424B-83E7-960617EE3EAF}" presName="Name37" presStyleLbl="parChTrans1D2" presStyleIdx="2" presStyleCnt="3"/>
      <dgm:spPr/>
      <dgm:t>
        <a:bodyPr/>
        <a:lstStyle/>
        <a:p>
          <a:endParaRPr lang="uk-UA"/>
        </a:p>
      </dgm:t>
    </dgm:pt>
    <dgm:pt modelId="{198F2AAE-01EC-4D87-885A-953A41BB7BCF}" type="pres">
      <dgm:prSet presAssocID="{0B00CE60-5760-4AE9-A6C4-978F27CF5740}" presName="hierRoot2" presStyleCnt="0">
        <dgm:presLayoutVars>
          <dgm:hierBranch val="init"/>
        </dgm:presLayoutVars>
      </dgm:prSet>
      <dgm:spPr/>
    </dgm:pt>
    <dgm:pt modelId="{B04D831C-CE1F-4F91-849C-63AEAED14789}" type="pres">
      <dgm:prSet presAssocID="{0B00CE60-5760-4AE9-A6C4-978F27CF5740}" presName="rootComposite" presStyleCnt="0"/>
      <dgm:spPr/>
    </dgm:pt>
    <dgm:pt modelId="{89FB2CD6-BE8C-4323-9DC0-2A826A08A4FA}" type="pres">
      <dgm:prSet presAssocID="{0B00CE60-5760-4AE9-A6C4-978F27CF574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9552E51-A6FD-4490-AC04-0A18CBF12040}" type="pres">
      <dgm:prSet presAssocID="{0B00CE60-5760-4AE9-A6C4-978F27CF5740}" presName="rootConnector" presStyleLbl="node2" presStyleIdx="2" presStyleCnt="3"/>
      <dgm:spPr/>
      <dgm:t>
        <a:bodyPr/>
        <a:lstStyle/>
        <a:p>
          <a:endParaRPr lang="uk-UA"/>
        </a:p>
      </dgm:t>
    </dgm:pt>
    <dgm:pt modelId="{0C25C329-5178-4782-B7FD-56714BAD6E16}" type="pres">
      <dgm:prSet presAssocID="{0B00CE60-5760-4AE9-A6C4-978F27CF5740}" presName="hierChild4" presStyleCnt="0"/>
      <dgm:spPr/>
    </dgm:pt>
    <dgm:pt modelId="{E896BE6C-BF28-451D-9787-18205672EB16}" type="pres">
      <dgm:prSet presAssocID="{0B00CE60-5760-4AE9-A6C4-978F27CF5740}" presName="hierChild5" presStyleCnt="0"/>
      <dgm:spPr/>
    </dgm:pt>
    <dgm:pt modelId="{07622E17-FBFF-4721-B7FC-DC9313D78EC0}" type="pres">
      <dgm:prSet presAssocID="{DF2619B0-168A-4AA8-B75C-86A5FCE112D2}" presName="hierChild3" presStyleCnt="0"/>
      <dgm:spPr/>
    </dgm:pt>
  </dgm:ptLst>
  <dgm:cxnLst>
    <dgm:cxn modelId="{8052F499-373F-4F6E-969F-B379CDD0A681}" type="presOf" srcId="{DF2619B0-168A-4AA8-B75C-86A5FCE112D2}" destId="{1F2F53EC-C3D5-4A78-8CB2-EEFE19C4C490}" srcOrd="1" destOrd="0" presId="urn:microsoft.com/office/officeart/2005/8/layout/orgChart1"/>
    <dgm:cxn modelId="{54A16B74-DE62-453E-B7B8-4FF7AF7047B7}" type="presOf" srcId="{98998373-4351-4B35-A7E7-5846B682DAC2}" destId="{673475A2-17CF-4CD2-90C9-B8A6456C5B15}" srcOrd="0" destOrd="0" presId="urn:microsoft.com/office/officeart/2005/8/layout/orgChart1"/>
    <dgm:cxn modelId="{EA8F85EE-8553-4463-8095-54815B00DDF7}" type="presOf" srcId="{4B9F4890-C6EE-44B3-BD95-E0A48B6591B1}" destId="{70A6D1A2-3D70-458B-8622-DD053FA13070}" srcOrd="1" destOrd="0" presId="urn:microsoft.com/office/officeart/2005/8/layout/orgChart1"/>
    <dgm:cxn modelId="{72B2F533-AD21-410B-9C1C-2314130EF99D}" srcId="{DF2619B0-168A-4AA8-B75C-86A5FCE112D2}" destId="{78FA96D6-ED76-463B-ADF8-C2F627318AEE}" srcOrd="1" destOrd="0" parTransId="{98998373-4351-4B35-A7E7-5846B682DAC2}" sibTransId="{CF5E9EA8-7739-4A90-AAB7-99F930482267}"/>
    <dgm:cxn modelId="{5CF06F07-A594-4F17-8D44-380E2678FD39}" type="presOf" srcId="{0B00CE60-5760-4AE9-A6C4-978F27CF5740}" destId="{59552E51-A6FD-4490-AC04-0A18CBF12040}" srcOrd="1" destOrd="0" presId="urn:microsoft.com/office/officeart/2005/8/layout/orgChart1"/>
    <dgm:cxn modelId="{00C8317E-F4BB-4ED0-B42B-45117A4EB254}" type="presOf" srcId="{4B9F4890-C6EE-44B3-BD95-E0A48B6591B1}" destId="{842A2F52-B4AF-404D-AB65-4EC121C10AA6}" srcOrd="0" destOrd="0" presId="urn:microsoft.com/office/officeart/2005/8/layout/orgChart1"/>
    <dgm:cxn modelId="{A2BBA7F9-CFF4-49C2-9A10-6BA509564BCC}" type="presOf" srcId="{0B00CE60-5760-4AE9-A6C4-978F27CF5740}" destId="{89FB2CD6-BE8C-4323-9DC0-2A826A08A4FA}" srcOrd="0" destOrd="0" presId="urn:microsoft.com/office/officeart/2005/8/layout/orgChart1"/>
    <dgm:cxn modelId="{7CEB566E-21BA-4637-A426-EC3C5D729465}" srcId="{DF2619B0-168A-4AA8-B75C-86A5FCE112D2}" destId="{4B9F4890-C6EE-44B3-BD95-E0A48B6591B1}" srcOrd="0" destOrd="0" parTransId="{27FAA04A-39BF-4B92-A06F-EFA386A95E3D}" sibTransId="{73AFBD9D-B741-4797-BA82-CAFECCA18BBB}"/>
    <dgm:cxn modelId="{2E777C1A-3DDC-47EC-BBC6-B0BCFE670AB4}" type="presOf" srcId="{27FAA04A-39BF-4B92-A06F-EFA386A95E3D}" destId="{34148C21-74D5-477C-A325-2FF40F7E967D}" srcOrd="0" destOrd="0" presId="urn:microsoft.com/office/officeart/2005/8/layout/orgChart1"/>
    <dgm:cxn modelId="{76F038A2-6F15-4B90-8579-AA99200B7F1F}" srcId="{DF2619B0-168A-4AA8-B75C-86A5FCE112D2}" destId="{0B00CE60-5760-4AE9-A6C4-978F27CF5740}" srcOrd="2" destOrd="0" parTransId="{EC1C44C0-6587-424B-83E7-960617EE3EAF}" sibTransId="{6EBFFE9D-AB34-4848-8309-4F47135AB1A5}"/>
    <dgm:cxn modelId="{693AB8BB-94D2-4047-BFF1-E0E3CD431B6A}" type="presOf" srcId="{EC1C44C0-6587-424B-83E7-960617EE3EAF}" destId="{87A3DFB7-25C4-45FB-AC29-8D65CF88DEC7}" srcOrd="0" destOrd="0" presId="urn:microsoft.com/office/officeart/2005/8/layout/orgChart1"/>
    <dgm:cxn modelId="{562850CA-AD1A-4870-9FAD-7AEBCC67ECB8}" srcId="{4FCA2CF6-5321-411D-B75C-180A6D9EEEFC}" destId="{DF2619B0-168A-4AA8-B75C-86A5FCE112D2}" srcOrd="0" destOrd="0" parTransId="{C9F35F0E-CAD3-4AA6-8470-FEB8F596779F}" sibTransId="{F2586926-98C4-472C-9F9D-0025FF52B2F0}"/>
    <dgm:cxn modelId="{590BB094-528D-42C0-9816-D756E8B4DC93}" type="presOf" srcId="{DF2619B0-168A-4AA8-B75C-86A5FCE112D2}" destId="{F665051D-3F05-48AE-AE65-206EF56D0596}" srcOrd="0" destOrd="0" presId="urn:microsoft.com/office/officeart/2005/8/layout/orgChart1"/>
    <dgm:cxn modelId="{708C28BE-4FDF-4D87-921D-EBB6520AFA39}" type="presOf" srcId="{78FA96D6-ED76-463B-ADF8-C2F627318AEE}" destId="{D04DEFCB-BA4F-40CE-814C-EA7A99196836}" srcOrd="0" destOrd="0" presId="urn:microsoft.com/office/officeart/2005/8/layout/orgChart1"/>
    <dgm:cxn modelId="{F1F39BE1-DA4C-4A6E-B46E-B79071A21CAF}" type="presOf" srcId="{78FA96D6-ED76-463B-ADF8-C2F627318AEE}" destId="{8108C8B4-10E5-4C54-B93B-8D4A6F766CD6}" srcOrd="1" destOrd="0" presId="urn:microsoft.com/office/officeart/2005/8/layout/orgChart1"/>
    <dgm:cxn modelId="{976459FB-F438-4BE8-BC66-ECB74BBB30E9}" type="presOf" srcId="{4FCA2CF6-5321-411D-B75C-180A6D9EEEFC}" destId="{4FEF9E98-5958-45EB-AD73-E17FFB8EDFA8}" srcOrd="0" destOrd="0" presId="urn:microsoft.com/office/officeart/2005/8/layout/orgChart1"/>
    <dgm:cxn modelId="{A36D722F-30CD-41E0-8E2F-540920840953}" type="presParOf" srcId="{4FEF9E98-5958-45EB-AD73-E17FFB8EDFA8}" destId="{DF096AB3-A3F8-418E-8AF6-A87FDFCE4C09}" srcOrd="0" destOrd="0" presId="urn:microsoft.com/office/officeart/2005/8/layout/orgChart1"/>
    <dgm:cxn modelId="{238B21D8-A868-4C26-B2FD-DBC286F79E7A}" type="presParOf" srcId="{DF096AB3-A3F8-418E-8AF6-A87FDFCE4C09}" destId="{3E89A726-74C5-4578-86D4-FDCC4552388F}" srcOrd="0" destOrd="0" presId="urn:microsoft.com/office/officeart/2005/8/layout/orgChart1"/>
    <dgm:cxn modelId="{0AEF1AA7-213E-4838-B8DD-E3E3FD2BCC25}" type="presParOf" srcId="{3E89A726-74C5-4578-86D4-FDCC4552388F}" destId="{F665051D-3F05-48AE-AE65-206EF56D0596}" srcOrd="0" destOrd="0" presId="urn:microsoft.com/office/officeart/2005/8/layout/orgChart1"/>
    <dgm:cxn modelId="{937EEDAB-7F63-4741-BCBE-3888D337A693}" type="presParOf" srcId="{3E89A726-74C5-4578-86D4-FDCC4552388F}" destId="{1F2F53EC-C3D5-4A78-8CB2-EEFE19C4C490}" srcOrd="1" destOrd="0" presId="urn:microsoft.com/office/officeart/2005/8/layout/orgChart1"/>
    <dgm:cxn modelId="{D62EE156-4E6E-4D69-922E-B502AE5B903B}" type="presParOf" srcId="{DF096AB3-A3F8-418E-8AF6-A87FDFCE4C09}" destId="{0E3409B1-0132-4559-B528-57508BE2E051}" srcOrd="1" destOrd="0" presId="urn:microsoft.com/office/officeart/2005/8/layout/orgChart1"/>
    <dgm:cxn modelId="{D0015738-5664-4218-A8DA-A12E04CFC005}" type="presParOf" srcId="{0E3409B1-0132-4559-B528-57508BE2E051}" destId="{34148C21-74D5-477C-A325-2FF40F7E967D}" srcOrd="0" destOrd="0" presId="urn:microsoft.com/office/officeart/2005/8/layout/orgChart1"/>
    <dgm:cxn modelId="{868607A0-6714-41D7-913A-19D35B5FCC1D}" type="presParOf" srcId="{0E3409B1-0132-4559-B528-57508BE2E051}" destId="{C89E7DE1-C532-45E6-8753-B2690BF9D80F}" srcOrd="1" destOrd="0" presId="urn:microsoft.com/office/officeart/2005/8/layout/orgChart1"/>
    <dgm:cxn modelId="{DD0DF753-23F9-4225-B34E-8A53BA8EE547}" type="presParOf" srcId="{C89E7DE1-C532-45E6-8753-B2690BF9D80F}" destId="{809E4791-CAB7-41EE-8D19-9680D0CDEE6D}" srcOrd="0" destOrd="0" presId="urn:microsoft.com/office/officeart/2005/8/layout/orgChart1"/>
    <dgm:cxn modelId="{B7CAAFE3-7C4D-4332-80E7-F6A1189E2563}" type="presParOf" srcId="{809E4791-CAB7-41EE-8D19-9680D0CDEE6D}" destId="{842A2F52-B4AF-404D-AB65-4EC121C10AA6}" srcOrd="0" destOrd="0" presId="urn:microsoft.com/office/officeart/2005/8/layout/orgChart1"/>
    <dgm:cxn modelId="{1198943B-C527-4647-92F7-4CA29289AE02}" type="presParOf" srcId="{809E4791-CAB7-41EE-8D19-9680D0CDEE6D}" destId="{70A6D1A2-3D70-458B-8622-DD053FA13070}" srcOrd="1" destOrd="0" presId="urn:microsoft.com/office/officeart/2005/8/layout/orgChart1"/>
    <dgm:cxn modelId="{A0E7EF55-911E-4685-8BB7-CD1B34C3D076}" type="presParOf" srcId="{C89E7DE1-C532-45E6-8753-B2690BF9D80F}" destId="{7A31ED0C-0C43-4174-964C-CB13965D03D5}" srcOrd="1" destOrd="0" presId="urn:microsoft.com/office/officeart/2005/8/layout/orgChart1"/>
    <dgm:cxn modelId="{302A9C65-508F-4BAA-B9FD-E304075DD925}" type="presParOf" srcId="{C89E7DE1-C532-45E6-8753-B2690BF9D80F}" destId="{0EA9EB05-6171-45C8-98F6-D36E94ADFBDF}" srcOrd="2" destOrd="0" presId="urn:microsoft.com/office/officeart/2005/8/layout/orgChart1"/>
    <dgm:cxn modelId="{42971EDA-2B9B-4585-905D-B29236C6CE79}" type="presParOf" srcId="{0E3409B1-0132-4559-B528-57508BE2E051}" destId="{673475A2-17CF-4CD2-90C9-B8A6456C5B15}" srcOrd="2" destOrd="0" presId="urn:microsoft.com/office/officeart/2005/8/layout/orgChart1"/>
    <dgm:cxn modelId="{383DC9CD-3C37-48A8-BF01-5EFB444A5BE5}" type="presParOf" srcId="{0E3409B1-0132-4559-B528-57508BE2E051}" destId="{10A9DA21-3741-482F-97C8-71EA0C8E8BA4}" srcOrd="3" destOrd="0" presId="urn:microsoft.com/office/officeart/2005/8/layout/orgChart1"/>
    <dgm:cxn modelId="{CE63472D-D6BC-4F79-B454-4F64D78F273C}" type="presParOf" srcId="{10A9DA21-3741-482F-97C8-71EA0C8E8BA4}" destId="{86FE9693-B76B-4F1F-8519-654F24FDBF9A}" srcOrd="0" destOrd="0" presId="urn:microsoft.com/office/officeart/2005/8/layout/orgChart1"/>
    <dgm:cxn modelId="{8619495C-1DD2-41C0-8A2C-8E850728562A}" type="presParOf" srcId="{86FE9693-B76B-4F1F-8519-654F24FDBF9A}" destId="{D04DEFCB-BA4F-40CE-814C-EA7A99196836}" srcOrd="0" destOrd="0" presId="urn:microsoft.com/office/officeart/2005/8/layout/orgChart1"/>
    <dgm:cxn modelId="{03019ECA-7F52-47CA-950B-D4B82B694A3A}" type="presParOf" srcId="{86FE9693-B76B-4F1F-8519-654F24FDBF9A}" destId="{8108C8B4-10E5-4C54-B93B-8D4A6F766CD6}" srcOrd="1" destOrd="0" presId="urn:microsoft.com/office/officeart/2005/8/layout/orgChart1"/>
    <dgm:cxn modelId="{FC6CECCA-E501-4145-8FC5-92DC20AB7A56}" type="presParOf" srcId="{10A9DA21-3741-482F-97C8-71EA0C8E8BA4}" destId="{10739AAB-1D02-4D31-BFDD-A81C4BE3A982}" srcOrd="1" destOrd="0" presId="urn:microsoft.com/office/officeart/2005/8/layout/orgChart1"/>
    <dgm:cxn modelId="{700AC94B-99C0-43B5-AA93-E172C2C86738}" type="presParOf" srcId="{10A9DA21-3741-482F-97C8-71EA0C8E8BA4}" destId="{6A43F070-E134-437D-A8DE-4D45AFE91AA7}" srcOrd="2" destOrd="0" presId="urn:microsoft.com/office/officeart/2005/8/layout/orgChart1"/>
    <dgm:cxn modelId="{6B79FF0B-533A-4FD1-AAF2-5F13A03C2C01}" type="presParOf" srcId="{0E3409B1-0132-4559-B528-57508BE2E051}" destId="{87A3DFB7-25C4-45FB-AC29-8D65CF88DEC7}" srcOrd="4" destOrd="0" presId="urn:microsoft.com/office/officeart/2005/8/layout/orgChart1"/>
    <dgm:cxn modelId="{571549A4-CB5B-473D-8763-C9BB58BB61AB}" type="presParOf" srcId="{0E3409B1-0132-4559-B528-57508BE2E051}" destId="{198F2AAE-01EC-4D87-885A-953A41BB7BCF}" srcOrd="5" destOrd="0" presId="urn:microsoft.com/office/officeart/2005/8/layout/orgChart1"/>
    <dgm:cxn modelId="{18CE3DB0-0A65-449A-9DF1-37378F90CF28}" type="presParOf" srcId="{198F2AAE-01EC-4D87-885A-953A41BB7BCF}" destId="{B04D831C-CE1F-4F91-849C-63AEAED14789}" srcOrd="0" destOrd="0" presId="urn:microsoft.com/office/officeart/2005/8/layout/orgChart1"/>
    <dgm:cxn modelId="{A5C66772-88BD-43EC-8181-78E5CDF8208A}" type="presParOf" srcId="{B04D831C-CE1F-4F91-849C-63AEAED14789}" destId="{89FB2CD6-BE8C-4323-9DC0-2A826A08A4FA}" srcOrd="0" destOrd="0" presId="urn:microsoft.com/office/officeart/2005/8/layout/orgChart1"/>
    <dgm:cxn modelId="{E7CA4EF6-B078-43FB-A97D-573851403D7F}" type="presParOf" srcId="{B04D831C-CE1F-4F91-849C-63AEAED14789}" destId="{59552E51-A6FD-4490-AC04-0A18CBF12040}" srcOrd="1" destOrd="0" presId="urn:microsoft.com/office/officeart/2005/8/layout/orgChart1"/>
    <dgm:cxn modelId="{2302AE32-0F33-4D48-B943-E0DF791D08D6}" type="presParOf" srcId="{198F2AAE-01EC-4D87-885A-953A41BB7BCF}" destId="{0C25C329-5178-4782-B7FD-56714BAD6E16}" srcOrd="1" destOrd="0" presId="urn:microsoft.com/office/officeart/2005/8/layout/orgChart1"/>
    <dgm:cxn modelId="{825BFAEF-FB24-43AE-9925-A111AD94502A}" type="presParOf" srcId="{198F2AAE-01EC-4D87-885A-953A41BB7BCF}" destId="{E896BE6C-BF28-451D-9787-18205672EB16}" srcOrd="2" destOrd="0" presId="urn:microsoft.com/office/officeart/2005/8/layout/orgChart1"/>
    <dgm:cxn modelId="{0D21D4D7-E410-41D7-AD2E-8B51438447ED}" type="presParOf" srcId="{DF096AB3-A3F8-418E-8AF6-A87FDFCE4C09}" destId="{07622E17-FBFF-4721-B7FC-DC9313D78E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03155-66E9-439B-B8BE-67EE3FB273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966835C7-B534-4F37-8121-BC078A54216C}">
      <dgm:prSet phldrT="[Текст]" custT="1"/>
      <dgm:spPr/>
      <dgm:t>
        <a:bodyPr/>
        <a:lstStyle/>
        <a:p>
          <a:r>
            <a:rPr lang="uk-UA" sz="3600" dirty="0"/>
            <a:t>ІТО</a:t>
          </a:r>
        </a:p>
      </dgm:t>
    </dgm:pt>
    <dgm:pt modelId="{0CE6578F-F939-479E-B3BF-37D5AAFE9D7D}" type="parTrans" cxnId="{13A623B7-9082-40B8-AAFF-1797A3E962C7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046962DD-804E-49C1-AF5B-86F7069EC4DC}" type="sibTrans" cxnId="{13A623B7-9082-40B8-AAFF-1797A3E962C7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CE61488D-9C96-4B76-B115-57F8BEBCDCFA}">
      <dgm:prSet phldrT="[Текст]"/>
      <dgm:spPr/>
      <dgm:t>
        <a:bodyPr/>
        <a:lstStyle/>
        <a:p>
          <a:r>
            <a:rPr lang="uk-UA" dirty="0" err="1"/>
            <a:t>Флайтер</a:t>
          </a:r>
          <a:r>
            <a:rPr lang="uk-UA" dirty="0"/>
            <a:t> -організатор чартерних рейсів</a:t>
          </a:r>
        </a:p>
      </dgm:t>
    </dgm:pt>
    <dgm:pt modelId="{62A622B8-F0F0-44DF-8D26-3BDD942645BC}" type="parTrans" cxnId="{B0029A6E-D335-42CA-8D23-30D01E4D82BC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9F188F16-F266-4E3A-A6DF-219B04BF7B8B}" type="sibTrans" cxnId="{B0029A6E-D335-42CA-8D23-30D01E4D82BC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9AD59E6C-814B-42F1-BC3E-01F449E13B89}">
      <dgm:prSet phldrT="[Текст]"/>
      <dgm:spPr/>
      <dgm:t>
        <a:bodyPr/>
        <a:lstStyle/>
        <a:p>
          <a:r>
            <a:rPr lang="uk-UA" dirty="0"/>
            <a:t>Абсолютні – </a:t>
          </a:r>
        </a:p>
        <a:p>
          <a:r>
            <a:rPr lang="uk-UA" dirty="0"/>
            <a:t>беруть на себе повну відповідальність за рейс</a:t>
          </a:r>
        </a:p>
      </dgm:t>
    </dgm:pt>
    <dgm:pt modelId="{ACE50CE9-E494-4626-A5A9-B595EE364615}" type="parTrans" cxnId="{076A648D-6C6D-4BCB-B56C-6651899F04C8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3D4A429B-D3A2-45BD-9C70-B8B520584733}" type="sibTrans" cxnId="{076A648D-6C6D-4BCB-B56C-6651899F04C8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3F900C3D-B994-4932-9D62-03698FE7F709}">
      <dgm:prSet phldrT="[Текст]"/>
      <dgm:spPr/>
      <dgm:t>
        <a:bodyPr/>
        <a:lstStyle/>
        <a:p>
          <a:r>
            <a:rPr lang="uk-UA" dirty="0"/>
            <a:t>Відносні </a:t>
          </a:r>
          <a:r>
            <a:rPr lang="uk-UA" dirty="0" err="1"/>
            <a:t>флайтери</a:t>
          </a:r>
          <a:r>
            <a:rPr lang="uk-UA" dirty="0"/>
            <a:t>- консолідуються з іншими ТО, викуповують лише блоки місць</a:t>
          </a:r>
        </a:p>
      </dgm:t>
    </dgm:pt>
    <dgm:pt modelId="{B5F3B6EF-60D2-4B00-8882-94ED5648CBD9}" type="parTrans" cxnId="{B82C7CCD-8196-43D2-802C-9AE52C2524A2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207A2E70-2D60-42AE-B81B-44C4E9CC20E5}" type="sibTrans" cxnId="{B82C7CCD-8196-43D2-802C-9AE52C2524A2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AF82910A-7813-4D91-AC7B-A6A6E2B16094}">
      <dgm:prSet phldrT="[Текст]"/>
      <dgm:spPr/>
      <dgm:t>
        <a:bodyPr/>
        <a:lstStyle/>
        <a:p>
          <a:r>
            <a:rPr lang="uk-UA" dirty="0" err="1"/>
            <a:t>Нон-флайтер</a:t>
          </a:r>
          <a:r>
            <a:rPr lang="uk-UA" dirty="0"/>
            <a:t> – не викуповує чартери</a:t>
          </a:r>
        </a:p>
      </dgm:t>
    </dgm:pt>
    <dgm:pt modelId="{7CB69529-50AF-45D4-A306-BABC57B2E03C}" type="parTrans" cxnId="{5CB71078-0ED1-4B19-8997-40DD7CA6FBA1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00E7911C-7C90-47AA-B269-AAF4B8313195}" type="sibTrans" cxnId="{5CB71078-0ED1-4B19-8997-40DD7CA6FBA1}">
      <dgm:prSet/>
      <dgm:spPr/>
      <dgm:t>
        <a:bodyPr/>
        <a:lstStyle/>
        <a:p>
          <a:endParaRPr lang="uk-UA">
            <a:ln w="38100">
              <a:solidFill>
                <a:schemeClr val="tx1"/>
              </a:solidFill>
            </a:ln>
          </a:endParaRPr>
        </a:p>
      </dgm:t>
    </dgm:pt>
    <dgm:pt modelId="{05CC5750-6396-48AB-BC8D-75664D977472}" type="pres">
      <dgm:prSet presAssocID="{10F03155-66E9-439B-B8BE-67EE3FB273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9E23AA5-5660-4991-B3C1-B8F0AF953CA1}" type="pres">
      <dgm:prSet presAssocID="{966835C7-B534-4F37-8121-BC078A54216C}" presName="root1" presStyleCnt="0"/>
      <dgm:spPr/>
    </dgm:pt>
    <dgm:pt modelId="{6FA8B835-6F3F-42CB-9985-218DF25642CD}" type="pres">
      <dgm:prSet presAssocID="{966835C7-B534-4F37-8121-BC078A5421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5FFB02E-AF78-4780-BD9F-92CE21D1B494}" type="pres">
      <dgm:prSet presAssocID="{966835C7-B534-4F37-8121-BC078A54216C}" presName="level2hierChild" presStyleCnt="0"/>
      <dgm:spPr/>
    </dgm:pt>
    <dgm:pt modelId="{A0F4917F-A937-4F6B-B69C-34DDAC9512EA}" type="pres">
      <dgm:prSet presAssocID="{62A622B8-F0F0-44DF-8D26-3BDD942645BC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067252E8-D1F8-46D0-B80A-9E370B49752D}" type="pres">
      <dgm:prSet presAssocID="{62A622B8-F0F0-44DF-8D26-3BDD942645BC}" presName="connTx" presStyleLbl="parChTrans1D2" presStyleIdx="0" presStyleCnt="2"/>
      <dgm:spPr/>
      <dgm:t>
        <a:bodyPr/>
        <a:lstStyle/>
        <a:p>
          <a:endParaRPr lang="uk-UA"/>
        </a:p>
      </dgm:t>
    </dgm:pt>
    <dgm:pt modelId="{F786CAAC-7751-4542-AE1E-5B6ED246DCE9}" type="pres">
      <dgm:prSet presAssocID="{CE61488D-9C96-4B76-B115-57F8BEBCDCFA}" presName="root2" presStyleCnt="0"/>
      <dgm:spPr/>
    </dgm:pt>
    <dgm:pt modelId="{75B28BC0-0AF6-4FBE-831F-663EBDDD745B}" type="pres">
      <dgm:prSet presAssocID="{CE61488D-9C96-4B76-B115-57F8BEBCDCF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4F6A81-90C0-4AE2-9E08-CA7D94B4D483}" type="pres">
      <dgm:prSet presAssocID="{CE61488D-9C96-4B76-B115-57F8BEBCDCFA}" presName="level3hierChild" presStyleCnt="0"/>
      <dgm:spPr/>
    </dgm:pt>
    <dgm:pt modelId="{EEBDCE43-ECA9-4FD8-8335-D93733634A7D}" type="pres">
      <dgm:prSet presAssocID="{ACE50CE9-E494-4626-A5A9-B595EE364615}" presName="conn2-1" presStyleLbl="parChTrans1D3" presStyleIdx="0" presStyleCnt="2"/>
      <dgm:spPr/>
      <dgm:t>
        <a:bodyPr/>
        <a:lstStyle/>
        <a:p>
          <a:endParaRPr lang="uk-UA"/>
        </a:p>
      </dgm:t>
    </dgm:pt>
    <dgm:pt modelId="{31187AAB-8797-4D22-B4C3-FCB55E5E4F8C}" type="pres">
      <dgm:prSet presAssocID="{ACE50CE9-E494-4626-A5A9-B595EE364615}" presName="connTx" presStyleLbl="parChTrans1D3" presStyleIdx="0" presStyleCnt="2"/>
      <dgm:spPr/>
      <dgm:t>
        <a:bodyPr/>
        <a:lstStyle/>
        <a:p>
          <a:endParaRPr lang="uk-UA"/>
        </a:p>
      </dgm:t>
    </dgm:pt>
    <dgm:pt modelId="{C376A918-065A-4E0F-8790-8AAB6D2221D7}" type="pres">
      <dgm:prSet presAssocID="{9AD59E6C-814B-42F1-BC3E-01F449E13B89}" presName="root2" presStyleCnt="0"/>
      <dgm:spPr/>
    </dgm:pt>
    <dgm:pt modelId="{7AD24240-9089-4366-BC6A-B95765D8A43F}" type="pres">
      <dgm:prSet presAssocID="{9AD59E6C-814B-42F1-BC3E-01F449E13B8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70F1899-E096-42F5-A998-595CD1639FBB}" type="pres">
      <dgm:prSet presAssocID="{9AD59E6C-814B-42F1-BC3E-01F449E13B89}" presName="level3hierChild" presStyleCnt="0"/>
      <dgm:spPr/>
    </dgm:pt>
    <dgm:pt modelId="{BA2A2A90-E86E-49F5-903E-54D4F215F90C}" type="pres">
      <dgm:prSet presAssocID="{B5F3B6EF-60D2-4B00-8882-94ED5648CBD9}" presName="conn2-1" presStyleLbl="parChTrans1D3" presStyleIdx="1" presStyleCnt="2"/>
      <dgm:spPr/>
      <dgm:t>
        <a:bodyPr/>
        <a:lstStyle/>
        <a:p>
          <a:endParaRPr lang="uk-UA"/>
        </a:p>
      </dgm:t>
    </dgm:pt>
    <dgm:pt modelId="{EA968379-6D40-49C5-8244-4213072C7FCE}" type="pres">
      <dgm:prSet presAssocID="{B5F3B6EF-60D2-4B00-8882-94ED5648CBD9}" presName="connTx" presStyleLbl="parChTrans1D3" presStyleIdx="1" presStyleCnt="2"/>
      <dgm:spPr/>
      <dgm:t>
        <a:bodyPr/>
        <a:lstStyle/>
        <a:p>
          <a:endParaRPr lang="uk-UA"/>
        </a:p>
      </dgm:t>
    </dgm:pt>
    <dgm:pt modelId="{CEDA9AA1-8771-4203-A590-20027E6B9E3C}" type="pres">
      <dgm:prSet presAssocID="{3F900C3D-B994-4932-9D62-03698FE7F709}" presName="root2" presStyleCnt="0"/>
      <dgm:spPr/>
    </dgm:pt>
    <dgm:pt modelId="{C391D3B5-900E-42BF-9BA7-A225661CB16D}" type="pres">
      <dgm:prSet presAssocID="{3F900C3D-B994-4932-9D62-03698FE7F70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F740A26-C171-4F10-B8EA-AAF8C3500558}" type="pres">
      <dgm:prSet presAssocID="{3F900C3D-B994-4932-9D62-03698FE7F709}" presName="level3hierChild" presStyleCnt="0"/>
      <dgm:spPr/>
    </dgm:pt>
    <dgm:pt modelId="{658E6670-C315-457A-BB2B-E68C39FD36D6}" type="pres">
      <dgm:prSet presAssocID="{7CB69529-50AF-45D4-A306-BABC57B2E03C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D8E18B52-33B6-490F-BDE2-19915D54905D}" type="pres">
      <dgm:prSet presAssocID="{7CB69529-50AF-45D4-A306-BABC57B2E03C}" presName="connTx" presStyleLbl="parChTrans1D2" presStyleIdx="1" presStyleCnt="2"/>
      <dgm:spPr/>
      <dgm:t>
        <a:bodyPr/>
        <a:lstStyle/>
        <a:p>
          <a:endParaRPr lang="uk-UA"/>
        </a:p>
      </dgm:t>
    </dgm:pt>
    <dgm:pt modelId="{861AE88F-454D-4D19-B8F2-504DD0E773D6}" type="pres">
      <dgm:prSet presAssocID="{AF82910A-7813-4D91-AC7B-A6A6E2B16094}" presName="root2" presStyleCnt="0"/>
      <dgm:spPr/>
    </dgm:pt>
    <dgm:pt modelId="{DEEE52FF-DC5A-4340-AD9E-70C69FCF433A}" type="pres">
      <dgm:prSet presAssocID="{AF82910A-7813-4D91-AC7B-A6A6E2B1609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CBC54F3-1713-4360-A117-AF8EFAFD1543}" type="pres">
      <dgm:prSet presAssocID="{AF82910A-7813-4D91-AC7B-A6A6E2B16094}" presName="level3hierChild" presStyleCnt="0"/>
      <dgm:spPr/>
    </dgm:pt>
  </dgm:ptLst>
  <dgm:cxnLst>
    <dgm:cxn modelId="{C34787D1-E180-49C6-A435-26B7FB20E465}" type="presOf" srcId="{ACE50CE9-E494-4626-A5A9-B595EE364615}" destId="{EEBDCE43-ECA9-4FD8-8335-D93733634A7D}" srcOrd="0" destOrd="0" presId="urn:microsoft.com/office/officeart/2005/8/layout/hierarchy2"/>
    <dgm:cxn modelId="{2885A03F-6EA5-4A6F-BA78-3F544E312F2D}" type="presOf" srcId="{ACE50CE9-E494-4626-A5A9-B595EE364615}" destId="{31187AAB-8797-4D22-B4C3-FCB55E5E4F8C}" srcOrd="1" destOrd="0" presId="urn:microsoft.com/office/officeart/2005/8/layout/hierarchy2"/>
    <dgm:cxn modelId="{33BB13D7-8661-4485-A8D2-9F3C27A48D49}" type="presOf" srcId="{62A622B8-F0F0-44DF-8D26-3BDD942645BC}" destId="{067252E8-D1F8-46D0-B80A-9E370B49752D}" srcOrd="1" destOrd="0" presId="urn:microsoft.com/office/officeart/2005/8/layout/hierarchy2"/>
    <dgm:cxn modelId="{B82C7CCD-8196-43D2-802C-9AE52C2524A2}" srcId="{CE61488D-9C96-4B76-B115-57F8BEBCDCFA}" destId="{3F900C3D-B994-4932-9D62-03698FE7F709}" srcOrd="1" destOrd="0" parTransId="{B5F3B6EF-60D2-4B00-8882-94ED5648CBD9}" sibTransId="{207A2E70-2D60-42AE-B81B-44C4E9CC20E5}"/>
    <dgm:cxn modelId="{EF893976-8930-4FBE-B05D-F8FAD09D4695}" type="presOf" srcId="{CE61488D-9C96-4B76-B115-57F8BEBCDCFA}" destId="{75B28BC0-0AF6-4FBE-831F-663EBDDD745B}" srcOrd="0" destOrd="0" presId="urn:microsoft.com/office/officeart/2005/8/layout/hierarchy2"/>
    <dgm:cxn modelId="{E60F2FE6-ECE8-4AB1-885D-806AB6E4253E}" type="presOf" srcId="{10F03155-66E9-439B-B8BE-67EE3FB2733B}" destId="{05CC5750-6396-48AB-BC8D-75664D977472}" srcOrd="0" destOrd="0" presId="urn:microsoft.com/office/officeart/2005/8/layout/hierarchy2"/>
    <dgm:cxn modelId="{5CB71078-0ED1-4B19-8997-40DD7CA6FBA1}" srcId="{966835C7-B534-4F37-8121-BC078A54216C}" destId="{AF82910A-7813-4D91-AC7B-A6A6E2B16094}" srcOrd="1" destOrd="0" parTransId="{7CB69529-50AF-45D4-A306-BABC57B2E03C}" sibTransId="{00E7911C-7C90-47AA-B269-AAF4B8313195}"/>
    <dgm:cxn modelId="{13A623B7-9082-40B8-AAFF-1797A3E962C7}" srcId="{10F03155-66E9-439B-B8BE-67EE3FB2733B}" destId="{966835C7-B534-4F37-8121-BC078A54216C}" srcOrd="0" destOrd="0" parTransId="{0CE6578F-F939-479E-B3BF-37D5AAFE9D7D}" sibTransId="{046962DD-804E-49C1-AF5B-86F7069EC4DC}"/>
    <dgm:cxn modelId="{05D11035-F5A3-4D2E-A6D3-EB1FB6BBD46A}" type="presOf" srcId="{AF82910A-7813-4D91-AC7B-A6A6E2B16094}" destId="{DEEE52FF-DC5A-4340-AD9E-70C69FCF433A}" srcOrd="0" destOrd="0" presId="urn:microsoft.com/office/officeart/2005/8/layout/hierarchy2"/>
    <dgm:cxn modelId="{AE5A55D5-2442-4467-8617-CD7DC8C2FBEB}" type="presOf" srcId="{966835C7-B534-4F37-8121-BC078A54216C}" destId="{6FA8B835-6F3F-42CB-9985-218DF25642CD}" srcOrd="0" destOrd="0" presId="urn:microsoft.com/office/officeart/2005/8/layout/hierarchy2"/>
    <dgm:cxn modelId="{F11FDDFC-7302-4D0C-86A1-8A2C4AD0E756}" type="presOf" srcId="{9AD59E6C-814B-42F1-BC3E-01F449E13B89}" destId="{7AD24240-9089-4366-BC6A-B95765D8A43F}" srcOrd="0" destOrd="0" presId="urn:microsoft.com/office/officeart/2005/8/layout/hierarchy2"/>
    <dgm:cxn modelId="{B0029A6E-D335-42CA-8D23-30D01E4D82BC}" srcId="{966835C7-B534-4F37-8121-BC078A54216C}" destId="{CE61488D-9C96-4B76-B115-57F8BEBCDCFA}" srcOrd="0" destOrd="0" parTransId="{62A622B8-F0F0-44DF-8D26-3BDD942645BC}" sibTransId="{9F188F16-F266-4E3A-A6DF-219B04BF7B8B}"/>
    <dgm:cxn modelId="{076A648D-6C6D-4BCB-B56C-6651899F04C8}" srcId="{CE61488D-9C96-4B76-B115-57F8BEBCDCFA}" destId="{9AD59E6C-814B-42F1-BC3E-01F449E13B89}" srcOrd="0" destOrd="0" parTransId="{ACE50CE9-E494-4626-A5A9-B595EE364615}" sibTransId="{3D4A429B-D3A2-45BD-9C70-B8B520584733}"/>
    <dgm:cxn modelId="{00DE83D7-0511-41AF-A892-729EACB74C0A}" type="presOf" srcId="{3F900C3D-B994-4932-9D62-03698FE7F709}" destId="{C391D3B5-900E-42BF-9BA7-A225661CB16D}" srcOrd="0" destOrd="0" presId="urn:microsoft.com/office/officeart/2005/8/layout/hierarchy2"/>
    <dgm:cxn modelId="{6F7280C2-1CC1-40E8-8EB7-63D851962144}" type="presOf" srcId="{B5F3B6EF-60D2-4B00-8882-94ED5648CBD9}" destId="{BA2A2A90-E86E-49F5-903E-54D4F215F90C}" srcOrd="0" destOrd="0" presId="urn:microsoft.com/office/officeart/2005/8/layout/hierarchy2"/>
    <dgm:cxn modelId="{025E91EE-84FA-4E38-A5A4-68C62D905388}" type="presOf" srcId="{B5F3B6EF-60D2-4B00-8882-94ED5648CBD9}" destId="{EA968379-6D40-49C5-8244-4213072C7FCE}" srcOrd="1" destOrd="0" presId="urn:microsoft.com/office/officeart/2005/8/layout/hierarchy2"/>
    <dgm:cxn modelId="{24006EC5-8C5D-4122-B0EA-21A36A98A129}" type="presOf" srcId="{7CB69529-50AF-45D4-A306-BABC57B2E03C}" destId="{658E6670-C315-457A-BB2B-E68C39FD36D6}" srcOrd="0" destOrd="0" presId="urn:microsoft.com/office/officeart/2005/8/layout/hierarchy2"/>
    <dgm:cxn modelId="{12CF912C-C519-49C7-A79B-185D758783D9}" type="presOf" srcId="{62A622B8-F0F0-44DF-8D26-3BDD942645BC}" destId="{A0F4917F-A937-4F6B-B69C-34DDAC9512EA}" srcOrd="0" destOrd="0" presId="urn:microsoft.com/office/officeart/2005/8/layout/hierarchy2"/>
    <dgm:cxn modelId="{5EB4905F-1063-4B69-8602-D8FD00502019}" type="presOf" srcId="{7CB69529-50AF-45D4-A306-BABC57B2E03C}" destId="{D8E18B52-33B6-490F-BDE2-19915D54905D}" srcOrd="1" destOrd="0" presId="urn:microsoft.com/office/officeart/2005/8/layout/hierarchy2"/>
    <dgm:cxn modelId="{3F9D3341-00A9-4326-9429-416A4888DB25}" type="presParOf" srcId="{05CC5750-6396-48AB-BC8D-75664D977472}" destId="{79E23AA5-5660-4991-B3C1-B8F0AF953CA1}" srcOrd="0" destOrd="0" presId="urn:microsoft.com/office/officeart/2005/8/layout/hierarchy2"/>
    <dgm:cxn modelId="{519F55E7-2D16-4658-8CB5-D617046F844C}" type="presParOf" srcId="{79E23AA5-5660-4991-B3C1-B8F0AF953CA1}" destId="{6FA8B835-6F3F-42CB-9985-218DF25642CD}" srcOrd="0" destOrd="0" presId="urn:microsoft.com/office/officeart/2005/8/layout/hierarchy2"/>
    <dgm:cxn modelId="{28230727-C7EC-4772-8FC9-33936F1A8009}" type="presParOf" srcId="{79E23AA5-5660-4991-B3C1-B8F0AF953CA1}" destId="{A5FFB02E-AF78-4780-BD9F-92CE21D1B494}" srcOrd="1" destOrd="0" presId="urn:microsoft.com/office/officeart/2005/8/layout/hierarchy2"/>
    <dgm:cxn modelId="{B829A391-05A0-4654-A5B7-69BC2FC34A9A}" type="presParOf" srcId="{A5FFB02E-AF78-4780-BD9F-92CE21D1B494}" destId="{A0F4917F-A937-4F6B-B69C-34DDAC9512EA}" srcOrd="0" destOrd="0" presId="urn:microsoft.com/office/officeart/2005/8/layout/hierarchy2"/>
    <dgm:cxn modelId="{B8DC6D64-94ED-4586-9809-2D83C0B5E567}" type="presParOf" srcId="{A0F4917F-A937-4F6B-B69C-34DDAC9512EA}" destId="{067252E8-D1F8-46D0-B80A-9E370B49752D}" srcOrd="0" destOrd="0" presId="urn:microsoft.com/office/officeart/2005/8/layout/hierarchy2"/>
    <dgm:cxn modelId="{3C6DACF9-E30A-4D57-BBCE-8513AA77ACD3}" type="presParOf" srcId="{A5FFB02E-AF78-4780-BD9F-92CE21D1B494}" destId="{F786CAAC-7751-4542-AE1E-5B6ED246DCE9}" srcOrd="1" destOrd="0" presId="urn:microsoft.com/office/officeart/2005/8/layout/hierarchy2"/>
    <dgm:cxn modelId="{63DA9109-F2AB-4AB2-A50A-75FE92B046F4}" type="presParOf" srcId="{F786CAAC-7751-4542-AE1E-5B6ED246DCE9}" destId="{75B28BC0-0AF6-4FBE-831F-663EBDDD745B}" srcOrd="0" destOrd="0" presId="urn:microsoft.com/office/officeart/2005/8/layout/hierarchy2"/>
    <dgm:cxn modelId="{84B30EF8-CD8C-4E92-BFFB-58D53924906D}" type="presParOf" srcId="{F786CAAC-7751-4542-AE1E-5B6ED246DCE9}" destId="{8F4F6A81-90C0-4AE2-9E08-CA7D94B4D483}" srcOrd="1" destOrd="0" presId="urn:microsoft.com/office/officeart/2005/8/layout/hierarchy2"/>
    <dgm:cxn modelId="{00CBFA87-5AB8-4BE2-A3FC-E059238B5CF1}" type="presParOf" srcId="{8F4F6A81-90C0-4AE2-9E08-CA7D94B4D483}" destId="{EEBDCE43-ECA9-4FD8-8335-D93733634A7D}" srcOrd="0" destOrd="0" presId="urn:microsoft.com/office/officeart/2005/8/layout/hierarchy2"/>
    <dgm:cxn modelId="{64CCC4A1-5053-4433-8445-CC9BF35C5C6F}" type="presParOf" srcId="{EEBDCE43-ECA9-4FD8-8335-D93733634A7D}" destId="{31187AAB-8797-4D22-B4C3-FCB55E5E4F8C}" srcOrd="0" destOrd="0" presId="urn:microsoft.com/office/officeart/2005/8/layout/hierarchy2"/>
    <dgm:cxn modelId="{1F5E513F-4DCF-4199-B4AF-C6458C281C35}" type="presParOf" srcId="{8F4F6A81-90C0-4AE2-9E08-CA7D94B4D483}" destId="{C376A918-065A-4E0F-8790-8AAB6D2221D7}" srcOrd="1" destOrd="0" presId="urn:microsoft.com/office/officeart/2005/8/layout/hierarchy2"/>
    <dgm:cxn modelId="{EA0350B1-BE68-4E20-8C34-340B6531470E}" type="presParOf" srcId="{C376A918-065A-4E0F-8790-8AAB6D2221D7}" destId="{7AD24240-9089-4366-BC6A-B95765D8A43F}" srcOrd="0" destOrd="0" presId="urn:microsoft.com/office/officeart/2005/8/layout/hierarchy2"/>
    <dgm:cxn modelId="{7337D7E3-35A3-4D72-BBD2-6A9676C08A54}" type="presParOf" srcId="{C376A918-065A-4E0F-8790-8AAB6D2221D7}" destId="{B70F1899-E096-42F5-A998-595CD1639FBB}" srcOrd="1" destOrd="0" presId="urn:microsoft.com/office/officeart/2005/8/layout/hierarchy2"/>
    <dgm:cxn modelId="{E3E713C9-78BD-4E68-8718-321EE01B7524}" type="presParOf" srcId="{8F4F6A81-90C0-4AE2-9E08-CA7D94B4D483}" destId="{BA2A2A90-E86E-49F5-903E-54D4F215F90C}" srcOrd="2" destOrd="0" presId="urn:microsoft.com/office/officeart/2005/8/layout/hierarchy2"/>
    <dgm:cxn modelId="{D7444B73-539A-419D-97BA-5D1D1DFBD135}" type="presParOf" srcId="{BA2A2A90-E86E-49F5-903E-54D4F215F90C}" destId="{EA968379-6D40-49C5-8244-4213072C7FCE}" srcOrd="0" destOrd="0" presId="urn:microsoft.com/office/officeart/2005/8/layout/hierarchy2"/>
    <dgm:cxn modelId="{750FA37F-A339-40FB-8ACC-0C7BFFF2BEE7}" type="presParOf" srcId="{8F4F6A81-90C0-4AE2-9E08-CA7D94B4D483}" destId="{CEDA9AA1-8771-4203-A590-20027E6B9E3C}" srcOrd="3" destOrd="0" presId="urn:microsoft.com/office/officeart/2005/8/layout/hierarchy2"/>
    <dgm:cxn modelId="{A5D29CC9-A382-4AD4-8AB5-B3B56469EBE9}" type="presParOf" srcId="{CEDA9AA1-8771-4203-A590-20027E6B9E3C}" destId="{C391D3B5-900E-42BF-9BA7-A225661CB16D}" srcOrd="0" destOrd="0" presId="urn:microsoft.com/office/officeart/2005/8/layout/hierarchy2"/>
    <dgm:cxn modelId="{F9D69F53-E02E-4C46-98C6-FFDC15D0C6AD}" type="presParOf" srcId="{CEDA9AA1-8771-4203-A590-20027E6B9E3C}" destId="{6F740A26-C171-4F10-B8EA-AAF8C3500558}" srcOrd="1" destOrd="0" presId="urn:microsoft.com/office/officeart/2005/8/layout/hierarchy2"/>
    <dgm:cxn modelId="{EDBF37B8-5514-493B-9CC5-F4F54C357537}" type="presParOf" srcId="{A5FFB02E-AF78-4780-BD9F-92CE21D1B494}" destId="{658E6670-C315-457A-BB2B-E68C39FD36D6}" srcOrd="2" destOrd="0" presId="urn:microsoft.com/office/officeart/2005/8/layout/hierarchy2"/>
    <dgm:cxn modelId="{945EAB45-4B42-4864-9264-25711DAECDE6}" type="presParOf" srcId="{658E6670-C315-457A-BB2B-E68C39FD36D6}" destId="{D8E18B52-33B6-490F-BDE2-19915D54905D}" srcOrd="0" destOrd="0" presId="urn:microsoft.com/office/officeart/2005/8/layout/hierarchy2"/>
    <dgm:cxn modelId="{5888781D-D76F-43BC-A12E-8A53AA0A73DC}" type="presParOf" srcId="{A5FFB02E-AF78-4780-BD9F-92CE21D1B494}" destId="{861AE88F-454D-4D19-B8F2-504DD0E773D6}" srcOrd="3" destOrd="0" presId="urn:microsoft.com/office/officeart/2005/8/layout/hierarchy2"/>
    <dgm:cxn modelId="{65127D54-88BE-44C0-BB94-39F475C61C59}" type="presParOf" srcId="{861AE88F-454D-4D19-B8F2-504DD0E773D6}" destId="{DEEE52FF-DC5A-4340-AD9E-70C69FCF433A}" srcOrd="0" destOrd="0" presId="urn:microsoft.com/office/officeart/2005/8/layout/hierarchy2"/>
    <dgm:cxn modelId="{03B39F33-3466-4BB8-BA49-438EA7A2E269}" type="presParOf" srcId="{861AE88F-454D-4D19-B8F2-504DD0E773D6}" destId="{4CBC54F3-1713-4360-A117-AF8EFAFD15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BC6D1B-9226-4CC4-B36A-58F69A0A0D44}" type="doc">
      <dgm:prSet loTypeId="urn:microsoft.com/office/officeart/2005/8/layout/hierarchy2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7EA9E571-3519-4F20-9DD9-C35B9F68DB47}">
      <dgm:prSet phldrT="[Текст]" custT="1"/>
      <dgm:spPr/>
      <dgm:t>
        <a:bodyPr/>
        <a:lstStyle/>
        <a:p>
          <a:r>
            <a:rPr lang="uk-UA" sz="4800" dirty="0">
              <a:solidFill>
                <a:schemeClr val="tx2"/>
              </a:solidFill>
            </a:rPr>
            <a:t>І</a:t>
          </a:r>
          <a:r>
            <a:rPr lang="uk-UA" sz="2000" dirty="0">
              <a:solidFill>
                <a:schemeClr val="tx2"/>
              </a:solidFill>
            </a:rPr>
            <a:t>Т</a:t>
          </a:r>
          <a:r>
            <a:rPr lang="uk-UA" sz="4800" dirty="0">
              <a:solidFill>
                <a:schemeClr val="tx2"/>
              </a:solidFill>
            </a:rPr>
            <a:t>О</a:t>
          </a:r>
        </a:p>
      </dgm:t>
    </dgm:pt>
    <dgm:pt modelId="{D120EDCF-1248-4DD3-83A1-53D1FCDD81FC}" type="parTrans" cxnId="{8A3EF4B7-EE66-4B32-A3AA-7DE4C2E36610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E9C935A5-5BB7-4FCE-89B6-A15E7319812D}" type="sibTrans" cxnId="{8A3EF4B7-EE66-4B32-A3AA-7DE4C2E36610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2769440C-14FE-41D2-A407-26031ABF1F06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tx2"/>
              </a:solidFill>
            </a:rPr>
            <a:t>Репрезен-тативна</a:t>
          </a:r>
          <a:r>
            <a:rPr lang="uk-UA" sz="2000" b="1" dirty="0" smtClean="0"/>
            <a:t> форма</a:t>
          </a:r>
          <a:r>
            <a:rPr lang="uk-UA" sz="2000" dirty="0" smtClean="0"/>
            <a:t> полягає в </a:t>
          </a:r>
          <a:r>
            <a:rPr lang="uk-UA" sz="2000" b="1" dirty="0" smtClean="0"/>
            <a:t>довіреності</a:t>
          </a:r>
          <a:r>
            <a:rPr lang="uk-UA" sz="2000" dirty="0" smtClean="0"/>
            <a:t> «наземного обслуговування» своїх туристів </a:t>
          </a:r>
          <a:r>
            <a:rPr lang="uk-UA" sz="2000" b="1" dirty="0" smtClean="0"/>
            <a:t>іноземному партнеру</a:t>
          </a:r>
          <a:r>
            <a:rPr lang="uk-UA" sz="2000" dirty="0" smtClean="0"/>
            <a:t>, так званої </a:t>
          </a:r>
          <a:r>
            <a:rPr lang="ru-RU" sz="2000" b="1" dirty="0" err="1" smtClean="0"/>
            <a:t>meet</a:t>
          </a:r>
          <a:r>
            <a:rPr lang="uk-UA" sz="2000" b="1" dirty="0" err="1" smtClean="0"/>
            <a:t>-компанії</a:t>
          </a:r>
          <a:r>
            <a:rPr lang="uk-UA" sz="2000" dirty="0" smtClean="0"/>
            <a:t> (або зустрічає стороні).</a:t>
          </a:r>
          <a:endParaRPr lang="ru-RU" sz="2000" dirty="0" smtClean="0"/>
        </a:p>
        <a:p>
          <a:r>
            <a:rPr lang="ru-RU" sz="2000" b="1" dirty="0" err="1" smtClean="0"/>
            <a:t>Meet</a:t>
          </a:r>
          <a:r>
            <a:rPr lang="uk-UA" sz="2000" b="1" dirty="0" err="1" smtClean="0"/>
            <a:t>-компанії</a:t>
          </a:r>
          <a:r>
            <a:rPr lang="uk-UA" sz="2000" b="1" dirty="0" smtClean="0"/>
            <a:t> - це, відповідно, іноземні приймають або </a:t>
          </a:r>
          <a:r>
            <a:rPr lang="uk-UA" sz="2000" b="1" dirty="0" err="1" smtClean="0"/>
            <a:t>інкамінговие</a:t>
          </a:r>
          <a:r>
            <a:rPr lang="uk-UA" sz="2000" b="1" dirty="0" smtClean="0"/>
            <a:t> туроператори</a:t>
          </a:r>
          <a:r>
            <a:rPr lang="uk-UA" sz="2000" dirty="0" smtClean="0"/>
            <a:t>. (Застосування в </a:t>
          </a:r>
          <a:r>
            <a:rPr lang="uk-UA" sz="2000" dirty="0" err="1" smtClean="0"/>
            <a:t>туроперейтингу</a:t>
          </a:r>
          <a:r>
            <a:rPr lang="uk-UA" sz="2000" dirty="0" smtClean="0"/>
            <a:t> послуг іноземних зустрічаючих компаній дозволяє уникнути труднощів, пов'язаних з бронюванням готелів, трансферів, екскурсійних програм (тобто усіх, хто входив до складу </a:t>
          </a:r>
          <a:r>
            <a:rPr lang="uk-UA" sz="2000" dirty="0" err="1" smtClean="0"/>
            <a:t>турпродукту</a:t>
          </a:r>
          <a:r>
            <a:rPr lang="uk-UA" sz="2000" dirty="0" smtClean="0"/>
            <a:t> послуг постачальників).</a:t>
          </a:r>
          <a:endParaRPr lang="uk-UA" sz="2000" dirty="0">
            <a:solidFill>
              <a:schemeClr val="tx2"/>
            </a:solidFill>
          </a:endParaRPr>
        </a:p>
      </dgm:t>
    </dgm:pt>
    <dgm:pt modelId="{998A30D3-4D7D-495C-991C-2E19854CF23F}" type="parTrans" cxnId="{07BA6778-587D-4186-9CF4-7E62B9185722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F6CD3D72-522E-4138-B77B-FA7F052E7AAF}" type="sibTrans" cxnId="{07BA6778-587D-4186-9CF4-7E62B9185722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96AA061B-2FDC-4A64-9775-35CEFE7A648D}">
      <dgm:prSet phldrT="[Текст]" custT="1"/>
      <dgm:spPr/>
      <dgm:t>
        <a:bodyPr/>
        <a:lstStyle/>
        <a:p>
          <a:r>
            <a:rPr lang="uk-UA" sz="1800" dirty="0">
              <a:solidFill>
                <a:schemeClr val="tx2"/>
              </a:solidFill>
            </a:rPr>
            <a:t>Працюють через </a:t>
          </a:r>
          <a:r>
            <a:rPr lang="uk-UA" sz="1800" dirty="0" err="1" smtClean="0">
              <a:solidFill>
                <a:schemeClr val="tx2"/>
              </a:solidFill>
            </a:rPr>
            <a:t>РегіональніТО</a:t>
          </a:r>
          <a:endParaRPr lang="uk-UA" sz="1800" dirty="0">
            <a:solidFill>
              <a:schemeClr val="tx2"/>
            </a:solidFill>
          </a:endParaRPr>
        </a:p>
      </dgm:t>
    </dgm:pt>
    <dgm:pt modelId="{61370FF6-9602-443D-8D39-375425F144C0}" type="parTrans" cxnId="{DA80EC80-E11E-4DD2-B364-5B4DEFE3F7F5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E493453C-A539-4E6F-B7F0-6751C1211EA8}" type="sibTrans" cxnId="{DA80EC80-E11E-4DD2-B364-5B4DEFE3F7F5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81BC98BF-E33B-4C14-94DC-29B328F12693}">
      <dgm:prSet phldrT="[Текст]" custT="1"/>
      <dgm:spPr/>
      <dgm:t>
        <a:bodyPr/>
        <a:lstStyle/>
        <a:p>
          <a:r>
            <a:rPr lang="uk-UA" sz="1800" dirty="0" err="1" smtClean="0">
              <a:solidFill>
                <a:schemeClr val="tx2"/>
              </a:solidFill>
            </a:rPr>
            <a:t>Презен-тативні</a:t>
          </a:r>
          <a:r>
            <a:rPr lang="ru-RU" sz="1800" dirty="0" err="1" smtClean="0"/>
            <a:t>є</a:t>
          </a:r>
          <a:r>
            <a:rPr lang="ru-RU" sz="1800" dirty="0" smtClean="0"/>
            <a:t> </a:t>
          </a:r>
          <a:r>
            <a:rPr lang="ru-RU" sz="1800" dirty="0" err="1" smtClean="0"/>
            <a:t>вищою</a:t>
          </a:r>
          <a:r>
            <a:rPr lang="ru-RU" sz="1800" dirty="0" smtClean="0"/>
            <a:t> </a:t>
          </a:r>
          <a:r>
            <a:rPr lang="ru-RU" sz="1800" dirty="0" err="1" smtClean="0"/>
            <a:t>стадією</a:t>
          </a:r>
          <a:r>
            <a:rPr lang="ru-RU" sz="1800" dirty="0" smtClean="0"/>
            <a:t> </a:t>
          </a:r>
          <a:r>
            <a:rPr lang="ru-RU" sz="1800" dirty="0" err="1" smtClean="0"/>
            <a:t>розвитку</a:t>
          </a:r>
          <a:r>
            <a:rPr lang="ru-RU" sz="1800" dirty="0" smtClean="0"/>
            <a:t> </a:t>
          </a:r>
          <a:r>
            <a:rPr lang="ru-RU" sz="1800" dirty="0" err="1" smtClean="0"/>
            <a:t>туроперейтинга</a:t>
          </a:r>
          <a:r>
            <a:rPr lang="ru-RU" sz="1800" dirty="0" smtClean="0"/>
            <a:t>, </a:t>
          </a:r>
          <a:r>
            <a:rPr lang="ru-RU" sz="1800" dirty="0" err="1" smtClean="0"/>
            <a:t>що</a:t>
          </a:r>
          <a:r>
            <a:rPr lang="ru-RU" sz="1800" dirty="0" smtClean="0"/>
            <a:t> </a:t>
          </a:r>
          <a:r>
            <a:rPr lang="ru-RU" sz="1800" dirty="0" err="1" smtClean="0"/>
            <a:t>характеризується</a:t>
          </a:r>
          <a:r>
            <a:rPr lang="ru-RU" sz="1800" dirty="0" smtClean="0"/>
            <a:t> </a:t>
          </a:r>
          <a:r>
            <a:rPr lang="ru-RU" sz="1800" b="1" dirty="0" err="1" smtClean="0"/>
            <a:t>наявністю</a:t>
          </a:r>
          <a:r>
            <a:rPr lang="ru-RU" sz="1800" b="1" dirty="0" smtClean="0"/>
            <a:t> у туроператора </a:t>
          </a:r>
          <a:r>
            <a:rPr lang="ru-RU" sz="1800" b="1" dirty="0" err="1" smtClean="0"/>
            <a:t>представництва</a:t>
          </a:r>
          <a:r>
            <a:rPr lang="ru-RU" sz="1800" b="1" dirty="0" smtClean="0"/>
            <a:t> </a:t>
          </a:r>
          <a:endParaRPr lang="uk-UA" sz="1800" dirty="0">
            <a:solidFill>
              <a:schemeClr val="tx2"/>
            </a:solidFill>
          </a:endParaRPr>
        </a:p>
      </dgm:t>
    </dgm:pt>
    <dgm:pt modelId="{7557C447-15F3-4EA2-BAAB-424CF2B2B4E9}" type="parTrans" cxnId="{20176D74-2ED1-4901-8498-C824A0EF2976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70A7C127-3CF9-4171-B491-9ABC1BFA1F13}" type="sibTrans" cxnId="{20176D74-2ED1-4901-8498-C824A0EF2976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919F7849-ABB2-4C4E-BDEB-746A759D6268}">
      <dgm:prSet phldrT="[Текст]" custT="1"/>
      <dgm:spPr/>
      <dgm:t>
        <a:bodyPr/>
        <a:lstStyle/>
        <a:p>
          <a:r>
            <a:rPr lang="uk-UA" sz="1400" dirty="0">
              <a:solidFill>
                <a:schemeClr val="tx2"/>
              </a:solidFill>
            </a:rPr>
            <a:t>Працюють через власні представництва </a:t>
          </a:r>
        </a:p>
      </dgm:t>
    </dgm:pt>
    <dgm:pt modelId="{087F69C3-D71F-4304-BBD6-545F84AF396F}" type="parTrans" cxnId="{1CE3EDBE-66EF-41AC-9FC2-8D9EE340CD2F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330662C1-6D52-4148-ABCA-40372B9265AE}" type="sibTrans" cxnId="{1CE3EDBE-66EF-41AC-9FC2-8D9EE340CD2F}">
      <dgm:prSet/>
      <dgm:spPr/>
      <dgm:t>
        <a:bodyPr/>
        <a:lstStyle/>
        <a:p>
          <a:endParaRPr lang="uk-UA">
            <a:solidFill>
              <a:schemeClr val="tx2"/>
            </a:solidFill>
          </a:endParaRPr>
        </a:p>
      </dgm:t>
    </dgm:pt>
    <dgm:pt modelId="{25047E42-8A43-4EB1-98A1-D89B63FA57CB}" type="pres">
      <dgm:prSet presAssocID="{DFBC6D1B-9226-4CC4-B36A-58F69A0A0D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75D47D-9A5B-4B18-A977-BB5873984B7D}" type="pres">
      <dgm:prSet presAssocID="{7EA9E571-3519-4F20-9DD9-C35B9F68DB47}" presName="root1" presStyleCnt="0"/>
      <dgm:spPr/>
    </dgm:pt>
    <dgm:pt modelId="{33B8B291-24BA-45E6-B20D-865B07A10A74}" type="pres">
      <dgm:prSet presAssocID="{7EA9E571-3519-4F20-9DD9-C35B9F68DB47}" presName="LevelOneTextNode" presStyleLbl="node0" presStyleIdx="0" presStyleCnt="1" custScaleX="36699" custScaleY="2154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EE763D-D82D-4B03-A00D-A9736DC87BE2}" type="pres">
      <dgm:prSet presAssocID="{7EA9E571-3519-4F20-9DD9-C35B9F68DB47}" presName="level2hierChild" presStyleCnt="0"/>
      <dgm:spPr/>
    </dgm:pt>
    <dgm:pt modelId="{42DBCE61-FB89-4263-9ACC-73B8FED7D928}" type="pres">
      <dgm:prSet presAssocID="{998A30D3-4D7D-495C-991C-2E19854CF23F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C3D312DE-CDF2-42F3-A29A-099C7B78D9FE}" type="pres">
      <dgm:prSet presAssocID="{998A30D3-4D7D-495C-991C-2E19854CF23F}" presName="connTx" presStyleLbl="parChTrans1D2" presStyleIdx="0" presStyleCnt="2"/>
      <dgm:spPr/>
      <dgm:t>
        <a:bodyPr/>
        <a:lstStyle/>
        <a:p>
          <a:endParaRPr lang="uk-UA"/>
        </a:p>
      </dgm:t>
    </dgm:pt>
    <dgm:pt modelId="{95C21B50-979A-461A-A731-EF8B373A5A06}" type="pres">
      <dgm:prSet presAssocID="{2769440C-14FE-41D2-A407-26031ABF1F06}" presName="root2" presStyleCnt="0"/>
      <dgm:spPr/>
    </dgm:pt>
    <dgm:pt modelId="{A86EAA3E-F9FC-41B3-850F-DCEEC903AB49}" type="pres">
      <dgm:prSet presAssocID="{2769440C-14FE-41D2-A407-26031ABF1F06}" presName="LevelTwoTextNode" presStyleLbl="node2" presStyleIdx="0" presStyleCnt="2" custScaleX="544648" custScaleY="401748" custLinFactNeighborX="-3240" custLinFactNeighborY="-599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FED03F-1B65-41A1-B8F3-907F541D72CC}" type="pres">
      <dgm:prSet presAssocID="{2769440C-14FE-41D2-A407-26031ABF1F06}" presName="level3hierChild" presStyleCnt="0"/>
      <dgm:spPr/>
    </dgm:pt>
    <dgm:pt modelId="{83B73DCE-6967-423A-A102-811433B2AA05}" type="pres">
      <dgm:prSet presAssocID="{61370FF6-9602-443D-8D39-375425F144C0}" presName="conn2-1" presStyleLbl="parChTrans1D3" presStyleIdx="0" presStyleCnt="2"/>
      <dgm:spPr/>
      <dgm:t>
        <a:bodyPr/>
        <a:lstStyle/>
        <a:p>
          <a:endParaRPr lang="uk-UA"/>
        </a:p>
      </dgm:t>
    </dgm:pt>
    <dgm:pt modelId="{D1995D27-C189-44A9-B3A2-45C47287ADAA}" type="pres">
      <dgm:prSet presAssocID="{61370FF6-9602-443D-8D39-375425F144C0}" presName="connTx" presStyleLbl="parChTrans1D3" presStyleIdx="0" presStyleCnt="2"/>
      <dgm:spPr/>
      <dgm:t>
        <a:bodyPr/>
        <a:lstStyle/>
        <a:p>
          <a:endParaRPr lang="uk-UA"/>
        </a:p>
      </dgm:t>
    </dgm:pt>
    <dgm:pt modelId="{048A516D-7AA7-4153-BA1F-7A91E6653A20}" type="pres">
      <dgm:prSet presAssocID="{96AA061B-2FDC-4A64-9775-35CEFE7A648D}" presName="root2" presStyleCnt="0"/>
      <dgm:spPr/>
    </dgm:pt>
    <dgm:pt modelId="{A0ECF376-09B1-4956-8CA0-3716307548C8}" type="pres">
      <dgm:prSet presAssocID="{96AA061B-2FDC-4A64-9775-35CEFE7A648D}" presName="LevelTwoTextNode" presStyleLbl="node3" presStyleIdx="0" presStyleCnt="2" custScaleX="66894" custScaleY="225865" custLinFactX="88241" custLinFactNeighborX="100000" custLinFactNeighborY="-221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924C1F3-D705-416A-B0D9-8A3090BECC73}" type="pres">
      <dgm:prSet presAssocID="{96AA061B-2FDC-4A64-9775-35CEFE7A648D}" presName="level3hierChild" presStyleCnt="0"/>
      <dgm:spPr/>
    </dgm:pt>
    <dgm:pt modelId="{C59B15C6-F821-492A-BD2A-DB2204E28C8F}" type="pres">
      <dgm:prSet presAssocID="{7557C447-15F3-4EA2-BAAB-424CF2B2B4E9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F30437D5-DB63-49E3-A6CB-17239E8C65FB}" type="pres">
      <dgm:prSet presAssocID="{7557C447-15F3-4EA2-BAAB-424CF2B2B4E9}" presName="connTx" presStyleLbl="parChTrans1D2" presStyleIdx="1" presStyleCnt="2"/>
      <dgm:spPr/>
      <dgm:t>
        <a:bodyPr/>
        <a:lstStyle/>
        <a:p>
          <a:endParaRPr lang="uk-UA"/>
        </a:p>
      </dgm:t>
    </dgm:pt>
    <dgm:pt modelId="{3F92B712-B19D-481C-A148-1E0F28D77E9C}" type="pres">
      <dgm:prSet presAssocID="{81BC98BF-E33B-4C14-94DC-29B328F12693}" presName="root2" presStyleCnt="0"/>
      <dgm:spPr/>
    </dgm:pt>
    <dgm:pt modelId="{F2DEFDB1-5CFE-4D1E-8F20-7036D60C88CB}" type="pres">
      <dgm:prSet presAssocID="{81BC98BF-E33B-4C14-94DC-29B328F12693}" presName="LevelTwoTextNode" presStyleLbl="node2" presStyleIdx="1" presStyleCnt="2" custScaleX="508719" custScaleY="239910" custLinFactNeighborX="1620" custLinFactNeighborY="97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5313309-6F20-43B8-A982-3E587D51B4F5}" type="pres">
      <dgm:prSet presAssocID="{81BC98BF-E33B-4C14-94DC-29B328F12693}" presName="level3hierChild" presStyleCnt="0"/>
      <dgm:spPr/>
    </dgm:pt>
    <dgm:pt modelId="{1E0290FF-A2AE-4EA1-85E2-8BEDDAF00C81}" type="pres">
      <dgm:prSet presAssocID="{087F69C3-D71F-4304-BBD6-545F84AF396F}" presName="conn2-1" presStyleLbl="parChTrans1D3" presStyleIdx="1" presStyleCnt="2"/>
      <dgm:spPr/>
      <dgm:t>
        <a:bodyPr/>
        <a:lstStyle/>
        <a:p>
          <a:endParaRPr lang="uk-UA"/>
        </a:p>
      </dgm:t>
    </dgm:pt>
    <dgm:pt modelId="{8853EAF1-B9B3-4D11-AA8A-7A250E7006A1}" type="pres">
      <dgm:prSet presAssocID="{087F69C3-D71F-4304-BBD6-545F84AF396F}" presName="connTx" presStyleLbl="parChTrans1D3" presStyleIdx="1" presStyleCnt="2"/>
      <dgm:spPr/>
      <dgm:t>
        <a:bodyPr/>
        <a:lstStyle/>
        <a:p>
          <a:endParaRPr lang="uk-UA"/>
        </a:p>
      </dgm:t>
    </dgm:pt>
    <dgm:pt modelId="{005D81CF-026C-41CC-91A8-D5BAAE4EF31A}" type="pres">
      <dgm:prSet presAssocID="{919F7849-ABB2-4C4E-BDEB-746A759D6268}" presName="root2" presStyleCnt="0"/>
      <dgm:spPr/>
    </dgm:pt>
    <dgm:pt modelId="{FB49B4E8-96D3-47A7-8024-480268126376}" type="pres">
      <dgm:prSet presAssocID="{919F7849-ABB2-4C4E-BDEB-746A759D6268}" presName="LevelTwoTextNode" presStyleLbl="node3" presStyleIdx="1" presStyleCnt="2" custScaleX="110011" custScaleY="301194" custLinFactX="30353" custLinFactNeighborX="100000" custLinFactNeighborY="-32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D59EB2-F593-4BDC-96E0-CE68B1223D92}" type="pres">
      <dgm:prSet presAssocID="{919F7849-ABB2-4C4E-BDEB-746A759D6268}" presName="level3hierChild" presStyleCnt="0"/>
      <dgm:spPr/>
    </dgm:pt>
  </dgm:ptLst>
  <dgm:cxnLst>
    <dgm:cxn modelId="{07BA6778-587D-4186-9CF4-7E62B9185722}" srcId="{7EA9E571-3519-4F20-9DD9-C35B9F68DB47}" destId="{2769440C-14FE-41D2-A407-26031ABF1F06}" srcOrd="0" destOrd="0" parTransId="{998A30D3-4D7D-495C-991C-2E19854CF23F}" sibTransId="{F6CD3D72-522E-4138-B77B-FA7F052E7AAF}"/>
    <dgm:cxn modelId="{8A3EF4B7-EE66-4B32-A3AA-7DE4C2E36610}" srcId="{DFBC6D1B-9226-4CC4-B36A-58F69A0A0D44}" destId="{7EA9E571-3519-4F20-9DD9-C35B9F68DB47}" srcOrd="0" destOrd="0" parTransId="{D120EDCF-1248-4DD3-83A1-53D1FCDD81FC}" sibTransId="{E9C935A5-5BB7-4FCE-89B6-A15E7319812D}"/>
    <dgm:cxn modelId="{087572FF-BC7F-43DF-A466-4C3798F37B23}" type="presOf" srcId="{998A30D3-4D7D-495C-991C-2E19854CF23F}" destId="{42DBCE61-FB89-4263-9ACC-73B8FED7D928}" srcOrd="0" destOrd="0" presId="urn:microsoft.com/office/officeart/2005/8/layout/hierarchy2"/>
    <dgm:cxn modelId="{B8DFC2C5-B95B-4965-97BE-71536F346C9D}" type="presOf" srcId="{2769440C-14FE-41D2-A407-26031ABF1F06}" destId="{A86EAA3E-F9FC-41B3-850F-DCEEC903AB49}" srcOrd="0" destOrd="0" presId="urn:microsoft.com/office/officeart/2005/8/layout/hierarchy2"/>
    <dgm:cxn modelId="{6C745FFC-E56F-44DF-BFCE-46014413E384}" type="presOf" srcId="{919F7849-ABB2-4C4E-BDEB-746A759D6268}" destId="{FB49B4E8-96D3-47A7-8024-480268126376}" srcOrd="0" destOrd="0" presId="urn:microsoft.com/office/officeart/2005/8/layout/hierarchy2"/>
    <dgm:cxn modelId="{BF37FD10-9A80-4DCD-8390-543003AC994A}" type="presOf" srcId="{7557C447-15F3-4EA2-BAAB-424CF2B2B4E9}" destId="{C59B15C6-F821-492A-BD2A-DB2204E28C8F}" srcOrd="0" destOrd="0" presId="urn:microsoft.com/office/officeart/2005/8/layout/hierarchy2"/>
    <dgm:cxn modelId="{89BB61D2-8320-429E-9888-9071484A262E}" type="presOf" srcId="{DFBC6D1B-9226-4CC4-B36A-58F69A0A0D44}" destId="{25047E42-8A43-4EB1-98A1-D89B63FA57CB}" srcOrd="0" destOrd="0" presId="urn:microsoft.com/office/officeart/2005/8/layout/hierarchy2"/>
    <dgm:cxn modelId="{1CE3EDBE-66EF-41AC-9FC2-8D9EE340CD2F}" srcId="{81BC98BF-E33B-4C14-94DC-29B328F12693}" destId="{919F7849-ABB2-4C4E-BDEB-746A759D6268}" srcOrd="0" destOrd="0" parTransId="{087F69C3-D71F-4304-BBD6-545F84AF396F}" sibTransId="{330662C1-6D52-4148-ABCA-40372B9265AE}"/>
    <dgm:cxn modelId="{DA80EC80-E11E-4DD2-B364-5B4DEFE3F7F5}" srcId="{2769440C-14FE-41D2-A407-26031ABF1F06}" destId="{96AA061B-2FDC-4A64-9775-35CEFE7A648D}" srcOrd="0" destOrd="0" parTransId="{61370FF6-9602-443D-8D39-375425F144C0}" sibTransId="{E493453C-A539-4E6F-B7F0-6751C1211EA8}"/>
    <dgm:cxn modelId="{ED86E753-C852-4003-A76F-0A77A4BADCB7}" type="presOf" srcId="{61370FF6-9602-443D-8D39-375425F144C0}" destId="{D1995D27-C189-44A9-B3A2-45C47287ADAA}" srcOrd="1" destOrd="0" presId="urn:microsoft.com/office/officeart/2005/8/layout/hierarchy2"/>
    <dgm:cxn modelId="{B7D46067-73D9-4095-8DD8-CD3FCDD0358E}" type="presOf" srcId="{61370FF6-9602-443D-8D39-375425F144C0}" destId="{83B73DCE-6967-423A-A102-811433B2AA05}" srcOrd="0" destOrd="0" presId="urn:microsoft.com/office/officeart/2005/8/layout/hierarchy2"/>
    <dgm:cxn modelId="{3F5FCAD5-C832-4544-B4CB-A98575A244F1}" type="presOf" srcId="{087F69C3-D71F-4304-BBD6-545F84AF396F}" destId="{1E0290FF-A2AE-4EA1-85E2-8BEDDAF00C81}" srcOrd="0" destOrd="0" presId="urn:microsoft.com/office/officeart/2005/8/layout/hierarchy2"/>
    <dgm:cxn modelId="{1C6A35EE-1EA6-45C8-B0D1-D1CA5698B2B7}" type="presOf" srcId="{7EA9E571-3519-4F20-9DD9-C35B9F68DB47}" destId="{33B8B291-24BA-45E6-B20D-865B07A10A74}" srcOrd="0" destOrd="0" presId="urn:microsoft.com/office/officeart/2005/8/layout/hierarchy2"/>
    <dgm:cxn modelId="{B220832A-4F18-4A71-97DC-E8E4CDC2EFC2}" type="presOf" srcId="{96AA061B-2FDC-4A64-9775-35CEFE7A648D}" destId="{A0ECF376-09B1-4956-8CA0-3716307548C8}" srcOrd="0" destOrd="0" presId="urn:microsoft.com/office/officeart/2005/8/layout/hierarchy2"/>
    <dgm:cxn modelId="{54619435-762D-419B-AFDE-58046F08FA36}" type="presOf" srcId="{7557C447-15F3-4EA2-BAAB-424CF2B2B4E9}" destId="{F30437D5-DB63-49E3-A6CB-17239E8C65FB}" srcOrd="1" destOrd="0" presId="urn:microsoft.com/office/officeart/2005/8/layout/hierarchy2"/>
    <dgm:cxn modelId="{D70E9842-B908-4358-884B-4CA24D2DC764}" type="presOf" srcId="{81BC98BF-E33B-4C14-94DC-29B328F12693}" destId="{F2DEFDB1-5CFE-4D1E-8F20-7036D60C88CB}" srcOrd="0" destOrd="0" presId="urn:microsoft.com/office/officeart/2005/8/layout/hierarchy2"/>
    <dgm:cxn modelId="{20176D74-2ED1-4901-8498-C824A0EF2976}" srcId="{7EA9E571-3519-4F20-9DD9-C35B9F68DB47}" destId="{81BC98BF-E33B-4C14-94DC-29B328F12693}" srcOrd="1" destOrd="0" parTransId="{7557C447-15F3-4EA2-BAAB-424CF2B2B4E9}" sibTransId="{70A7C127-3CF9-4171-B491-9ABC1BFA1F13}"/>
    <dgm:cxn modelId="{F1979BA6-3CFD-4FF5-8231-E75D8BF5F0D8}" type="presOf" srcId="{087F69C3-D71F-4304-BBD6-545F84AF396F}" destId="{8853EAF1-B9B3-4D11-AA8A-7A250E7006A1}" srcOrd="1" destOrd="0" presId="urn:microsoft.com/office/officeart/2005/8/layout/hierarchy2"/>
    <dgm:cxn modelId="{5729BA7C-42DB-4DD0-AF11-59720426FA89}" type="presOf" srcId="{998A30D3-4D7D-495C-991C-2E19854CF23F}" destId="{C3D312DE-CDF2-42F3-A29A-099C7B78D9FE}" srcOrd="1" destOrd="0" presId="urn:microsoft.com/office/officeart/2005/8/layout/hierarchy2"/>
    <dgm:cxn modelId="{1911F36D-EF0E-4E54-86AF-B2E4D723E521}" type="presParOf" srcId="{25047E42-8A43-4EB1-98A1-D89B63FA57CB}" destId="{BA75D47D-9A5B-4B18-A977-BB5873984B7D}" srcOrd="0" destOrd="0" presId="urn:microsoft.com/office/officeart/2005/8/layout/hierarchy2"/>
    <dgm:cxn modelId="{670E37B9-59AE-4054-8E24-D114A6B13F88}" type="presParOf" srcId="{BA75D47D-9A5B-4B18-A977-BB5873984B7D}" destId="{33B8B291-24BA-45E6-B20D-865B07A10A74}" srcOrd="0" destOrd="0" presId="urn:microsoft.com/office/officeart/2005/8/layout/hierarchy2"/>
    <dgm:cxn modelId="{0AFA2B00-865A-4F91-82F9-2644EB9AD782}" type="presParOf" srcId="{BA75D47D-9A5B-4B18-A977-BB5873984B7D}" destId="{5FEE763D-D82D-4B03-A00D-A9736DC87BE2}" srcOrd="1" destOrd="0" presId="urn:microsoft.com/office/officeart/2005/8/layout/hierarchy2"/>
    <dgm:cxn modelId="{49EA91E0-6FA8-4343-BDF7-7C7E149A6236}" type="presParOf" srcId="{5FEE763D-D82D-4B03-A00D-A9736DC87BE2}" destId="{42DBCE61-FB89-4263-9ACC-73B8FED7D928}" srcOrd="0" destOrd="0" presId="urn:microsoft.com/office/officeart/2005/8/layout/hierarchy2"/>
    <dgm:cxn modelId="{0FD93602-AC0A-48B1-AECB-9E708E452D34}" type="presParOf" srcId="{42DBCE61-FB89-4263-9ACC-73B8FED7D928}" destId="{C3D312DE-CDF2-42F3-A29A-099C7B78D9FE}" srcOrd="0" destOrd="0" presId="urn:microsoft.com/office/officeart/2005/8/layout/hierarchy2"/>
    <dgm:cxn modelId="{36B6783B-BBF2-4813-9688-41D4A0389FB3}" type="presParOf" srcId="{5FEE763D-D82D-4B03-A00D-A9736DC87BE2}" destId="{95C21B50-979A-461A-A731-EF8B373A5A06}" srcOrd="1" destOrd="0" presId="urn:microsoft.com/office/officeart/2005/8/layout/hierarchy2"/>
    <dgm:cxn modelId="{0702651E-34C3-4EAD-BF89-1FDB9A35C008}" type="presParOf" srcId="{95C21B50-979A-461A-A731-EF8B373A5A06}" destId="{A86EAA3E-F9FC-41B3-850F-DCEEC903AB49}" srcOrd="0" destOrd="0" presId="urn:microsoft.com/office/officeart/2005/8/layout/hierarchy2"/>
    <dgm:cxn modelId="{2CCAA68B-1952-487E-97A1-0E7B2857F505}" type="presParOf" srcId="{95C21B50-979A-461A-A731-EF8B373A5A06}" destId="{8DFED03F-1B65-41A1-B8F3-907F541D72CC}" srcOrd="1" destOrd="0" presId="urn:microsoft.com/office/officeart/2005/8/layout/hierarchy2"/>
    <dgm:cxn modelId="{1789F676-BC52-48BE-800C-8C6F4BBD39E8}" type="presParOf" srcId="{8DFED03F-1B65-41A1-B8F3-907F541D72CC}" destId="{83B73DCE-6967-423A-A102-811433B2AA05}" srcOrd="0" destOrd="0" presId="urn:microsoft.com/office/officeart/2005/8/layout/hierarchy2"/>
    <dgm:cxn modelId="{F39EA865-5B15-4A4C-BBA6-00C4794FF2BE}" type="presParOf" srcId="{83B73DCE-6967-423A-A102-811433B2AA05}" destId="{D1995D27-C189-44A9-B3A2-45C47287ADAA}" srcOrd="0" destOrd="0" presId="urn:microsoft.com/office/officeart/2005/8/layout/hierarchy2"/>
    <dgm:cxn modelId="{FD5C7D12-F660-4359-8123-A0310C532E3E}" type="presParOf" srcId="{8DFED03F-1B65-41A1-B8F3-907F541D72CC}" destId="{048A516D-7AA7-4153-BA1F-7A91E6653A20}" srcOrd="1" destOrd="0" presId="urn:microsoft.com/office/officeart/2005/8/layout/hierarchy2"/>
    <dgm:cxn modelId="{500A6D9C-30AC-46E8-9491-ED31F52B0D79}" type="presParOf" srcId="{048A516D-7AA7-4153-BA1F-7A91E6653A20}" destId="{A0ECF376-09B1-4956-8CA0-3716307548C8}" srcOrd="0" destOrd="0" presId="urn:microsoft.com/office/officeart/2005/8/layout/hierarchy2"/>
    <dgm:cxn modelId="{D99D8D73-AFFD-4205-BCF2-B3141AA3489D}" type="presParOf" srcId="{048A516D-7AA7-4153-BA1F-7A91E6653A20}" destId="{F924C1F3-D705-416A-B0D9-8A3090BECC73}" srcOrd="1" destOrd="0" presId="urn:microsoft.com/office/officeart/2005/8/layout/hierarchy2"/>
    <dgm:cxn modelId="{635EED8A-38E0-483C-9C38-1E695A45D589}" type="presParOf" srcId="{5FEE763D-D82D-4B03-A00D-A9736DC87BE2}" destId="{C59B15C6-F821-492A-BD2A-DB2204E28C8F}" srcOrd="2" destOrd="0" presId="urn:microsoft.com/office/officeart/2005/8/layout/hierarchy2"/>
    <dgm:cxn modelId="{A47F4B92-1B94-4EDB-8CE9-E79FE2651F66}" type="presParOf" srcId="{C59B15C6-F821-492A-BD2A-DB2204E28C8F}" destId="{F30437D5-DB63-49E3-A6CB-17239E8C65FB}" srcOrd="0" destOrd="0" presId="urn:microsoft.com/office/officeart/2005/8/layout/hierarchy2"/>
    <dgm:cxn modelId="{0ECF92D6-799B-4D55-A057-B22E706B0520}" type="presParOf" srcId="{5FEE763D-D82D-4B03-A00D-A9736DC87BE2}" destId="{3F92B712-B19D-481C-A148-1E0F28D77E9C}" srcOrd="3" destOrd="0" presId="urn:microsoft.com/office/officeart/2005/8/layout/hierarchy2"/>
    <dgm:cxn modelId="{7BF640C4-BAF6-4C3B-87DC-F3206C5F15DF}" type="presParOf" srcId="{3F92B712-B19D-481C-A148-1E0F28D77E9C}" destId="{F2DEFDB1-5CFE-4D1E-8F20-7036D60C88CB}" srcOrd="0" destOrd="0" presId="urn:microsoft.com/office/officeart/2005/8/layout/hierarchy2"/>
    <dgm:cxn modelId="{34E37A72-CE95-4B4B-8A14-22EE2CC7C5A7}" type="presParOf" srcId="{3F92B712-B19D-481C-A148-1E0F28D77E9C}" destId="{75313309-6F20-43B8-A982-3E587D51B4F5}" srcOrd="1" destOrd="0" presId="urn:microsoft.com/office/officeart/2005/8/layout/hierarchy2"/>
    <dgm:cxn modelId="{752496AA-4B99-4DDC-AE82-84762CC161F7}" type="presParOf" srcId="{75313309-6F20-43B8-A982-3E587D51B4F5}" destId="{1E0290FF-A2AE-4EA1-85E2-8BEDDAF00C81}" srcOrd="0" destOrd="0" presId="urn:microsoft.com/office/officeart/2005/8/layout/hierarchy2"/>
    <dgm:cxn modelId="{84DE20FB-F946-4830-91F4-A5625DC0A125}" type="presParOf" srcId="{1E0290FF-A2AE-4EA1-85E2-8BEDDAF00C81}" destId="{8853EAF1-B9B3-4D11-AA8A-7A250E7006A1}" srcOrd="0" destOrd="0" presId="urn:microsoft.com/office/officeart/2005/8/layout/hierarchy2"/>
    <dgm:cxn modelId="{FCFE27FA-B3D5-4DB6-8FEE-2DE31D7A8069}" type="presParOf" srcId="{75313309-6F20-43B8-A982-3E587D51B4F5}" destId="{005D81CF-026C-41CC-91A8-D5BAAE4EF31A}" srcOrd="1" destOrd="0" presId="urn:microsoft.com/office/officeart/2005/8/layout/hierarchy2"/>
    <dgm:cxn modelId="{CAE59B2E-D1AC-4486-BFAC-EEEA70829A6B}" type="presParOf" srcId="{005D81CF-026C-41CC-91A8-D5BAAE4EF31A}" destId="{FB49B4E8-96D3-47A7-8024-480268126376}" srcOrd="0" destOrd="0" presId="urn:microsoft.com/office/officeart/2005/8/layout/hierarchy2"/>
    <dgm:cxn modelId="{A5C4BC82-0ABC-484F-96B2-894A1CD4861E}" type="presParOf" srcId="{005D81CF-026C-41CC-91A8-D5BAAE4EF31A}" destId="{65D59EB2-F593-4BDC-96E0-CE68B1223D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25AC8-8439-4A9D-9D89-1499D76A095F}">
      <dsp:nvSpPr>
        <dsp:cNvPr id="0" name=""/>
        <dsp:cNvSpPr/>
      </dsp:nvSpPr>
      <dsp:spPr>
        <a:xfrm rot="16200000">
          <a:off x="-1366331" y="1367670"/>
          <a:ext cx="6217920" cy="348257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1.Діяльність туроператора по </a:t>
          </a:r>
          <a:r>
            <a:rPr lang="ru-RU" sz="2000" b="1" kern="1200" dirty="0" err="1" smtClean="0">
              <a:solidFill>
                <a:schemeClr val="tx1"/>
              </a:solidFill>
            </a:rPr>
            <a:t>комплектації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послуг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які</a:t>
          </a:r>
          <a:r>
            <a:rPr lang="ru-RU" sz="2000" b="1" kern="1200" dirty="0" smtClean="0">
              <a:solidFill>
                <a:schemeClr val="tx1"/>
              </a:solidFill>
            </a:rPr>
            <a:t> ним самим не </a:t>
          </a:r>
          <a:r>
            <a:rPr lang="ru-RU" sz="2000" b="1" kern="1200" dirty="0" err="1" smtClean="0">
              <a:solidFill>
                <a:schemeClr val="tx1"/>
              </a:solidFill>
            </a:rPr>
            <a:t>виробляються</a:t>
          </a:r>
          <a:r>
            <a:rPr lang="ru-RU" sz="2000" b="1" kern="1200" dirty="0" smtClean="0">
              <a:solidFill>
                <a:schemeClr val="tx1"/>
              </a:solidFill>
            </a:rPr>
            <a:t> (</a:t>
          </a:r>
          <a:r>
            <a:rPr lang="ru-RU" sz="2000" b="1" kern="1200" dirty="0" err="1" smtClean="0">
              <a:solidFill>
                <a:schemeClr val="tx1"/>
              </a:solidFill>
            </a:rPr>
            <a:t>послуги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готелів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транспортних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компаній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розважальних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закладів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тощо</a:t>
          </a:r>
          <a:r>
            <a:rPr lang="ru-RU" sz="2000" b="1" kern="1200" dirty="0" smtClean="0">
              <a:solidFill>
                <a:schemeClr val="tx1"/>
              </a:solidFill>
            </a:rPr>
            <a:t>) у </a:t>
          </a:r>
          <a:r>
            <a:rPr lang="ru-RU" sz="2000" b="1" kern="1200" dirty="0" err="1" smtClean="0">
              <a:solidFill>
                <a:schemeClr val="tx1"/>
              </a:solidFill>
            </a:rPr>
            <a:t>туристичний</a:t>
          </a:r>
          <a:r>
            <a:rPr lang="ru-RU" sz="2000" b="1" kern="1200" dirty="0" smtClean="0">
              <a:solidFill>
                <a:schemeClr val="tx1"/>
              </a:solidFill>
            </a:rPr>
            <a:t> пакет, тур, </a:t>
          </a:r>
          <a:r>
            <a:rPr lang="ru-RU" sz="2000" b="1" kern="1200" dirty="0" err="1" smtClean="0">
              <a:solidFill>
                <a:schemeClr val="tx1"/>
              </a:solidFill>
            </a:rPr>
            <a:t>турпродукт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називається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u="sng" kern="1200" dirty="0" err="1" smtClean="0">
              <a:solidFill>
                <a:schemeClr val="tx1"/>
              </a:solidFill>
            </a:rPr>
            <a:t>туроперейтингом</a:t>
          </a:r>
          <a:r>
            <a:rPr lang="ru-RU" sz="2000" b="1" kern="1200" dirty="0" smtClean="0">
              <a:solidFill>
                <a:schemeClr val="tx1"/>
              </a:solidFill>
            </a:rPr>
            <a:t>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Отже</a:t>
          </a:r>
          <a:r>
            <a:rPr lang="ru-RU" sz="2000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ключовим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елементом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діяльності</a:t>
          </a:r>
          <a:r>
            <a:rPr lang="ru-RU" sz="2000" kern="1200" dirty="0" smtClean="0">
              <a:solidFill>
                <a:schemeClr val="tx1"/>
              </a:solidFill>
            </a:rPr>
            <a:t> туроператора </a:t>
          </a:r>
          <a:r>
            <a:rPr lang="ru-RU" sz="2000" kern="1200" dirty="0" err="1" smtClean="0">
              <a:solidFill>
                <a:schemeClr val="tx1"/>
              </a:solidFill>
            </a:rPr>
            <a:t>будь-якого</a:t>
          </a:r>
          <a:r>
            <a:rPr lang="ru-RU" sz="2000" kern="1200" dirty="0" smtClean="0">
              <a:solidFill>
                <a:schemeClr val="tx1"/>
              </a:solidFill>
            </a:rPr>
            <a:t> типу </a:t>
          </a:r>
          <a:r>
            <a:rPr lang="ru-RU" sz="2000" kern="1200" dirty="0" err="1" smtClean="0">
              <a:solidFill>
                <a:schemeClr val="tx1"/>
              </a:solidFill>
            </a:rPr>
            <a:t>є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пакетування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різноманітних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послуг</a:t>
          </a:r>
          <a:endParaRPr lang="ru-RU" sz="2000" kern="1200" dirty="0">
            <a:solidFill>
              <a:schemeClr val="tx1"/>
            </a:solidFill>
          </a:endParaRPr>
        </a:p>
      </dsp:txBody>
      <dsp:txXfrm rot="5400000">
        <a:off x="1340" y="1243583"/>
        <a:ext cx="3482578" cy="3730752"/>
      </dsp:txXfrm>
    </dsp:sp>
    <dsp:sp modelId="{F4351088-4024-49AB-BE6C-CE1E48FEDFA7}">
      <dsp:nvSpPr>
        <dsp:cNvPr id="0" name=""/>
        <dsp:cNvSpPr/>
      </dsp:nvSpPr>
      <dsp:spPr>
        <a:xfrm rot="16200000">
          <a:off x="2377439" y="1367670"/>
          <a:ext cx="6217920" cy="348257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3.Під </a:t>
          </a:r>
          <a:r>
            <a:rPr lang="uk-UA" sz="2400" b="1" u="sng" kern="1200" dirty="0" err="1" smtClean="0">
              <a:solidFill>
                <a:schemeClr val="tx1"/>
              </a:solidFill>
            </a:rPr>
            <a:t>туроператорською</a:t>
          </a:r>
          <a:r>
            <a:rPr lang="uk-UA" sz="2400" b="1" u="sng" kern="1200" dirty="0" smtClean="0">
              <a:solidFill>
                <a:schemeClr val="tx1"/>
              </a:solidFill>
            </a:rPr>
            <a:t> діяльністю</a:t>
          </a:r>
          <a:r>
            <a:rPr lang="uk-UA" sz="2400" kern="1200" dirty="0" smtClean="0">
              <a:solidFill>
                <a:schemeClr val="tx1"/>
              </a:solidFill>
            </a:rPr>
            <a:t> розуміють діяльність </a:t>
          </a:r>
          <a:r>
            <a:rPr lang="uk-UA" sz="2400" b="1" kern="1200" dirty="0" smtClean="0">
              <a:solidFill>
                <a:schemeClr val="tx1"/>
              </a:solidFill>
            </a:rPr>
            <a:t>щодо формування, просування і реалізації туристичного продукту</a:t>
          </a:r>
          <a:r>
            <a:rPr lang="uk-UA" sz="2400" kern="1200" dirty="0" smtClean="0">
              <a:solidFill>
                <a:schemeClr val="tx1"/>
              </a:solidFill>
            </a:rPr>
            <a:t>, яка здійснюється на підставі ліцензії юридичною особою або індивідуальним підприємцем.</a:t>
          </a:r>
          <a:endParaRPr lang="ru-RU" sz="2400" kern="1200" dirty="0">
            <a:solidFill>
              <a:schemeClr val="tx1"/>
            </a:solidFill>
          </a:endParaRPr>
        </a:p>
      </dsp:txBody>
      <dsp:txXfrm rot="5400000">
        <a:off x="3745110" y="1243583"/>
        <a:ext cx="3482578" cy="3730752"/>
      </dsp:txXfrm>
    </dsp:sp>
    <dsp:sp modelId="{A7F99EC1-75AE-481C-B941-2D5DEC94115B}">
      <dsp:nvSpPr>
        <dsp:cNvPr id="0" name=""/>
        <dsp:cNvSpPr/>
      </dsp:nvSpPr>
      <dsp:spPr>
        <a:xfrm rot="16200000">
          <a:off x="6121211" y="1367670"/>
          <a:ext cx="6217920" cy="348257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7698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Туроператори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виконують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провідну</a:t>
          </a:r>
          <a:r>
            <a:rPr lang="ru-RU" sz="1900" kern="1200" dirty="0" smtClean="0"/>
            <a:t> роль у </a:t>
          </a:r>
          <a:r>
            <a:rPr lang="ru-RU" sz="1900" kern="1200" dirty="0" err="1" smtClean="0"/>
            <a:t>туризмі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оскільки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саме</a:t>
          </a:r>
          <a:r>
            <a:rPr lang="ru-RU" sz="1900" kern="1200" dirty="0" smtClean="0"/>
            <a:t> вони </a:t>
          </a:r>
          <a:r>
            <a:rPr lang="ru-RU" sz="1900" b="1" kern="1200" dirty="0" err="1" smtClean="0"/>
            <a:t>пакетують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різні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послуги</a:t>
          </a:r>
          <a:r>
            <a:rPr lang="ru-RU" sz="1900" kern="1200" dirty="0" smtClean="0"/>
            <a:t> (транспорт, </a:t>
          </a:r>
          <a:r>
            <a:rPr lang="ru-RU" sz="1900" kern="1200" dirty="0" err="1" smtClean="0"/>
            <a:t>розміщення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харчування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трансфер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розваги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т. п.) </a:t>
          </a:r>
          <a:r>
            <a:rPr lang="ru-RU" sz="1900" b="1" kern="1200" dirty="0" smtClean="0"/>
            <a:t>в </a:t>
          </a:r>
          <a:r>
            <a:rPr lang="ru-RU" sz="1900" b="1" kern="1200" dirty="0" err="1" smtClean="0"/>
            <a:t>єдиний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туристичний</a:t>
          </a:r>
          <a:r>
            <a:rPr lang="ru-RU" sz="1900" b="1" kern="1200" dirty="0" smtClean="0"/>
            <a:t> продукт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який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реалізують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споживачеві</a:t>
          </a:r>
          <a:r>
            <a:rPr lang="ru-RU" sz="1900" kern="1200" dirty="0" smtClean="0"/>
            <a:t> через </a:t>
          </a:r>
          <a:r>
            <a:rPr lang="ru-RU" sz="1900" kern="1200" dirty="0" err="1" smtClean="0"/>
            <a:t>агентську</a:t>
          </a:r>
          <a:r>
            <a:rPr lang="ru-RU" sz="1900" kern="1200" dirty="0" smtClean="0"/>
            <a:t> мережу. Туроператор </a:t>
          </a:r>
          <a:r>
            <a:rPr lang="ru-RU" sz="1900" kern="1200" dirty="0" err="1" smtClean="0"/>
            <a:t>також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може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продавати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послуги</a:t>
          </a:r>
          <a:r>
            <a:rPr lang="ru-RU" sz="1900" kern="1200" dirty="0" smtClean="0"/>
            <a:t> туризму </a:t>
          </a:r>
          <a:r>
            <a:rPr lang="ru-RU" sz="1900" kern="1200" dirty="0" err="1" smtClean="0"/>
            <a:t>роздільно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 rot="5400000">
        <a:off x="7488882" y="1243583"/>
        <a:ext cx="3482578" cy="373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C5109-757E-4444-89F1-20612DB41E24}">
      <dsp:nvSpPr>
        <dsp:cNvPr id="0" name=""/>
        <dsp:cNvSpPr/>
      </dsp:nvSpPr>
      <dsp:spPr>
        <a:xfrm>
          <a:off x="0" y="0"/>
          <a:ext cx="5928359" cy="59283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38630-DD5B-46DA-9605-8492E6FD83CF}">
      <dsp:nvSpPr>
        <dsp:cNvPr id="0" name=""/>
        <dsp:cNvSpPr/>
      </dsp:nvSpPr>
      <dsp:spPr>
        <a:xfrm>
          <a:off x="2964179" y="0"/>
          <a:ext cx="8008620" cy="5928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 </a:t>
          </a:r>
          <a:r>
            <a:rPr lang="ru-RU" sz="2000" kern="1200" dirty="0" err="1" smtClean="0"/>
            <a:t>випадку</a:t>
          </a:r>
          <a:r>
            <a:rPr lang="ru-RU" sz="2000" kern="1200" dirty="0" smtClean="0"/>
            <a:t>, коли </a:t>
          </a:r>
          <a:r>
            <a:rPr lang="ru-RU" sz="2000" b="1" kern="1200" dirty="0" smtClean="0"/>
            <a:t>туроператор </a:t>
          </a:r>
          <a:r>
            <a:rPr lang="ru-RU" sz="2000" b="1" kern="1200" dirty="0" err="1" smtClean="0"/>
            <a:t>формує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туристичний</a:t>
          </a:r>
          <a:r>
            <a:rPr lang="ru-RU" sz="2000" b="1" kern="1200" dirty="0" smtClean="0"/>
            <a:t> пакет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він</a:t>
          </a:r>
          <a:r>
            <a:rPr lang="ru-RU" sz="2000" kern="1200" dirty="0" smtClean="0"/>
            <a:t> </a:t>
          </a:r>
          <a:r>
            <a:rPr lang="ru-RU" sz="2000" b="1" kern="1200" dirty="0" err="1" smtClean="0"/>
            <a:t>виступає</a:t>
          </a:r>
          <a:r>
            <a:rPr lang="ru-RU" sz="2000" b="1" kern="1200" dirty="0" smtClean="0"/>
            <a:t> в </a:t>
          </a:r>
          <a:r>
            <a:rPr lang="ru-RU" sz="2000" b="1" kern="1200" dirty="0" err="1" smtClean="0"/>
            <a:t>ролі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виробника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туристичного</a:t>
          </a:r>
          <a:r>
            <a:rPr lang="ru-RU" sz="2000" b="1" kern="1200" dirty="0" smtClean="0"/>
            <a:t> продукту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Це</a:t>
          </a:r>
          <a:r>
            <a:rPr lang="ru-RU" sz="2000" kern="1200" dirty="0" smtClean="0"/>
            <a:t> так, </a:t>
          </a:r>
          <a:r>
            <a:rPr lang="ru-RU" sz="2000" kern="1200" dirty="0" err="1" smtClean="0"/>
            <a:t>навіть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якщо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куплені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послуги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збираються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використовувати</a:t>
          </a:r>
          <a:r>
            <a:rPr lang="ru-RU" sz="2000" kern="1200" dirty="0" smtClean="0"/>
            <a:t> конкретно за </a:t>
          </a:r>
          <a:r>
            <a:rPr lang="ru-RU" sz="2000" kern="1200" dirty="0" err="1" smtClean="0"/>
            <a:t>призначенням</a:t>
          </a:r>
          <a:r>
            <a:rPr lang="ru-RU" sz="2000" kern="1200" dirty="0" smtClean="0"/>
            <a:t>, без </a:t>
          </a:r>
          <a:r>
            <a:rPr lang="ru-RU" sz="2000" kern="1200" dirty="0" err="1" smtClean="0"/>
            <a:t>усяких</a:t>
          </a:r>
          <a:r>
            <a:rPr lang="ru-RU" sz="2000" kern="1200" dirty="0" smtClean="0"/>
            <a:t> умов.</a:t>
          </a:r>
          <a:endParaRPr lang="ru-RU" sz="2000" kern="1200" dirty="0"/>
        </a:p>
      </dsp:txBody>
      <dsp:txXfrm>
        <a:off x="2964179" y="0"/>
        <a:ext cx="8008620" cy="1259776"/>
      </dsp:txXfrm>
    </dsp:sp>
    <dsp:sp modelId="{CFDDE86D-6019-4820-A3D2-1E9DBB3B00F9}">
      <dsp:nvSpPr>
        <dsp:cNvPr id="0" name=""/>
        <dsp:cNvSpPr/>
      </dsp:nvSpPr>
      <dsp:spPr>
        <a:xfrm>
          <a:off x="778097" y="1259776"/>
          <a:ext cx="4372165" cy="43721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8A0F5-B5D4-4BE6-9485-365CE8A9D74F}">
      <dsp:nvSpPr>
        <dsp:cNvPr id="0" name=""/>
        <dsp:cNvSpPr/>
      </dsp:nvSpPr>
      <dsp:spPr>
        <a:xfrm>
          <a:off x="2964179" y="1259776"/>
          <a:ext cx="8008620" cy="4372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</a:t>
          </a:r>
          <a:r>
            <a:rPr lang="ru-RU" sz="1800" kern="1200" dirty="0" err="1" smtClean="0"/>
            <a:t>іншому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випадку</a:t>
          </a:r>
          <a:r>
            <a:rPr lang="ru-RU" sz="1800" kern="1200" dirty="0" smtClean="0"/>
            <a:t>, коли </a:t>
          </a:r>
          <a:r>
            <a:rPr lang="ru-RU" sz="1800" b="1" kern="1200" dirty="0" smtClean="0"/>
            <a:t>туроператор </a:t>
          </a:r>
          <a:r>
            <a:rPr lang="ru-RU" sz="1800" b="1" kern="1200" dirty="0" err="1" smtClean="0"/>
            <a:t>продає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послуги</a:t>
          </a:r>
          <a:r>
            <a:rPr lang="ru-RU" sz="1800" b="1" kern="1200" dirty="0" smtClean="0"/>
            <a:t> туризму </a:t>
          </a:r>
          <a:r>
            <a:rPr lang="ru-RU" sz="1800" b="1" kern="1200" dirty="0" err="1" smtClean="0"/>
            <a:t>окремо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він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виступає</a:t>
          </a:r>
          <a:r>
            <a:rPr lang="ru-RU" sz="1800" b="1" kern="1200" dirty="0" smtClean="0"/>
            <a:t> як </a:t>
          </a:r>
          <a:r>
            <a:rPr lang="ru-RU" sz="1800" b="1" kern="1200" dirty="0" err="1" smtClean="0"/>
            <a:t>оптовий</a:t>
          </a:r>
          <a:r>
            <a:rPr lang="ru-RU" sz="1800" b="1" kern="1200" dirty="0" smtClean="0"/>
            <a:t> дилер </a:t>
          </a:r>
          <a:r>
            <a:rPr lang="ru-RU" sz="1800" b="1" kern="1200" dirty="0" err="1" smtClean="0"/>
            <a:t>туристичних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послуг</a:t>
          </a:r>
          <a:r>
            <a:rPr lang="ru-RU" sz="1800" b="1" kern="1200" dirty="0" smtClean="0"/>
            <a:t>.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можливо</a:t>
          </a:r>
          <a:r>
            <a:rPr lang="ru-RU" sz="1800" kern="1200" dirty="0" smtClean="0"/>
            <a:t> в тому </a:t>
          </a:r>
          <a:r>
            <a:rPr lang="ru-RU" sz="1800" kern="1200" dirty="0" err="1" smtClean="0"/>
            <a:t>випадку</a:t>
          </a:r>
          <a:r>
            <a:rPr lang="ru-RU" sz="1800" kern="1200" dirty="0" smtClean="0"/>
            <a:t>, коли туроператор </a:t>
          </a:r>
          <a:r>
            <a:rPr lang="ru-RU" sz="1800" b="1" kern="1200" dirty="0" err="1" smtClean="0"/>
            <a:t>купує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виробника</a:t>
          </a:r>
          <a:r>
            <a:rPr lang="ru-RU" sz="1800" kern="1200" dirty="0" smtClean="0"/>
            <a:t> </a:t>
          </a:r>
          <a:r>
            <a:rPr lang="ru-RU" sz="1800" b="1" kern="1200" dirty="0" err="1" smtClean="0"/>
            <a:t>більше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туристичного</a:t>
          </a:r>
          <a:r>
            <a:rPr lang="ru-RU" sz="1800" kern="1200" dirty="0" smtClean="0"/>
            <a:t> продукту, </a:t>
          </a:r>
          <a:r>
            <a:rPr lang="ru-RU" sz="1800" b="1" kern="1200" dirty="0" err="1" smtClean="0"/>
            <a:t>ніж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це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необхідно</a:t>
          </a:r>
          <a:r>
            <a:rPr lang="ru-RU" sz="1800" kern="1200" dirty="0" smtClean="0"/>
            <a:t> для </a:t>
          </a:r>
          <a:r>
            <a:rPr lang="ru-RU" sz="1800" kern="1200" dirty="0" err="1" smtClean="0"/>
            <a:t>формування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туристичного</a:t>
          </a:r>
          <a:r>
            <a:rPr lang="ru-RU" sz="1800" kern="1200" dirty="0" smtClean="0"/>
            <a:t> пакету. </a:t>
          </a:r>
          <a:endParaRPr lang="ru-RU" sz="1800" kern="1200" dirty="0"/>
        </a:p>
      </dsp:txBody>
      <dsp:txXfrm>
        <a:off x="2964179" y="1259776"/>
        <a:ext cx="8008620" cy="1259776"/>
      </dsp:txXfrm>
    </dsp:sp>
    <dsp:sp modelId="{E974AD27-0979-48FA-B690-257783A7678A}">
      <dsp:nvSpPr>
        <dsp:cNvPr id="0" name=""/>
        <dsp:cNvSpPr/>
      </dsp:nvSpPr>
      <dsp:spPr>
        <a:xfrm>
          <a:off x="1556194" y="2519552"/>
          <a:ext cx="2815970" cy="28159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D9031-6D89-47E1-B16C-1D7148D4EB2A}">
      <dsp:nvSpPr>
        <dsp:cNvPr id="0" name=""/>
        <dsp:cNvSpPr/>
      </dsp:nvSpPr>
      <dsp:spPr>
        <a:xfrm>
          <a:off x="2964179" y="2773455"/>
          <a:ext cx="8008620" cy="2308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Туроператор </a:t>
          </a:r>
          <a:r>
            <a:rPr lang="ru-RU" sz="2000" b="1" kern="1200" dirty="0" err="1" smtClean="0"/>
            <a:t>укладає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агентські</a:t>
          </a:r>
          <a:r>
            <a:rPr lang="ru-RU" sz="2000" b="1" kern="1200" dirty="0" smtClean="0"/>
            <a:t> угоди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незалежними</a:t>
          </a:r>
          <a:r>
            <a:rPr lang="ru-RU" sz="2000" b="1" kern="1200" dirty="0" smtClean="0"/>
            <a:t> турагентствами на продаж </a:t>
          </a:r>
          <a:r>
            <a:rPr lang="ru-RU" sz="2000" b="1" kern="1200" dirty="0" err="1" smtClean="0"/>
            <a:t>своїх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турів</a:t>
          </a:r>
          <a:r>
            <a:rPr lang="ru-RU" sz="2000" kern="1200" dirty="0" smtClean="0"/>
            <a:t>, у </a:t>
          </a:r>
          <a:r>
            <a:rPr lang="ru-RU" sz="2000" kern="1200" dirty="0" err="1" smtClean="0"/>
            <a:t>яких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зацікавлений</a:t>
          </a:r>
          <a:r>
            <a:rPr lang="ru-RU" sz="2000" kern="1200" dirty="0" smtClean="0"/>
            <a:t>. Чим </a:t>
          </a:r>
          <a:r>
            <a:rPr lang="ru-RU" sz="2000" kern="1200" dirty="0" err="1" smtClean="0"/>
            <a:t>більше</a:t>
          </a:r>
          <a:r>
            <a:rPr lang="ru-RU" sz="2000" kern="1200" dirty="0" smtClean="0"/>
            <a:t> в туроператора </a:t>
          </a:r>
          <a:r>
            <a:rPr lang="ru-RU" sz="2000" kern="1200" dirty="0" err="1" smtClean="0"/>
            <a:t>партнерів-турагентів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різних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країнах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регіонах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тим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більші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об'єми</a:t>
          </a:r>
          <a:r>
            <a:rPr lang="ru-RU" sz="2000" kern="1200" dirty="0" smtClean="0"/>
            <a:t> продажу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відповідно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більше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туристів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більший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прибуток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2964179" y="2773455"/>
        <a:ext cx="8008620" cy="1032601"/>
      </dsp:txXfrm>
    </dsp:sp>
    <dsp:sp modelId="{896DAA13-E900-43F9-87A7-230599C18D58}">
      <dsp:nvSpPr>
        <dsp:cNvPr id="0" name=""/>
        <dsp:cNvSpPr/>
      </dsp:nvSpPr>
      <dsp:spPr>
        <a:xfrm>
          <a:off x="2334291" y="3779329"/>
          <a:ext cx="1259776" cy="12597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621F5-D4D3-465C-8DAD-0BB57948B19A}">
      <dsp:nvSpPr>
        <dsp:cNvPr id="0" name=""/>
        <dsp:cNvSpPr/>
      </dsp:nvSpPr>
      <dsp:spPr>
        <a:xfrm>
          <a:off x="2964179" y="4387562"/>
          <a:ext cx="8008620" cy="1536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Необхідність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розвитку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туроперейтингу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пов'язана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з</a:t>
          </a:r>
          <a:r>
            <a:rPr lang="ru-RU" sz="1500" kern="1200" dirty="0" smtClean="0"/>
            <a:t> одного боку, </a:t>
          </a:r>
          <a:r>
            <a:rPr lang="ru-RU" sz="1500" kern="1200" dirty="0" err="1" smtClean="0"/>
            <a:t>зі</a:t>
          </a:r>
          <a:r>
            <a:rPr lang="ru-RU" sz="1500" kern="1200" dirty="0" smtClean="0"/>
            <a:t> </a:t>
          </a:r>
          <a:r>
            <a:rPr lang="ru-RU" sz="1500" b="1" kern="1200" dirty="0" err="1" smtClean="0"/>
            <a:t>зростанням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вимог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туристів</a:t>
          </a:r>
          <a:r>
            <a:rPr lang="ru-RU" sz="1500" kern="1200" dirty="0" smtClean="0"/>
            <a:t> до </a:t>
          </a:r>
          <a:r>
            <a:rPr lang="ru-RU" sz="1500" kern="1200" dirty="0" err="1" smtClean="0"/>
            <a:t>змістовного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проведення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дозвілля</a:t>
          </a:r>
          <a:r>
            <a:rPr lang="ru-RU" sz="1500" kern="1200" dirty="0" smtClean="0"/>
            <a:t>, коли для </a:t>
          </a:r>
          <a:r>
            <a:rPr lang="ru-RU" sz="1500" kern="1200" dirty="0" err="1" smtClean="0"/>
            <a:t>повноцінного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відпочинку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недостатньо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тільки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розміщення</a:t>
          </a:r>
          <a:r>
            <a:rPr lang="ru-RU" sz="1500" kern="1200" dirty="0" smtClean="0"/>
            <a:t> та </a:t>
          </a:r>
          <a:r>
            <a:rPr lang="ru-RU" sz="1500" kern="1200" dirty="0" err="1" smtClean="0"/>
            <a:t>харчування</a:t>
          </a:r>
          <a:r>
            <a:rPr lang="ru-RU" sz="1500" kern="1200" dirty="0" smtClean="0"/>
            <a:t>, а </a:t>
          </a:r>
          <a:r>
            <a:rPr lang="ru-RU" sz="1500" kern="1200" dirty="0" err="1" smtClean="0"/>
            <a:t>потрібен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цілий</a:t>
          </a:r>
          <a:r>
            <a:rPr lang="ru-RU" sz="1500" kern="1200" dirty="0" smtClean="0"/>
            <a:t> комплекс </a:t>
          </a:r>
          <a:r>
            <a:rPr lang="ru-RU" sz="1500" kern="1200" dirty="0" err="1" smtClean="0"/>
            <a:t>додаткових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послуг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відповідно</a:t>
          </a:r>
          <a:r>
            <a:rPr lang="ru-RU" sz="1500" kern="1200" dirty="0" smtClean="0"/>
            <a:t> до </a:t>
          </a:r>
          <a:r>
            <a:rPr lang="ru-RU" sz="1500" kern="1200" dirty="0" err="1" smtClean="0"/>
            <a:t>індивідуальних</a:t>
          </a:r>
          <a:r>
            <a:rPr lang="ru-RU" sz="1500" kern="1200" dirty="0" smtClean="0"/>
            <a:t> потреб туриста, а </a:t>
          </a:r>
          <a:r>
            <a:rPr lang="ru-RU" sz="1500" kern="1200" dirty="0" err="1" smtClean="0"/>
            <a:t>з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іншого</a:t>
          </a:r>
          <a:r>
            <a:rPr lang="ru-RU" sz="1500" kern="1200" dirty="0" smtClean="0"/>
            <a:t> - </a:t>
          </a:r>
          <a:r>
            <a:rPr lang="ru-RU" sz="1500" b="1" kern="1200" dirty="0" err="1" smtClean="0"/>
            <a:t>зростання</a:t>
          </a:r>
          <a:r>
            <a:rPr lang="ru-RU" sz="1500" b="1" kern="1200" dirty="0" smtClean="0"/>
            <a:t> та </a:t>
          </a:r>
          <a:r>
            <a:rPr lang="ru-RU" sz="1500" b="1" kern="1200" dirty="0" err="1" smtClean="0"/>
            <a:t>урізноманітнення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пропозиції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послуг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гостинності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туристичних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курортних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центрів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що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ущільнює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ринок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пропозиції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потребує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професійної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зорієнтованості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2964179" y="4387562"/>
        <a:ext cx="8008620" cy="1536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C3704-D301-4F12-B6EE-39C546566989}">
      <dsp:nvSpPr>
        <dsp:cNvPr id="0" name=""/>
        <dsp:cNvSpPr/>
      </dsp:nvSpPr>
      <dsp:spPr>
        <a:xfrm>
          <a:off x="0" y="0"/>
          <a:ext cx="5688965" cy="568896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CE5BF-5E84-4441-99C2-C48CF7DE2324}">
      <dsp:nvSpPr>
        <dsp:cNvPr id="0" name=""/>
        <dsp:cNvSpPr/>
      </dsp:nvSpPr>
      <dsp:spPr>
        <a:xfrm>
          <a:off x="2661597" y="0"/>
          <a:ext cx="9058215" cy="56889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/>
            <a:t>Інтегруюча</a:t>
          </a:r>
        </a:p>
      </dsp:txBody>
      <dsp:txXfrm>
        <a:off x="2661597" y="0"/>
        <a:ext cx="4529107" cy="910234"/>
      </dsp:txXfrm>
    </dsp:sp>
    <dsp:sp modelId="{E015FDFA-8D02-4389-9350-13A1C71D7A8E}">
      <dsp:nvSpPr>
        <dsp:cNvPr id="0" name=""/>
        <dsp:cNvSpPr/>
      </dsp:nvSpPr>
      <dsp:spPr>
        <a:xfrm>
          <a:off x="597341" y="910234"/>
          <a:ext cx="4494282" cy="449428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879986"/>
            <a:satOff val="-9032"/>
            <a:lumOff val="37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D69A3-A9AA-40CE-A165-4FC1C3DDBD9F}">
      <dsp:nvSpPr>
        <dsp:cNvPr id="0" name=""/>
        <dsp:cNvSpPr/>
      </dsp:nvSpPr>
      <dsp:spPr>
        <a:xfrm>
          <a:off x="2844482" y="910234"/>
          <a:ext cx="9058215" cy="4494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79986"/>
              <a:satOff val="-9032"/>
              <a:lumOff val="3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Ціноутворення</a:t>
          </a:r>
        </a:p>
      </dsp:txBody>
      <dsp:txXfrm>
        <a:off x="2844482" y="910234"/>
        <a:ext cx="4529107" cy="910234"/>
      </dsp:txXfrm>
    </dsp:sp>
    <dsp:sp modelId="{7A219675-68FF-4E2C-BF2B-A235C53ABE2B}">
      <dsp:nvSpPr>
        <dsp:cNvPr id="0" name=""/>
        <dsp:cNvSpPr/>
      </dsp:nvSpPr>
      <dsp:spPr>
        <a:xfrm>
          <a:off x="1194682" y="1820468"/>
          <a:ext cx="3299599" cy="329959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73404-E173-4B6D-95B4-87DA191D934A}">
      <dsp:nvSpPr>
        <dsp:cNvPr id="0" name=""/>
        <dsp:cNvSpPr/>
      </dsp:nvSpPr>
      <dsp:spPr>
        <a:xfrm>
          <a:off x="2844482" y="1820468"/>
          <a:ext cx="9058215" cy="329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err="1" smtClean="0"/>
            <a:t>Комплектувальна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функція</a:t>
          </a:r>
          <a:r>
            <a:rPr lang="ru-RU" sz="2000" kern="1200" dirty="0" smtClean="0"/>
            <a:t>                                        </a:t>
          </a:r>
          <a:r>
            <a:rPr lang="ru-RU" sz="1400" kern="1200" dirty="0" smtClean="0"/>
            <a:t>для туроператора - </a:t>
          </a:r>
          <a:r>
            <a:rPr lang="ru-RU" sz="1400" kern="1200" dirty="0" err="1" smtClean="0"/>
            <a:t>це</a:t>
          </a:r>
          <a:r>
            <a:rPr lang="ru-RU" sz="1400" kern="1200" dirty="0" smtClean="0"/>
            <a:t> </a:t>
          </a:r>
          <a:r>
            <a:rPr lang="ru-RU" sz="1400" b="1" kern="1200" dirty="0" err="1" smtClean="0"/>
            <a:t>комплектація</a:t>
          </a:r>
          <a:r>
            <a:rPr lang="ru-RU" sz="1400" b="1" kern="1200" dirty="0" smtClean="0"/>
            <a:t> туру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окремих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послуг</a:t>
          </a:r>
          <a:r>
            <a:rPr lang="ru-RU" sz="1400" kern="1200" dirty="0" smtClean="0"/>
            <a:t>; для </a:t>
          </a:r>
          <a:r>
            <a:rPr lang="ru-RU" sz="1400" kern="1200" dirty="0" err="1" smtClean="0"/>
            <a:t>турагента</a:t>
          </a:r>
          <a:r>
            <a:rPr lang="ru-RU" sz="1400" kern="1200" dirty="0" smtClean="0"/>
            <a:t> - </a:t>
          </a:r>
          <a:r>
            <a:rPr lang="ru-RU" sz="1400" kern="1200" dirty="0" err="1" smtClean="0"/>
            <a:t>комплектація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пакетів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турів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із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транспортними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деякими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іншими</a:t>
          </a:r>
          <a:r>
            <a:rPr lang="ru-RU" sz="1400" kern="1200" dirty="0" smtClean="0"/>
            <a:t> видами </a:t>
          </a:r>
          <a:r>
            <a:rPr lang="ru-RU" sz="1400" kern="1200" dirty="0" err="1" smtClean="0"/>
            <a:t>послуг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2844482" y="1820468"/>
        <a:ext cx="4529107" cy="910234"/>
      </dsp:txXfrm>
    </dsp:sp>
    <dsp:sp modelId="{1CBCF2EF-A37A-4A73-8A8E-7E39C34013C4}">
      <dsp:nvSpPr>
        <dsp:cNvPr id="0" name=""/>
        <dsp:cNvSpPr/>
      </dsp:nvSpPr>
      <dsp:spPr>
        <a:xfrm>
          <a:off x="1792023" y="2730703"/>
          <a:ext cx="2104917" cy="210491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639958"/>
            <a:satOff val="-27097"/>
            <a:lumOff val="11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644D1-EDED-4A4E-A5B6-F7E2A3846992}">
      <dsp:nvSpPr>
        <dsp:cNvPr id="0" name=""/>
        <dsp:cNvSpPr/>
      </dsp:nvSpPr>
      <dsp:spPr>
        <a:xfrm>
          <a:off x="2844482" y="2730703"/>
          <a:ext cx="9058215" cy="21049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39958"/>
              <a:satOff val="-27097"/>
              <a:lumOff val="1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/>
            <a:t>Бюджетоутворююча </a:t>
          </a:r>
        </a:p>
      </dsp:txBody>
      <dsp:txXfrm>
        <a:off x="2844482" y="2730703"/>
        <a:ext cx="4529107" cy="910234"/>
      </dsp:txXfrm>
    </dsp:sp>
    <dsp:sp modelId="{3C857194-7A48-44AD-82F7-E1A8BAE5C02B}">
      <dsp:nvSpPr>
        <dsp:cNvPr id="0" name=""/>
        <dsp:cNvSpPr/>
      </dsp:nvSpPr>
      <dsp:spPr>
        <a:xfrm>
          <a:off x="2389365" y="3640937"/>
          <a:ext cx="910234" cy="91023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12207-2FB8-4841-A409-9861F566C46C}">
      <dsp:nvSpPr>
        <dsp:cNvPr id="0" name=""/>
        <dsp:cNvSpPr/>
      </dsp:nvSpPr>
      <dsp:spPr>
        <a:xfrm>
          <a:off x="2844482" y="3640937"/>
          <a:ext cx="9058215" cy="9102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err="1"/>
            <a:t>Лобіююча</a:t>
          </a:r>
          <a:r>
            <a:rPr lang="uk-UA" sz="3300" kern="1200" dirty="0"/>
            <a:t>        </a:t>
          </a:r>
        </a:p>
      </dsp:txBody>
      <dsp:txXfrm>
        <a:off x="2844482" y="3640937"/>
        <a:ext cx="4529107" cy="910234"/>
      </dsp:txXfrm>
    </dsp:sp>
    <dsp:sp modelId="{480D26D8-1199-42CD-A5D2-3DF7D65FC8BB}">
      <dsp:nvSpPr>
        <dsp:cNvPr id="0" name=""/>
        <dsp:cNvSpPr/>
      </dsp:nvSpPr>
      <dsp:spPr>
        <a:xfrm>
          <a:off x="7373590" y="0"/>
          <a:ext cx="4529107" cy="9102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/>
            <a:t>Об’єднує всіх гравців туристичного ринку</a:t>
          </a:r>
        </a:p>
      </dsp:txBody>
      <dsp:txXfrm>
        <a:off x="7373590" y="0"/>
        <a:ext cx="4529107" cy="910234"/>
      </dsp:txXfrm>
    </dsp:sp>
    <dsp:sp modelId="{186BD7A9-E1A9-4C56-8877-8D2E68E194D4}">
      <dsp:nvSpPr>
        <dsp:cNvPr id="0" name=""/>
        <dsp:cNvSpPr/>
      </dsp:nvSpPr>
      <dsp:spPr>
        <a:xfrm>
          <a:off x="7373590" y="910234"/>
          <a:ext cx="4529107" cy="9102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/>
            <a:t>Встановлює</a:t>
          </a:r>
          <a:r>
            <a:rPr lang="uk-UA" sz="1800" kern="1200" dirty="0"/>
            <a:t> ціну і впливає на ціну партнерів</a:t>
          </a:r>
        </a:p>
      </dsp:txBody>
      <dsp:txXfrm>
        <a:off x="7373590" y="910234"/>
        <a:ext cx="4529107" cy="91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3DFB7-25C4-45FB-AC29-8D65CF88DEC7}">
      <dsp:nvSpPr>
        <dsp:cNvPr id="0" name=""/>
        <dsp:cNvSpPr/>
      </dsp:nvSpPr>
      <dsp:spPr>
        <a:xfrm>
          <a:off x="5486400" y="1857879"/>
          <a:ext cx="3881668" cy="67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38"/>
              </a:lnTo>
              <a:lnTo>
                <a:pt x="3881668" y="336838"/>
              </a:lnTo>
              <a:lnTo>
                <a:pt x="3881668" y="673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475A2-17CF-4CD2-90C9-B8A6456C5B15}">
      <dsp:nvSpPr>
        <dsp:cNvPr id="0" name=""/>
        <dsp:cNvSpPr/>
      </dsp:nvSpPr>
      <dsp:spPr>
        <a:xfrm>
          <a:off x="5440679" y="1857879"/>
          <a:ext cx="91440" cy="673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48C21-74D5-477C-A325-2FF40F7E967D}">
      <dsp:nvSpPr>
        <dsp:cNvPr id="0" name=""/>
        <dsp:cNvSpPr/>
      </dsp:nvSpPr>
      <dsp:spPr>
        <a:xfrm>
          <a:off x="1604731" y="1857879"/>
          <a:ext cx="3881668" cy="673677"/>
        </a:xfrm>
        <a:custGeom>
          <a:avLst/>
          <a:gdLst/>
          <a:ahLst/>
          <a:cxnLst/>
          <a:rect l="0" t="0" r="0" b="0"/>
          <a:pathLst>
            <a:path>
              <a:moveTo>
                <a:pt x="3881668" y="0"/>
              </a:moveTo>
              <a:lnTo>
                <a:pt x="3881668" y="336838"/>
              </a:lnTo>
              <a:lnTo>
                <a:pt x="0" y="336838"/>
              </a:lnTo>
              <a:lnTo>
                <a:pt x="0" y="673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051D-3F05-48AE-AE65-206EF56D0596}">
      <dsp:nvSpPr>
        <dsp:cNvPr id="0" name=""/>
        <dsp:cNvSpPr/>
      </dsp:nvSpPr>
      <dsp:spPr>
        <a:xfrm>
          <a:off x="3882404" y="253884"/>
          <a:ext cx="3207990" cy="1603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sng" kern="1200" cap="all" baseline="0" dirty="0"/>
            <a:t>Туроператор-</a:t>
          </a:r>
          <a:r>
            <a:rPr lang="uk-UA" sz="2800" b="1" kern="1200" dirty="0"/>
            <a:t> ліцензований вид діяльності!!!</a:t>
          </a:r>
        </a:p>
      </dsp:txBody>
      <dsp:txXfrm>
        <a:off x="3882404" y="253884"/>
        <a:ext cx="3207990" cy="1603995"/>
      </dsp:txXfrm>
    </dsp:sp>
    <dsp:sp modelId="{842A2F52-B4AF-404D-AB65-4EC121C10AA6}">
      <dsp:nvSpPr>
        <dsp:cNvPr id="0" name=""/>
        <dsp:cNvSpPr/>
      </dsp:nvSpPr>
      <dsp:spPr>
        <a:xfrm>
          <a:off x="736" y="2531557"/>
          <a:ext cx="3207990" cy="1603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Ініціативні (</a:t>
          </a:r>
          <a:r>
            <a:rPr lang="uk-UA" sz="2800" b="1" kern="1200" dirty="0" err="1"/>
            <a:t>аутгоінгові</a:t>
          </a:r>
          <a:r>
            <a:rPr lang="uk-UA" sz="2800" b="1" kern="1200" dirty="0"/>
            <a:t>)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(ІТО)</a:t>
          </a:r>
        </a:p>
      </dsp:txBody>
      <dsp:txXfrm>
        <a:off x="736" y="2531557"/>
        <a:ext cx="3207990" cy="1603995"/>
      </dsp:txXfrm>
    </dsp:sp>
    <dsp:sp modelId="{D04DEFCB-BA4F-40CE-814C-EA7A99196836}">
      <dsp:nvSpPr>
        <dsp:cNvPr id="0" name=""/>
        <dsp:cNvSpPr/>
      </dsp:nvSpPr>
      <dsp:spPr>
        <a:xfrm>
          <a:off x="3882404" y="2531557"/>
          <a:ext cx="3207990" cy="1603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Рецептивні (</a:t>
          </a:r>
          <a:r>
            <a:rPr lang="uk-UA" sz="2800" b="1" kern="1200" dirty="0" err="1"/>
            <a:t>інкамінгові</a:t>
          </a:r>
          <a:r>
            <a:rPr lang="uk-UA" sz="2800" b="1" kern="1200" dirty="0"/>
            <a:t>, </a:t>
          </a:r>
          <a:r>
            <a:rPr lang="en-US" sz="2800" b="1" kern="1200" dirty="0"/>
            <a:t>meet-</a:t>
          </a:r>
          <a:r>
            <a:rPr lang="uk-UA" sz="2800" b="1" kern="1200" dirty="0"/>
            <a:t>компанії) (</a:t>
          </a:r>
          <a:r>
            <a:rPr lang="uk-UA" sz="2800" b="1" kern="1200" dirty="0" err="1"/>
            <a:t>РТО</a:t>
          </a:r>
          <a:r>
            <a:rPr lang="uk-UA" sz="2800" b="1" kern="1200" dirty="0"/>
            <a:t>)</a:t>
          </a:r>
        </a:p>
      </dsp:txBody>
      <dsp:txXfrm>
        <a:off x="3882404" y="2531557"/>
        <a:ext cx="3207990" cy="1603995"/>
      </dsp:txXfrm>
    </dsp:sp>
    <dsp:sp modelId="{89FB2CD6-BE8C-4323-9DC0-2A826A08A4FA}">
      <dsp:nvSpPr>
        <dsp:cNvPr id="0" name=""/>
        <dsp:cNvSpPr/>
      </dsp:nvSpPr>
      <dsp:spPr>
        <a:xfrm>
          <a:off x="7764073" y="2531557"/>
          <a:ext cx="3207990" cy="1603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/>
            <a:t>Інсайдінг</a:t>
          </a:r>
          <a:r>
            <a:rPr lang="uk-UA" sz="2800" b="1" kern="1200" dirty="0"/>
            <a:t> (внутрішній туризм)</a:t>
          </a:r>
        </a:p>
      </dsp:txBody>
      <dsp:txXfrm>
        <a:off x="7764073" y="2531557"/>
        <a:ext cx="3207990" cy="1603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8B835-6F3F-42CB-9985-218DF25642CD}">
      <dsp:nvSpPr>
        <dsp:cNvPr id="0" name=""/>
        <dsp:cNvSpPr/>
      </dsp:nvSpPr>
      <dsp:spPr>
        <a:xfrm>
          <a:off x="7730" y="2136525"/>
          <a:ext cx="2930816" cy="1465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/>
            <a:t>ІТО</a:t>
          </a:r>
        </a:p>
      </dsp:txBody>
      <dsp:txXfrm>
        <a:off x="50650" y="2179445"/>
        <a:ext cx="2844976" cy="1379568"/>
      </dsp:txXfrm>
    </dsp:sp>
    <dsp:sp modelId="{A0F4917F-A937-4F6B-B69C-34DDAC9512EA}">
      <dsp:nvSpPr>
        <dsp:cNvPr id="0" name=""/>
        <dsp:cNvSpPr/>
      </dsp:nvSpPr>
      <dsp:spPr>
        <a:xfrm rot="19457599">
          <a:off x="2802848" y="2420986"/>
          <a:ext cx="1443724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443724" y="26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ln w="38100">
              <a:solidFill>
                <a:schemeClr val="tx1"/>
              </a:solidFill>
            </a:ln>
          </a:endParaRPr>
        </a:p>
      </dsp:txBody>
      <dsp:txXfrm>
        <a:off x="3488617" y="2411831"/>
        <a:ext cx="72186" cy="72186"/>
      </dsp:txXfrm>
    </dsp:sp>
    <dsp:sp modelId="{75B28BC0-0AF6-4FBE-831F-663EBDDD745B}">
      <dsp:nvSpPr>
        <dsp:cNvPr id="0" name=""/>
        <dsp:cNvSpPr/>
      </dsp:nvSpPr>
      <dsp:spPr>
        <a:xfrm>
          <a:off x="4110873" y="1293916"/>
          <a:ext cx="2930816" cy="1465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/>
            <a:t>Флайтер</a:t>
          </a:r>
          <a:r>
            <a:rPr lang="uk-UA" sz="1900" kern="1200" dirty="0"/>
            <a:t> -організатор чартерних рейсів</a:t>
          </a:r>
        </a:p>
      </dsp:txBody>
      <dsp:txXfrm>
        <a:off x="4153793" y="1336836"/>
        <a:ext cx="2844976" cy="1379568"/>
      </dsp:txXfrm>
    </dsp:sp>
    <dsp:sp modelId="{EEBDCE43-ECA9-4FD8-8335-D93733634A7D}">
      <dsp:nvSpPr>
        <dsp:cNvPr id="0" name=""/>
        <dsp:cNvSpPr/>
      </dsp:nvSpPr>
      <dsp:spPr>
        <a:xfrm rot="19457599">
          <a:off x="6905991" y="1578376"/>
          <a:ext cx="1443724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443724" y="269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ln w="38100">
              <a:solidFill>
                <a:schemeClr val="tx1"/>
              </a:solidFill>
            </a:ln>
          </a:endParaRPr>
        </a:p>
      </dsp:txBody>
      <dsp:txXfrm>
        <a:off x="7591760" y="1569222"/>
        <a:ext cx="72186" cy="72186"/>
      </dsp:txXfrm>
    </dsp:sp>
    <dsp:sp modelId="{7AD24240-9089-4366-BC6A-B95765D8A43F}">
      <dsp:nvSpPr>
        <dsp:cNvPr id="0" name=""/>
        <dsp:cNvSpPr/>
      </dsp:nvSpPr>
      <dsp:spPr>
        <a:xfrm>
          <a:off x="8214016" y="451306"/>
          <a:ext cx="2930816" cy="1465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Абсолютні –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беруть на себе повну відповідальність за рейс</a:t>
          </a:r>
        </a:p>
      </dsp:txBody>
      <dsp:txXfrm>
        <a:off x="8256936" y="494226"/>
        <a:ext cx="2844976" cy="1379568"/>
      </dsp:txXfrm>
    </dsp:sp>
    <dsp:sp modelId="{BA2A2A90-E86E-49F5-903E-54D4F215F90C}">
      <dsp:nvSpPr>
        <dsp:cNvPr id="0" name=""/>
        <dsp:cNvSpPr/>
      </dsp:nvSpPr>
      <dsp:spPr>
        <a:xfrm rot="2142401">
          <a:off x="6905991" y="2420986"/>
          <a:ext cx="1443724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443724" y="269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ln w="38100">
              <a:solidFill>
                <a:schemeClr val="tx1"/>
              </a:solidFill>
            </a:ln>
          </a:endParaRPr>
        </a:p>
      </dsp:txBody>
      <dsp:txXfrm>
        <a:off x="7591760" y="2411831"/>
        <a:ext cx="72186" cy="72186"/>
      </dsp:txXfrm>
    </dsp:sp>
    <dsp:sp modelId="{C391D3B5-900E-42BF-9BA7-A225661CB16D}">
      <dsp:nvSpPr>
        <dsp:cNvPr id="0" name=""/>
        <dsp:cNvSpPr/>
      </dsp:nvSpPr>
      <dsp:spPr>
        <a:xfrm>
          <a:off x="8214016" y="2136525"/>
          <a:ext cx="2930816" cy="1465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Відносні </a:t>
          </a:r>
          <a:r>
            <a:rPr lang="uk-UA" sz="1900" kern="1200" dirty="0" err="1"/>
            <a:t>флайтери</a:t>
          </a:r>
          <a:r>
            <a:rPr lang="uk-UA" sz="1900" kern="1200" dirty="0"/>
            <a:t>- консолідуються з іншими ТО, викуповують лише блоки місць</a:t>
          </a:r>
        </a:p>
      </dsp:txBody>
      <dsp:txXfrm>
        <a:off x="8256936" y="2179445"/>
        <a:ext cx="2844976" cy="1379568"/>
      </dsp:txXfrm>
    </dsp:sp>
    <dsp:sp modelId="{658E6670-C315-457A-BB2B-E68C39FD36D6}">
      <dsp:nvSpPr>
        <dsp:cNvPr id="0" name=""/>
        <dsp:cNvSpPr/>
      </dsp:nvSpPr>
      <dsp:spPr>
        <a:xfrm rot="2142401">
          <a:off x="2802848" y="3263596"/>
          <a:ext cx="1443724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443724" y="26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ln w="38100">
              <a:solidFill>
                <a:schemeClr val="tx1"/>
              </a:solidFill>
            </a:ln>
          </a:endParaRPr>
        </a:p>
      </dsp:txBody>
      <dsp:txXfrm>
        <a:off x="3488617" y="3254441"/>
        <a:ext cx="72186" cy="72186"/>
      </dsp:txXfrm>
    </dsp:sp>
    <dsp:sp modelId="{DEEE52FF-DC5A-4340-AD9E-70C69FCF433A}">
      <dsp:nvSpPr>
        <dsp:cNvPr id="0" name=""/>
        <dsp:cNvSpPr/>
      </dsp:nvSpPr>
      <dsp:spPr>
        <a:xfrm>
          <a:off x="4110873" y="2979135"/>
          <a:ext cx="2930816" cy="1465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/>
            <a:t>Нон-флайтер</a:t>
          </a:r>
          <a:r>
            <a:rPr lang="uk-UA" sz="1900" kern="1200" dirty="0"/>
            <a:t> – не викуповує чартери</a:t>
          </a:r>
        </a:p>
      </dsp:txBody>
      <dsp:txXfrm>
        <a:off x="4153793" y="3022055"/>
        <a:ext cx="2844976" cy="137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B291-24BA-45E6-B20D-865B07A10A74}">
      <dsp:nvSpPr>
        <dsp:cNvPr id="0" name=""/>
        <dsp:cNvSpPr/>
      </dsp:nvSpPr>
      <dsp:spPr>
        <a:xfrm>
          <a:off x="70100" y="1631189"/>
          <a:ext cx="540562" cy="1586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>
              <a:solidFill>
                <a:schemeClr val="tx2"/>
              </a:solidFill>
            </a:rPr>
            <a:t>І</a:t>
          </a:r>
          <a:r>
            <a:rPr lang="uk-UA" sz="2000" kern="1200" dirty="0">
              <a:solidFill>
                <a:schemeClr val="tx2"/>
              </a:solidFill>
            </a:rPr>
            <a:t>Т</a:t>
          </a:r>
          <a:r>
            <a:rPr lang="uk-UA" sz="4800" kern="1200" dirty="0">
              <a:solidFill>
                <a:schemeClr val="tx2"/>
              </a:solidFill>
            </a:rPr>
            <a:t>О</a:t>
          </a:r>
        </a:p>
      </dsp:txBody>
      <dsp:txXfrm>
        <a:off x="85933" y="1647022"/>
        <a:ext cx="508896" cy="1555201"/>
      </dsp:txXfrm>
    </dsp:sp>
    <dsp:sp modelId="{42DBCE61-FB89-4263-9ACC-73B8FED7D928}">
      <dsp:nvSpPr>
        <dsp:cNvPr id="0" name=""/>
        <dsp:cNvSpPr/>
      </dsp:nvSpPr>
      <dsp:spPr>
        <a:xfrm rot="17988347">
          <a:off x="336731" y="1938950"/>
          <a:ext cx="1089324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1089324" y="1306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chemeClr val="tx2"/>
            </a:solidFill>
          </a:endParaRPr>
        </a:p>
      </dsp:txBody>
      <dsp:txXfrm>
        <a:off x="854161" y="1924778"/>
        <a:ext cx="54466" cy="54466"/>
      </dsp:txXfrm>
    </dsp:sp>
    <dsp:sp modelId="{A86EAA3E-F9FC-41B3-850F-DCEEC903AB49}">
      <dsp:nvSpPr>
        <dsp:cNvPr id="0" name=""/>
        <dsp:cNvSpPr/>
      </dsp:nvSpPr>
      <dsp:spPr>
        <a:xfrm>
          <a:off x="1152124" y="0"/>
          <a:ext cx="8022464" cy="2958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tx2"/>
              </a:solidFill>
            </a:rPr>
            <a:t>Репрезен-тативна</a:t>
          </a:r>
          <a:r>
            <a:rPr lang="uk-UA" sz="2000" b="1" kern="1200" dirty="0" smtClean="0"/>
            <a:t> форма</a:t>
          </a:r>
          <a:r>
            <a:rPr lang="uk-UA" sz="2000" kern="1200" dirty="0" smtClean="0"/>
            <a:t> полягає в </a:t>
          </a:r>
          <a:r>
            <a:rPr lang="uk-UA" sz="2000" b="1" kern="1200" dirty="0" smtClean="0"/>
            <a:t>довіреності</a:t>
          </a:r>
          <a:r>
            <a:rPr lang="uk-UA" sz="2000" kern="1200" dirty="0" smtClean="0"/>
            <a:t> «наземного обслуговування» своїх туристів </a:t>
          </a:r>
          <a:r>
            <a:rPr lang="uk-UA" sz="2000" b="1" kern="1200" dirty="0" smtClean="0"/>
            <a:t>іноземному партнеру</a:t>
          </a:r>
          <a:r>
            <a:rPr lang="uk-UA" sz="2000" kern="1200" dirty="0" smtClean="0"/>
            <a:t>, так званої </a:t>
          </a:r>
          <a:r>
            <a:rPr lang="ru-RU" sz="2000" b="1" kern="1200" dirty="0" err="1" smtClean="0"/>
            <a:t>meet</a:t>
          </a:r>
          <a:r>
            <a:rPr lang="uk-UA" sz="2000" b="1" kern="1200" dirty="0" err="1" smtClean="0"/>
            <a:t>-компанії</a:t>
          </a:r>
          <a:r>
            <a:rPr lang="uk-UA" sz="2000" kern="1200" dirty="0" smtClean="0"/>
            <a:t> (або зустрічає стороні).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Meet</a:t>
          </a:r>
          <a:r>
            <a:rPr lang="uk-UA" sz="2000" b="1" kern="1200" dirty="0" err="1" smtClean="0"/>
            <a:t>-компанії</a:t>
          </a:r>
          <a:r>
            <a:rPr lang="uk-UA" sz="2000" b="1" kern="1200" dirty="0" smtClean="0"/>
            <a:t> - це, відповідно, іноземні приймають або </a:t>
          </a:r>
          <a:r>
            <a:rPr lang="uk-UA" sz="2000" b="1" kern="1200" dirty="0" err="1" smtClean="0"/>
            <a:t>інкамінговие</a:t>
          </a:r>
          <a:r>
            <a:rPr lang="uk-UA" sz="2000" b="1" kern="1200" dirty="0" smtClean="0"/>
            <a:t> туроператори</a:t>
          </a:r>
          <a:r>
            <a:rPr lang="uk-UA" sz="2000" kern="1200" dirty="0" smtClean="0"/>
            <a:t>. (Застосування в </a:t>
          </a:r>
          <a:r>
            <a:rPr lang="uk-UA" sz="2000" kern="1200" dirty="0" err="1" smtClean="0"/>
            <a:t>туроперейтингу</a:t>
          </a:r>
          <a:r>
            <a:rPr lang="uk-UA" sz="2000" kern="1200" dirty="0" smtClean="0"/>
            <a:t> послуг іноземних зустрічаючих компаній дозволяє уникнути труднощів, пов'язаних з бронюванням готелів, трансферів, екскурсійних програм (тобто усіх, хто входив до складу </a:t>
          </a:r>
          <a:r>
            <a:rPr lang="uk-UA" sz="2000" kern="1200" dirty="0" err="1" smtClean="0"/>
            <a:t>турпродукту</a:t>
          </a:r>
          <a:r>
            <a:rPr lang="uk-UA" sz="2000" kern="1200" dirty="0" smtClean="0"/>
            <a:t> послуг постачальників).</a:t>
          </a:r>
          <a:endParaRPr lang="uk-UA" sz="2000" kern="1200" dirty="0">
            <a:solidFill>
              <a:schemeClr val="tx2"/>
            </a:solidFill>
          </a:endParaRPr>
        </a:p>
      </dsp:txBody>
      <dsp:txXfrm>
        <a:off x="1238784" y="86660"/>
        <a:ext cx="7849144" cy="2785480"/>
      </dsp:txXfrm>
    </dsp:sp>
    <dsp:sp modelId="{83B73DCE-6967-423A-A102-811433B2AA05}">
      <dsp:nvSpPr>
        <dsp:cNvPr id="0" name=""/>
        <dsp:cNvSpPr/>
      </dsp:nvSpPr>
      <dsp:spPr>
        <a:xfrm rot="21558582">
          <a:off x="9174559" y="1461441"/>
          <a:ext cx="812945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812945" y="1306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chemeClr val="tx2"/>
            </a:solidFill>
          </a:endParaRPr>
        </a:p>
      </dsp:txBody>
      <dsp:txXfrm>
        <a:off x="9560709" y="1454179"/>
        <a:ext cx="40647" cy="40647"/>
      </dsp:txXfrm>
    </dsp:sp>
    <dsp:sp modelId="{A0ECF376-09B1-4956-8CA0-3716307548C8}">
      <dsp:nvSpPr>
        <dsp:cNvPr id="0" name=""/>
        <dsp:cNvSpPr/>
      </dsp:nvSpPr>
      <dsp:spPr>
        <a:xfrm>
          <a:off x="9987476" y="637878"/>
          <a:ext cx="985323" cy="1663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chemeClr val="tx2"/>
              </a:solidFill>
            </a:rPr>
            <a:t>Працюють через </a:t>
          </a:r>
          <a:r>
            <a:rPr lang="uk-UA" sz="1800" kern="1200" dirty="0" err="1" smtClean="0">
              <a:solidFill>
                <a:schemeClr val="tx2"/>
              </a:solidFill>
            </a:rPr>
            <a:t>РегіональніТО</a:t>
          </a:r>
          <a:endParaRPr lang="uk-UA" sz="1800" kern="1200" dirty="0">
            <a:solidFill>
              <a:schemeClr val="tx2"/>
            </a:solidFill>
          </a:endParaRPr>
        </a:p>
      </dsp:txBody>
      <dsp:txXfrm>
        <a:off x="10016335" y="666737"/>
        <a:ext cx="927605" cy="1605736"/>
      </dsp:txXfrm>
    </dsp:sp>
    <dsp:sp modelId="{C59B15C6-F821-492A-BD2A-DB2204E28C8F}">
      <dsp:nvSpPr>
        <dsp:cNvPr id="0" name=""/>
        <dsp:cNvSpPr/>
      </dsp:nvSpPr>
      <dsp:spPr>
        <a:xfrm rot="4146578">
          <a:off x="57568" y="3214673"/>
          <a:ext cx="1719237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1719237" y="1306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>
            <a:solidFill>
              <a:schemeClr val="tx2"/>
            </a:solidFill>
          </a:endParaRPr>
        </a:p>
      </dsp:txBody>
      <dsp:txXfrm>
        <a:off x="874206" y="3184753"/>
        <a:ext cx="85961" cy="85961"/>
      </dsp:txXfrm>
    </dsp:sp>
    <dsp:sp modelId="{F2DEFDB1-5CFE-4D1E-8F20-7036D60C88CB}">
      <dsp:nvSpPr>
        <dsp:cNvPr id="0" name=""/>
        <dsp:cNvSpPr/>
      </dsp:nvSpPr>
      <dsp:spPr>
        <a:xfrm>
          <a:off x="1223710" y="3147399"/>
          <a:ext cx="7493243" cy="17668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tx2"/>
              </a:solidFill>
            </a:rPr>
            <a:t>Презен-тативні</a:t>
          </a:r>
          <a:r>
            <a:rPr lang="ru-RU" sz="1800" kern="1200" dirty="0" err="1" smtClean="0"/>
            <a:t>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вищою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стадією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розвитку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туроперейтинга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характеризується</a:t>
          </a:r>
          <a:r>
            <a:rPr lang="ru-RU" sz="1800" kern="1200" dirty="0" smtClean="0"/>
            <a:t> </a:t>
          </a:r>
          <a:r>
            <a:rPr lang="ru-RU" sz="1800" b="1" kern="1200" dirty="0" err="1" smtClean="0"/>
            <a:t>наявністю</a:t>
          </a:r>
          <a:r>
            <a:rPr lang="ru-RU" sz="1800" b="1" kern="1200" dirty="0" smtClean="0"/>
            <a:t> у туроператора </a:t>
          </a:r>
          <a:r>
            <a:rPr lang="ru-RU" sz="1800" b="1" kern="1200" dirty="0" err="1" smtClean="0"/>
            <a:t>представництва</a:t>
          </a:r>
          <a:r>
            <a:rPr lang="ru-RU" sz="1800" b="1" kern="1200" dirty="0" smtClean="0"/>
            <a:t> </a:t>
          </a:r>
          <a:endParaRPr lang="uk-UA" sz="1800" kern="1200" dirty="0">
            <a:solidFill>
              <a:schemeClr val="tx2"/>
            </a:solidFill>
          </a:endParaRPr>
        </a:p>
      </dsp:txBody>
      <dsp:txXfrm>
        <a:off x="1275460" y="3199149"/>
        <a:ext cx="7389743" cy="1663392"/>
      </dsp:txXfrm>
    </dsp:sp>
    <dsp:sp modelId="{1E0290FF-A2AE-4EA1-85E2-8BEDDAF00C81}">
      <dsp:nvSpPr>
        <dsp:cNvPr id="0" name=""/>
        <dsp:cNvSpPr/>
      </dsp:nvSpPr>
      <dsp:spPr>
        <a:xfrm rot="21085651">
          <a:off x="8713364" y="3969891"/>
          <a:ext cx="642603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642603" y="1306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chemeClr val="tx2"/>
            </a:solidFill>
          </a:endParaRPr>
        </a:p>
      </dsp:txBody>
      <dsp:txXfrm>
        <a:off x="9018601" y="3966887"/>
        <a:ext cx="32130" cy="32130"/>
      </dsp:txXfrm>
    </dsp:sp>
    <dsp:sp modelId="{FB49B4E8-96D3-47A7-8024-480268126376}">
      <dsp:nvSpPr>
        <dsp:cNvPr id="0" name=""/>
        <dsp:cNvSpPr/>
      </dsp:nvSpPr>
      <dsp:spPr>
        <a:xfrm>
          <a:off x="9352378" y="2825939"/>
          <a:ext cx="1620421" cy="22182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chemeClr val="tx2"/>
              </a:solidFill>
            </a:rPr>
            <a:t>Працюють через власні представництва </a:t>
          </a:r>
        </a:p>
      </dsp:txBody>
      <dsp:txXfrm>
        <a:off x="9399839" y="2873400"/>
        <a:ext cx="1525499" cy="212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278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17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97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F1465-C853-4828-A950-87C13031553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9646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E86E-592E-417A-9A5C-776BA2A0BDE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5424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CC198-3FF9-42B4-BB35-483A894DEA9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3065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9701-06D3-4E15-BCA2-B98795A75B7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0652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3A13-DFD6-4418-BAFC-62193FBCE96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201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0C4F5-2994-4106-BD22-274414DE6E6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16332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1435-FCA8-4407-B5A7-0A118785F52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342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FC5B8-5D29-413B-9CD0-6983A8D0142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2185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825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43829-1042-4E3F-ABB1-A441A89E34B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6469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6A05-4B1A-48C3-8EF2-95F910797F1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7842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A04E-5F29-4127-B4C3-4C326CC5208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32291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1465-C853-4828-A950-87C130315536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E86E-592E-417A-9A5C-776BA2A0BDE7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98-3FF9-42B4-BB35-483A894DEA9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9701-06D3-4E15-BCA2-B98795A75B74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A13-DFD6-4418-BAFC-62193FBCE9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C4F5-2994-4106-BD22-274414DE6E6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1435-FCA8-4407-B5A7-0A118785F52B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6491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5B8-5D29-413B-9CD0-6983A8D01421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9B43829-1042-4E3F-ABB1-A441A89E34BC}" type="slidenum">
              <a:rPr lang="ru-RU" altLang="uk-UA" smtClean="0"/>
              <a:pPr/>
              <a:t>‹№›</a:t>
            </a:fld>
            <a:endParaRPr lang="ru-RU" alt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A05-4B1A-48C3-8EF2-95F910797F10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A04E-5F29-4127-B4C3-4C326CC5208F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83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75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84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1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149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313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72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 altLang="uk-U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 altLang="uk-UA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57AD5F9-877C-4DFD-AE6B-7A2B8EC7F34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4616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9/30/2023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‹№›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424" y="2401557"/>
            <a:ext cx="11322156" cy="141078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туроперейтингу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482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83E1C-3497-472A-9621-6993BAB0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330272"/>
            <a:ext cx="10972800" cy="406255"/>
          </a:xfrm>
        </p:spPr>
        <p:txBody>
          <a:bodyPr>
            <a:normAutofit/>
          </a:bodyPr>
          <a:lstStyle/>
          <a:p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Класифікація, види, функції та профіль діяльності туроператорів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932A79-4276-41B8-97C9-11A745D6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807720"/>
            <a:ext cx="10907486" cy="461336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розробкою туристських маршрутів і комплектацією турів;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їх функціонування, організовує рекламу;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 ціни на тури по цих маршрутах;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продає тури безпосередньо туристам або через посередництво туристських агентств;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туристам різноманітність вибору туристських послуг;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спрощує замовлення обслуговування в інших містах і місцевостях, беручи ці функції на себе.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410E0327-3A2E-43E1-9590-B392A11766E5}"/>
              </a:ext>
            </a:extLst>
          </p:cNvPr>
          <p:cNvSpPr/>
          <p:nvPr/>
        </p:nvSpPr>
        <p:spPr>
          <a:xfrm>
            <a:off x="674914" y="998376"/>
            <a:ext cx="10708433" cy="19886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DE71A6-38BA-4F77-8DDF-33E7855FE5EF}"/>
              </a:ext>
            </a:extLst>
          </p:cNvPr>
          <p:cNvSpPr txBox="1"/>
          <p:nvPr/>
        </p:nvSpPr>
        <p:spPr>
          <a:xfrm>
            <a:off x="1142455" y="1079441"/>
            <a:ext cx="9773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 - це туристська фірма (організація), яка займається комплектацією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турпродуктів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договорами з постачальниками послуг і відповідно до потреб туристів. Туроператор - це виробник туристичного продукту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/>
              <a:t> а) </a:t>
            </a:r>
            <a:r>
              <a:rPr lang="ru-RU" b="1" i="1" dirty="0" err="1" smtClean="0"/>
              <a:t>туроператори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юридичні</a:t>
            </a:r>
            <a:r>
              <a:rPr lang="ru-RU" b="1" i="1" dirty="0" smtClean="0"/>
              <a:t> особи, </a:t>
            </a:r>
            <a:r>
              <a:rPr lang="ru-RU" b="1" i="1" dirty="0" err="1" smtClean="0"/>
              <a:t>створені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згідноіз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законодавством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 </a:t>
            </a:r>
            <a:r>
              <a:rPr lang="ru-RU" i="1" dirty="0" smtClean="0"/>
              <a:t>(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юридичною</a:t>
            </a:r>
            <a:r>
              <a:rPr lang="ru-RU" dirty="0" smtClean="0"/>
              <a:t> особою як</a:t>
            </a:r>
          </a:p>
          <a:p>
            <a:r>
              <a:rPr lang="ru-RU" dirty="0" smtClean="0"/>
              <a:t>приватного,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публічного</a:t>
            </a:r>
            <a:r>
              <a:rPr lang="ru-RU" dirty="0" smtClean="0"/>
              <a:t> права, </a:t>
            </a:r>
            <a:r>
              <a:rPr lang="ru-RU" dirty="0" err="1" smtClean="0"/>
              <a:t>створений</a:t>
            </a:r>
            <a:r>
              <a:rPr lang="ru-RU" dirty="0" smtClean="0"/>
              <a:t> у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організаційно-правовій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).</a:t>
            </a:r>
            <a:r>
              <a:rPr lang="ru-RU" b="1" i="1" dirty="0" smtClean="0"/>
              <a:t> ) туроператор повинен </a:t>
            </a:r>
            <a:r>
              <a:rPr lang="ru-RU" b="1" i="1" dirty="0" err="1" smtClean="0"/>
              <a:t>отримати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ліцензію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туропе-раторську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діяльність</a:t>
            </a:r>
            <a:r>
              <a:rPr lang="ru-RU" b="1" i="1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туроператор">
            <a:extLst>
              <a:ext uri="{FF2B5EF4-FFF2-40B4-BE49-F238E27FC236}">
                <a16:creationId xmlns:a16="http://schemas.microsoft.com/office/drawing/2014/main" xmlns="" id="{7920B3D7-82FB-4996-9351-69650F08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" y="5349240"/>
            <a:ext cx="4591050" cy="11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туроператор">
            <a:extLst>
              <a:ext uri="{FF2B5EF4-FFF2-40B4-BE49-F238E27FC236}">
                <a16:creationId xmlns:a16="http://schemas.microsoft.com/office/drawing/2014/main" xmlns="" id="{0A2168B3-AB21-4B1F-8EEB-1A4836A0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64" y="5329588"/>
            <a:ext cx="4497355" cy="13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туроператор">
            <a:extLst>
              <a:ext uri="{FF2B5EF4-FFF2-40B4-BE49-F238E27FC236}">
                <a16:creationId xmlns:a16="http://schemas.microsoft.com/office/drawing/2014/main" xmlns="" id="{73909E22-31A0-4034-BC4D-A1B861D4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134" y="4629739"/>
            <a:ext cx="2216020" cy="22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2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118872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b="1" dirty="0" smtClean="0"/>
              <a:t>в</a:t>
            </a:r>
            <a:r>
              <a:rPr lang="ru-RU" sz="9600" b="1" dirty="0" err="1" smtClean="0"/>
              <a:t>иробничо-обслуговуюча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діяльність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туроператорів</a:t>
            </a:r>
            <a:r>
              <a:rPr lang="ru-RU" sz="9600" dirty="0" smtClean="0"/>
              <a:t> </a:t>
            </a:r>
            <a:r>
              <a:rPr lang="ru-RU" sz="9600" dirty="0" err="1" smtClean="0"/>
              <a:t>передбачає</a:t>
            </a:r>
            <a:r>
              <a:rPr lang="ru-RU" sz="9600" dirty="0" smtClean="0"/>
              <a:t>:</a:t>
            </a:r>
          </a:p>
          <a:p>
            <a:r>
              <a:rPr lang="ru-RU" sz="9600" dirty="0" smtClean="0"/>
              <a:t>- </a:t>
            </a:r>
            <a:r>
              <a:rPr lang="ru-RU" sz="9600" dirty="0" err="1" smtClean="0"/>
              <a:t>формування</a:t>
            </a:r>
            <a:r>
              <a:rPr lang="ru-RU" sz="9600" dirty="0" smtClean="0"/>
              <a:t> (</a:t>
            </a:r>
            <a:r>
              <a:rPr lang="ru-RU" sz="9600" dirty="0" err="1" smtClean="0"/>
              <a:t>комплектацію</a:t>
            </a:r>
            <a:r>
              <a:rPr lang="ru-RU" sz="9600" dirty="0" smtClean="0"/>
              <a:t>) </a:t>
            </a:r>
            <a:r>
              <a:rPr lang="ru-RU" sz="9600" dirty="0" err="1" smtClean="0"/>
              <a:t>турів</a:t>
            </a:r>
            <a:r>
              <a:rPr lang="uk-UA" sz="9600" dirty="0" smtClean="0"/>
              <a:t> ( 6 </a:t>
            </a:r>
            <a:r>
              <a:rPr lang="uk-UA" sz="9600" dirty="0" err="1" smtClean="0"/>
              <a:t>єтапів</a:t>
            </a:r>
            <a:r>
              <a:rPr lang="uk-UA" sz="9600" dirty="0" smtClean="0"/>
              <a:t> формуванні туру і його програми )</a:t>
            </a:r>
            <a:r>
              <a:rPr lang="ru-RU" sz="9600" dirty="0" smtClean="0"/>
              <a:t>;</a:t>
            </a:r>
          </a:p>
          <a:p>
            <a:r>
              <a:rPr lang="ru-RU" sz="9600" dirty="0" smtClean="0"/>
              <a:t>- </a:t>
            </a:r>
            <a:r>
              <a:rPr lang="ru-RU" sz="9600" dirty="0" err="1" smtClean="0"/>
              <a:t>просування</a:t>
            </a:r>
            <a:r>
              <a:rPr lang="ru-RU" sz="9600" dirty="0" smtClean="0"/>
              <a:t> </a:t>
            </a:r>
            <a:r>
              <a:rPr lang="ru-RU" sz="9600" dirty="0" err="1" smtClean="0"/>
              <a:t>турів</a:t>
            </a:r>
            <a:r>
              <a:rPr lang="ru-RU" sz="9600" dirty="0" smtClean="0"/>
              <a:t>;</a:t>
            </a:r>
          </a:p>
          <a:p>
            <a:r>
              <a:rPr lang="ru-RU" sz="9600" dirty="0" smtClean="0"/>
              <a:t>- </a:t>
            </a:r>
            <a:r>
              <a:rPr lang="ru-RU" sz="9600" dirty="0" err="1" smtClean="0"/>
              <a:t>гуртову</a:t>
            </a:r>
            <a:r>
              <a:rPr lang="ru-RU" sz="9600" dirty="0" smtClean="0"/>
              <a:t> </a:t>
            </a:r>
            <a:r>
              <a:rPr lang="ru-RU" sz="9600" dirty="0" err="1" smtClean="0"/>
              <a:t>реалізацію</a:t>
            </a:r>
            <a:r>
              <a:rPr lang="ru-RU" sz="9600" dirty="0" smtClean="0"/>
              <a:t> </a:t>
            </a:r>
            <a:r>
              <a:rPr lang="ru-RU" sz="9600" dirty="0" err="1" smtClean="0"/>
              <a:t>турів</a:t>
            </a:r>
            <a:r>
              <a:rPr lang="ru-RU" sz="9600" dirty="0" smtClean="0"/>
              <a:t>;</a:t>
            </a:r>
          </a:p>
          <a:p>
            <a:r>
              <a:rPr lang="ru-RU" sz="9600" dirty="0" smtClean="0"/>
              <a:t>- </a:t>
            </a:r>
            <a:r>
              <a:rPr lang="ru-RU" sz="9600" dirty="0" err="1" smtClean="0"/>
              <a:t>забезпечення</a:t>
            </a:r>
            <a:r>
              <a:rPr lang="ru-RU" sz="9600" dirty="0" smtClean="0"/>
              <a:t> </a:t>
            </a:r>
            <a:r>
              <a:rPr lang="ru-RU" sz="9600" dirty="0" err="1" smtClean="0"/>
              <a:t>обслуговування</a:t>
            </a:r>
            <a:r>
              <a:rPr lang="ru-RU" sz="9600" dirty="0" smtClean="0"/>
              <a:t> </a:t>
            </a:r>
            <a:r>
              <a:rPr lang="ru-RU" sz="9600" dirty="0" err="1" smtClean="0"/>
              <a:t>туристів</a:t>
            </a:r>
            <a:r>
              <a:rPr lang="ru-RU" sz="9600" dirty="0" smtClean="0"/>
              <a:t> у межах </a:t>
            </a:r>
            <a:r>
              <a:rPr lang="ru-RU" sz="9600" dirty="0" err="1" smtClean="0"/>
              <a:t>програми</a:t>
            </a:r>
            <a:r>
              <a:rPr lang="ru-RU" sz="9600" dirty="0" smtClean="0"/>
              <a:t> туру</a:t>
            </a:r>
            <a:r>
              <a:rPr lang="uk-UA" sz="9600" dirty="0" smtClean="0"/>
              <a:t> ( робота з постачальниками </a:t>
            </a:r>
            <a:r>
              <a:rPr lang="uk-UA" sz="9600" dirty="0" err="1" smtClean="0"/>
              <a:t>послуг-</a:t>
            </a:r>
            <a:r>
              <a:rPr lang="uk-UA" sz="9600" dirty="0" smtClean="0"/>
              <a:t> замовлення послуг, </a:t>
            </a:r>
            <a:r>
              <a:rPr lang="uk-UA" sz="9600" dirty="0" err="1" smtClean="0"/>
              <a:t>залючення</a:t>
            </a:r>
            <a:r>
              <a:rPr lang="uk-UA" sz="9600" dirty="0" smtClean="0"/>
              <a:t> договорів,  оплата послуг, отримання підтвердження, отримання необхідних документів  та контактних осіб для реалізації послуги);</a:t>
            </a:r>
            <a:endParaRPr lang="ru-RU" sz="9600" dirty="0" smtClean="0"/>
          </a:p>
          <a:p>
            <a:r>
              <a:rPr lang="ru-RU" sz="9600" dirty="0" smtClean="0"/>
              <a:t>- контроль </a:t>
            </a:r>
            <a:r>
              <a:rPr lang="ru-RU" sz="9600" dirty="0" err="1" smtClean="0"/>
              <a:t>і</a:t>
            </a:r>
            <a:r>
              <a:rPr lang="ru-RU" sz="9600" dirty="0" smtClean="0"/>
              <a:t> </a:t>
            </a:r>
            <a:r>
              <a:rPr lang="ru-RU" sz="9600" dirty="0" err="1" smtClean="0"/>
              <a:t>оперативний</a:t>
            </a:r>
            <a:r>
              <a:rPr lang="ru-RU" sz="9600" dirty="0" smtClean="0"/>
              <a:t> </a:t>
            </a:r>
            <a:r>
              <a:rPr lang="ru-RU" sz="9600" dirty="0" err="1" smtClean="0"/>
              <a:t>супровід</a:t>
            </a:r>
            <a:r>
              <a:rPr lang="ru-RU" sz="9600" dirty="0" smtClean="0"/>
              <a:t> </a:t>
            </a:r>
            <a:r>
              <a:rPr lang="ru-RU" sz="9600" dirty="0" err="1" smtClean="0"/>
              <a:t>турів</a:t>
            </a:r>
            <a:r>
              <a:rPr lang="uk-UA" sz="9600" dirty="0" smtClean="0"/>
              <a:t>(робота </a:t>
            </a:r>
            <a:r>
              <a:rPr lang="uk-UA" sz="9600" dirty="0" err="1" smtClean="0"/>
              <a:t>тур-лідера\супроводжуючого</a:t>
            </a:r>
            <a:r>
              <a:rPr lang="uk-UA" sz="9600" dirty="0" smtClean="0"/>
              <a:t> а також контроль та координація роботи постачальників послуг по туру)</a:t>
            </a:r>
            <a:r>
              <a:rPr lang="ru-RU" sz="9600" dirty="0" smtClean="0"/>
              <a:t>;;</a:t>
            </a:r>
          </a:p>
          <a:p>
            <a:r>
              <a:rPr lang="ru-RU" sz="9600" dirty="0" smtClean="0"/>
              <a:t>- </a:t>
            </a:r>
            <a:r>
              <a:rPr lang="ru-RU" sz="9600" dirty="0" err="1" smtClean="0"/>
              <a:t>відповідальність</a:t>
            </a:r>
            <a:r>
              <a:rPr lang="ru-RU" sz="9600" dirty="0" smtClean="0"/>
              <a:t> за </a:t>
            </a:r>
            <a:r>
              <a:rPr lang="ru-RU" sz="9600" dirty="0" err="1" smtClean="0"/>
              <a:t>виконання</a:t>
            </a:r>
            <a:r>
              <a:rPr lang="ru-RU" sz="9600" dirty="0" smtClean="0"/>
              <a:t> </a:t>
            </a:r>
            <a:r>
              <a:rPr lang="ru-RU" sz="9600" dirty="0" err="1" smtClean="0"/>
              <a:t>робіт</a:t>
            </a:r>
            <a:r>
              <a:rPr lang="ru-RU" sz="9600" dirty="0" smtClean="0"/>
              <a:t>.</a:t>
            </a:r>
          </a:p>
          <a:p>
            <a:endParaRPr lang="ru-RU" sz="9600" dirty="0" smtClean="0"/>
          </a:p>
          <a:p>
            <a:r>
              <a:rPr lang="ru-RU" sz="9600" dirty="0" smtClean="0"/>
              <a:t>ІНШИМИ СЛОВАМИ </a:t>
            </a:r>
          </a:p>
          <a:p>
            <a:r>
              <a:rPr lang="ru-RU" sz="9600" dirty="0" smtClean="0"/>
              <a:t>- </a:t>
            </a:r>
            <a:r>
              <a:rPr lang="ru-RU" sz="9600" dirty="0" err="1" smtClean="0"/>
              <a:t>маршрутизацію</a:t>
            </a:r>
            <a:r>
              <a:rPr lang="ru-RU" sz="9600" dirty="0" smtClean="0"/>
              <a:t> та </a:t>
            </a:r>
            <a:r>
              <a:rPr lang="ru-RU" sz="9600" dirty="0" err="1" smtClean="0"/>
              <a:t>сервісно-анімаційне</a:t>
            </a:r>
            <a:r>
              <a:rPr lang="ru-RU" sz="9600" dirty="0" smtClean="0"/>
              <a:t>;</a:t>
            </a:r>
          </a:p>
          <a:p>
            <a:r>
              <a:rPr lang="ru-RU" sz="9600" dirty="0" smtClean="0"/>
              <a:t>- </a:t>
            </a:r>
            <a:r>
              <a:rPr lang="ru-RU" sz="9600" dirty="0" err="1" smtClean="0"/>
              <a:t>нормативно-правове</a:t>
            </a:r>
            <a:r>
              <a:rPr lang="ru-RU" sz="9600" dirty="0" smtClean="0"/>
              <a:t>, </a:t>
            </a:r>
            <a:r>
              <a:rPr lang="ru-RU" sz="9600" dirty="0" err="1" smtClean="0"/>
              <a:t>документальне</a:t>
            </a:r>
            <a:r>
              <a:rPr lang="ru-RU" sz="9600" dirty="0" smtClean="0"/>
              <a:t>;</a:t>
            </a:r>
          </a:p>
          <a:p>
            <a:r>
              <a:rPr lang="ru-RU" sz="9600" dirty="0" smtClean="0"/>
              <a:t>- </a:t>
            </a:r>
            <a:r>
              <a:rPr lang="ru-RU" sz="9600" dirty="0" err="1" smtClean="0"/>
              <a:t>фінансово-комерційне</a:t>
            </a:r>
            <a:r>
              <a:rPr lang="ru-RU" sz="9600" dirty="0" smtClean="0"/>
              <a:t> та </a:t>
            </a:r>
            <a:r>
              <a:rPr lang="ru-RU" sz="9600" dirty="0" err="1" smtClean="0"/>
              <a:t>інформаційно-маркетингове</a:t>
            </a:r>
            <a:r>
              <a:rPr lang="ru-RU" sz="9600" dirty="0" smtClean="0"/>
              <a:t> </a:t>
            </a:r>
            <a:r>
              <a:rPr lang="ru-RU" sz="9600" dirty="0" err="1" smtClean="0"/>
              <a:t>забезпечення</a:t>
            </a:r>
            <a:r>
              <a:rPr lang="ru-RU" sz="9600" dirty="0" smtClean="0"/>
              <a:t> </a:t>
            </a:r>
            <a:r>
              <a:rPr lang="ru-RU" sz="9600" dirty="0" err="1" smtClean="0"/>
              <a:t>турпродукту</a:t>
            </a:r>
            <a:r>
              <a:rPr lang="ru-RU" sz="9600" dirty="0" smtClean="0"/>
              <a:t>.</a:t>
            </a:r>
          </a:p>
          <a:p>
            <a:pPr>
              <a:buNone/>
            </a:pP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1344"/>
            <a:ext cx="12192000" cy="56630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До </a:t>
            </a:r>
            <a:r>
              <a:rPr lang="ru-RU" sz="3200" dirty="0" err="1" smtClean="0"/>
              <a:t>основних</a:t>
            </a:r>
            <a:r>
              <a:rPr lang="ru-RU" sz="3200" dirty="0" smtClean="0"/>
              <a:t> </a:t>
            </a:r>
            <a:r>
              <a:rPr lang="ru-RU" sz="3200" b="1" u="sng" dirty="0" err="1" smtClean="0"/>
              <a:t>завдань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туроператорів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відносять</a:t>
            </a:r>
            <a:r>
              <a:rPr lang="ru-RU" sz="3200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потреб </a:t>
            </a:r>
            <a:r>
              <a:rPr lang="ru-RU" sz="2400" dirty="0" err="1" smtClean="0"/>
              <a:t>потенційних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туристів</a:t>
            </a:r>
            <a:r>
              <a:rPr lang="ru-RU" sz="2400" dirty="0" smtClean="0"/>
              <a:t> на тури та </a:t>
            </a:r>
            <a:r>
              <a:rPr lang="ru-RU" sz="2400" dirty="0" err="1" smtClean="0"/>
              <a:t>туристичні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складання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маршрутів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перспективних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обслуговування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туристів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взаємодію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постачальниками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розрахунок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вартості</a:t>
            </a:r>
            <a:r>
              <a:rPr lang="ru-RU" sz="2400" dirty="0" smtClean="0"/>
              <a:t> туру та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реалізацію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турів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методичне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турів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необхідним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спеціальним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спорядженням</a:t>
            </a:r>
            <a:r>
              <a:rPr lang="ru-RU" sz="2400" dirty="0" smtClean="0"/>
              <a:t>, </a:t>
            </a:r>
            <a:r>
              <a:rPr lang="ru-RU" sz="2400" dirty="0" err="1" smtClean="0"/>
              <a:t>сувенірною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рекламно-інформаційною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продукцією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підготовку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підбір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спеціалістів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маршрути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подорожей</a:t>
            </a:r>
            <a:r>
              <a:rPr lang="ru-RU" sz="2400" dirty="0" smtClean="0"/>
              <a:t> (</a:t>
            </a:r>
            <a:r>
              <a:rPr lang="ru-RU" sz="2400" dirty="0" err="1" smtClean="0"/>
              <a:t>екскурсоводи</a:t>
            </a:r>
            <a:r>
              <a:rPr lang="ru-RU" sz="2400" dirty="0" smtClean="0"/>
              <a:t>, </a:t>
            </a:r>
            <a:r>
              <a:rPr lang="ru-RU" sz="2400" dirty="0" err="1" smtClean="0"/>
              <a:t>інструктори</a:t>
            </a:r>
            <a:r>
              <a:rPr lang="ru-RU" sz="2400" dirty="0" smtClean="0"/>
              <a:t>, </a:t>
            </a:r>
            <a:r>
              <a:rPr lang="ru-RU" sz="2400" dirty="0" err="1" smtClean="0"/>
              <a:t>гіди-перекладачі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рекламно-інформаційну</a:t>
            </a:r>
            <a:r>
              <a:rPr lang="ru-RU" sz="2400" dirty="0" smtClean="0"/>
              <a:t> роботу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туристичного</a:t>
            </a:r>
            <a:r>
              <a:rPr lang="ru-RU" sz="2400" dirty="0" smtClean="0"/>
              <a:t> продукту до </a:t>
            </a:r>
            <a:r>
              <a:rPr lang="ru-RU" sz="2400" dirty="0" err="1" smtClean="0"/>
              <a:t>споживачів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контроль за </a:t>
            </a:r>
            <a:r>
              <a:rPr lang="ru-RU" sz="2400" dirty="0" err="1" smtClean="0"/>
              <a:t>якістю</a:t>
            </a:r>
            <a:r>
              <a:rPr lang="ru-RU" sz="2400" dirty="0" smtClean="0"/>
              <a:t>, </a:t>
            </a:r>
            <a:r>
              <a:rPr lang="ru-RU" sz="2400" dirty="0" err="1" smtClean="0"/>
              <a:t>надійністю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безпекою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обслуговування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396241"/>
          <a:ext cx="10972800" cy="592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77" y="823025"/>
            <a:ext cx="9889067" cy="1020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туроператора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158948"/>
              </p:ext>
            </p:extLst>
          </p:nvPr>
        </p:nvGraphicFramePr>
        <p:xfrm>
          <a:off x="0" y="1051560"/>
          <a:ext cx="11902698" cy="568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6648773" y="5098942"/>
            <a:ext cx="5052447" cy="6199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z="1600" dirty="0"/>
              <a:t>Думка та воля ТО дозволяють впливати на інші компанії і навіть на </a:t>
            </a:r>
            <a:r>
              <a:rPr lang="uk-UA" sz="1600" dirty="0" err="1"/>
              <a:t>держ</a:t>
            </a:r>
            <a:r>
              <a:rPr lang="uk-UA" sz="1600" dirty="0"/>
              <a:t>. Туристичну політику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850251" y="4292600"/>
            <a:ext cx="5052447" cy="6199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Впливає на наповнення державних бюджетів</a:t>
            </a:r>
          </a:p>
        </p:txBody>
      </p:sp>
    </p:spTree>
    <p:extLst>
      <p:ext uri="{BB962C8B-B14F-4D97-AF65-F5344CB8AC3E}">
        <p14:creationId xmlns:p14="http://schemas.microsoft.com/office/powerpoint/2010/main" val="355313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xmlns="" id="{BE2C8A4D-1591-4504-8344-F3D2A2F3E3AF}"/>
              </a:ext>
            </a:extLst>
          </p:cNvPr>
          <p:cNvSpPr/>
          <p:nvPr/>
        </p:nvSpPr>
        <p:spPr>
          <a:xfrm>
            <a:off x="541176" y="102638"/>
            <a:ext cx="11252718" cy="1340030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0E0B1F-1F12-49E0-B400-EBC430467D7A}"/>
              </a:ext>
            </a:extLst>
          </p:cNvPr>
          <p:cNvSpPr txBox="1"/>
          <p:nvPr/>
        </p:nvSpPr>
        <p:spPr>
          <a:xfrm>
            <a:off x="999930" y="234044"/>
            <a:ext cx="1079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туроператорів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основні напрямки їхньої діяльності, спрямовані на досягнення поставлених цілей. Виконання функцій передбачає цілу низку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тобто конкретних кроків, алгоритмізованих і систематизованих процесів проектування, просування, організації перебування туристів на маршруті 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післяпродажного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супроводу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турпродуктів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17796C2-00D7-476F-B177-2630AA6F4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03424"/>
              </p:ext>
            </p:extLst>
          </p:nvPr>
        </p:nvGraphicFramePr>
        <p:xfrm>
          <a:off x="457200" y="1675219"/>
          <a:ext cx="10573025" cy="5036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8506">
                  <a:extLst>
                    <a:ext uri="{9D8B030D-6E8A-4147-A177-3AD203B41FA5}">
                      <a16:colId xmlns:a16="http://schemas.microsoft.com/office/drawing/2014/main" xmlns="" val="3231949182"/>
                    </a:ext>
                  </a:extLst>
                </a:gridCol>
                <a:gridCol w="5794519">
                  <a:extLst>
                    <a:ext uri="{9D8B030D-6E8A-4147-A177-3AD203B41FA5}">
                      <a16:colId xmlns:a16="http://schemas.microsoft.com/office/drawing/2014/main" xmlns="" val="3516814830"/>
                    </a:ext>
                  </a:extLst>
                </a:gridCol>
              </a:tblGrid>
              <a:tr h="31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/>
                </a:tc>
                <a:extLst>
                  <a:ext uri="{0D108BD9-81ED-4DB2-BD59-A6C34878D82A}">
                    <a16:rowId xmlns:a16="http://schemas.microsoft.com/office/drawing/2014/main" xmlns="" val="3072310374"/>
                  </a:ext>
                </a:extLst>
              </a:tr>
              <a:tr h="1547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1.Проектна,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тобто 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проектування </a:t>
                      </a:r>
                      <a:r>
                        <a:rPr lang="uk-UA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впорядкованого за часом, такого, що відповідає необхідному і цінному для туриста складу і якості 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графіку надання заявлених послуг</a:t>
                      </a:r>
                      <a:r>
                        <a:rPr lang="uk-UA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1.Втановлення нормованих характеристик продукту;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2.Встановлення технології процесу обслуговування туристів;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3.Розробка технологічної документації;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4.Визначення методів контролю якості;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5.Аналіз проекту;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6.Подання проекту на затвердження.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/>
                </a:tc>
                <a:extLst>
                  <a:ext uri="{0D108BD9-81ED-4DB2-BD59-A6C34878D82A}">
                    <a16:rowId xmlns:a16="http://schemas.microsoft.com/office/drawing/2014/main" xmlns="" val="3060046860"/>
                  </a:ext>
                </a:extLst>
              </a:tr>
              <a:tr h="2253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2.Організаційна,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тобто процес організації перебування туристів у місцях відпочинку.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1.Складання перспективних програм обслуговування, турів і апробація їх на ринку з метою виявлення відповідності потребам туристів.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2.Складання договірного плану.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3.Взаємодія з постачальниками послуг на тури на договірній основі .</a:t>
                      </a:r>
                    </a:p>
                    <a:p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4.Розрахунок вартості туру і визначення ціни з урахуванням ринкової ситуації. Встановлення тарифів і цін на свої послуги з комплектації турів різного складу, класності та ін.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5.Підготовка, підбір і призначення на маршрути кадрів, що виконують функції контакту з туристами, координації і контролю за виконанням програм обслуговування (гідів-екскурсоводів, інструкторів, аніматорів, методистів і т. д.).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6.Оформлення туристичної документації.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Візова підтримка.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840" algn="l"/>
                        </a:tabLs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/>
                </a:tc>
                <a:extLst>
                  <a:ext uri="{0D108BD9-81ED-4DB2-BD59-A6C34878D82A}">
                    <a16:rowId xmlns:a16="http://schemas.microsoft.com/office/drawing/2014/main" xmlns="" val="251093120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F887F749-9A05-4BF2-A1FD-DF1C0F46E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9842" y="1918386"/>
            <a:ext cx="23460135" cy="47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4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D77892B-FC7F-42DE-AD04-7FCC3049F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68151"/>
              </p:ext>
            </p:extLst>
          </p:nvPr>
        </p:nvGraphicFramePr>
        <p:xfrm>
          <a:off x="904672" y="500870"/>
          <a:ext cx="10856068" cy="6348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8806">
                  <a:extLst>
                    <a:ext uri="{9D8B030D-6E8A-4147-A177-3AD203B41FA5}">
                      <a16:colId xmlns:a16="http://schemas.microsoft.com/office/drawing/2014/main" xmlns="" val="2183236464"/>
                    </a:ext>
                  </a:extLst>
                </a:gridCol>
                <a:gridCol w="6557262">
                  <a:extLst>
                    <a:ext uri="{9D8B030D-6E8A-4147-A177-3AD203B41FA5}">
                      <a16:colId xmlns:a16="http://schemas.microsoft.com/office/drawing/2014/main" xmlns="" val="1611177815"/>
                    </a:ext>
                  </a:extLst>
                </a:gridCol>
              </a:tblGrid>
              <a:tr h="2878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3.Сервісна функція - це обслуговування туристів на маршрутах, </a:t>
                      </a:r>
                      <a:endParaRPr lang="uk-UA" sz="24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обслуговування </a:t>
                      </a:r>
                      <a:r>
                        <a:rPr lang="uk-UA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туристів в офісі при продажі пакетів турів.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2" marR="51292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1.Забезпечення туристів усіма необхідними матеріалами рекламно-сувенірного характеру, спеціальним спорядженням і інвентарем.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2.Рекламно-інформаційна діяльність для просування свого туристичного продукту до споживачів.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3.Просування і реалізація турів споживачам через систему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турагентств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4.Контроль за надійністю і якістю обслуговування.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5.Постійний оперативний зв'язок з туристами під час обслуговування, вирішення виникаючих питань.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2" marR="512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755871"/>
                  </a:ext>
                </a:extLst>
              </a:tr>
              <a:tr h="1797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4.Збутова функція – це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 перспективних партнерів по збуту;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 їх ділових якостей;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укладення договорів;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подальша робота по вдосконаленню співпраці.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2" marR="51292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  <a:tab pos="630555" algn="l"/>
                        </a:tabLs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1.Ме­тодика вивчення ринків та їх сегментів.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  <a:tab pos="630555" algn="l"/>
                        </a:tabLs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2.Виявлення нових замовників.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  <a:tab pos="630555" algn="l"/>
                        </a:tabLs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3.Вивчення потреб покупців.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  <a:tab pos="630555" algn="l"/>
                        </a:tabLs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4.Ство­рення нових ефективних каналів просування </a:t>
                      </a:r>
                      <a:r>
                        <a:rPr lang="uk-UA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турпродукту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  <a:tab pos="630555" algn="l"/>
                        </a:tabLs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5.Проведення рекламних заходів.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2" marR="51292" marT="0" marB="0"/>
                </a:tc>
                <a:extLst>
                  <a:ext uri="{0D108BD9-81ED-4DB2-BD59-A6C34878D82A}">
                    <a16:rowId xmlns:a16="http://schemas.microsoft.com/office/drawing/2014/main" xmlns="" val="3885598610"/>
                  </a:ext>
                </a:extLst>
              </a:tr>
              <a:tr h="1427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5.Гарантійна функція - це надання туристам гарантій по заздалегідь сплачених туристських послугах в обумовленій кількості і на обумовленому рівні.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2" marR="512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Згідно з міжнародним і українським законодавством перед туристом несе повну відповідальність за обслуговування та організація, яка сформувала і продала йому пакет послуг, незалежно від того, сама вона надає ці послуги або третя особа (постачальник послуг).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92" marR="51292" marT="0" marB="0"/>
                </a:tc>
                <a:extLst>
                  <a:ext uri="{0D108BD9-81ED-4DB2-BD59-A6C34878D82A}">
                    <a16:rowId xmlns:a16="http://schemas.microsoft.com/office/drawing/2014/main" xmlns="" val="128742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65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35DFEB6-3D9E-4F72-AA1C-993064E68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97564"/>
              </p:ext>
            </p:extLst>
          </p:nvPr>
        </p:nvGraphicFramePr>
        <p:xfrm>
          <a:off x="311286" y="116472"/>
          <a:ext cx="11731557" cy="711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249">
                  <a:extLst>
                    <a:ext uri="{9D8B030D-6E8A-4147-A177-3AD203B41FA5}">
                      <a16:colId xmlns:a16="http://schemas.microsoft.com/office/drawing/2014/main" xmlns="" val="3140571808"/>
                    </a:ext>
                  </a:extLst>
                </a:gridCol>
                <a:gridCol w="8041308">
                  <a:extLst>
                    <a:ext uri="{9D8B030D-6E8A-4147-A177-3AD203B41FA5}">
                      <a16:colId xmlns:a16="http://schemas.microsoft.com/office/drawing/2014/main" xmlns="" val="2192840247"/>
                    </a:ext>
                  </a:extLst>
                </a:gridCol>
              </a:tblGrid>
              <a:tr h="2779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.Функція ціноутворення на туристичному ринку. 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53" marR="26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 кожного туроператора у сфері ціноутворення різні і визначаються цілим рядом як суб'єктивних, так і об'єктивних чинників.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Передусім, це: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-об'єми роботи оператора;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-операції у невеликому, але досить місткому в грошовому вираженні ринковому сегменті індивідуальних, VIP–турів, позбавленому масовості і умов цінової конкуренції;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-володіння їм певними зв'язками або унікальними правами на представництво, ексклюзивними договорами з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хотельерами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або перевізниками;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-використання оператором новітніх технологій роботи;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-користування закритими джерелами інформації (у тому числі 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витікаючими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 органів влади);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-наявність у оператора великої агентської мережі і так далі.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53" marR="26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658293"/>
                  </a:ext>
                </a:extLst>
              </a:tr>
              <a:tr h="1751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7.Функція просування туристичного продукту є найважливішою формою маркетингової активності туроператора.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53" marR="26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цілях досягнення максимальної рентабельності туристичного проекту (особливо, нового, або модифікованого) туроператор виступає найбільш зацікавленою в поширенні усіх видів інформації про нього стороною, застосовуючи в практиці якомога більше число інструментів реклами, стимулювання продажів, PR. Багато в чому саме завдяки маркетинговій діяльності туроператорів іншим суб'єктам туристичного ринку (туристам, агентам, конкуруючим операторам, а також постачальникам туристичних послуг, органам влади) стає відомо про динаміку змін кон'юнктури туристичного ринку (ціни, асортимент турів, форми співпраці, впровадження нових технологій продажів, просування).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53" marR="26553" marT="0" marB="0"/>
                </a:tc>
                <a:extLst>
                  <a:ext uri="{0D108BD9-81ED-4DB2-BD59-A6C34878D82A}">
                    <a16:rowId xmlns:a16="http://schemas.microsoft.com/office/drawing/2014/main" xmlns="" val="4118444994"/>
                  </a:ext>
                </a:extLst>
              </a:tr>
              <a:tr h="2194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8.Інформативна функція сучасних туристичних операторів проявляється в тому, що в ході розробки, просування, реалізації турів оператор поширює на ринку усі можливі дані, часто маловідомі, або взагалі раніше не відомі, отримані в результаті копіткої роботи туроператора як з вторинними джерелами інформації, так і в ході </a:t>
                      </a:r>
                      <a:r>
                        <a:rPr lang="uk-UA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відряджень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ознайомлювальних поїздок.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53" marR="26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Здобута оператором інформація з метою популяризації туристичного напряму в цілому, або конкретного виду турів зокрема, активно поширюється як серед фахівців </a:t>
                      </a:r>
                      <a:r>
                        <a:rPr lang="uk-UA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турбізнесу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так і серед населення, яке не має безпосереднього відношення до туризму, за допомогою оформлених каталогів, буклетів, інструментів реклами і стимулювання збуту, організації </a:t>
                      </a:r>
                      <a:r>
                        <a:rPr lang="uk-UA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і </a:t>
                      </a:r>
                      <a:r>
                        <a:rPr lang="uk-UA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турів для працівників індустрії туризму.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53" marR="26553" marT="0" marB="0"/>
                </a:tc>
                <a:extLst>
                  <a:ext uri="{0D108BD9-81ED-4DB2-BD59-A6C34878D82A}">
                    <a16:rowId xmlns:a16="http://schemas.microsoft.com/office/drawing/2014/main" xmlns="" val="399529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9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B6C35736-53CC-41BD-81BD-2E2C69A9C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20154"/>
              </p:ext>
            </p:extLst>
          </p:nvPr>
        </p:nvGraphicFramePr>
        <p:xfrm>
          <a:off x="924128" y="641385"/>
          <a:ext cx="10447506" cy="575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341">
                  <a:extLst>
                    <a:ext uri="{9D8B030D-6E8A-4147-A177-3AD203B41FA5}">
                      <a16:colId xmlns:a16="http://schemas.microsoft.com/office/drawing/2014/main" xmlns="" val="4096860982"/>
                    </a:ext>
                  </a:extLst>
                </a:gridCol>
                <a:gridCol w="7161165">
                  <a:extLst>
                    <a:ext uri="{9D8B030D-6E8A-4147-A177-3AD203B41FA5}">
                      <a16:colId xmlns:a16="http://schemas.microsoft.com/office/drawing/2014/main" xmlns="" val="1272557034"/>
                    </a:ext>
                  </a:extLst>
                </a:gridCol>
              </a:tblGrid>
              <a:tr h="3906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9.Новаторська функція туроператорів виражає прагнення будь-якої комерційної організації до виживання в ринкових умовах, що змінюються.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42" marR="428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Вимагає перманентного моніторингу кон'юнктури туристичного ринку і своєчасної модифікації існуючого або створення принципово нового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турпродукта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що максимально відповідає існуючим потребам туристів, багаторівневий продаж якого не вимагає кардинальних структурних змін в роботі агентської мережі. Існує негласне правило, що новий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турпродукт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завжди має бути спрямований на задоволення потреб такого сегменту туристичного ринку, який має тенденцію до динамічного зростання, або до стабільності своєї місткості. Також новий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турпродукт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повинен мати можливості для подальшої своєї модифікації, оскільки саме ця його якість дозволить туроператорові - авторові туру - залишатися лідером продаж цього напряму в майбутньому в умовах конкурентної боротьби. У будь-якому випадку, боротьба операторів за клієнтів, їх (операторів) комерційні інтереси тільки сприяють збільшенню ширини (кількість пропонованих туристичних напрямів) і глибини (кількість видів турів в одному туристичному напрямі) туристичного асортименту.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42" marR="428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517362"/>
                  </a:ext>
                </a:extLst>
              </a:tr>
              <a:tr h="1852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10.Бюджетоутворююча функція. Оператори, які займають лідируюче положення на туристичному ринку регіону, забезпечують чималі грошові надходження до його бюджету. 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42" marR="428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 відбувається за рахунок податкових зборів та інших платежів (мультиплікативний ефект). Рецептивні оператори – за рахунок валютних надходжень, що формуються за рахунок заощаджень громадян як своєї так і інших держав. Це особливо важливо для країн із слабо розвиненою економічною системою, малоефективна і нестійка банківська система яких не має великих можливостей збільшення інвестиційного потенціалу економічної системи за рахунок акумуляції засобів із заощаджень своїх громадян.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42" marR="42842" marT="0" marB="0"/>
                </a:tc>
                <a:extLst>
                  <a:ext uri="{0D108BD9-81ED-4DB2-BD59-A6C34878D82A}">
                    <a16:rowId xmlns:a16="http://schemas.microsoft.com/office/drawing/2014/main" xmlns="" val="482380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15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6980693-ACEC-41C9-8BBE-891061C0F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87773"/>
              </p:ext>
            </p:extLst>
          </p:nvPr>
        </p:nvGraphicFramePr>
        <p:xfrm>
          <a:off x="778213" y="744673"/>
          <a:ext cx="10768519" cy="6195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7318">
                  <a:extLst>
                    <a:ext uri="{9D8B030D-6E8A-4147-A177-3AD203B41FA5}">
                      <a16:colId xmlns:a16="http://schemas.microsoft.com/office/drawing/2014/main" xmlns="" val="1172466616"/>
                    </a:ext>
                  </a:extLst>
                </a:gridCol>
                <a:gridCol w="7381201">
                  <a:extLst>
                    <a:ext uri="{9D8B030D-6E8A-4147-A177-3AD203B41FA5}">
                      <a16:colId xmlns:a16="http://schemas.microsoft.com/office/drawing/2014/main" xmlns="" val="3822427504"/>
                    </a:ext>
                  </a:extLst>
                </a:gridCol>
              </a:tblGrid>
              <a:tr h="2882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</a:rPr>
                        <a:t>11.Інтегруюча функція </a:t>
                      </a:r>
                      <a:r>
                        <a:rPr lang="uk-UA" sz="1800" b="1" dirty="0" err="1">
                          <a:solidFill>
                            <a:schemeClr val="bg1"/>
                          </a:solidFill>
                          <a:effectLst/>
                        </a:rPr>
                        <a:t>туроперейтинга</a:t>
                      </a: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</a:rPr>
                        <a:t> полягає в його здатності прямо або побічно визначати принципи зовнішньої політики країн, їх пріоритети і курс на світовій зовнішньополітичній арені. 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5" marR="368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Будучи не лише формою зовнішньоекономічних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</a:rPr>
                        <a:t>зв'язків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, але і ефективним засобом культурного, соціального, наукового обміну, міжнародний туризм часто здатний зробити більше, ніж дипломатичні переговори на найвищому рівні. З одного боку, країна-реципієнт не зацікавлена втрачати стабільний приплив туристів, оскільки це валютні надходження, робочі місця, зростання зайнятості населення, розвиток економічної інфраструктури. З іншого боку, країна-донор не може чинити опір виїзду своїх громадян, оскільки ініціативний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</a:rPr>
                        <a:t>туроперейтинг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 - дуже прибутковий і такий, що нестримно розвивається бізнес, котрий також надає робочі місця, стабільні податкові надходження, збільшує загальну економічну активність в країні.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5" marR="368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2175034"/>
                  </a:ext>
                </a:extLst>
              </a:tr>
              <a:tr h="33128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12.Операторське лобі. Його сенс має багато спільного з політичним тлумаченням цього терміну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5" marR="368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Туроператори отримали реальну можливість чинити тиск прямо або побічно на підприємства тих сфер економіки, які залежать від функціонування туристичних підприємств. Серед напрямів </a:t>
                      </a:r>
                      <a:r>
                        <a:rPr lang="uk-UA" sz="1400" dirty="0" err="1">
                          <a:effectLst/>
                        </a:rPr>
                        <a:t>туроператорского</a:t>
                      </a:r>
                      <a:r>
                        <a:rPr lang="uk-UA" sz="1400" dirty="0">
                          <a:effectLst/>
                        </a:rPr>
                        <a:t> лобі, передусім, можна виділити підприємства-постачальники туристичних послуг. Думка і воля туроператорів значною мірою є вирішальними в практиці діяльності не лише авіакомпаній (рентабельність функціонування яких визначена туристичною активністю регіону), але і авіабудівних концернів, прагнучих враховувати побажання представників провідних туроператорів в конструкціях і модифікаціях цивільних лайнерів, як їх потенційних майбутніх фрахтувальників. Аналогічна ситуація відносно автотранспортних підприємств і залізниць. Найсильніше </a:t>
                      </a:r>
                      <a:r>
                        <a:rPr lang="uk-UA" sz="1400" dirty="0" err="1">
                          <a:effectLst/>
                        </a:rPr>
                        <a:t>туроператорское</a:t>
                      </a:r>
                      <a:r>
                        <a:rPr lang="uk-UA" sz="1400" dirty="0">
                          <a:effectLst/>
                        </a:rPr>
                        <a:t> лобі проявляється в стосунках з </a:t>
                      </a:r>
                      <a:r>
                        <a:rPr lang="uk-UA" sz="1400" dirty="0" err="1">
                          <a:effectLst/>
                        </a:rPr>
                        <a:t>хотельерами</a:t>
                      </a:r>
                      <a:r>
                        <a:rPr lang="uk-UA" sz="1400" dirty="0">
                          <a:effectLst/>
                        </a:rPr>
                        <a:t>. Останні, під загрозою скорочення об'ємів </a:t>
                      </a:r>
                      <a:r>
                        <a:rPr lang="uk-UA" sz="1400" dirty="0" err="1">
                          <a:effectLst/>
                        </a:rPr>
                        <a:t>комітментів</a:t>
                      </a:r>
                      <a:r>
                        <a:rPr lang="uk-UA" sz="1400" dirty="0">
                          <a:effectLst/>
                        </a:rPr>
                        <a:t> або взагалі бойкоту готелю або навіть курорту з боку великих туроператорів, йдуть на численні поступки і формують комфортну для </a:t>
                      </a:r>
                      <a:r>
                        <a:rPr lang="uk-UA" sz="1400" dirty="0" err="1">
                          <a:effectLst/>
                        </a:rPr>
                        <a:t>оперейтинга</a:t>
                      </a:r>
                      <a:r>
                        <a:rPr lang="uk-UA" sz="1400" dirty="0">
                          <a:effectLst/>
                        </a:rPr>
                        <a:t> цінову політику.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5" marR="36865" marT="0" marB="0"/>
                </a:tc>
                <a:extLst>
                  <a:ext uri="{0D108BD9-81ED-4DB2-BD59-A6C34878D82A}">
                    <a16:rowId xmlns:a16="http://schemas.microsoft.com/office/drawing/2014/main" xmlns="" val="151745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50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20" y="171132"/>
            <a:ext cx="9889067" cy="102462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План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985" y="1073296"/>
            <a:ext cx="9394627" cy="502831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1.Характеристика основних понять як об’єктів вивчення дисципліни.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2.Етапи розвитку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туроперейтингу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Поняття 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туроперейтинг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та види діяльності туроператора. Предмет діяльності туроператора. Профіль роботи туроператора. Схема організації роботи туроператора з розробки та реалізації туристичного продукту.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3.Класифікація та види туроператорів. Основні типи туроператорів. Оператори масового ринку. Оператори спеціалізовані: на певному продукті послузі і сегменті ринку. Туризм спеціального інтересу і певного місця призначення. Місцеві туроператори. Організація турів для внутрішнього туризму. Виїзні (ініціативні) туроператори. Рецептивні туроператори.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.Функції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туроператорів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турагентів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5.Зовнішні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внутрішні фактори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туроперейтингу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Оцінка їх впливу.</a:t>
            </a:r>
          </a:p>
          <a:p>
            <a:pPr marL="514350" indent="-514350">
              <a:buAutoNum type="arabicPeriod"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ru-RU" b="1" u="sng" dirty="0" err="1" smtClean="0"/>
              <a:t>турагент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44880"/>
            <a:ext cx="10972800" cy="707136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насиченості</a:t>
            </a:r>
            <a:r>
              <a:rPr lang="ru-RU" sz="1600" dirty="0" smtClean="0"/>
              <a:t> ринку </a:t>
            </a:r>
            <a:r>
              <a:rPr lang="ru-RU" sz="1600" dirty="0" err="1" smtClean="0"/>
              <a:t>зі</a:t>
            </a:r>
            <a:r>
              <a:rPr lang="ru-RU" sz="1600" dirty="0" smtClean="0"/>
              <a:t> схожими </a:t>
            </a:r>
            <a:r>
              <a:rPr lang="ru-RU" sz="1600" dirty="0" err="1" smtClean="0"/>
              <a:t>пропозиціями</a:t>
            </a:r>
            <a:r>
              <a:rPr lang="ru-RU" sz="1600" dirty="0" smtClean="0"/>
              <a:t>, </a:t>
            </a:r>
            <a:r>
              <a:rPr lang="ru-RU" sz="1600" dirty="0" err="1" smtClean="0"/>
              <a:t>гострої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конкурентної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боротьби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обмеженої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купівельної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спроможності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турагентів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лягає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найважче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завдання</a:t>
            </a:r>
            <a:r>
              <a:rPr lang="ru-RU" sz="1600" dirty="0" smtClean="0"/>
              <a:t> – </a:t>
            </a:r>
          </a:p>
          <a:p>
            <a:r>
              <a:rPr lang="ru-RU" sz="1600" b="1" dirty="0" err="1" smtClean="0"/>
              <a:t>привернути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клієнта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умовити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поїхати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в </a:t>
            </a:r>
            <a:r>
              <a:rPr lang="ru-RU" sz="1600" dirty="0" err="1" smtClean="0"/>
              <a:t>даний</a:t>
            </a:r>
            <a:r>
              <a:rPr lang="ru-RU" sz="1600" dirty="0" smtClean="0"/>
              <a:t> тур, а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укласти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ним </a:t>
            </a:r>
            <a:r>
              <a:rPr lang="ru-RU" sz="1600" dirty="0" err="1" smtClean="0"/>
              <a:t>договір</a:t>
            </a:r>
            <a:r>
              <a:rPr lang="ru-RU" sz="1600" dirty="0" smtClean="0"/>
              <a:t>, </a:t>
            </a:r>
            <a:r>
              <a:rPr lang="ru-RU" sz="1600" dirty="0" err="1" smtClean="0"/>
              <a:t>отримати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гроші</a:t>
            </a:r>
            <a:r>
              <a:rPr lang="ru-RU" sz="1600" dirty="0" smtClean="0"/>
              <a:t>, </a:t>
            </a:r>
            <a:r>
              <a:rPr lang="ru-RU" sz="1600" dirty="0" err="1" smtClean="0"/>
              <a:t>оформити</a:t>
            </a:r>
            <a:r>
              <a:rPr lang="ru-RU" sz="1600" dirty="0" smtClean="0"/>
              <a:t> паспорт, </a:t>
            </a:r>
            <a:r>
              <a:rPr lang="ru-RU" sz="1600" dirty="0" err="1" smtClean="0"/>
              <a:t>візу</a:t>
            </a:r>
            <a:r>
              <a:rPr lang="ru-RU" sz="1600" dirty="0" smtClean="0"/>
              <a:t>, квиток, </a:t>
            </a:r>
            <a:r>
              <a:rPr lang="ru-RU" sz="1600" dirty="0" err="1" smtClean="0"/>
              <a:t>видати</a:t>
            </a:r>
            <a:r>
              <a:rPr lang="ru-RU" sz="1600" dirty="0" smtClean="0"/>
              <a:t> ваучер, </a:t>
            </a:r>
            <a:r>
              <a:rPr lang="ru-RU" sz="1600" dirty="0" err="1" smtClean="0"/>
              <a:t>відправити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поїздку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повернути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додому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неушкодженим</a:t>
            </a:r>
            <a:r>
              <a:rPr lang="ru-RU" sz="1600" dirty="0" smtClean="0"/>
              <a:t>, а на </a:t>
            </a:r>
            <a:r>
              <a:rPr lang="ru-RU" sz="1600" dirty="0" err="1" smtClean="0"/>
              <a:t>завершальному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етапі</a:t>
            </a:r>
            <a:r>
              <a:rPr lang="ru-RU" sz="1600" dirty="0" smtClean="0"/>
              <a:t>, </a:t>
            </a:r>
            <a:r>
              <a:rPr lang="ru-RU" sz="1600" dirty="0" err="1" smtClean="0"/>
              <a:t>можливо</a:t>
            </a:r>
            <a:r>
              <a:rPr lang="ru-RU" sz="1600" dirty="0" smtClean="0"/>
              <a:t>, </a:t>
            </a:r>
            <a:r>
              <a:rPr lang="ru-RU" sz="1600" dirty="0" err="1" smtClean="0"/>
              <a:t>отримати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подяку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За </a:t>
            </a:r>
            <a:r>
              <a:rPr lang="ru-RU" sz="1600" b="1" dirty="0" smtClean="0"/>
              <a:t>характером </a:t>
            </a:r>
            <a:r>
              <a:rPr lang="ru-RU" sz="1600" b="1" dirty="0" err="1" smtClean="0"/>
              <a:t>здійснюваних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операцій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турагент</a:t>
            </a:r>
            <a:r>
              <a:rPr lang="ru-RU" sz="1600" dirty="0" smtClean="0"/>
              <a:t> </a:t>
            </a:r>
            <a:r>
              <a:rPr lang="ru-RU" sz="1600" b="1" dirty="0" smtClean="0"/>
              <a:t>- </a:t>
            </a:r>
            <a:r>
              <a:rPr lang="ru-RU" sz="1600" b="1" dirty="0" err="1" smtClean="0"/>
              <a:t>це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роздрібний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продавець</a:t>
            </a:r>
            <a:r>
              <a:rPr lang="ru-RU" sz="1600" b="1" dirty="0" smtClean="0"/>
              <a:t>. 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Класичний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турагент</a:t>
            </a:r>
            <a:r>
              <a:rPr lang="ru-RU" sz="1600" dirty="0" smtClean="0"/>
              <a:t> не </a:t>
            </a:r>
            <a:r>
              <a:rPr lang="ru-RU" sz="1600" dirty="0" err="1" smtClean="0"/>
              <a:t>створює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продуктів</a:t>
            </a:r>
            <a:r>
              <a:rPr lang="ru-RU" sz="1600" dirty="0" smtClean="0"/>
              <a:t>, а </a:t>
            </a:r>
            <a:r>
              <a:rPr lang="ru-RU" sz="1600" dirty="0" err="1" smtClean="0"/>
              <a:t>займається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перепродажем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реалізує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послуги</a:t>
            </a:r>
            <a:r>
              <a:rPr lang="ru-RU" sz="1600" dirty="0" smtClean="0"/>
              <a:t> </a:t>
            </a:r>
            <a:r>
              <a:rPr lang="ru-RU" sz="1600" dirty="0" err="1" smtClean="0"/>
              <a:t>кінцевим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споживачам</a:t>
            </a:r>
            <a:r>
              <a:rPr lang="ru-RU" sz="1600" dirty="0" smtClean="0"/>
              <a:t> - туристам для </a:t>
            </a:r>
            <a:r>
              <a:rPr lang="ru-RU" sz="1600" dirty="0" err="1" smtClean="0"/>
              <a:t>їхнього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особистого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 err="1" smtClean="0"/>
              <a:t>турагенти</a:t>
            </a:r>
            <a:r>
              <a:rPr lang="ru-RU" sz="1600" dirty="0" smtClean="0"/>
              <a:t> –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юридичні</a:t>
            </a:r>
            <a:r>
              <a:rPr lang="ru-RU" sz="1600" dirty="0" smtClean="0"/>
              <a:t> особи, </a:t>
            </a:r>
            <a:r>
              <a:rPr lang="ru-RU" sz="1600" dirty="0" err="1" smtClean="0"/>
              <a:t>створені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згідно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законодавством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фізичні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особи-суб’єкти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підприємницької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проста форма </a:t>
            </a:r>
            <a:r>
              <a:rPr lang="ru-RU" sz="1600" dirty="0" err="1" smtClean="0"/>
              <a:t>підприємництва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підприємця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свій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ризик</a:t>
            </a:r>
            <a:r>
              <a:rPr lang="ru-RU" sz="1600" dirty="0" smtClean="0"/>
              <a:t> особами,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відповідають</a:t>
            </a:r>
            <a:r>
              <a:rPr lang="ru-RU" sz="1600" dirty="0" smtClean="0"/>
              <a:t> за </a:t>
            </a:r>
            <a:r>
              <a:rPr lang="ru-RU" sz="1600" dirty="0" err="1" smtClean="0"/>
              <a:t>зобов’язаннями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усім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майном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їм</a:t>
            </a:r>
            <a:r>
              <a:rPr lang="ru-RU" sz="1600" dirty="0" smtClean="0"/>
              <a:t> за правом </a:t>
            </a:r>
            <a:r>
              <a:rPr lang="ru-RU" sz="1600" dirty="0" err="1" smtClean="0"/>
              <a:t>приватної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власності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Фізична</a:t>
            </a:r>
            <a:r>
              <a:rPr lang="ru-RU" sz="1600" dirty="0" smtClean="0"/>
              <a:t> особа </a:t>
            </a:r>
            <a:r>
              <a:rPr lang="ru-RU" sz="1600" dirty="0" err="1" smtClean="0"/>
              <a:t>здійснює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</a:t>
            </a:r>
            <a:r>
              <a:rPr lang="ru-RU" sz="1600" dirty="0" smtClean="0"/>
              <a:t> право на </a:t>
            </a:r>
            <a:r>
              <a:rPr lang="ru-RU" sz="1600" dirty="0" err="1" smtClean="0"/>
              <a:t>підприємництво</a:t>
            </a:r>
            <a:r>
              <a:rPr lang="ru-RU" sz="1600" dirty="0" smtClean="0"/>
              <a:t> за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реєстрації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як </a:t>
            </a:r>
            <a:r>
              <a:rPr lang="ru-RU" sz="1600" dirty="0" err="1" smtClean="0"/>
              <a:t>підприємця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відповідно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вимог</a:t>
            </a:r>
            <a:r>
              <a:rPr lang="ru-RU" sz="1600" dirty="0" smtClean="0"/>
              <a:t> Закону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«Про </a:t>
            </a:r>
            <a:r>
              <a:rPr lang="ru-RU" sz="1600" dirty="0" err="1" smtClean="0"/>
              <a:t>державну</a:t>
            </a:r>
            <a:r>
              <a:rPr lang="ru-RU" sz="1600" dirty="0" smtClean="0"/>
              <a:t> </a:t>
            </a:r>
            <a:r>
              <a:rPr lang="ru-RU" sz="1600" dirty="0" err="1" smtClean="0"/>
              <a:t>реєстрацію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юридичних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 та </a:t>
            </a:r>
            <a:r>
              <a:rPr lang="ru-RU" sz="1600" dirty="0" err="1" smtClean="0"/>
              <a:t>фізичних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осіб-підприємців</a:t>
            </a:r>
            <a:r>
              <a:rPr lang="ru-RU" sz="1600" dirty="0" smtClean="0"/>
              <a:t>». До </a:t>
            </a:r>
            <a:r>
              <a:rPr lang="ru-RU" sz="1600" dirty="0" err="1" smtClean="0"/>
              <a:t>підприємницької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фізичних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нормативно-правові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акти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регулюють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підприєм-ницьку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юридичних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,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встановленозаконом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випливає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суті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б) </a:t>
            </a:r>
            <a:r>
              <a:rPr lang="ru-RU" sz="1600" dirty="0" err="1" smtClean="0"/>
              <a:t>турагенти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посередницьку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туристичного</a:t>
            </a:r>
            <a:r>
              <a:rPr lang="ru-RU" sz="1600" dirty="0" smtClean="0"/>
              <a:t> продукту </a:t>
            </a:r>
            <a:r>
              <a:rPr lang="ru-RU" sz="1600" dirty="0" err="1" smtClean="0"/>
              <a:t>туроператорів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туристичних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послуг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суб’єктів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посеред</a:t>
            </a:r>
            <a:r>
              <a:rPr lang="ru-RU" sz="1600" dirty="0" smtClean="0"/>
              <a:t>-</a:t>
            </a:r>
          </a:p>
          <a:p>
            <a:r>
              <a:rPr lang="ru-RU" sz="1600" dirty="0" err="1" smtClean="0"/>
              <a:t>ницьку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характерних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супутніх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послуг</a:t>
            </a:r>
            <a:r>
              <a:rPr lang="ru-RU" sz="16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ГОЛОВНІ ФУНКЦІЇ ТУРАГЕНТА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Турагенти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b="1" u="sng" dirty="0" err="1" smtClean="0"/>
              <a:t>функції</a:t>
            </a:r>
            <a:r>
              <a:rPr lang="ru-RU" b="1" u="sng" dirty="0" smtClean="0"/>
              <a:t>.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збут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За формами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турагентства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самостійними</a:t>
            </a:r>
            <a:r>
              <a:rPr lang="ru-RU" dirty="0" smtClean="0"/>
              <a:t>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співпрацюють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декількома</a:t>
            </a:r>
            <a:r>
              <a:rPr lang="ru-RU" dirty="0" smtClean="0"/>
              <a:t> </a:t>
            </a:r>
            <a:r>
              <a:rPr lang="ru-RU" dirty="0" err="1" smtClean="0"/>
              <a:t>фірмами-туроператорами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взаємних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збутової</a:t>
            </a:r>
            <a:r>
              <a:rPr lang="ru-RU" dirty="0" smtClean="0"/>
              <a:t> </a:t>
            </a:r>
            <a:r>
              <a:rPr lang="ru-RU" dirty="0" err="1" smtClean="0"/>
              <a:t>сітки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туроператора;</a:t>
            </a:r>
          </a:p>
          <a:p>
            <a:r>
              <a:rPr lang="ru-RU" dirty="0" smtClean="0"/>
              <a:t>в) турбюро — турагентства,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екскурсійне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попередніми</a:t>
            </a:r>
            <a:r>
              <a:rPr lang="ru-RU" dirty="0" smtClean="0"/>
              <a:t> формами </a:t>
            </a:r>
            <a:r>
              <a:rPr lang="ru-RU" dirty="0" err="1" smtClean="0"/>
              <a:t>взаємодіють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туроперторами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турагентствами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65DB68-E12E-498F-B1E5-E34CAF2B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1913"/>
            <a:ext cx="109728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відмінності між туроператором 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турагентом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248F8CB-3062-42D8-828E-FB8426300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91635"/>
              </p:ext>
            </p:extLst>
          </p:nvPr>
        </p:nvGraphicFramePr>
        <p:xfrm>
          <a:off x="1254869" y="1065836"/>
          <a:ext cx="10072361" cy="462904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941735">
                  <a:extLst>
                    <a:ext uri="{9D8B030D-6E8A-4147-A177-3AD203B41FA5}">
                      <a16:colId xmlns:a16="http://schemas.microsoft.com/office/drawing/2014/main" xmlns="" val="3930640506"/>
                    </a:ext>
                  </a:extLst>
                </a:gridCol>
                <a:gridCol w="3065313">
                  <a:extLst>
                    <a:ext uri="{9D8B030D-6E8A-4147-A177-3AD203B41FA5}">
                      <a16:colId xmlns:a16="http://schemas.microsoft.com/office/drawing/2014/main" xmlns="" val="428653670"/>
                    </a:ext>
                  </a:extLst>
                </a:gridCol>
                <a:gridCol w="3065313">
                  <a:extLst>
                    <a:ext uri="{9D8B030D-6E8A-4147-A177-3AD203B41FA5}">
                      <a16:colId xmlns:a16="http://schemas.microsoft.com/office/drawing/2014/main" xmlns="" val="1266105895"/>
                    </a:ext>
                  </a:extLst>
                </a:gridCol>
              </a:tblGrid>
              <a:tr h="410863">
                <a:tc>
                  <a:txBody>
                    <a:bodyPr/>
                    <a:lstStyle/>
                    <a:p>
                      <a:r>
                        <a:rPr lang="uk-UA" dirty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Туроператор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Турагент</a:t>
                      </a:r>
                      <a:r>
                        <a:rPr lang="uk-UA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1681327"/>
                  </a:ext>
                </a:extLst>
              </a:tr>
              <a:tr h="2277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kern="1200" dirty="0">
                          <a:effectLst/>
                        </a:rPr>
                        <a:t>За системою доходів</a:t>
                      </a:r>
                      <a:endParaRPr kumimoji="0" lang="ru-RU" sz="1400" kern="1200" dirty="0">
                        <a:effectLst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kern="1200" dirty="0">
                          <a:effectLst/>
                        </a:rPr>
                        <a:t>Купує деякі туристичні продукти. Його прибуток формується з різниці між ціною купівлі і ціною продажу. Дуже часто туроператор придбає окремі послуги, з яких потім формує комплексний туристичний продукт зі своїм механізмом ціноутворення.</a:t>
                      </a:r>
                      <a:endParaRPr kumimoji="0" lang="ru-RU" sz="1400" kern="1200" dirty="0">
                        <a:effectLst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>
                          <a:effectLst/>
                        </a:rPr>
                        <a:t>Діє як роздрібний продавець, і його прибуток виходить з комісійних за продаж чужого туристичного продукту. </a:t>
                      </a:r>
                      <a:r>
                        <a:rPr kumimoji="0" lang="uk-UA" sz="1400" kern="1200" dirty="0" err="1">
                          <a:effectLst/>
                        </a:rPr>
                        <a:t>Турагент</a:t>
                      </a:r>
                      <a:r>
                        <a:rPr kumimoji="0" lang="uk-UA" sz="1400" kern="1200" dirty="0">
                          <a:effectLst/>
                        </a:rPr>
                        <a:t> реалізує туристичний продукт (і окремі послуги, наприклад авіаквитки, номери в готелях) за реальними цінами туроператорів або виробників послуг.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002275"/>
                  </a:ext>
                </a:extLst>
              </a:tr>
              <a:tr h="1100722">
                <a:tc>
                  <a:txBody>
                    <a:bodyPr/>
                    <a:lstStyle/>
                    <a:p>
                      <a:r>
                        <a:rPr kumimoji="0" lang="uk-UA" sz="1400" kern="1200" dirty="0">
                          <a:effectLst/>
                        </a:rPr>
                        <a:t>За приналежністю туристичного продукту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>
                          <a:effectLst/>
                        </a:rPr>
                        <a:t>Завжди має запас туристичного продукту для продажу.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>
                          <a:effectLst/>
                        </a:rPr>
                        <a:t> Просить певний продукт (послугу) тільки тоді, коли клієнт виражає купівельний інтерес.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6955512"/>
                  </a:ext>
                </a:extLst>
              </a:tr>
              <a:tr h="839947">
                <a:tc>
                  <a:txBody>
                    <a:bodyPr/>
                    <a:lstStyle/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Мінімальний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розмір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фінансового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забезпечення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становити</a:t>
                      </a:r>
                      <a:r>
                        <a:rPr lang="ru-RU" sz="1400" dirty="0">
                          <a:effectLst/>
                        </a:rPr>
                        <a:t> суму, </a:t>
                      </a:r>
                      <a:r>
                        <a:rPr lang="ru-RU" sz="1400" dirty="0" err="1">
                          <a:effectLst/>
                        </a:rPr>
                        <a:t>еквівалентну</a:t>
                      </a:r>
                      <a:r>
                        <a:rPr lang="ru-RU" sz="1400" dirty="0">
                          <a:effectLst/>
                        </a:rPr>
                        <a:t> не </a:t>
                      </a:r>
                      <a:r>
                        <a:rPr lang="ru-RU" sz="1400" dirty="0" err="1">
                          <a:effectLst/>
                        </a:rPr>
                        <a:t>менше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ніж</a:t>
                      </a:r>
                      <a:r>
                        <a:rPr lang="ru-RU" sz="1400" dirty="0">
                          <a:effectLst/>
                        </a:rPr>
                        <a:t> 20000 </a:t>
                      </a:r>
                      <a:r>
                        <a:rPr lang="ru-RU" sz="1400" dirty="0" err="1">
                          <a:effectLst/>
                        </a:rPr>
                        <a:t>євро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становити</a:t>
                      </a:r>
                      <a:r>
                        <a:rPr lang="ru-RU" sz="1400" dirty="0">
                          <a:effectLst/>
                        </a:rPr>
                        <a:t> суму, </a:t>
                      </a:r>
                      <a:r>
                        <a:rPr lang="ru-RU" sz="1400" dirty="0" err="1">
                          <a:effectLst/>
                        </a:rPr>
                        <a:t>еквівалентну</a:t>
                      </a:r>
                      <a:r>
                        <a:rPr lang="ru-RU" sz="1400" dirty="0">
                          <a:effectLst/>
                        </a:rPr>
                        <a:t> не </a:t>
                      </a:r>
                      <a:r>
                        <a:rPr lang="ru-RU" sz="1400" dirty="0" err="1">
                          <a:effectLst/>
                        </a:rPr>
                        <a:t>менше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ніж</a:t>
                      </a:r>
                      <a:r>
                        <a:rPr lang="ru-RU" sz="1400" dirty="0">
                          <a:effectLst/>
                        </a:rPr>
                        <a:t> 2000 </a:t>
                      </a:r>
                      <a:r>
                        <a:rPr lang="ru-RU" sz="1400" dirty="0" err="1">
                          <a:effectLst/>
                        </a:rPr>
                        <a:t>євро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4126957166"/>
                  </a:ext>
                </a:extLst>
              </a:tr>
            </a:tbl>
          </a:graphicData>
        </a:graphic>
      </p:graphicFrame>
      <p:pic>
        <p:nvPicPr>
          <p:cNvPr id="3074" name="Picture 2" descr="Картинки по запросу туроператор">
            <a:extLst>
              <a:ext uri="{FF2B5EF4-FFF2-40B4-BE49-F238E27FC236}">
                <a16:creationId xmlns:a16="http://schemas.microsoft.com/office/drawing/2014/main" xmlns="" id="{F736437F-25E3-45E6-840A-AA425D9F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694886"/>
            <a:ext cx="20002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75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F68DBE-8EC7-4082-B7C7-5755B630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666516"/>
            <a:ext cx="109728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Туроператори підрозділяються: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72AC91A-643E-4F53-AB8E-F9A622A18411}"/>
              </a:ext>
            </a:extLst>
          </p:cNvPr>
          <p:cNvSpPr/>
          <p:nvPr/>
        </p:nvSpPr>
        <p:spPr>
          <a:xfrm>
            <a:off x="850641" y="2690639"/>
            <a:ext cx="2584580" cy="13436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F03F10-796A-4550-9C88-49D75AD2D282}"/>
              </a:ext>
            </a:extLst>
          </p:cNvPr>
          <p:cNvSpPr txBox="1"/>
          <p:nvPr/>
        </p:nvSpPr>
        <p:spPr>
          <a:xfrm>
            <a:off x="1237395" y="3039277"/>
            <a:ext cx="181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діяльності: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1B1A389-F068-4988-9A3F-7F0B2A12BCFA}"/>
              </a:ext>
            </a:extLst>
          </p:cNvPr>
          <p:cNvSpPr/>
          <p:nvPr/>
        </p:nvSpPr>
        <p:spPr>
          <a:xfrm>
            <a:off x="3821974" y="1380930"/>
            <a:ext cx="7029527" cy="45384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71B4AF-B14C-4E75-9550-788B8DD34B51}"/>
              </a:ext>
            </a:extLst>
          </p:cNvPr>
          <p:cNvSpPr txBox="1"/>
          <p:nvPr/>
        </p:nvSpPr>
        <p:spPr>
          <a:xfrm>
            <a:off x="4452257" y="1530220"/>
            <a:ext cx="604623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Оператори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 ринку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продають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турпакети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використанням чартерних авіарейсів в місця масового туризму.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оператори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туроператори, що спеціалізуються на певному продукті або сегменті ринку (на певній країні, на певному виді туризму і т. д.). У свою чергу вони можуть бути: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туроператорами спеціального інтересу (наприклад, спортивно-пригодницького туризму, організації сафарі в Африці і т. д.);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туроператорами спеціального місця призначення (наприклад, поїздки в Англію, Францію і т. д.);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туроператорами певної клієнтури (для молоді, сімейних пар, бізнесменів і т. д.);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туроператорами спеціальних місць розміщення (у будинках відпочинку, на турбазах і т. д.);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туроператорами, що використовують певний вид транспорту (теплоходи, потяги і т. д.).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Картинки по запросу туроператор">
            <a:extLst>
              <a:ext uri="{FF2B5EF4-FFF2-40B4-BE49-F238E27FC236}">
                <a16:creationId xmlns:a16="http://schemas.microsoft.com/office/drawing/2014/main" xmlns="" id="{8E51005C-2CFF-4900-A620-A9B5F218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1" y="5770049"/>
            <a:ext cx="2936032" cy="6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7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058FBB78-B921-469E-8621-6B91ED48B737}"/>
              </a:ext>
            </a:extLst>
          </p:cNvPr>
          <p:cNvSpPr/>
          <p:nvPr/>
        </p:nvSpPr>
        <p:spPr>
          <a:xfrm>
            <a:off x="783771" y="1502231"/>
            <a:ext cx="3200400" cy="147423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BBDB0A-A1A4-4273-81D6-9F9C1EDBA44E}"/>
              </a:ext>
            </a:extLst>
          </p:cNvPr>
          <p:cNvSpPr txBox="1"/>
          <p:nvPr/>
        </p:nvSpPr>
        <p:spPr>
          <a:xfrm>
            <a:off x="1278294" y="199675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діяльності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281BDA0-0DCD-491A-914D-9311147D33E3}"/>
              </a:ext>
            </a:extLst>
          </p:cNvPr>
          <p:cNvSpPr/>
          <p:nvPr/>
        </p:nvSpPr>
        <p:spPr>
          <a:xfrm>
            <a:off x="4478694" y="891074"/>
            <a:ext cx="7025952" cy="23513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CF6834-371D-47DE-AFEC-ECDAB3655E09}"/>
              </a:ext>
            </a:extLst>
          </p:cNvPr>
          <p:cNvSpPr txBox="1"/>
          <p:nvPr/>
        </p:nvSpPr>
        <p:spPr>
          <a:xfrm>
            <a:off x="5091405" y="1134413"/>
            <a:ext cx="6316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 (внутрішні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туроператори. Вони складають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турпакети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маршрутами в межах країни проживання.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виїзні туроператори орієнтують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турпакети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зарубіжні країни.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Виїзні туроператори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турпакети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зарубіжні країни.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Туроператори на прийомі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базуються в країні призначення і обслуговують туристів, що прибувають.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0EC304E-8B59-449F-A753-F887160E301C}"/>
              </a:ext>
            </a:extLst>
          </p:cNvPr>
          <p:cNvSpPr/>
          <p:nvPr/>
        </p:nvSpPr>
        <p:spPr>
          <a:xfrm>
            <a:off x="783769" y="4234835"/>
            <a:ext cx="3265715" cy="159553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31A41C-0FC9-4FF4-9A58-83D16086BDDA}"/>
              </a:ext>
            </a:extLst>
          </p:cNvPr>
          <p:cNvSpPr txBox="1"/>
          <p:nvPr/>
        </p:nvSpPr>
        <p:spPr>
          <a:xfrm>
            <a:off x="1278294" y="4709438"/>
            <a:ext cx="25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прийому і відправки  туристів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B4A3CA5-DAF5-4DFC-A5F9-CB075717DC6E}"/>
              </a:ext>
            </a:extLst>
          </p:cNvPr>
          <p:cNvSpPr/>
          <p:nvPr/>
        </p:nvSpPr>
        <p:spPr>
          <a:xfrm>
            <a:off x="4478694" y="3927414"/>
            <a:ext cx="7240554" cy="235131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C6A1C0-A73F-494A-954E-D4BAD6F969D7}"/>
              </a:ext>
            </a:extLst>
          </p:cNvPr>
          <p:cNvSpPr txBox="1"/>
          <p:nvPr/>
        </p:nvSpPr>
        <p:spPr>
          <a:xfrm>
            <a:off x="4945224" y="4260710"/>
            <a:ext cx="6559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приймаючими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58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74737"/>
              </p:ext>
            </p:extLst>
          </p:nvPr>
        </p:nvGraphicFramePr>
        <p:xfrm>
          <a:off x="609600" y="905705"/>
          <a:ext cx="10972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32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2501"/>
            <a:ext cx="9889067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Ініціативні (</a:t>
            </a:r>
            <a:r>
              <a:rPr lang="uk-UA" dirty="0" err="1"/>
              <a:t>аутгоінгові</a:t>
            </a:r>
            <a:r>
              <a:rPr lang="uk-UA" dirty="0"/>
              <a:t>) ТО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3206" y="1844675"/>
            <a:ext cx="3836835" cy="4895850"/>
          </a:xfrm>
        </p:spPr>
        <p:txBody>
          <a:bodyPr/>
          <a:lstStyle/>
          <a:p>
            <a:r>
              <a:rPr lang="uk-UA" b="1" dirty="0"/>
              <a:t>Повинні максимально володіти інформацією про напрям, за яким вони працюють</a:t>
            </a:r>
            <a:r>
              <a:rPr lang="uk-UA" dirty="0"/>
              <a:t>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81586" y="1844675"/>
            <a:ext cx="7997126" cy="4895850"/>
          </a:xfrm>
        </p:spPr>
        <p:txBody>
          <a:bodyPr/>
          <a:lstStyle/>
          <a:p>
            <a:r>
              <a:rPr lang="uk-UA" b="1" dirty="0"/>
              <a:t>Постійно прилаштовуються до роботи зарубіжних партнерів:</a:t>
            </a:r>
          </a:p>
          <a:p>
            <a:r>
              <a:rPr lang="uk-UA" dirty="0"/>
              <a:t>       </a:t>
            </a:r>
            <a:r>
              <a:rPr lang="uk-UA" i="1" dirty="0"/>
              <a:t>часові пояси</a:t>
            </a:r>
          </a:p>
          <a:p>
            <a:r>
              <a:rPr lang="uk-UA" i="1" dirty="0"/>
              <a:t>       години роботи партнера</a:t>
            </a:r>
          </a:p>
          <a:p>
            <a:r>
              <a:rPr lang="uk-UA" i="1" dirty="0"/>
              <a:t>       ментальність</a:t>
            </a:r>
          </a:p>
          <a:p>
            <a:r>
              <a:rPr lang="uk-UA" i="1" dirty="0"/>
              <a:t>       висока вартість витрат у випадку суперечок</a:t>
            </a:r>
          </a:p>
          <a:p>
            <a:r>
              <a:rPr lang="uk-UA" dirty="0"/>
              <a:t>       високі витрати на рекламні подорожі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63206" y="5935851"/>
            <a:ext cx="11570489" cy="8046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>
                <a:latin typeface="Arial" panose="020B0604020202020204" pitchFamily="34" charset="0"/>
              </a:rPr>
              <a:t>В середовищі ІТО України найвищий рівень конкуренції!!!!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4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889067" cy="1016996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Види </a:t>
            </a:r>
            <a:r>
              <a:rPr lang="uk-UA" sz="2400" dirty="0" err="1" smtClean="0"/>
              <a:t>ІніціативнихТО</a:t>
            </a:r>
            <a:r>
              <a:rPr lang="uk-UA" sz="2400" dirty="0" smtClean="0"/>
              <a:t>, 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активності</a:t>
            </a:r>
            <a:r>
              <a:rPr lang="ru-RU" sz="2400" dirty="0" smtClean="0"/>
              <a:t> </a:t>
            </a:r>
            <a:r>
              <a:rPr lang="ru-RU" sz="2400" b="1" u="sng" dirty="0" err="1" smtClean="0"/>
              <a:t>співпраці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аутгоінгового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туристичного</a:t>
            </a:r>
            <a:r>
              <a:rPr lang="ru-RU" sz="2400" b="1" u="sng" dirty="0" smtClean="0"/>
              <a:t> оператора та </a:t>
            </a:r>
            <a:r>
              <a:rPr lang="ru-RU" sz="2400" b="1" u="sng" dirty="0" err="1" smtClean="0"/>
              <a:t>авіакомпаній</a:t>
            </a:r>
            <a:r>
              <a:rPr lang="ru-RU" sz="2400" dirty="0" smtClean="0"/>
              <a:t>  </a:t>
            </a:r>
            <a:endParaRPr lang="uk-UA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42693"/>
              </p:ext>
            </p:extLst>
          </p:nvPr>
        </p:nvGraphicFramePr>
        <p:xfrm>
          <a:off x="490779" y="891365"/>
          <a:ext cx="11152564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войная волна 7"/>
          <p:cNvSpPr/>
          <p:nvPr/>
        </p:nvSpPr>
        <p:spPr bwMode="auto">
          <a:xfrm>
            <a:off x="7780150" y="5486400"/>
            <a:ext cx="3921071" cy="1254125"/>
          </a:xfrm>
          <a:prstGeom prst="doubleWav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Немає </a:t>
            </a:r>
            <a:r>
              <a:rPr kumimoji="0" lang="uk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фін.ресурсів</a:t>
            </a:r>
            <a:endParaRPr kumimoji="0" lang="uk-UA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latin typeface="Arial" panose="020B0604020202020204" pitchFamily="34" charset="0"/>
              </a:rPr>
              <a:t>Є зручні регулярні рейси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Має іншу спеціалізацію</a:t>
            </a:r>
            <a:r>
              <a:rPr kumimoji="0" lang="uk-UA" sz="1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–авто, </a:t>
            </a:r>
            <a:r>
              <a:rPr kumimoji="0" lang="uk-UA" sz="180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т.д</a:t>
            </a:r>
            <a:endParaRPr kumimoji="0" lang="uk-UA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28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993"/>
            <a:ext cx="9889067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Види </a:t>
            </a:r>
            <a:r>
              <a:rPr lang="uk-UA" dirty="0" err="1" smtClean="0"/>
              <a:t>ІініціативнихТО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334690"/>
              </p:ext>
            </p:extLst>
          </p:nvPr>
        </p:nvGraphicFramePr>
        <p:xfrm>
          <a:off x="609600" y="1249681"/>
          <a:ext cx="10972800" cy="507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53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2491" y="0"/>
            <a:ext cx="9889067" cy="11582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2700" dirty="0" smtClean="0"/>
              <a:t>Рецептивні – </a:t>
            </a:r>
            <a:r>
              <a:rPr lang="uk-UA" sz="2700" dirty="0" err="1" smtClean="0"/>
              <a:t>інкамінг</a:t>
            </a:r>
            <a:r>
              <a:rPr lang="uk-UA" sz="2700" dirty="0" smtClean="0"/>
              <a:t> ТО (РТО)</a:t>
            </a:r>
            <a:br>
              <a:rPr lang="uk-UA" sz="2700" dirty="0" smtClean="0"/>
            </a:br>
            <a:r>
              <a:rPr lang="ru-RU" sz="2700" b="1" dirty="0" smtClean="0"/>
              <a:t> </a:t>
            </a:r>
            <a:r>
              <a:rPr lang="ru-RU" sz="2700" b="1" dirty="0" err="1" smtClean="0"/>
              <a:t>інкамінг</a:t>
            </a:r>
            <a:r>
              <a:rPr lang="ru-RU" sz="2700" dirty="0" smtClean="0"/>
              <a:t> - </a:t>
            </a:r>
            <a:r>
              <a:rPr lang="ru-RU" sz="2700" dirty="0" err="1" smtClean="0"/>
              <a:t>є</a:t>
            </a:r>
            <a:r>
              <a:rPr lang="ru-RU" sz="2700" dirty="0" smtClean="0"/>
              <a:t> </a:t>
            </a:r>
            <a:r>
              <a:rPr lang="ru-RU" sz="2700" dirty="0" err="1" smtClean="0"/>
              <a:t>функція</a:t>
            </a:r>
            <a:r>
              <a:rPr lang="ru-RU" sz="2700" dirty="0" smtClean="0"/>
              <a:t> туроператора по </a:t>
            </a:r>
            <a:r>
              <a:rPr lang="ru-RU" sz="2700" dirty="0" err="1" smtClean="0"/>
              <a:t>розробці</a:t>
            </a:r>
            <a:r>
              <a:rPr lang="ru-RU" sz="2700" dirty="0" smtClean="0"/>
              <a:t>, </a:t>
            </a:r>
            <a:r>
              <a:rPr lang="ru-RU" sz="2700" dirty="0" err="1" smtClean="0"/>
              <a:t>просуванню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організації</a:t>
            </a:r>
            <a:r>
              <a:rPr lang="ru-RU" sz="2700" dirty="0" smtClean="0"/>
              <a:t> </a:t>
            </a:r>
            <a:r>
              <a:rPr lang="ru-RU" sz="2700" dirty="0" err="1" smtClean="0"/>
              <a:t>турів</a:t>
            </a:r>
            <a:r>
              <a:rPr lang="ru-RU" sz="2700" dirty="0" smtClean="0"/>
              <a:t> </a:t>
            </a:r>
            <a:r>
              <a:rPr lang="ru-RU" sz="2700" b="1" dirty="0" smtClean="0"/>
              <a:t>на </a:t>
            </a:r>
            <a:r>
              <a:rPr lang="ru-RU" sz="2700" b="1" dirty="0" err="1" smtClean="0"/>
              <a:t>території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власної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країни</a:t>
            </a:r>
            <a:r>
              <a:rPr lang="ru-RU" sz="2700" b="1" dirty="0" smtClean="0"/>
              <a:t> для </a:t>
            </a:r>
            <a:r>
              <a:rPr lang="ru-RU" sz="2700" b="1" dirty="0" err="1" smtClean="0"/>
              <a:t>іноземних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громадян</a:t>
            </a:r>
            <a:r>
              <a:rPr lang="ru-RU" sz="2700" dirty="0" smtClean="0"/>
              <a:t>. </a:t>
            </a:r>
            <a:endParaRPr lang="uk-UA" sz="27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82597" y="1202649"/>
            <a:ext cx="5221637" cy="4895850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передбачати різні модифікації залежно від типу туристів, особливо – країни їх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 err="1" smtClean="0"/>
              <a:t>їх</a:t>
            </a:r>
            <a:r>
              <a:rPr lang="ru-RU" sz="2000" dirty="0" smtClean="0"/>
              <a:t> , </a:t>
            </a:r>
            <a:r>
              <a:rPr lang="ru-RU" sz="2000" dirty="0" err="1" smtClean="0"/>
              <a:t>національною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приналежністю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соціальним</a:t>
            </a:r>
            <a:r>
              <a:rPr lang="ru-RU" sz="2000" dirty="0" smtClean="0"/>
              <a:t> статусом, </a:t>
            </a:r>
            <a:r>
              <a:rPr lang="ru-RU" sz="2000" dirty="0" err="1" smtClean="0"/>
              <a:t>самоціллю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подорожі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 величезних зусиль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просування </a:t>
            </a:r>
            <a:r>
              <a:rPr lang="ru-RU" sz="2000" dirty="0" smtClean="0"/>
              <a:t>на </a:t>
            </a:r>
            <a:r>
              <a:rPr lang="ru-RU" sz="2000" dirty="0" err="1" smtClean="0"/>
              <a:t>зарубіжних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туристичних</a:t>
            </a:r>
            <a:r>
              <a:rPr lang="ru-RU" sz="2000" dirty="0" smtClean="0"/>
              <a:t> ринках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Заходи, що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допомогають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зробити-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 ринках, часто – спільно з державними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НТО, участь у виставках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649068" y="1076190"/>
            <a:ext cx="5423976" cy="4895850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залежить від іміджу країни в цілому (або її регіону) 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володіє ситуацією на місцевому ринку, має зв’язки з постачальниками послуг</a:t>
            </a:r>
          </a:p>
        </p:txBody>
      </p:sp>
      <p:pic>
        <p:nvPicPr>
          <p:cNvPr id="10242" name="Picture 2" descr="Картинки по запросу туроператори">
            <a:extLst>
              <a:ext uri="{FF2B5EF4-FFF2-40B4-BE49-F238E27FC236}">
                <a16:creationId xmlns:a16="http://schemas.microsoft.com/office/drawing/2014/main" xmlns="" id="{43D0169D-C87C-4E8E-BC2A-6ED76622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78" y="3075125"/>
            <a:ext cx="4980561" cy="332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57" y="506438"/>
            <a:ext cx="10207706" cy="717454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основних понять як об’єктів вивчення дисципліни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058" y="747395"/>
            <a:ext cx="9240259" cy="55619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Туроперейтинг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турпакету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турпродукту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продукту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оптимізацію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пакету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 маршруту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Формування туристичного продукту полягає в: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створенні комплексу туристичних послуг, узгоджених за часом, місцем, якістю, ціні, порядку і тривалості їх надання туристові;</a:t>
            </a:r>
          </a:p>
          <a:p>
            <a:pPr lvl="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ціноутворенні готового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турпродукту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формуванні асортименту і модифікацій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турпродукту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залежно від типів клієнтів, турів, тривалості поїздки, якості постачальників, що входять до складу туристичного пакету послуг;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наданні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турпродукту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максимальної привабливості і конкурентних переваг</a:t>
            </a:r>
          </a:p>
          <a:p>
            <a:pPr>
              <a:buNone/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асоціюють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поняттям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пакет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тобто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обов'язковим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комплексом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надаються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груповому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плану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серійний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пропонуються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широкий продаж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5" name="Овал 4"/>
          <p:cNvSpPr/>
          <p:nvPr/>
        </p:nvSpPr>
        <p:spPr bwMode="auto">
          <a:xfrm>
            <a:off x="9242474" y="4867422"/>
            <a:ext cx="2949526" cy="1730326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продукт -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ширше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вагоміше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турпакет!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992"/>
            <a:ext cx="9889067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/>
              <a:t>Інсайдінг</a:t>
            </a:r>
            <a:r>
              <a:rPr lang="uk-UA" dirty="0"/>
              <a:t> – внутрішні 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8850" y="1338837"/>
            <a:ext cx="6254570" cy="4895850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гарні ділові зв’язки всередині країни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 норма прибутку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чартерів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 клієнти частіше самостійно організують подорожі всередині країни</a:t>
            </a:r>
            <a:r>
              <a:rPr lang="ru-RU" sz="2000" dirty="0" smtClean="0"/>
              <a:t> .</a:t>
            </a:r>
            <a:r>
              <a:rPr lang="ru-RU" sz="2000" b="1" dirty="0" smtClean="0"/>
              <a:t>невелика </a:t>
            </a:r>
            <a:r>
              <a:rPr lang="ru-RU" sz="2000" b="1" dirty="0" err="1" smtClean="0"/>
              <a:t>частка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організованого</a:t>
            </a:r>
            <a:r>
              <a:rPr lang="ru-RU" sz="2000" b="1" dirty="0" smtClean="0"/>
              <a:t> туризму в </a:t>
            </a:r>
            <a:r>
              <a:rPr lang="ru-RU" sz="2000" b="1" dirty="0" err="1" smtClean="0"/>
              <a:t>загальній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внутрішніх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подорожей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мандрівники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володіючи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інформацією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засоби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розміщення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рух</a:t>
            </a:r>
            <a:r>
              <a:rPr lang="ru-RU" sz="2000" b="1" dirty="0" smtClean="0"/>
              <a:t> транспорту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т.д.,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бар'єрів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вважають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неорганізований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самостійний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внутрішній</a:t>
            </a:r>
            <a:r>
              <a:rPr lang="ru-RU" sz="2000" dirty="0" smtClean="0"/>
              <a:t> туризм, </a:t>
            </a:r>
            <a:r>
              <a:rPr lang="ru-RU" sz="2000" dirty="0" err="1" smtClean="0"/>
              <a:t>звертаючись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допомоги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інсайд-туроператорів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сезони</a:t>
            </a:r>
            <a:r>
              <a:rPr lang="ru-RU" sz="2000" dirty="0" smtClean="0"/>
              <a:t>, та </a:t>
            </a:r>
            <a:r>
              <a:rPr lang="ru-RU" sz="2000" dirty="0" err="1" smtClean="0"/>
              <a:t>й</a:t>
            </a:r>
            <a:r>
              <a:rPr lang="ru-RU" sz="2000" dirty="0" smtClean="0"/>
              <a:t> то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метою </a:t>
            </a:r>
            <a:r>
              <a:rPr lang="ru-RU" sz="2000" dirty="0" err="1" smtClean="0"/>
              <a:t>забронювати</a:t>
            </a:r>
            <a:r>
              <a:rPr lang="ru-RU" sz="2000" dirty="0" smtClean="0"/>
              <a:t> номер, а не </a:t>
            </a:r>
            <a:r>
              <a:rPr lang="ru-RU" sz="2000" dirty="0" err="1" smtClean="0"/>
              <a:t>придбати</a:t>
            </a:r>
            <a:r>
              <a:rPr lang="ru-RU" sz="2000" dirty="0" smtClean="0"/>
              <a:t> турпакет). </a:t>
            </a:r>
          </a:p>
          <a:p>
            <a:r>
              <a:rPr lang="ru-RU" sz="2000" dirty="0" err="1" smtClean="0"/>
              <a:t>необхідність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орієнтованості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турпродукту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середній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незаможний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</a:t>
            </a:r>
            <a:r>
              <a:rPr lang="ru-RU" sz="2000" dirty="0" smtClean="0"/>
              <a:t> (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верств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віддасть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відпочинок</a:t>
            </a:r>
            <a:r>
              <a:rPr lang="ru-RU" sz="2000" dirty="0" smtClean="0"/>
              <a:t> за межами </a:t>
            </a:r>
            <a:r>
              <a:rPr lang="ru-RU" sz="2000" dirty="0" err="1" smtClean="0"/>
              <a:t>батьківщини</a:t>
            </a:r>
            <a:r>
              <a:rPr lang="ru-RU" sz="2000" dirty="0" smtClean="0"/>
              <a:t>),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ÑÑÐ¸Ð·Ð¼ ÑÐºÑÐ°ÑÐ½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43" y="3616088"/>
            <a:ext cx="5005557" cy="31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7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57200" y="335281"/>
            <a:ext cx="10972800" cy="5989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Плануючи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туристичний</a:t>
            </a:r>
            <a:r>
              <a:rPr lang="ru-RU" dirty="0" smtClean="0"/>
              <a:t> продукт, </a:t>
            </a:r>
            <a:r>
              <a:rPr lang="ru-RU" dirty="0" err="1" smtClean="0"/>
              <a:t>інсайд-туроператор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провести </a:t>
            </a:r>
            <a:r>
              <a:rPr lang="ru-RU" dirty="0" err="1" smtClean="0"/>
              <a:t>маркетингове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туристичного</a:t>
            </a:r>
            <a:r>
              <a:rPr lang="ru-RU" dirty="0" smtClean="0"/>
              <a:t> ринку, </a:t>
            </a:r>
            <a:r>
              <a:rPr lang="ru-RU" b="1" dirty="0" err="1" smtClean="0"/>
              <a:t>виділивши</a:t>
            </a:r>
            <a:r>
              <a:rPr lang="ru-RU" b="1" dirty="0" smtClean="0"/>
              <a:t> потреби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превалюють</a:t>
            </a:r>
            <a:r>
              <a:rPr lang="ru-RU" dirty="0" smtClean="0"/>
              <a:t> на ринку,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реальними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туристичної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зайняти</a:t>
            </a:r>
            <a:r>
              <a:rPr lang="ru-RU" b="1" dirty="0" smtClean="0"/>
              <a:t> ту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іншу</a:t>
            </a:r>
            <a:r>
              <a:rPr lang="ru-RU" b="1" dirty="0" smtClean="0"/>
              <a:t> </a:t>
            </a:r>
            <a:r>
              <a:rPr lang="ru-RU" b="1" dirty="0" err="1" smtClean="0"/>
              <a:t>нішу</a:t>
            </a:r>
            <a:r>
              <a:rPr lang="ru-RU" b="1" dirty="0" smtClean="0"/>
              <a:t> на ринку, </a:t>
            </a:r>
            <a:r>
              <a:rPr lang="ru-RU" b="1" dirty="0" err="1" smtClean="0"/>
              <a:t>запропонувавши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позиціонує</a:t>
            </a:r>
            <a:r>
              <a:rPr lang="ru-RU" b="1" dirty="0" smtClean="0"/>
              <a:t> </a:t>
            </a:r>
            <a:r>
              <a:rPr lang="ru-RU" b="1" dirty="0" err="1" smtClean="0"/>
              <a:t>урпродукт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Таким чином, </a:t>
            </a:r>
            <a:r>
              <a:rPr lang="ru-RU" dirty="0" err="1" smtClean="0"/>
              <a:t>інсайд-туроператору</a:t>
            </a:r>
            <a:r>
              <a:rPr lang="ru-RU" dirty="0" smtClean="0"/>
              <a:t> </a:t>
            </a:r>
            <a:r>
              <a:rPr lang="ru-RU" b="1" dirty="0" err="1" smtClean="0"/>
              <a:t>значно</a:t>
            </a:r>
            <a:r>
              <a:rPr lang="ru-RU" b="1" dirty="0" smtClean="0"/>
              <a:t> </a:t>
            </a:r>
            <a:r>
              <a:rPr lang="ru-RU" b="1" dirty="0" err="1" smtClean="0"/>
              <a:t>простіше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дешевше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двом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, </a:t>
            </a:r>
            <a:r>
              <a:rPr lang="ru-RU" dirty="0" err="1" smtClean="0"/>
              <a:t>розробляти</a:t>
            </a:r>
            <a:r>
              <a:rPr lang="ru-RU" dirty="0" smtClean="0"/>
              <a:t> </a:t>
            </a:r>
            <a:r>
              <a:rPr lang="ru-RU" dirty="0" err="1" smtClean="0"/>
              <a:t>турпродукт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максимально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інсайд-туроперейтинг</a:t>
            </a:r>
            <a:r>
              <a:rPr lang="ru-RU" dirty="0" smtClean="0"/>
              <a:t> вельми </a:t>
            </a:r>
            <a:r>
              <a:rPr lang="ru-RU" dirty="0" err="1" smtClean="0"/>
              <a:t>розвинений</a:t>
            </a:r>
            <a:r>
              <a:rPr lang="ru-RU" dirty="0" smtClean="0"/>
              <a:t> у великих (США, Канада)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слабких</a:t>
            </a:r>
            <a:r>
              <a:rPr lang="ru-RU" dirty="0" smtClean="0"/>
              <a:t> державах,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закордонний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 </a:t>
            </a:r>
            <a:r>
              <a:rPr lang="ru-RU" dirty="0" err="1" smtClean="0"/>
              <a:t>недоступний</a:t>
            </a:r>
            <a:r>
              <a:rPr lang="ru-RU" dirty="0" smtClean="0"/>
              <a:t> (</a:t>
            </a:r>
            <a:r>
              <a:rPr lang="ru-RU" dirty="0" err="1" smtClean="0"/>
              <a:t>Росія</a:t>
            </a:r>
            <a:r>
              <a:rPr lang="ru-RU" dirty="0" smtClean="0"/>
              <a:t>, </a:t>
            </a:r>
            <a:r>
              <a:rPr lang="ru-RU" dirty="0" err="1" smtClean="0"/>
              <a:t>Бразилія</a:t>
            </a:r>
            <a:r>
              <a:rPr lang="ru-RU" dirty="0" smtClean="0"/>
              <a:t>, Мексика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" y="474345"/>
            <a:ext cx="11475720" cy="5324535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З метою </a:t>
            </a:r>
            <a:r>
              <a:rPr lang="ru-RU" sz="2000" b="1" dirty="0" err="1" smtClean="0"/>
              <a:t>виживання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конкуренції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максимально </a:t>
            </a:r>
            <a:r>
              <a:rPr lang="ru-RU" sz="2000" dirty="0" err="1" smtClean="0"/>
              <a:t>можливого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прибутку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інсайд-туроператори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знайшли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єдиний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вихід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придбання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комитмент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популярних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співгромадян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готелях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туристичних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центрів</a:t>
            </a:r>
            <a:r>
              <a:rPr lang="ru-RU" sz="2000" dirty="0" smtClean="0"/>
              <a:t>. </a:t>
            </a:r>
          </a:p>
          <a:p>
            <a:endParaRPr lang="uk-UA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Така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по-перше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відсікає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внутрішнього</a:t>
            </a:r>
            <a:r>
              <a:rPr lang="ru-RU" sz="2000" dirty="0" smtClean="0"/>
              <a:t> туриста </a:t>
            </a:r>
            <a:r>
              <a:rPr lang="ru-RU" sz="2000" dirty="0" err="1" smtClean="0"/>
              <a:t>розселитися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готелі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самостійно</a:t>
            </a:r>
            <a:r>
              <a:rPr lang="ru-RU" sz="2000" dirty="0" smtClean="0"/>
              <a:t>, </a:t>
            </a:r>
            <a:r>
              <a:rPr lang="ru-RU" sz="2000" dirty="0" err="1" smtClean="0"/>
              <a:t>змушуючи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вдатися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 оператора, </a:t>
            </a:r>
            <a:r>
              <a:rPr lang="ru-RU" sz="2000" dirty="0" err="1" smtClean="0"/>
              <a:t>по-друге</a:t>
            </a:r>
            <a:r>
              <a:rPr lang="ru-RU" sz="2000" dirty="0" smtClean="0"/>
              <a:t>,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туроператорам, </a:t>
            </a:r>
            <a:r>
              <a:rPr lang="ru-RU" sz="2000" dirty="0" err="1" smtClean="0"/>
              <a:t>отримуючи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прибуток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продажну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ціну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кімнати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нижче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стійки</a:t>
            </a:r>
            <a:r>
              <a:rPr lang="ru-RU" sz="2000" dirty="0" smtClean="0"/>
              <a:t> самого </a:t>
            </a:r>
            <a:r>
              <a:rPr lang="ru-RU" sz="2000" dirty="0" err="1" smtClean="0"/>
              <a:t>готелю</a:t>
            </a:r>
            <a:r>
              <a:rPr lang="ru-RU" sz="2000" dirty="0" smtClean="0"/>
              <a:t> (за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договірних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готельєри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придбання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комитмент</a:t>
            </a:r>
            <a:r>
              <a:rPr lang="ru-RU" sz="2000" dirty="0" smtClean="0"/>
              <a:t> </a:t>
            </a:r>
            <a:r>
              <a:rPr lang="ru-RU" sz="2000" dirty="0" err="1" smtClean="0"/>
              <a:t>за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середньорічною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хорошими </a:t>
            </a:r>
            <a:r>
              <a:rPr lang="ru-RU" sz="2000" dirty="0" err="1" smtClean="0"/>
              <a:t>комісійними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бартерних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хотельери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оператора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т.д.).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Дотримуючись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описаної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внутрішні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клієнтам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розміщення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цінами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привабливішим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зробить</a:t>
            </a:r>
            <a:r>
              <a:rPr lang="ru-RU" sz="2000" dirty="0" smtClean="0"/>
              <a:t> сам </a:t>
            </a:r>
            <a:r>
              <a:rPr lang="ru-RU" sz="2000" dirty="0" err="1" smtClean="0"/>
              <a:t>готель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неорганізованих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власну</a:t>
            </a:r>
            <a:r>
              <a:rPr lang="ru-RU" sz="2000" dirty="0" smtClean="0"/>
              <a:t> </a:t>
            </a:r>
            <a:r>
              <a:rPr lang="ru-RU" sz="2000" dirty="0" err="1" smtClean="0"/>
              <a:t>агентську</a:t>
            </a:r>
            <a:r>
              <a:rPr lang="ru-RU" sz="2000" dirty="0" smtClean="0"/>
              <a:t> мережу по </a:t>
            </a:r>
            <a:r>
              <a:rPr lang="ru-RU" sz="2000" dirty="0" err="1" smtClean="0"/>
              <a:t>реалізації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кімнат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внутрішньому</a:t>
            </a:r>
            <a:r>
              <a:rPr lang="ru-RU" sz="2000" dirty="0" smtClean="0"/>
              <a:t> ринку.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468" y="123987"/>
            <a:ext cx="9889067" cy="1720688"/>
          </a:xfrm>
        </p:spPr>
        <p:txBody>
          <a:bodyPr>
            <a:normAutofit/>
          </a:bodyPr>
          <a:lstStyle/>
          <a:p>
            <a:pPr algn="ctr"/>
            <a:r>
              <a:rPr lang="uk-UA" altLang="uk-UA" sz="3400" dirty="0"/>
              <a:t>Важливе значення у роботі ТО відіграє профіль фірми.</a:t>
            </a:r>
            <a:endParaRPr lang="ru-RU" altLang="uk-UA" sz="34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altLang="uk-UA" b="1" dirty="0"/>
              <a:t>Профілем роботи</a:t>
            </a:r>
            <a:r>
              <a:rPr lang="uk-UA" altLang="uk-UA" dirty="0"/>
              <a:t> туроператора чи </a:t>
            </a:r>
            <a:r>
              <a:rPr lang="uk-UA" altLang="uk-UA" dirty="0" err="1"/>
              <a:t>турагента</a:t>
            </a:r>
            <a:r>
              <a:rPr lang="uk-UA" altLang="uk-UA" dirty="0"/>
              <a:t> називають </a:t>
            </a:r>
            <a:r>
              <a:rPr lang="uk-UA" altLang="uk-UA" b="1" dirty="0"/>
              <a:t>домінуючі </a:t>
            </a:r>
            <a:r>
              <a:rPr lang="uk-UA" altLang="uk-UA" dirty="0"/>
              <a:t>в його асортиментів </a:t>
            </a:r>
            <a:r>
              <a:rPr lang="uk-UA" altLang="uk-UA" dirty="0" err="1"/>
              <a:t>турпродукту</a:t>
            </a:r>
            <a:r>
              <a:rPr lang="uk-UA" altLang="uk-UA" dirty="0"/>
              <a:t> </a:t>
            </a:r>
            <a:r>
              <a:rPr lang="uk-UA" altLang="uk-UA" b="1" dirty="0"/>
              <a:t>географічні напрями  </a:t>
            </a:r>
            <a:r>
              <a:rPr lang="uk-UA" altLang="uk-UA" dirty="0"/>
              <a:t>подорожей чи </a:t>
            </a:r>
            <a:r>
              <a:rPr lang="uk-UA" altLang="uk-UA" b="1" dirty="0"/>
              <a:t>видів турів</a:t>
            </a:r>
            <a:r>
              <a:rPr lang="uk-UA" altLang="uk-UA" dirty="0"/>
              <a:t>. Тобто основний </a:t>
            </a:r>
            <a:r>
              <a:rPr lang="uk-UA" altLang="uk-UA" dirty="0" err="1"/>
              <a:t>турпродукт</a:t>
            </a:r>
            <a:r>
              <a:rPr lang="uk-UA" altLang="uk-UA" dirty="0"/>
              <a:t> вузькопрофільних (спеціалізованих) </a:t>
            </a:r>
            <a:r>
              <a:rPr lang="uk-UA" altLang="uk-UA" dirty="0" err="1"/>
              <a:t>турфірм</a:t>
            </a:r>
            <a:r>
              <a:rPr lang="uk-UA" altLang="uk-UA" dirty="0"/>
              <a:t> залежить від:</a:t>
            </a:r>
          </a:p>
          <a:p>
            <a:pPr lvl="3">
              <a:lnSpc>
                <a:spcPct val="80000"/>
              </a:lnSpc>
            </a:pPr>
            <a:r>
              <a:rPr lang="uk-UA" altLang="uk-UA" sz="2400" dirty="0"/>
              <a:t>частки турів, продаж яких в обсягах реалізації продукту фірми максимальна та які забезпечують основну частку прибутку туроператора (</a:t>
            </a:r>
            <a:r>
              <a:rPr lang="uk-UA" altLang="uk-UA" sz="2400" dirty="0" err="1"/>
              <a:t>турагента</a:t>
            </a:r>
            <a:r>
              <a:rPr lang="uk-UA" altLang="uk-UA" sz="2400" dirty="0"/>
              <a:t>);</a:t>
            </a:r>
          </a:p>
          <a:p>
            <a:pPr lvl="3">
              <a:lnSpc>
                <a:spcPct val="80000"/>
              </a:lnSpc>
            </a:pPr>
            <a:r>
              <a:rPr lang="uk-UA" altLang="uk-UA" sz="2400" dirty="0"/>
              <a:t>в реалізації яких фірма досягла максимального професіоналізму та майстерності; </a:t>
            </a:r>
          </a:p>
          <a:p>
            <a:pPr lvl="3">
              <a:lnSpc>
                <a:spcPct val="80000"/>
              </a:lnSpc>
            </a:pPr>
            <a:r>
              <a:rPr lang="uk-UA" altLang="uk-UA" sz="2400" dirty="0"/>
              <a:t>якщо фірму позиціонують на ринку як таку, що відправляє за вказаним напрямом та користується позитивним </a:t>
            </a:r>
            <a:r>
              <a:rPr lang="uk-UA" altLang="uk-UA" dirty="0" err="1"/>
              <a:t>іміджем</a:t>
            </a:r>
            <a:r>
              <a:rPr lang="uk-UA" altLang="uk-UA" dirty="0"/>
              <a:t>.</a:t>
            </a: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747832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9889067" cy="50800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мають свій ПРОФІЛЬ - спеціалізацію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ÐÐ°ÑÑÐ¸Ð½ÐºÐ¸ Ð¿Ð¾ Ð·Ð°Ð¿ÑÐ¾ÑÑ Ð²Ð¸Ð´Ð¸ ÑÑÑÐ¸Ð·Ð¼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9653"/>
            <a:ext cx="9625004" cy="53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3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391" y="304800"/>
            <a:ext cx="11099260" cy="1621277"/>
          </a:xfrm>
        </p:spPr>
        <p:txBody>
          <a:bodyPr/>
          <a:lstStyle/>
          <a:p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турфірми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також формуватися виходячи з умов співробітництва з підприємствами-постачальниками послуг. Так, наприклад, для  туроператорів, які мають чітку спеціалізацію за напрямами, умови співробітництва можуть бути:</a:t>
            </a:r>
            <a:endParaRPr lang="ru-RU" alt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090738" y="2276476"/>
            <a:ext cx="8001000" cy="3743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alt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сильконцентровані</a:t>
            </a: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туроператор </a:t>
            </a: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 </a:t>
            </a:r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 </a:t>
            </a: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готельних місць окремої готельної мережі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(міжнародної чи національної) та максимально завантажує </a:t>
            </a: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ці готелі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цьому маючи гарантовані місця й формуючи цінову політику за умов максимальної рентабельності продажу цих місць;</a:t>
            </a:r>
            <a:endParaRPr lang="uk-UA" alt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концентровані: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умови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довгострокованої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співпраці між рецептивними та ініціативними тур операторами (які можуть бути складовими однієї міжнародної корпорації) за умови </a:t>
            </a: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 лише певного (гарантованого) продукту приймаючого туроператора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надає повне комплексе наземне обслуговування);</a:t>
            </a:r>
            <a:endParaRPr lang="uk-UA" alt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замовлення: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турорганізатор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співпрацює з </a:t>
            </a: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декількома курортами (фірмами) за умов разових замовлень</a:t>
            </a: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307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43841"/>
            <a:ext cx="10972800" cy="608076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профілю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туроператорів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b="1" dirty="0" err="1" smtClean="0"/>
              <a:t>монопрофільних</a:t>
            </a:r>
            <a:r>
              <a:rPr lang="ru-RU" b="1" dirty="0" smtClean="0"/>
              <a:t> (</a:t>
            </a:r>
            <a:r>
              <a:rPr lang="ru-RU" b="1" dirty="0" err="1" smtClean="0"/>
              <a:t>фахівців</a:t>
            </a:r>
            <a:r>
              <a:rPr lang="ru-RU" b="1" dirty="0" smtClean="0"/>
              <a:t>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багатопрофільних</a:t>
            </a:r>
            <a:r>
              <a:rPr lang="ru-RU" dirty="0" smtClean="0"/>
              <a:t>. </a:t>
            </a:r>
          </a:p>
          <a:p>
            <a:r>
              <a:rPr lang="ru-RU" sz="3800" b="1" dirty="0" err="1" smtClean="0"/>
              <a:t>Монопрофільні</a:t>
            </a:r>
            <a:r>
              <a:rPr lang="ru-RU" sz="3800" dirty="0" smtClean="0"/>
              <a:t> </a:t>
            </a:r>
            <a:r>
              <a:rPr lang="ru-RU" sz="3800" dirty="0" err="1" smtClean="0"/>
              <a:t>туроператори</a:t>
            </a:r>
            <a:r>
              <a:rPr lang="ru-RU" sz="3800" dirty="0" smtClean="0"/>
              <a:t> </a:t>
            </a:r>
            <a:r>
              <a:rPr lang="ru-RU" dirty="0" err="1" smtClean="0"/>
              <a:t>практикують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географічному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тури одного виду. </a:t>
            </a:r>
            <a:r>
              <a:rPr lang="ru-RU" dirty="0" err="1" smtClean="0"/>
              <a:t>Наприклад</a:t>
            </a:r>
            <a:r>
              <a:rPr lang="ru-RU" dirty="0" smtClean="0"/>
              <a:t>, оператор А, будучи </a:t>
            </a:r>
            <a:r>
              <a:rPr lang="ru-RU" dirty="0" err="1" smtClean="0"/>
              <a:t>монопрофільним</a:t>
            </a:r>
            <a:r>
              <a:rPr lang="ru-RU" dirty="0" smtClean="0"/>
              <a:t>,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організацією</a:t>
            </a:r>
            <a:r>
              <a:rPr lang="ru-RU" dirty="0" smtClean="0"/>
              <a:t> </a:t>
            </a:r>
            <a:r>
              <a:rPr lang="ru-RU" dirty="0" err="1" smtClean="0"/>
              <a:t>авіа-турів</a:t>
            </a:r>
            <a:r>
              <a:rPr lang="ru-RU" dirty="0" smtClean="0"/>
              <a:t> в </a:t>
            </a:r>
            <a:r>
              <a:rPr lang="ru-RU" dirty="0" err="1" smtClean="0"/>
              <a:t>Анталію</a:t>
            </a:r>
            <a:r>
              <a:rPr lang="ru-RU" dirty="0" smtClean="0"/>
              <a:t> (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літній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часу)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Єгипет</a:t>
            </a:r>
            <a:r>
              <a:rPr lang="ru-RU" dirty="0" smtClean="0"/>
              <a:t> (</a:t>
            </a:r>
            <a:r>
              <a:rPr lang="ru-RU" dirty="0" err="1" smtClean="0"/>
              <a:t>в</a:t>
            </a:r>
            <a:r>
              <a:rPr lang="ru-RU" dirty="0" smtClean="0"/>
              <a:t> зимовий </a:t>
            </a:r>
            <a:r>
              <a:rPr lang="ru-RU" dirty="0" err="1" smtClean="0"/>
              <a:t>період</a:t>
            </a:r>
            <a:r>
              <a:rPr lang="ru-RU" dirty="0" smtClean="0"/>
              <a:t> часу), </a:t>
            </a:r>
            <a:r>
              <a:rPr lang="ru-RU" dirty="0" err="1" smtClean="0"/>
              <a:t>монопрофільним</a:t>
            </a:r>
            <a:r>
              <a:rPr lang="ru-RU" dirty="0" smtClean="0"/>
              <a:t> оператор 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</a:t>
            </a:r>
            <a:r>
              <a:rPr lang="ru-RU" dirty="0" err="1" smtClean="0"/>
              <a:t>недорогі</a:t>
            </a:r>
            <a:r>
              <a:rPr lang="ru-RU" dirty="0" smtClean="0"/>
              <a:t> тури </a:t>
            </a:r>
            <a:r>
              <a:rPr lang="ru-RU" dirty="0" err="1" smtClean="0"/>
              <a:t>вихідного</a:t>
            </a:r>
            <a:r>
              <a:rPr lang="ru-RU" dirty="0" smtClean="0"/>
              <a:t> дня на Чорному </a:t>
            </a:r>
            <a:r>
              <a:rPr lang="ru-RU" dirty="0" err="1" smtClean="0"/>
              <a:t>морі</a:t>
            </a:r>
            <a:r>
              <a:rPr lang="ru-RU" dirty="0" smtClean="0"/>
              <a:t> (в </a:t>
            </a:r>
            <a:r>
              <a:rPr lang="ru-RU" dirty="0" err="1" smtClean="0"/>
              <a:t>літній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Закарпатті</a:t>
            </a:r>
            <a:r>
              <a:rPr lang="ru-RU" dirty="0" smtClean="0"/>
              <a:t> (</a:t>
            </a:r>
            <a:r>
              <a:rPr lang="ru-RU" dirty="0" err="1" smtClean="0"/>
              <a:t>взимку</a:t>
            </a:r>
            <a:r>
              <a:rPr lang="ru-RU" dirty="0" smtClean="0"/>
              <a:t>). </a:t>
            </a:r>
            <a:r>
              <a:rPr lang="ru-RU" dirty="0" err="1" smtClean="0"/>
              <a:t>Незаперечними</a:t>
            </a:r>
            <a:r>
              <a:rPr lang="ru-RU" dirty="0" smtClean="0"/>
              <a:t> </a:t>
            </a:r>
            <a:r>
              <a:rPr lang="uk-UA" b="1" dirty="0" smtClean="0"/>
              <a:t>перевагами</a:t>
            </a:r>
            <a:r>
              <a:rPr lang="ru-RU" dirty="0" smtClean="0"/>
              <a:t> </a:t>
            </a:r>
            <a:r>
              <a:rPr lang="ru-RU" dirty="0" err="1" smtClean="0"/>
              <a:t>монопрофільних</a:t>
            </a:r>
            <a:r>
              <a:rPr lang="ru-RU" dirty="0" smtClean="0"/>
              <a:t> </a:t>
            </a:r>
            <a:r>
              <a:rPr lang="ru-RU" dirty="0" err="1" smtClean="0"/>
              <a:t>туроператорів</a:t>
            </a:r>
            <a:r>
              <a:rPr lang="ru-RU" dirty="0" smtClean="0"/>
              <a:t> є:</a:t>
            </a:r>
          </a:p>
          <a:p>
            <a:r>
              <a:rPr lang="ru-RU" dirty="0" smtClean="0"/>
              <a:t>■ 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</a:t>
            </a:r>
            <a:r>
              <a:rPr lang="ru-RU" b="1" dirty="0" err="1" smtClean="0"/>
              <a:t>високого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професіоналізму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певним</a:t>
            </a:r>
            <a:r>
              <a:rPr lang="ru-RU" dirty="0" smtClean="0"/>
              <a:t> </a:t>
            </a:r>
            <a:r>
              <a:rPr lang="ru-RU" dirty="0" err="1" smtClean="0"/>
              <a:t>напрямом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видом </a:t>
            </a:r>
            <a:r>
              <a:rPr lang="ru-RU" dirty="0" err="1" smtClean="0"/>
              <a:t>турів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■ максимальна </a:t>
            </a:r>
            <a:r>
              <a:rPr lang="ru-RU" dirty="0" err="1" smtClean="0"/>
              <a:t>інформованість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туроператора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■ </a:t>
            </a:r>
            <a:r>
              <a:rPr lang="ru-RU" b="1" dirty="0" err="1" smtClean="0"/>
              <a:t>можливість</a:t>
            </a:r>
            <a:r>
              <a:rPr lang="ru-RU" b="1" dirty="0" smtClean="0"/>
              <a:t> </a:t>
            </a:r>
            <a:r>
              <a:rPr lang="ru-RU" b="1" dirty="0" err="1" smtClean="0"/>
              <a:t>ідентифікації</a:t>
            </a:r>
            <a:r>
              <a:rPr lang="ru-RU" b="1" dirty="0" smtClean="0"/>
              <a:t> туроператора на ринку</a:t>
            </a:r>
            <a:r>
              <a:rPr lang="ru-RU" dirty="0" smtClean="0"/>
              <a:t>, як </a:t>
            </a:r>
            <a:r>
              <a:rPr lang="ru-RU" dirty="0" err="1" smtClean="0"/>
              <a:t>організатора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виду </a:t>
            </a:r>
            <a:r>
              <a:rPr lang="ru-RU" dirty="0" err="1" smtClean="0"/>
              <a:t>турів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як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■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b="1" dirty="0" err="1" smtClean="0"/>
              <a:t>акредитації</a:t>
            </a:r>
            <a:r>
              <a:rPr lang="ru-RU" b="1" dirty="0" smtClean="0"/>
              <a:t> в посольствах </a:t>
            </a:r>
            <a:r>
              <a:rPr lang="ru-RU" b="1" dirty="0" err="1" smtClean="0"/>
              <a:t>країн</a:t>
            </a:r>
            <a:r>
              <a:rPr lang="ru-RU" dirty="0" smtClean="0"/>
              <a:t>, на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туроператор (</a:t>
            </a:r>
            <a:r>
              <a:rPr lang="ru-RU" dirty="0" err="1" smtClean="0"/>
              <a:t>що</a:t>
            </a:r>
            <a:r>
              <a:rPr lang="ru-RU" dirty="0" smtClean="0"/>
              <a:t> особливо актуально при </a:t>
            </a:r>
            <a:r>
              <a:rPr lang="ru-RU" dirty="0" err="1" smtClean="0"/>
              <a:t>спеціалізації</a:t>
            </a:r>
            <a:r>
              <a:rPr lang="ru-RU" dirty="0" smtClean="0"/>
              <a:t> туроператора на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візовими</a:t>
            </a:r>
            <a:r>
              <a:rPr lang="ru-RU" dirty="0" smtClean="0"/>
              <a:t> державами);</a:t>
            </a:r>
          </a:p>
          <a:p>
            <a:r>
              <a:rPr lang="ru-RU" dirty="0" smtClean="0"/>
              <a:t>■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b="1" dirty="0" err="1" smtClean="0"/>
              <a:t>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</a:t>
            </a:r>
            <a:r>
              <a:rPr lang="ru-RU" b="1" dirty="0" err="1" smtClean="0"/>
              <a:t>влади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співпрацює</a:t>
            </a:r>
            <a:r>
              <a:rPr lang="ru-RU" dirty="0" smtClean="0"/>
              <a:t> оператор, </a:t>
            </a:r>
            <a:r>
              <a:rPr lang="ru-RU" dirty="0" err="1" smtClean="0"/>
              <a:t>і</a:t>
            </a:r>
            <a:r>
              <a:rPr lang="ru-RU" dirty="0" smtClean="0"/>
              <a:t> прояви </a:t>
            </a:r>
            <a:r>
              <a:rPr lang="ru-RU" dirty="0" err="1" smtClean="0"/>
              <a:t>туроператорського</a:t>
            </a:r>
            <a:r>
              <a:rPr lang="ru-RU" dirty="0" smtClean="0"/>
              <a:t> </a:t>
            </a:r>
            <a:r>
              <a:rPr lang="ru-RU" dirty="0" err="1" smtClean="0"/>
              <a:t>лобі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■ </a:t>
            </a:r>
            <a:r>
              <a:rPr lang="ru-RU" dirty="0" err="1" smtClean="0"/>
              <a:t>нижчий</a:t>
            </a:r>
            <a:r>
              <a:rPr lang="ru-RU" dirty="0" smtClean="0"/>
              <a:t>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багатопрофільними</a:t>
            </a:r>
            <a:r>
              <a:rPr lang="ru-RU" dirty="0" smtClean="0"/>
              <a:t> операторами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капіталовкладень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до </a:t>
            </a:r>
            <a:r>
              <a:rPr lang="ru-RU" b="1" dirty="0" err="1" smtClean="0"/>
              <a:t>недоліків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b="1" dirty="0" err="1" smtClean="0"/>
              <a:t>залежності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туроператора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постачальників</a:t>
            </a:r>
            <a:r>
              <a:rPr lang="ru-RU" b="1" dirty="0" smtClean="0"/>
              <a:t> </a:t>
            </a:r>
            <a:r>
              <a:rPr lang="ru-RU" b="1" dirty="0" err="1" smtClean="0"/>
              <a:t>туристичних</a:t>
            </a:r>
            <a:r>
              <a:rPr lang="ru-RU" b="1" dirty="0" smtClean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, </a:t>
            </a:r>
            <a:r>
              <a:rPr lang="ru-RU" b="1" dirty="0" err="1" smtClean="0"/>
              <a:t>невисоку</a:t>
            </a:r>
            <a:r>
              <a:rPr lang="ru-RU" b="1" dirty="0" smtClean="0"/>
              <a:t> </a:t>
            </a:r>
            <a:r>
              <a:rPr lang="ru-RU" b="1" dirty="0" err="1" smtClean="0"/>
              <a:t>гнучкість</a:t>
            </a:r>
            <a:r>
              <a:rPr lang="ru-RU" b="1" dirty="0" smtClean="0"/>
              <a:t> </a:t>
            </a:r>
            <a:r>
              <a:rPr lang="ru-RU" dirty="0" err="1" smtClean="0"/>
              <a:t>пропонованих</a:t>
            </a:r>
            <a:r>
              <a:rPr lang="ru-RU" dirty="0" smtClean="0"/>
              <a:t> </a:t>
            </a:r>
            <a:r>
              <a:rPr lang="ru-RU" dirty="0" err="1" smtClean="0"/>
              <a:t>турів</a:t>
            </a:r>
            <a:r>
              <a:rPr lang="ru-RU" dirty="0" smtClean="0"/>
              <a:t>,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модифікувати</a:t>
            </a:r>
            <a:r>
              <a:rPr lang="ru-RU" dirty="0" smtClean="0"/>
              <a:t> </a:t>
            </a:r>
            <a:r>
              <a:rPr lang="ru-RU" dirty="0" err="1" smtClean="0"/>
              <a:t>пропоновані</a:t>
            </a:r>
            <a:r>
              <a:rPr lang="ru-RU" dirty="0" smtClean="0"/>
              <a:t> тури (</a:t>
            </a:r>
            <a:r>
              <a:rPr lang="ru-RU" dirty="0" err="1" smtClean="0"/>
              <a:t>оскільки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морально </a:t>
            </a:r>
            <a:r>
              <a:rPr lang="ru-RU" dirty="0" err="1" smtClean="0"/>
              <a:t>застаріти</a:t>
            </a:r>
            <a:r>
              <a:rPr lang="ru-RU" dirty="0" smtClean="0"/>
              <a:t> на ринку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перестати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попитом).</a:t>
            </a:r>
          </a:p>
          <a:p>
            <a:r>
              <a:rPr lang="ru-RU" dirty="0" err="1" smtClean="0"/>
              <a:t>Монопрофільність</a:t>
            </a:r>
            <a:r>
              <a:rPr lang="ru-RU" dirty="0" smtClean="0"/>
              <a:t> </a:t>
            </a:r>
            <a:r>
              <a:rPr lang="ru-RU" dirty="0" err="1" smtClean="0"/>
              <a:t>туроперейтинга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як </a:t>
            </a:r>
            <a:r>
              <a:rPr lang="ru-RU" dirty="0" err="1" smtClean="0"/>
              <a:t>стартової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еволюційної</a:t>
            </a:r>
            <a:r>
              <a:rPr lang="ru-RU" dirty="0" smtClean="0"/>
              <a:t>. У </a:t>
            </a:r>
            <a:r>
              <a:rPr lang="ru-RU" dirty="0" err="1" smtClean="0"/>
              <a:t>разі</a:t>
            </a:r>
            <a:r>
              <a:rPr lang="ru-RU" dirty="0" smtClean="0"/>
              <a:t> стартовою </a:t>
            </a:r>
            <a:r>
              <a:rPr lang="ru-RU" dirty="0" err="1" smtClean="0"/>
              <a:t>монопрофільним</a:t>
            </a:r>
            <a:r>
              <a:rPr lang="ru-RU" dirty="0" smtClean="0"/>
              <a:t>, менеджмент оператора </a:t>
            </a:r>
            <a:r>
              <a:rPr lang="ru-RU" dirty="0" err="1" smtClean="0"/>
              <a:t>ще</a:t>
            </a:r>
            <a:r>
              <a:rPr lang="ru-RU" dirty="0" smtClean="0"/>
              <a:t> до початку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планував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обмеженим</a:t>
            </a:r>
            <a:r>
              <a:rPr lang="ru-RU" dirty="0" smtClean="0"/>
              <a:t> числом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турів</a:t>
            </a:r>
            <a:r>
              <a:rPr lang="ru-RU" dirty="0" smtClean="0"/>
              <a:t>. Так </a:t>
            </a:r>
            <a:r>
              <a:rPr lang="ru-RU" dirty="0" err="1" smtClean="0"/>
              <a:t>зване</a:t>
            </a:r>
            <a:r>
              <a:rPr lang="ru-RU" dirty="0" smtClean="0"/>
              <a:t> «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когось</a:t>
            </a:r>
            <a:r>
              <a:rPr lang="ru-RU" dirty="0" smtClean="0"/>
              <a:t>»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, прекрасно </a:t>
            </a:r>
            <a:r>
              <a:rPr lang="ru-RU" dirty="0" err="1" smtClean="0"/>
              <a:t>знають</a:t>
            </a:r>
            <a:r>
              <a:rPr lang="ru-RU" dirty="0" smtClean="0"/>
              <a:t> один </a:t>
            </a:r>
            <a:r>
              <a:rPr lang="ru-RU" dirty="0" err="1" smtClean="0"/>
              <a:t>напрямок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працівниками</a:t>
            </a:r>
            <a:r>
              <a:rPr lang="ru-RU" dirty="0" smtClean="0"/>
              <a:t> чартерного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авіакомпанії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»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прекрасного </a:t>
            </a:r>
            <a:r>
              <a:rPr lang="ru-RU" dirty="0" err="1" smtClean="0"/>
              <a:t>ексклюзивного</a:t>
            </a:r>
            <a:r>
              <a:rPr lang="ru-RU" dirty="0" smtClean="0"/>
              <a:t> договору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зарубіжної</a:t>
            </a:r>
            <a:r>
              <a:rPr lang="ru-RU" dirty="0" smtClean="0"/>
              <a:t> </a:t>
            </a:r>
            <a:r>
              <a:rPr lang="ru-RU" dirty="0" err="1" smtClean="0"/>
              <a:t>meet</a:t>
            </a:r>
            <a:r>
              <a:rPr lang="ru-RU" dirty="0" smtClean="0"/>
              <a:t> -</a:t>
            </a:r>
            <a:r>
              <a:rPr lang="ru-RU" dirty="0" err="1" smtClean="0"/>
              <a:t>компанієй</a:t>
            </a:r>
            <a:r>
              <a:rPr lang="ru-RU" dirty="0" smtClean="0"/>
              <a:t>, </a:t>
            </a:r>
            <a:r>
              <a:rPr lang="ru-RU" dirty="0" err="1" smtClean="0"/>
              <a:t>готелями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т.д.).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стартова</a:t>
            </a:r>
            <a:r>
              <a:rPr lang="ru-RU" dirty="0" smtClean="0"/>
              <a:t> </a:t>
            </a:r>
            <a:r>
              <a:rPr lang="ru-RU" dirty="0" err="1" smtClean="0"/>
              <a:t>монопрофільність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з'явитися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, коли </a:t>
            </a:r>
            <a:r>
              <a:rPr lang="ru-RU" dirty="0" err="1" smtClean="0"/>
              <a:t>туристичний</a:t>
            </a:r>
            <a:r>
              <a:rPr lang="ru-RU" dirty="0" smtClean="0"/>
              <a:t> оператор </a:t>
            </a:r>
            <a:r>
              <a:rPr lang="ru-RU" dirty="0" err="1" smtClean="0"/>
              <a:t>виходить</a:t>
            </a:r>
            <a:r>
              <a:rPr lang="ru-RU" dirty="0" smtClean="0"/>
              <a:t> на </a:t>
            </a:r>
            <a:r>
              <a:rPr lang="ru-RU" dirty="0" err="1" smtClean="0"/>
              <a:t>регіональний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тур-продуктом</a:t>
            </a:r>
            <a:r>
              <a:rPr lang="ru-RU" dirty="0" smtClean="0"/>
              <a:t>, </a:t>
            </a:r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ринкову</a:t>
            </a:r>
            <a:r>
              <a:rPr lang="ru-RU" dirty="0" smtClean="0"/>
              <a:t> </a:t>
            </a:r>
            <a:r>
              <a:rPr lang="ru-RU" dirty="0" err="1" smtClean="0"/>
              <a:t>нішу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10972800" cy="6397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Багатопрофільні</a:t>
            </a:r>
            <a:r>
              <a:rPr lang="ru-RU" b="1" dirty="0" smtClean="0"/>
              <a:t> </a:t>
            </a:r>
            <a:r>
              <a:rPr lang="ru-RU" b="1" dirty="0" err="1" smtClean="0"/>
              <a:t>туроператори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880" y="1112520"/>
            <a:ext cx="11856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відрізняються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одночасною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роботою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напрямками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видами </a:t>
            </a:r>
            <a:r>
              <a:rPr lang="ru-RU" sz="2000" b="1" dirty="0" err="1" smtClean="0"/>
              <a:t>турів</a:t>
            </a:r>
            <a:r>
              <a:rPr lang="ru-RU" sz="2000" b="1" dirty="0" smtClean="0"/>
              <a:t>. 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Позитивними</a:t>
            </a:r>
            <a:r>
              <a:rPr lang="ru-RU" sz="2000" b="1" dirty="0" smtClean="0"/>
              <a:t> рисами </a:t>
            </a:r>
            <a:r>
              <a:rPr lang="ru-RU" sz="2000" b="1" dirty="0" err="1" smtClean="0"/>
              <a:t>багатопрофільністю</a:t>
            </a:r>
            <a:r>
              <a:rPr lang="ru-RU" sz="2000" b="1" dirty="0" smtClean="0"/>
              <a:t> є:</a:t>
            </a:r>
          </a:p>
          <a:p>
            <a:endParaRPr lang="ru-RU" sz="2000" dirty="0" smtClean="0"/>
          </a:p>
          <a:p>
            <a:r>
              <a:rPr lang="ru-RU" sz="2000" dirty="0" smtClean="0"/>
              <a:t>■ </a:t>
            </a:r>
            <a:r>
              <a:rPr lang="ru-RU" sz="2000" b="1" dirty="0" err="1" smtClean="0"/>
              <a:t>великі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охоплення</a:t>
            </a:r>
            <a:r>
              <a:rPr lang="ru-RU" sz="2000" b="1" dirty="0" smtClean="0"/>
              <a:t> ринку </a:t>
            </a:r>
            <a:r>
              <a:rPr lang="ru-RU" sz="2000" dirty="0" smtClean="0"/>
              <a:t>(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вузької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спеціалізації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обмеженому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контингенті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мандрівного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■ </a:t>
            </a:r>
            <a:r>
              <a:rPr lang="ru-RU" sz="2000" b="1" dirty="0" err="1" smtClean="0"/>
              <a:t>можливість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комбінування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турів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оператор,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Португалією</a:t>
            </a:r>
            <a:r>
              <a:rPr lang="ru-RU" sz="2000" dirty="0" smtClean="0"/>
              <a:t>, легко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просувати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комбінований</a:t>
            </a:r>
            <a:r>
              <a:rPr lang="ru-RU" sz="2000" dirty="0" smtClean="0"/>
              <a:t> тур </a:t>
            </a:r>
            <a:r>
              <a:rPr lang="ru-RU" sz="2000" dirty="0" err="1" smtClean="0"/>
              <a:t>Іспанія</a:t>
            </a:r>
            <a:r>
              <a:rPr lang="ru-RU" sz="2000" dirty="0" smtClean="0"/>
              <a:t> - </a:t>
            </a:r>
            <a:r>
              <a:rPr lang="ru-RU" sz="2000" dirty="0" err="1" smtClean="0"/>
              <a:t>Португалія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■ </a:t>
            </a:r>
            <a:r>
              <a:rPr lang="ru-RU" sz="2000" b="1" dirty="0" err="1" smtClean="0"/>
              <a:t>гнучкість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роботі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можливістю</a:t>
            </a:r>
            <a:r>
              <a:rPr lang="ru-RU" sz="2000" dirty="0" smtClean="0"/>
              <a:t> оператора </a:t>
            </a:r>
            <a:r>
              <a:rPr lang="ru-RU" sz="2000" dirty="0" err="1" smtClean="0"/>
              <a:t>акцентувати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максимальних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зусиль</a:t>
            </a:r>
            <a:r>
              <a:rPr lang="ru-RU" sz="2000" dirty="0" smtClean="0"/>
              <a:t> то на одному, то на </a:t>
            </a:r>
            <a:r>
              <a:rPr lang="ru-RU" sz="2000" dirty="0" err="1" smtClean="0"/>
              <a:t>іншому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турів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ринкової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кон'юнктури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■ </a:t>
            </a:r>
            <a:r>
              <a:rPr lang="ru-RU" sz="2000" b="1" dirty="0" err="1" smtClean="0"/>
              <a:t>менша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залежність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туроперейтинга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конкретного </a:t>
            </a:r>
            <a:r>
              <a:rPr lang="ru-RU" sz="2000" b="1" dirty="0" err="1" smtClean="0"/>
              <a:t>напрямку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постачальника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туристичних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r>
              <a:rPr lang="ru-RU" sz="2000" dirty="0" smtClean="0"/>
              <a:t>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при </a:t>
            </a:r>
            <a:r>
              <a:rPr lang="ru-RU" sz="2000" dirty="0" err="1" smtClean="0"/>
              <a:t>різкому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попиту</a:t>
            </a:r>
            <a:r>
              <a:rPr lang="ru-RU" sz="2000" dirty="0" smtClean="0"/>
              <a:t> на один вид </a:t>
            </a:r>
            <a:r>
              <a:rPr lang="ru-RU" sz="2000" dirty="0" err="1" smtClean="0"/>
              <a:t>турів</a:t>
            </a:r>
            <a:r>
              <a:rPr lang="ru-RU" sz="2000" dirty="0" smtClean="0"/>
              <a:t>, оператор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переключитися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інший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напрямок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вид </a:t>
            </a:r>
            <a:r>
              <a:rPr lang="ru-RU" sz="2000" dirty="0" err="1" smtClean="0"/>
              <a:t>турів</a:t>
            </a:r>
            <a:r>
              <a:rPr lang="ru-RU" sz="2000" dirty="0" smtClean="0"/>
              <a:t>).</a:t>
            </a:r>
          </a:p>
          <a:p>
            <a:r>
              <a:rPr lang="uk-UA" sz="2000" dirty="0" smtClean="0"/>
              <a:t>НЕДОЛІКИ</a:t>
            </a:r>
            <a:endParaRPr lang="ru-RU" sz="2000" dirty="0" smtClean="0"/>
          </a:p>
          <a:p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багатопрофільність</a:t>
            </a:r>
            <a:r>
              <a:rPr lang="ru-RU" sz="2000" dirty="0" smtClean="0"/>
              <a:t> </a:t>
            </a:r>
            <a:r>
              <a:rPr lang="uk-UA" sz="2000" dirty="0" smtClean="0"/>
              <a:t>може призвести до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турів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вимагає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більшого</a:t>
            </a:r>
            <a:r>
              <a:rPr lang="ru-RU" sz="2000" dirty="0" smtClean="0"/>
              <a:t> за </a:t>
            </a:r>
            <a:r>
              <a:rPr lang="ru-RU" sz="2000" dirty="0" err="1" smtClean="0"/>
              <a:t>чисельністю</a:t>
            </a:r>
            <a:r>
              <a:rPr lang="ru-RU" sz="2000" dirty="0" smtClean="0"/>
              <a:t> персоналу,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капіталовкладень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36" y="324260"/>
            <a:ext cx="10972800" cy="857426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2.Етапи розвитку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туроперейтингу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736" y="1049483"/>
            <a:ext cx="9569986" cy="54614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носив характер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функціонуючі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вступали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перевізниками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авіатранспорту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здешевлення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привели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підштовхується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привело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Гонитва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мінімізацією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транзакційних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курортах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499" y="701591"/>
            <a:ext cx="10892009" cy="59636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ознаменувало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-донор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країна-реципієнт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турпродукту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зближення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взаємнопристосування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НТП глобального характеру, </a:t>
            </a:r>
          </a:p>
          <a:p>
            <a:pPr lvl="0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-донор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країни-реципієнта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донора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турпродукту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країни-реципієнта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поглиблюють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країни-реципієнта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57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82" y="778709"/>
            <a:ext cx="109728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Транснаціоналізація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доступом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ТНК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ТНК.</a:t>
            </a:r>
          </a:p>
        </p:txBody>
      </p:sp>
    </p:spTree>
    <p:extLst>
      <p:ext uri="{BB962C8B-B14F-4D97-AF65-F5344CB8AC3E}">
        <p14:creationId xmlns:p14="http://schemas.microsoft.com/office/powerpoint/2010/main" val="338530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0BAB6B-305F-4404-96F6-17E8661C0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22361"/>
            <a:ext cx="8039878" cy="56132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умовах європейський ринок туроператорів характеризують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тенденції: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 темпів зростання попиту на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турпослуги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стагнація попиту на високому рівні;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організованого туризму в загальному об'ємі ринку ось вже декілька років не росте;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збільшується число туроператорів;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 туристських послуг став більше вимогливим як відносно якості, так і відносно ціни;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 конкурентної боротьби на ринку організованого туризму;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 на ринок зарубіжних конкурентів;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 впровадження авіакомпаній на ринок туризму в якості туроператорів;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 до подолання розподілу праці між туроператорами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турагентствами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(наприклад, впровадження міжнародних електронних систем резервування місць, прагнення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турагентств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самостійної організації турів за допомогою цих систем);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 до придбання туроператорами власних готелів (і інших засобів розміщення) або пайовій участі в підприємствах розміщення. Великі туроператори придбавають пакети акцій готелів в Іспанії, Тунісі, Таїланді, на Цейлоні, в Туреччині.</a:t>
            </a:r>
          </a:p>
          <a:p>
            <a:endParaRPr lang="ru-RU" dirty="0"/>
          </a:p>
          <a:p>
            <a:pPr lvl="0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тенденції">
            <a:extLst>
              <a:ext uri="{FF2B5EF4-FFF2-40B4-BE49-F238E27FC236}">
                <a16:creationId xmlns:a16="http://schemas.microsoft.com/office/drawing/2014/main" xmlns="" id="{4D1AA073-D252-40F4-A297-51BA9956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712" y="4683647"/>
            <a:ext cx="2594688" cy="186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тенденції">
            <a:extLst>
              <a:ext uri="{FF2B5EF4-FFF2-40B4-BE49-F238E27FC236}">
                <a16:creationId xmlns:a16="http://schemas.microsoft.com/office/drawing/2014/main" xmlns="" id="{BE978E79-72A8-41D7-AC92-6F485E2B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5" y="788174"/>
            <a:ext cx="2288973" cy="13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0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79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Туроперейтинг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640080"/>
          <a:ext cx="10972800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Цикли роботи </a:t>
            </a:r>
            <a:r>
              <a:rPr lang="uk-UA" dirty="0" err="1" smtClean="0"/>
              <a:t>туроперейтингу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Туроперейтинг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циклічних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розробкою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реалізацією</a:t>
            </a:r>
            <a:r>
              <a:rPr lang="ru-RU" dirty="0" smtClean="0"/>
              <a:t> кожного конкретного туру. </a:t>
            </a:r>
            <a:r>
              <a:rPr lang="ru-RU" dirty="0" err="1" smtClean="0"/>
              <a:t>Приблизно</a:t>
            </a:r>
            <a:r>
              <a:rPr lang="ru-RU" dirty="0" smtClean="0"/>
              <a:t> цикл </a:t>
            </a:r>
            <a:r>
              <a:rPr lang="ru-RU" dirty="0" err="1" smtClean="0"/>
              <a:t>робіт</a:t>
            </a:r>
            <a:r>
              <a:rPr lang="ru-RU" dirty="0" smtClean="0"/>
              <a:t> оператора </a:t>
            </a:r>
            <a:r>
              <a:rPr lang="ru-RU" dirty="0" err="1" smtClean="0"/>
              <a:t>можна</a:t>
            </a:r>
            <a:r>
              <a:rPr lang="ru-RU" dirty="0" smtClean="0"/>
              <a:t> розбити на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 </a:t>
            </a:r>
            <a:r>
              <a:rPr lang="ru-RU" b="1" dirty="0" err="1" smtClean="0"/>
              <a:t>тур-проектування</a:t>
            </a:r>
            <a:r>
              <a:rPr lang="ru-RU" dirty="0" smtClean="0"/>
              <a:t> (</a:t>
            </a:r>
            <a:r>
              <a:rPr lang="ru-RU" dirty="0" err="1" smtClean="0"/>
              <a:t>грунтується</a:t>
            </a:r>
            <a:r>
              <a:rPr lang="ru-RU" dirty="0" smtClean="0"/>
              <a:t> на результатах маркетингового </a:t>
            </a:r>
            <a:r>
              <a:rPr lang="ru-RU" dirty="0" err="1" smtClean="0"/>
              <a:t>дослідження</a:t>
            </a:r>
            <a:r>
              <a:rPr lang="ru-RU" dirty="0" smtClean="0"/>
              <a:t> потреб </a:t>
            </a:r>
            <a:r>
              <a:rPr lang="ru-RU" dirty="0" err="1" smtClean="0"/>
              <a:t>туристичного</a:t>
            </a:r>
            <a:r>
              <a:rPr lang="ru-RU" dirty="0" smtClean="0"/>
              <a:t> ринку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конкурентного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2</a:t>
            </a:r>
            <a:r>
              <a:rPr lang="ru-RU" b="1" dirty="0" smtClean="0"/>
              <a:t>) </a:t>
            </a:r>
            <a:r>
              <a:rPr lang="ru-RU" b="1" dirty="0" err="1" smtClean="0"/>
              <a:t>тур-планування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грунтується</a:t>
            </a:r>
            <a:r>
              <a:rPr lang="ru-RU" dirty="0" smtClean="0"/>
              <a:t> на </a:t>
            </a:r>
            <a:r>
              <a:rPr lang="ru-RU" dirty="0" err="1" smtClean="0"/>
              <a:t>специфіці</a:t>
            </a:r>
            <a:r>
              <a:rPr lang="ru-RU" dirty="0" smtClean="0"/>
              <a:t> </a:t>
            </a:r>
            <a:r>
              <a:rPr lang="ru-RU" dirty="0" err="1" smtClean="0"/>
              <a:t>взаємин</a:t>
            </a:r>
            <a:r>
              <a:rPr lang="ru-RU" dirty="0" smtClean="0"/>
              <a:t> оператора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);</a:t>
            </a:r>
          </a:p>
          <a:p>
            <a:r>
              <a:rPr lang="ru-RU" dirty="0" smtClean="0"/>
              <a:t>3) </a:t>
            </a:r>
            <a:r>
              <a:rPr lang="ru-RU" b="1" dirty="0" err="1" smtClean="0"/>
              <a:t>просування</a:t>
            </a:r>
            <a:r>
              <a:rPr lang="ru-RU" b="1" dirty="0" smtClean="0"/>
              <a:t> туру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 </a:t>
            </a:r>
            <a:r>
              <a:rPr lang="ru-RU" b="1" dirty="0" err="1" smtClean="0"/>
              <a:t>збут</a:t>
            </a:r>
            <a:r>
              <a:rPr lang="ru-RU" b="1" dirty="0" smtClean="0"/>
              <a:t> </a:t>
            </a:r>
            <a:r>
              <a:rPr lang="ru-RU" b="1" dirty="0" err="1" smtClean="0"/>
              <a:t>турпродукту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через </a:t>
            </a:r>
            <a:r>
              <a:rPr lang="ru-RU" dirty="0" err="1" smtClean="0"/>
              <a:t>агентську</a:t>
            </a:r>
            <a:r>
              <a:rPr lang="ru-RU" dirty="0" smtClean="0"/>
              <a:t> мережу);</a:t>
            </a:r>
          </a:p>
          <a:p>
            <a:r>
              <a:rPr lang="ru-RU" dirty="0" smtClean="0"/>
              <a:t>5) </a:t>
            </a:r>
            <a:r>
              <a:rPr lang="ru-RU" b="1" dirty="0" err="1" smtClean="0"/>
              <a:t>реалізація</a:t>
            </a:r>
            <a:r>
              <a:rPr lang="ru-RU" b="1" dirty="0" smtClean="0"/>
              <a:t> туру </a:t>
            </a:r>
            <a:r>
              <a:rPr lang="ru-RU" dirty="0" smtClean="0"/>
              <a:t>(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поїздки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в </a:t>
            </a:r>
            <a:r>
              <a:rPr lang="ru-RU" dirty="0" err="1" smtClean="0"/>
              <a:t>тур-пакет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Виставка061016</Template>
  <TotalTime>1055</TotalTime>
  <Words>4941</Words>
  <Application>Microsoft Office PowerPoint</Application>
  <PresentationFormat>Довільний</PresentationFormat>
  <Paragraphs>317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слайдів</vt:lpstr>
      </vt:variant>
      <vt:variant>
        <vt:i4>37</vt:i4>
      </vt:variant>
    </vt:vector>
  </HeadingPairs>
  <TitlesOfParts>
    <vt:vector size="40" baseType="lpstr">
      <vt:lpstr>template</vt:lpstr>
      <vt:lpstr>Custom Design</vt:lpstr>
      <vt:lpstr>Поток</vt:lpstr>
      <vt:lpstr> Основи туроперейтингу </vt:lpstr>
      <vt:lpstr>План </vt:lpstr>
      <vt:lpstr>Характеристика основних понять як об’єктів вивчення дисципліни </vt:lpstr>
      <vt:lpstr>2.Етапи розвитку туроперейтингу </vt:lpstr>
      <vt:lpstr>Презентація PowerPoint</vt:lpstr>
      <vt:lpstr>Презентація PowerPoint</vt:lpstr>
      <vt:lpstr>Презентація PowerPoint</vt:lpstr>
      <vt:lpstr>Туроперейтинг</vt:lpstr>
      <vt:lpstr>Цикли роботи туроперейтингу</vt:lpstr>
      <vt:lpstr>Класифікація, види, функції та профіль діяльності туроператорів</vt:lpstr>
      <vt:lpstr>Презентація PowerPoint</vt:lpstr>
      <vt:lpstr>Презентація PowerPoint</vt:lpstr>
      <vt:lpstr>Презентація PowerPoint</vt:lpstr>
      <vt:lpstr>Функції туроператора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турагент.</vt:lpstr>
      <vt:lpstr>ГОЛОВНІ ФУНКЦІЇ ТУРАГЕНТА</vt:lpstr>
      <vt:lpstr>Презентація PowerPoint</vt:lpstr>
      <vt:lpstr>Презентація PowerPoint</vt:lpstr>
      <vt:lpstr>Презентація PowerPoint</vt:lpstr>
      <vt:lpstr>Презентація PowerPoint</vt:lpstr>
      <vt:lpstr>Ініціативні (аутгоінгові) ТО</vt:lpstr>
      <vt:lpstr>Види ІніціативнихТО, залежно від активності співпраці аутгоінгового туристичного оператора та авіакомпаній  </vt:lpstr>
      <vt:lpstr>Види ІініціативнихТО</vt:lpstr>
      <vt:lpstr>     Рецептивні – інкамінг ТО (РТО)  інкамінг - є функція туроператора по розробці, просуванню і організації турів на території власної країни для іноземних громадян. </vt:lpstr>
      <vt:lpstr>Інсайдінг – внутрішні ТО</vt:lpstr>
      <vt:lpstr>Презентація PowerPoint</vt:lpstr>
      <vt:lpstr>Презентація PowerPoint</vt:lpstr>
      <vt:lpstr>Важливе значення у роботі ТО відіграє профіль фірми.</vt:lpstr>
      <vt:lpstr>ТО мають свій ПРОФІЛЬ - спеціалізацію</vt:lpstr>
      <vt:lpstr>Профіль турфірми може також формуватися виходячи з умов співробітництва з підприємствами-постачальниками послуг. Так, наприклад, для  туроператорів, які мають чітку спеціалізацію за напрямами, умови співробітництва можуть бути:</vt:lpstr>
      <vt:lpstr>Презентація PowerPoint</vt:lpstr>
      <vt:lpstr>Багатопрофільні туроператори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2. Організація туристичного обслуговування</dc:title>
  <dc:creator>Ru Ru</dc:creator>
  <cp:lastModifiedBy>11111</cp:lastModifiedBy>
  <cp:revision>56</cp:revision>
  <dcterms:created xsi:type="dcterms:W3CDTF">2018-09-28T20:25:55Z</dcterms:created>
  <dcterms:modified xsi:type="dcterms:W3CDTF">2023-09-30T09:36:21Z</dcterms:modified>
</cp:coreProperties>
</file>