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66" r:id="rId4"/>
    <p:sldId id="262" r:id="rId5"/>
    <p:sldId id="264" r:id="rId6"/>
    <p:sldId id="261" r:id="rId7"/>
    <p:sldId id="265" r:id="rId8"/>
    <p:sldId id="270" r:id="rId9"/>
    <p:sldId id="267" r:id="rId10"/>
    <p:sldId id="268" r:id="rId11"/>
    <p:sldId id="269" r:id="rId12"/>
    <p:sldId id="26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63" r:id="rId27"/>
    <p:sldId id="258" r:id="rId28"/>
  </p:sldIdLst>
  <p:sldSz cx="9144000" cy="6858000" type="screen4x3"/>
  <p:notesSz cx="6858000" cy="9144000"/>
  <p:defaultTextStyle>
    <a:lvl1pPr marL="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1pPr>
    <a:lvl2pPr marL="457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2pPr>
    <a:lvl3pPr marL="914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3pPr>
    <a:lvl4pPr marL="1371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4pPr>
    <a:lvl5pPr marL="18288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5pPr>
    <a:lvl6pPr marL="2286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6pPr>
    <a:lvl7pPr marL="2743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7pPr>
    <a:lvl8pPr marL="3200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8pPr>
    <a:lvl9pPr marL="3657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FF"/>
    </p:penClr>
  </p:showPr>
  <p:extLst>
    <p:ext uri="smNativeData">
      <pr:smAppRevision xmlns:mc="http://schemas.openxmlformats.org/markup-compatibility/2006" xmlns:p14="http://schemas.microsoft.com/office/powerpoint/2010/main" xmlns:p15="http://schemas.microsoft.com/office/powerpoint/2012/main" xmlns:pr="smNativeData" xmlns="smNativeData" dt="1667967127" val="1046" revOS="4"/>
      <pr:smFileRevision xmlns:mc="http://schemas.openxmlformats.org/markup-compatibility/2006" xmlns:p14="http://schemas.microsoft.com/office/powerpoint/2010/main" xmlns:p15="http://schemas.microsoft.com/office/powerpoint/2012/main" xmlns:pr="smNativeData" xmlns="smNativeData" dt="1667967127" val="101"/>
      <pr:guideOptions xmlns:mc="http://schemas.openxmlformats.org/markup-compatibility/2006" xmlns:p14="http://schemas.microsoft.com/office/powerpoint/2010/main" xmlns:p15="http://schemas.microsoft.com/office/powerpoint/2012/main" xmlns:pr="smNativeData" xmlns="smNativeData" dt="1667967127"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69" d="100"/>
          <a:sy n="69" d="100"/>
        </p:scale>
        <p:origin x="-7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 d="100"/>
        <a:sy n="16" d="100"/>
      </p:scale>
      <p:origin x="0" y="0"/>
    </p:cViewPr>
  </p:sorterViewPr>
  <p:notesViewPr>
    <p:cSldViewPr snapToObjects="1" showGuides="1">
      <p:cViewPr>
        <p:scale>
          <a:sx n="74" d="100"/>
          <a:sy n="74" d="100"/>
        </p:scale>
        <p:origin x="282" y="831"/>
      </p:cViewPr>
      <p:guideLst/>
    </p:cSldViewPr>
  </p:notesViewPr>
  <p:gridSpacing cx="73477438" cy="734774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QAABoNAAAINAAAJhYAAAAAAAAmAAAACAAAAAGAAAAAAAAAMAAAABQAAAAAAAAAAAD//wAAAQAAAP//AAABAA=="/>
              </a:ext>
            </a:extLst>
          </p:cNvSpPr>
          <p:nvPr>
            <p:ph type="ctrTitle"/>
          </p:nvPr>
        </p:nvSpPr>
        <p:spPr>
          <a:xfrm>
            <a:off x="685800" y="2129790"/>
            <a:ext cx="7772400" cy="1470660"/>
          </a:xfrm>
        </p:spPr>
        <p:txBody>
          <a:bodyPr/>
          <a:lstStyle/>
          <a:p>
            <a:r>
              <a:t>Click to edit Master title style</a:t>
            </a:r>
          </a:p>
        </p:txBody>
      </p:sp>
      <p:sp>
        <p:nvSpPr>
          <p:cNvPr id="3" name="Под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AgAAOgXAADQLwAAsCIAAAAAAAAmAAAACAAAAAGAAAAAAAAAMAAAABQAAAAAAAAAAAD//wAAAQAAAP//AAAB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t>Click to edit Master subtitle style</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D4B6-F8D1-5222-9FBF-0E779AF1695B}"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D10F-41D1-5227-9FBF-B7729FF169E2}"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Заголовок и вертикальный текст">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AAAAAAmAAAACAAAAAAAAAAAAAAAMAAAABQAAAAAAAAAAAD//wAAAQAAAP//AAABAA=="/>
              </a:ext>
            </a:extLst>
          </p:cNvSpPr>
          <p:nvPr>
            <p:ph type="title"/>
          </p:nvPr>
        </p:nvSpPr>
        <p:spPr/>
        <p:txBody>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BwNQAAsCUAAAAAAAAmAAAACAAAAAIAAAAAAAAAMAAAABQAAAAAAAAAAAD//wAAAQAAAP//AAABAA=="/>
              </a:ext>
            </a:extLst>
          </p:cNvSpPr>
          <p:nvPr>
            <p:ph idx="1"/>
          </p:nvPr>
        </p:nvSpPr>
        <p:spPr/>
        <p:txBody>
          <a:bodyPr vert="vert" wrap="square"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8071-3FD1-5276-9FBF-C923CEF1699C}"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A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C4CB-85D1-5232-9FBF-73678AF16926}" type="slidenum">
              <a: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Вертикальный заголовок и текст">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CgAALABAABwNQAAsCUAAAAAAAAmAAAACAAAAIMAAAAAAAAAMAAAABQAAAAAAAAAAAD//wAAAQAAAP//AAABAA=="/>
              </a:ext>
            </a:extLst>
          </p:cNvSpPr>
          <p:nvPr>
            <p:ph type="title"/>
          </p:nvPr>
        </p:nvSpPr>
        <p:spPr>
          <a:xfrm>
            <a:off x="6629400" y="274320"/>
            <a:ext cx="2057400" cy="5852160"/>
          </a:xfrm>
        </p:spPr>
        <p:txBody>
          <a:bodyPr vert="vert" wrap="square" numCol="1" spcCol="215900" anchor="b">
            <a:prstTxWarp prst="textNoShape">
              <a:avLst/>
            </a:prstTxWarp>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DYJwAAsCUAAAAAAAAmAAAACAAAAAMAAAAAAAAAMAAAABQAAAAAAAAAAAD//wAAAQAAAP//AAABAA=="/>
              </a:ext>
            </a:extLst>
          </p:cNvSpPr>
          <p:nvPr>
            <p:ph idx="1"/>
          </p:nvPr>
        </p:nvSpPr>
        <p:spPr>
          <a:xfrm>
            <a:off x="457200" y="274320"/>
            <a:ext cx="6019800" cy="5852160"/>
          </a:xfrm>
        </p:spPr>
        <p:txBody>
          <a:bodyPr vert="vert" wrap="square"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8B18-56D1-527D-9FBF-A028C5F169F5}"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F195-DBD1-5207-9FBF-2D52BFF16978}"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и содержимо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AAAAAAmAAAACAAAAAAAAAAAAAAAMAAAABQAAAAAAAAAAAD//wAAAQAAAP//AAABAA=="/>
              </a:ext>
            </a:extLst>
          </p:cNvSpPr>
          <p:nvPr>
            <p:ph type="title"/>
          </p:nvPr>
        </p:nvSpPr>
        <p:spPr/>
        <p:txBody>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BwNQAAsCUAAAAAAAAmAAAACAAAAAAAAAAAAAAAMAAAABQAAAAAAAAAAAD//wAAAQAAAP//AAABAA=="/>
              </a:ext>
            </a:extLst>
          </p:cNvSpPr>
          <p:nvPr>
            <p:ph idx="1"/>
          </p:nvPr>
        </p:nvSpPr>
        <p:spPr/>
        <p:txBody>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Q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B40D-43D1-5242-9FBF-B517FAF169E0}"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EF04-4AD1-5219-9FBF-BC4CA1F169E9}"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Заголовок раздел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gQAABwbAABCNAAAfSMAAAAAAAAmAAAACAAAAIGAAAAAAAAAMAAAABQAAAAAAAAAAAD//wAAAQAAAP//AAAB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gQAAOERAABCNAAAHBsAAAAAAAAmAAAACAAAAIGAAAAAAAAAMAAAABQAAAAAAAAAAAD//wAAAQAAAP//AAAB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cap="none"/>
            </a:lvl1pPr>
            <a:lvl2pPr marL="457200" indent="0">
              <a:buNone/>
              <a:defRPr sz="1800" cap="none"/>
            </a:lvl2pPr>
            <a:lvl3pPr marL="914400" indent="0">
              <a:buNone/>
              <a:defRPr sz="1600" cap="none"/>
            </a:lvl3pPr>
            <a:lvl4pPr marL="1371600" indent="0">
              <a:buNone/>
              <a:defRPr sz="1400" cap="none"/>
            </a:lvl4pPr>
            <a:lvl5pPr marL="1828800" indent="0">
              <a:buNone/>
              <a:defRPr sz="1400" cap="none"/>
            </a:lvl5pPr>
            <a:lvl6pPr marL="2286000" indent="0">
              <a:buNone/>
              <a:defRPr sz="1400" cap="none"/>
            </a:lvl6pPr>
            <a:lvl7pPr marL="2743200" indent="0">
              <a:buNone/>
              <a:defRPr sz="1400" cap="none"/>
            </a:lvl7pPr>
            <a:lvl8pPr marL="3200400" indent="0">
              <a:buNone/>
              <a:defRPr sz="1400" cap="none"/>
            </a:lvl8pPr>
            <a:lvl9pPr marL="3657600" indent="0">
              <a:buNone/>
              <a:defRPr sz="1400" cap="none"/>
            </a:lvl9pPr>
          </a:lstStyle>
          <a:p>
            <a:r>
              <a:t>Click to edit Master text styles</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Q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ED1A-54D1-521B-9FBF-A24EA3F169F7}"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E519-57D1-5213-9FBF-A146ABF169F4}"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Заголовок и два объект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AAAAAAmAAAACAAAAAAAAAAAAAAAMAAAABQAAAAAAAAAAAD//wAAAQAAAP//AAABAA=="/>
              </a:ext>
            </a:extLst>
          </p:cNvSpPr>
          <p:nvPr>
            <p:ph type="title"/>
          </p:nvPr>
        </p:nvSpPr>
        <p:spPr/>
        <p:txBody>
          <a:bodyPr/>
          <a:lstStyle/>
          <a:p>
            <a:r>
              <a:t>Click to edit Master title style</a:t>
            </a:r>
          </a:p>
        </p:txBody>
      </p:sp>
      <p:sp>
        <p:nvSpPr>
          <p:cNvPr id="3"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CoGwAAsCUAAAAAAAAmAAAACAAAAAGAAAAAAAAAMAAAABQAAAAAAAAAAAD//wAAAQAAAP//AAABAA=="/>
              </a:ext>
            </a:extLst>
          </p:cNvSpPr>
          <p:nvPr>
            <p:ph sz="half" idx="1"/>
          </p:nvPr>
        </p:nvSpPr>
        <p:spPr>
          <a:xfrm>
            <a:off x="457200" y="1600200"/>
            <a:ext cx="4038600"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r>
              <a:t>Click to edit Master text styles</a:t>
            </a:r>
          </a:p>
          <a:p>
            <a:pPr lvl="1"/>
            <a:r>
              <a:t>Second level</a:t>
            </a:r>
          </a:p>
          <a:p>
            <a:pPr lvl="2"/>
            <a:r>
              <a:t>Third level</a:t>
            </a:r>
          </a:p>
          <a:p>
            <a:pPr lvl="3"/>
            <a:r>
              <a:t>Fourth level</a:t>
            </a:r>
          </a:p>
          <a:p>
            <a:pPr lvl="4"/>
            <a:r>
              <a:t>Fifth level</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BwAANgJAABwNQAAsCUAAAAAAAAmAAAACAAAAAGAAAAAAAAAMAAAABQAAAAAAAAAAAD//wAAAQAAAP//AAABAA=="/>
              </a:ext>
            </a:extLst>
          </p:cNvSpPr>
          <p:nvPr>
            <p:ph sz="half" idx="2"/>
          </p:nvPr>
        </p:nvSpPr>
        <p:spPr>
          <a:xfrm>
            <a:off x="4648200" y="1600200"/>
            <a:ext cx="4038600"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r>
              <a:t>Click to edit Master text styles</a:t>
            </a:r>
          </a:p>
          <a:p>
            <a:pPr lvl="1"/>
            <a:r>
              <a:t>Second level</a:t>
            </a:r>
          </a:p>
          <a:p>
            <a:pPr lvl="2"/>
            <a:r>
              <a:t>Third level</a:t>
            </a:r>
          </a:p>
          <a:p>
            <a:pPr lvl="3"/>
            <a:r>
              <a:t>Fourth level</a:t>
            </a:r>
          </a:p>
          <a:p>
            <a:pPr lvl="4"/>
            <a:r>
              <a:t>Fifth level</a:t>
            </a:r>
          </a:p>
        </p:txBody>
      </p:sp>
      <p:sp>
        <p:nvSpPr>
          <p:cNvPr id="5"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A0CC-82D1-5256-9FBF-7403EEF16921}" type="datetime1">
              <a:rPr/>
              <a:pPr/>
              <a:t></a:t>
            </a:fld>
            <a:endParaRPr/>
          </a:p>
        </p:txBody>
      </p:sp>
      <p:sp>
        <p:nvSpPr>
          <p:cNvPr id="6"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7"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w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EAA0-EED1-521C-9FBF-1849A4F1694D}"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AAAAAAmAAAACAAAAAAAAAAAAAAAMAAAABQAAAAAAAAAAAD//wAAAQAAAP//AAABAA=="/>
              </a:ext>
            </a:extLst>
          </p:cNvSpPr>
          <p:nvPr>
            <p:ph type="title"/>
          </p:nvPr>
        </p:nvSpPr>
        <p:spPr/>
        <p:txBody>
          <a:bodyPr/>
          <a:lstStyle/>
          <a:p>
            <a:r>
              <a:t>Click to edit Master title style</a:t>
            </a:r>
          </a:p>
        </p:txBody>
      </p:sp>
      <p:sp>
        <p:nvSpPr>
          <p:cNvPr id="3" name="ТекстСлайда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HEJAACqGwAAYQ0AAAAAAAAmAAAACAAAAIGAAAAAAAAAMAAAABQAAAAAAAAAAAD//wAAAQAAAP//AAAB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r>
              <a:t>Click to edit Master text styles</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GENAACqGwAAsCUAAAAAAAAmAAAACAAAAAGAAAAAAAAAMAAAABQAAAAAAAAAAAD//wAAAQAAAP//AAABAA=="/>
              </a:ext>
            </a:extLst>
          </p:cNvSpPr>
          <p:nvPr>
            <p:ph sz="half" idx="2"/>
          </p:nvPr>
        </p:nvSpPr>
        <p:spPr>
          <a:xfrm>
            <a:off x="457200" y="2174875"/>
            <a:ext cx="4039870"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r>
              <a:t>Click to edit Master text styles</a:t>
            </a:r>
          </a:p>
          <a:p>
            <a:pPr lvl="1"/>
            <a:r>
              <a:t>Second level</a:t>
            </a:r>
          </a:p>
          <a:p>
            <a:pPr lvl="2"/>
            <a:r>
              <a:t>Third level</a:t>
            </a:r>
          </a:p>
          <a:p>
            <a:pPr lvl="3"/>
            <a:r>
              <a:t>Fourth level</a:t>
            </a:r>
          </a:p>
          <a:p>
            <a:pPr lvl="4"/>
            <a:r>
              <a:t>Fifth level</a:t>
            </a:r>
          </a:p>
        </p:txBody>
      </p:sp>
      <p:sp>
        <p:nvSpPr>
          <p:cNvPr id="5"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lhwAAHEJAABwNQAAYQ0AAAAAAAAmAAAACAAAAIGAAAAAAAAAMAAAABQAAAAAAAAAAAD//wAAAQAAAP//AAAB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r>
              <a:t>Click to edit Master text styles</a:t>
            </a:r>
          </a:p>
        </p:txBody>
      </p:sp>
      <p:sp>
        <p:nvSpPr>
          <p:cNvPr id="6" name="ТекстСлайда4"/>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lhwAAGENAABwNQAAsCUAAAAAAAAmAAAACAAAAAGAAAAAAAAAMAAAABQAAAAAAAAAAAD//wAAAQAAAP//AAABAA=="/>
              </a:ext>
            </a:extLst>
          </p:cNvSpPr>
          <p:nvPr>
            <p:ph sz="half" idx="4"/>
          </p:nvPr>
        </p:nvSpPr>
        <p:spPr>
          <a:xfrm>
            <a:off x="4646930" y="2174875"/>
            <a:ext cx="4039870"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r>
              <a:t>Click to edit Master text styles</a:t>
            </a:r>
          </a:p>
          <a:p>
            <a:pPr lvl="1"/>
            <a:r>
              <a:t>Second level</a:t>
            </a:r>
          </a:p>
          <a:p>
            <a:pPr lvl="2"/>
            <a:r>
              <a:t>Third level</a:t>
            </a:r>
          </a:p>
          <a:p>
            <a:pPr lvl="3"/>
            <a:r>
              <a:t>Fourth level</a:t>
            </a:r>
          </a:p>
          <a:p>
            <a:pPr lvl="4"/>
            <a:r>
              <a:t>Fifth level</a:t>
            </a:r>
          </a:p>
        </p:txBody>
      </p:sp>
      <p:sp>
        <p:nvSpPr>
          <p:cNvPr id="7"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8797-D9D1-5271-9FBF-2F24C9F1697A}" type="datetime1">
              <a:rPr/>
              <a:pPr/>
              <a:t></a:t>
            </a:fld>
            <a:endParaRPr/>
          </a:p>
        </p:txBody>
      </p:sp>
      <p:sp>
        <p:nvSpPr>
          <p:cNvPr id="8"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9"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EEDB-95D1-5218-9FBF-634DA0F16936}"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AAAAAAmAAAACAAAAAAAAAAAAAAAMAAAABQAAAAAAAAAAAD//wAAAQAAAP//AAABAA=="/>
              </a:ext>
            </a:extLst>
          </p:cNvSpPr>
          <p:nvPr>
            <p:ph type="title"/>
          </p:nvPr>
        </p:nvSpPr>
        <p:spPr/>
        <p:txBody>
          <a:bodyPr/>
          <a:lstStyle/>
          <a:p>
            <a:r>
              <a:t>Click to edit Master title style</a:t>
            </a:r>
          </a:p>
        </p:txBody>
      </p:sp>
      <p:sp>
        <p:nvSpPr>
          <p:cNvPr id="3"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FD15-5BD1-520B-9FBF-AD5EB3F169F8}" type="datetime1">
              <a:rPr/>
              <a:pPr/>
              <a:t></a:t>
            </a:fld>
            <a:endParaRPr/>
          </a:p>
        </p:txBody>
      </p:sp>
      <p:sp>
        <p:nvSpPr>
          <p:cNvPr id="4"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5"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8B56-18D1-527D-9FBF-EE28C5F169BB}"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Пусто">
    <p:spTree>
      <p:nvGrpSpPr>
        <p:cNvPr id="1" name=""/>
        <p:cNvGrpSpPr/>
        <p:nvPr/>
      </p:nvGrpSpPr>
      <p:grpSpPr>
        <a:xfrm>
          <a:off x="0" y="0"/>
          <a:ext cx="0" cy="0"/>
          <a:chOff x="0" y="0"/>
          <a:chExt cx="0" cy="0"/>
        </a:xfrm>
      </p:grpSpPr>
      <p:sp>
        <p:nvSpPr>
          <p:cNvPr id="2"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B6EC-A2D1-5240-9FBF-5415F8F16901}" type="datetime1">
              <a:rPr/>
              <a:pPr/>
              <a:t></a:t>
            </a:fld>
            <a:endParaRPr/>
          </a:p>
        </p:txBody>
      </p:sp>
      <p:sp>
        <p:nvSpPr>
          <p:cNvPr id="3"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4"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957B-35D1-5263-9FBF-C336DBF16996}"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K4BAABSFQAA1AgAAAAAAAAmAAAACAAAAIGAAAAAAAAAMAAAABQAAAAAAAAAAAD//wAAAQAAAP//AAAB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cap="none"/>
            </a:lvl1pPr>
          </a:lstStyle>
          <a:p>
            <a:r>
              <a:t>Click to edit Master title style</a:t>
            </a:r>
          </a:p>
        </p:txBody>
      </p:sp>
      <p:sp>
        <p:nvSpPr>
          <p:cNvPr id="3"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UAAK4BAABwNQAAsCUAAAAAAAAmAAAACAAAAAGAAAAAAAAAMAAAABQAAAAAAAAAAAD//wAAAQAAAP//AAABAA=="/>
              </a:ext>
            </a:extLst>
          </p:cNvSpPr>
          <p:nvPr>
            <p:ph idx="1"/>
          </p:nvPr>
        </p:nvSpPr>
        <p:spPr>
          <a:xfrm>
            <a:off x="3575050" y="273050"/>
            <a:ext cx="5111750" cy="5853430"/>
          </a:xfrm>
        </p:spPr>
        <p:txBody>
          <a:bodyPr/>
          <a:lstStyle>
            <a:lvl1pPr>
              <a:defRPr sz="3200" cap="none"/>
            </a:lvl1pPr>
            <a:lvl2pPr>
              <a:defRPr sz="2800" cap="none"/>
            </a:lvl2pPr>
            <a:lvl3pPr>
              <a:defRPr sz="2400" cap="none"/>
            </a:lvl3pPr>
            <a:lvl4pPr>
              <a:defRPr sz="2000" cap="none"/>
            </a:lvl4pPr>
            <a:lvl5pPr>
              <a:defRPr sz="2000" cap="none"/>
            </a:lvl5pPr>
            <a:lvl6pPr>
              <a:defRPr sz="2000" cap="none"/>
            </a:lvl6pPr>
            <a:lvl7pPr>
              <a:defRPr sz="2000" cap="none"/>
            </a:lvl7pPr>
            <a:lvl8pPr>
              <a:defRPr sz="2000" cap="none"/>
            </a:lvl8pPr>
            <a:lvl9pPr>
              <a:defRPr sz="2000" cap="none"/>
            </a:lvl9pPr>
          </a:lstStyle>
          <a:p>
            <a:r>
              <a:t>Click to edit Master text styles</a:t>
            </a:r>
          </a:p>
          <a:p>
            <a:pPr lvl="1"/>
            <a:r>
              <a:t>Second level</a:t>
            </a:r>
          </a:p>
          <a:p>
            <a:pPr lvl="2"/>
            <a:r>
              <a:t>Third level</a:t>
            </a:r>
          </a:p>
          <a:p>
            <a:pPr lvl="3"/>
            <a:r>
              <a:t>Fourth level</a:t>
            </a:r>
          </a:p>
          <a:p>
            <a:pPr lvl="4"/>
            <a:r>
              <a:t>Fifth level</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QIAABSFQAAsCUAAAAAAAAmAAAACAAAAAGAAAAAAAAAMAAAABQAAAAAAAAAAAD//wAAAQAAAP//AAABAA=="/>
              </a:ext>
            </a:extLst>
          </p:cNvSpPr>
          <p:nvPr>
            <p:ph sz="half" idx="2"/>
          </p:nvPr>
        </p:nvSpPr>
        <p:spPr>
          <a:xfrm>
            <a:off x="457200" y="1435100"/>
            <a:ext cx="3008630" cy="46913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r>
              <a:t>Click to edit Master text styles</a:t>
            </a:r>
          </a:p>
        </p:txBody>
      </p:sp>
      <p:sp>
        <p:nvSpPr>
          <p:cNvPr id="5"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E86C-22D1-521E-9FBF-D44BA6F16981}" type="datetime1">
              <a:rPr/>
              <a:pPr/>
              <a:t></a:t>
            </a:fld>
            <a:endParaRPr/>
          </a:p>
        </p:txBody>
      </p:sp>
      <p:sp>
        <p:nvSpPr>
          <p:cNvPr id="6"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7"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9B68-26D1-526D-9FBF-D038D5F16985}"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Рисунок с подписью">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gsAAIgdAADGLAAABCEAAAAAAAAmAAAACAAAAIGAAAAAAAAAMAAAABQAAAAAAAAAAAD//wAAAQAAAP//AAAB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cap="none"/>
            </a:lvl1pPr>
          </a:lstStyle>
          <a:p>
            <a:r>
              <a:t>Click to edit Master title style</a:t>
            </a:r>
          </a:p>
        </p:txBody>
      </p:sp>
      <p:sp>
        <p:nvSpPr>
          <p:cNvPr id="3"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gsAAMYDAADGLAAAFh0AAAAAAAAmAAAACAAAAAGAAAAAAAAAMAAAABQAAAAAAAAAAAD//wAAAQAAAP//AAABAA=="/>
              </a:ext>
            </a:extLst>
          </p:cNvSpPr>
          <p:nvPr>
            <p:ph idx="1"/>
          </p:nvPr>
        </p:nvSpPr>
        <p:spPr>
          <a:xfrm>
            <a:off x="1791970" y="613410"/>
            <a:ext cx="5486400" cy="4114800"/>
          </a:xfrm>
        </p:spPr>
        <p:txBody>
          <a:bodyPr/>
          <a:lstStyle>
            <a:lvl1pPr marL="0" indent="0">
              <a:buNone/>
              <a:defRPr sz="3200" cap="none"/>
            </a:lvl1pPr>
            <a:lvl2pPr marL="457200" indent="0">
              <a:buNone/>
              <a:defRPr sz="2800" cap="none"/>
            </a:lvl2pPr>
            <a:lvl3pPr marL="914400" indent="0">
              <a:buNone/>
              <a:defRPr sz="2400" cap="none"/>
            </a:lvl3pPr>
            <a:lvl4pPr marL="1371600" indent="0">
              <a:buNone/>
              <a:defRPr sz="2000" cap="none"/>
            </a:lvl4pPr>
            <a:lvl5pPr marL="1828800" indent="0">
              <a:buNone/>
              <a:defRPr sz="2000" cap="none"/>
            </a:lvl5pPr>
            <a:lvl6pPr marL="2286000" indent="0">
              <a:buNone/>
              <a:defRPr sz="2000" cap="none"/>
            </a:lvl6pPr>
            <a:lvl7pPr marL="2743200" indent="0">
              <a:buNone/>
              <a:defRPr sz="2000" cap="none"/>
            </a:lvl7pPr>
            <a:lvl8pPr marL="3200400" indent="0">
              <a:buNone/>
              <a:defRPr sz="2000" cap="none"/>
            </a:lvl8pPr>
            <a:lvl9pPr marL="3657600" indent="0">
              <a:buNone/>
              <a:defRPr sz="2000" cap="none"/>
            </a:lvl9pPr>
          </a:lstStyle>
          <a:p>
            <a:r>
              <a:t>Click to edit Master text styles</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gsAAAQhAADGLAAA+CUAAAAAAAAmAAAACAAAAAGAAAAAAAAAMAAAABQAAAAAAAAAAAD//wAAAQAAAP//AAABAA=="/>
              </a:ext>
            </a:extLst>
          </p:cNvSpPr>
          <p:nvPr>
            <p:ph sz="half" idx="2"/>
          </p:nvPr>
        </p:nvSpPr>
        <p:spPr>
          <a:xfrm>
            <a:off x="1791970" y="5367020"/>
            <a:ext cx="5486400" cy="8051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r>
              <a:t>Click to edit Master text styles</a:t>
            </a:r>
          </a:p>
        </p:txBody>
      </p:sp>
      <p:sp>
        <p:nvSpPr>
          <p:cNvPr id="5"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4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AAAAAAAAAAAMAAAABQAAAAAAAAAAAD//wAAAQAAAP//AAABAA=="/>
              </a:ext>
            </a:extLst>
          </p:cNvSpPr>
          <p:nvPr>
            <p:ph type="dt" sz="quarter" idx="10"/>
          </p:nvPr>
        </p:nvSpPr>
        <p:spPr/>
        <p:txBody>
          <a:bodyPr/>
          <a:lstStyle/>
          <a:p>
            <a:fld id="{3C07A541-0FD1-5253-9FBF-F906EBF169AC}" type="datetime1">
              <a:rPr/>
              <a:pPr/>
              <a:t></a:t>
            </a:fld>
            <a:endParaRPr/>
          </a:p>
        </p:txBody>
      </p:sp>
      <p:sp>
        <p:nvSpPr>
          <p:cNvPr id="6"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AAAAAAAAAAAMAAAABQAAAAAAAAAAAD//wAAAQAAAP//AAABAA=="/>
              </a:ext>
            </a:extLst>
          </p:cNvSpPr>
          <p:nvPr>
            <p:ph type="ftr" sz="quarter" idx="11"/>
          </p:nvPr>
        </p:nvSpPr>
        <p:spPr/>
        <p:txBody>
          <a:bodyPr/>
          <a:lstStyle/>
          <a:p>
            <a:endParaRPr/>
          </a:p>
        </p:txBody>
      </p:sp>
      <p:sp>
        <p:nvSpPr>
          <p:cNvPr id="7"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AAAAAAAAAAAMAAAABQAAAAAAAAAAAD//wAAAQAAAP//AAABAA=="/>
              </a:ext>
            </a:extLst>
          </p:cNvSpPr>
          <p:nvPr>
            <p:ph type="sldNum" sz="quarter" idx="12"/>
          </p:nvPr>
        </p:nvSpPr>
        <p:spPr/>
        <p:txBody>
          <a:bodyPr/>
          <a:lstStyle/>
          <a:p>
            <a:fld id="{3C07B6D4-9AD1-5240-9FBF-6C15F8F16939}"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Оформление по умолчанию">
    <p:bg>
      <p:bgPr>
        <a:solidFill>
          <a:schemeClr val="bg1"/>
        </a:solidFill>
        <a:effectLst/>
      </p:bgPr>
    </p:bg>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AAAAAAmAAAACAAAAP//////////MAAAABQAAAAAAAAAAAD//wAAAQAAAP//AAABAA=="/>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BwNQAAsCUAAAAAAAAmAAAACAAAAP//////////MAAAABQAAAAAAAAAAAD//wAAAQAAAP//AAABAA=="/>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AAAAAAmAAAACAAAAP//////////MAAAABQAAAAAAAAAAAD//wAAAQAAAP//AAABAA=="/>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cap="none"/>
            </a:lvl1pPr>
          </a:lstStyle>
          <a:p>
            <a:fld id="{3C07CFFB-B5D1-5239-9FBF-436C81F16916}"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AAAAAAmAAAACAAAAP//////////MAAAABQAAAAAAAAAAAD//wAAAQAAAP//AAABAA=="/>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cap="none"/>
            </a:lvl1p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AAAAAAmAAAACAAAAP//////////MAAAABQAAAAAAAAAAAD//wAAAQAAAP//AAABAA=="/>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cap="none"/>
            </a:lvl1pPr>
          </a:lstStyle>
          <a:p>
            <a:fld id="{3C07D83F-71D1-522E-9FBF-877B96F169D2}"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49580">
        <a:lnSpc>
          <a:spcPct val="100000"/>
        </a:lnSpc>
        <a:spcBef>
          <a:spcPts val="0"/>
        </a:spcBef>
        <a:spcAft>
          <a:spcPts val="0"/>
        </a:spcAft>
        <a:buNone/>
        <a:tabLst/>
        <a:defRPr sz="4400" b="0" i="0" u="none" strike="noStrike" kern="1" cap="none" spc="0" baseline="0">
          <a:solidFill>
            <a:schemeClr val="tx2"/>
          </a:solidFill>
          <a:effectLst/>
          <a:latin typeface="Calibri" pitchFamily="2" charset="-52"/>
          <a:ea typeface="SimSun" charset="0"/>
          <a:cs typeface="Times New Roman" pitchFamily="1" charset="-52"/>
        </a:defRPr>
      </a:lvl1pPr>
    </p:titleStyle>
    <p:bodyStyle>
      <a:lvl1pPr marL="342900" marR="0" indent="-34290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Calibri" pitchFamily="2" charset="-52"/>
          <a:ea typeface="SimSun" charset="0"/>
          <a:cs typeface="Times New Roman" pitchFamily="1" charset="-52"/>
        </a:defRPr>
      </a:lvl1pPr>
      <a:lvl2pPr marL="742950"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Calibri" pitchFamily="2" charset="-52"/>
          <a:ea typeface="SimSun" charset="0"/>
          <a:cs typeface="Times New Roman" pitchFamily="1" charset="-52"/>
        </a:defRPr>
      </a:lvl2pPr>
      <a:lvl3pPr marL="1143000" marR="0" indent="-22860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Calibri" pitchFamily="2" charset="-52"/>
          <a:ea typeface="SimSun" charset="0"/>
          <a:cs typeface="Times New Roman" pitchFamily="1" charset="-52"/>
        </a:defRPr>
      </a:lvl3pPr>
      <a:lvl4pPr marL="16002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4pPr>
      <a:lvl5pPr marL="20574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5pPr>
      <a:lvl6pPr marL="25146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6pPr>
      <a:lvl7pPr marL="29718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7pPr>
      <a:lvl8pPr marL="34290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8pPr>
      <a:lvl9pPr marL="38862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9pPr>
    </p:bodyStyle>
    <p:otherStyle>
      <a:lvl1pPr marL="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1pPr>
      <a:lvl2pPr marL="457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2pPr>
      <a:lvl3pPr marL="914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3pPr>
      <a:lvl4pPr marL="1371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4pPr>
      <a:lvl5pPr marL="18288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5pPr>
      <a:lvl6pPr marL="2286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6pPr>
      <a:lvl7pPr marL="2743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7pPr>
      <a:lvl8pPr marL="3200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8pPr>
      <a:lvl9pPr marL="3657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AAAAAAmAAAACAAAAP//////////MAAAABQAAAAAAAAAAAD//wAAAQAAAP//AAABAA=="/>
              </a:ext>
            </a:extLst>
          </p:cNvSpPr>
          <p:nvPr/>
        </p:nvSpPr>
        <p:spPr>
          <a:xfrm>
            <a:off x="0" y="0"/>
            <a:ext cx="9144000" cy="6858000"/>
          </a:xfrm>
          <a:prstGeom prst="rect">
            <a:avLst/>
          </a:prstGeom>
          <a:solidFill>
            <a:srgbClr val="C0C0C0"/>
          </a:solidFill>
          <a:ln>
            <a:noFill/>
          </a:ln>
          <a:effectLst/>
        </p:spPr>
      </p:sp>
      <p:sp>
        <p:nvSpPr>
          <p:cNvPr id="3" name="Прямоугольник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is7OAP///wgAAAAAAAAAAAAAAAAAAAAAAAAAAAAAAAAAAAAAZAAAAAEAAABAAAAAAAAAAAAAAAAAAAAAAAAAAAAAAAAAAAAAAAAAAAAAAAAAAAAAAAAAAAAAAAAAAAAAAAAAAAAAAAAAAAAAAAAAAAAAAAAAAAAAAAAAAAAAAAAAAAAAFAAAADwAAAABAAAAAAAAAGXAwA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is7OAP///wEAAAAAAAAAAAAAAAAAAAAAAAAAAAAAAAAAAAAAAAAAAGXAwAB/f38AgICAA8zMzADAwP8Af39/AAAAAAAAAAAAAAAAAAAAAAAAAAAAIQAAABgAAAAUAAAAOAQAAJIQAAAINAAAnhkAAAAAAAAmAAAACAAAAP//////////MAAAABQAAAAAAAAAAAD//wAAAQAAAP//AAABAA=="/>
              </a:ext>
            </a:extLst>
          </p:cNvSpPr>
          <p:nvPr/>
        </p:nvSpPr>
        <p:spPr>
          <a:xfrm>
            <a:off x="685800" y="2693670"/>
            <a:ext cx="7772400" cy="1470660"/>
          </a:xfrm>
          <a:prstGeom prst="rect">
            <a:avLst/>
          </a:prstGeom>
          <a:solidFill>
            <a:srgbClr val="8ACECE"/>
          </a:solidFill>
          <a:ln w="50800" cap="flat" cmpd="sng" algn="ctr">
            <a:solidFill>
              <a:srgbClr val="65C0C0"/>
            </a:solidFill>
            <a:prstDash val="solid"/>
            <a:headEnd type="none"/>
            <a:tailEnd type="none"/>
          </a:ln>
          <a:effectLst/>
        </p:spPr>
      </p:sp>
      <p:sp>
        <p:nvSpPr>
          <p:cNvPr id="4" name="Прямоугольник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BAAAAAAAAAFxcXA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FxcXAB/f38AgICAA8zMzADAwP8Af39/AAAAAAAAAAAAAAAAAAAAAAAAAAAAIQAAABgAAAAUAAAAyRoAAMgfAAC8NgAAMCoAAAAAAAAmAAAACAAAAP//////////MAAAABQAAAAAAAAAAAD//wAAAQAAAP//AAABAA=="/>
              </a:ext>
            </a:extLst>
          </p:cNvSpPr>
          <p:nvPr/>
        </p:nvSpPr>
        <p:spPr>
          <a:xfrm>
            <a:off x="4354195" y="5166360"/>
            <a:ext cx="4543425" cy="1691640"/>
          </a:xfrm>
          <a:prstGeom prst="rect">
            <a:avLst/>
          </a:prstGeom>
          <a:solidFill>
            <a:srgbClr val="737373"/>
          </a:solidFill>
          <a:ln w="50800" cap="flat" cmpd="sng" algn="ctr">
            <a:solidFill>
              <a:srgbClr val="5C5C5C"/>
            </a:solidFill>
            <a:prstDash val="solid"/>
            <a:headEnd type="none"/>
            <a:tailEnd type="none"/>
          </a:ln>
          <a:effectLst/>
        </p:spPr>
      </p:sp>
      <p:sp>
        <p:nvSpPr>
          <p:cNvPr id="5" name="Под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Tx0AAMgfAAA1NAAAqCYAAAAAAAAmAAAACAAAAIEAAAAAAAAAMAAAABQAAAAAAAAAAAD//wAAAQAAAP//AAABAA=="/>
              </a:ext>
            </a:extLst>
          </p:cNvSpPr>
          <p:nvPr>
            <p:ph type="subTitle" idx="1"/>
          </p:nvPr>
        </p:nvSpPr>
        <p:spPr>
          <a:xfrm>
            <a:off x="4764405" y="5166360"/>
            <a:ext cx="3722370" cy="1117600"/>
          </a:xfrm>
        </p:spPr>
        <p:txBody>
          <a:bodyPr vert="horz" wrap="square" numCol="1" spcCol="215900" anchor="ctr">
            <a:prstTxWarp prst="textNoShape">
              <a:avLst/>
            </a:prstTxWarp>
          </a:bodyPr>
          <a:lstStyle/>
          <a:p>
            <a:pPr>
              <a:defRPr sz="2800" b="1" cap="none">
                <a:solidFill>
                  <a:schemeClr val="tx1"/>
                </a:solidFill>
                <a:latin typeface="Clear Sans" charset="0"/>
                <a:ea typeface="Clear Sans" charset="0"/>
                <a:cs typeface="Clear Sans" charset="0"/>
              </a:defRPr>
            </a:pPr>
            <a:r>
              <a:rPr dirty="0"/>
              <a:t/>
            </a:r>
            <a:br>
              <a:rPr dirty="0"/>
            </a:br>
            <a:r>
              <a:rPr lang="uk-UA" dirty="0" err="1" smtClean="0"/>
              <a:t>Костіна</a:t>
            </a:r>
            <a:r>
              <a:rPr lang="uk-UA" dirty="0" smtClean="0"/>
              <a:t> Т.Ю.</a:t>
            </a:r>
            <a:endParaRPr dirty="0"/>
          </a:p>
        </p:txBody>
      </p:sp>
      <p:sp>
        <p:nvSpPr>
          <p:cNvPr id="6"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AAAAAAAAAABAOAAAiAMAAAAAAAAmAAAACAAAAP//////////MAAAABQAAAAAAAAAAAD//wAAAQAAAP//AAABAA=="/>
              </a:ext>
            </a:extLst>
          </p:cNvSpPr>
          <p:nvPr/>
        </p:nvSpPr>
        <p:spPr>
          <a:xfrm>
            <a:off x="0" y="0"/>
            <a:ext cx="9144000" cy="574040"/>
          </a:xfrm>
          <a:prstGeom prst="rect">
            <a:avLst/>
          </a:prstGeom>
          <a:solidFill>
            <a:srgbClr val="737373"/>
          </a:solidFill>
          <a:ln>
            <a:noFill/>
          </a:ln>
          <a:effectLst/>
        </p:spPr>
      </p:sp>
      <p:sp>
        <p:nvSpPr>
          <p:cNvPr id="7"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BAAAAAAAAAFxcXA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FxcXAB/f38AgICAA8zMzADAwP8Af39/AAAAAAAAAAAAAAAAAAAAAAAAAAAAIQAAABgAAAAUAAAAAAAAAKgmAABAOAAAMCoAAAAAAAAmAAAACAAAAP//////////MAAAABQAAAAAAAAAAAD//wAAAQAAAP//AAABAA=="/>
              </a:ext>
            </a:extLst>
          </p:cNvSpPr>
          <p:nvPr/>
        </p:nvSpPr>
        <p:spPr>
          <a:xfrm>
            <a:off x="0" y="6283960"/>
            <a:ext cx="9144000" cy="574040"/>
          </a:xfrm>
          <a:prstGeom prst="rect">
            <a:avLst/>
          </a:prstGeom>
          <a:solidFill>
            <a:srgbClr val="737373"/>
          </a:solidFill>
          <a:ln w="50800" cap="flat" cmpd="sng" algn="ctr">
            <a:solidFill>
              <a:srgbClr val="5C5C5C"/>
            </a:solidFill>
            <a:prstDash val="solid"/>
            <a:headEnd type="none"/>
            <a:tailEnd type="none"/>
          </a:ln>
          <a:effectLst/>
        </p:spPr>
      </p:sp>
      <p:sp>
        <p:nvSpPr>
          <p:cNvPr id="8"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AAAAAP///wgAAAAAAAAAAAAAAAAAAAAAAAAAAAAAAAAAAAAAZAAAAAEAAABAAAAAAAAAAAAAAAAAAAAAAAAAAAAAAAAAAAAAAAAAAAAAAAAAAAAAAAAAAAAAAAAAAAAAAAAAAAAAAAAAAAAAAAAAAAAAAAAAAAAAAAAAAAAAAAAAAAAAFAAAADwAAAAAAAAAAAAAAGXAwA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GXAwAB/f38AAAAAA8zMzADAwP8Af39/AAAAAAAAAAAAAAAAAAAAAAAAAAAAIQAAABgAAAAUAAAAOAQAAJIQAAAINAAAnhkAAAAAAAAmAAAACAAAAAEAAAD/DwAAMAAAABQAAAAAAAAAAAD//wAAAQAAAP//AAABAA=="/>
              </a:ext>
            </a:extLst>
          </p:cNvSpPr>
          <p:nvPr>
            <p:ph type="ctrTitle"/>
          </p:nvPr>
        </p:nvSpPr>
        <p:spPr>
          <a:xfrm>
            <a:off x="685800" y="2693670"/>
            <a:ext cx="7772400" cy="1470660"/>
          </a:xfrm>
          <a:noFill/>
          <a:ln>
            <a:noFill/>
          </a:ln>
        </p:spPr>
        <p:txBody>
          <a:bodyPr/>
          <a:lstStyle/>
          <a:p>
            <a:pPr marL="0" marR="411480" indent="0" algn="ctr" defTabSz="449580">
              <a:lnSpc>
                <a:spcPct val="100000"/>
              </a:lnSpc>
              <a:spcBef>
                <a:spcPts val="770"/>
              </a:spcBef>
              <a:spcAft>
                <a:spcPts val="0"/>
              </a:spcAft>
              <a:buNone/>
              <a:tabLst/>
              <a:defRPr sz="4800" b="1" i="0" u="none" strike="noStrike" kern="1" cap="none" spc="0" baseline="0">
                <a:solidFill>
                  <a:srgbClr val="000000"/>
                </a:solidFill>
                <a:uFill>
                  <a:solidFill>
                    <a:srgbClr val="000000"/>
                  </a:solidFill>
                </a:uFill>
                <a:latin typeface="Clear Sans" charset="0"/>
                <a:ea typeface="Clear Sans" charset="0"/>
                <a:cs typeface="Clear Sans" charset="0"/>
              </a:defRPr>
            </a:pPr>
            <a:r>
              <a:rPr lang="uk-UA" dirty="0" smtClean="0"/>
              <a:t>Тема 6:</a:t>
            </a:r>
            <a:br>
              <a:rPr lang="uk-UA" dirty="0" smtClean="0"/>
            </a:br>
            <a:r>
              <a:rPr dirty="0" smtClean="0"/>
              <a:t>РИНОК </a:t>
            </a:r>
            <a:r>
              <a:rPr dirty="0"/>
              <a:t>І ПРОДУКЦІЯ</a:t>
            </a:r>
          </a:p>
        </p:txBody>
      </p:sp>
      <p:grpSp>
        <p:nvGrpSpPr>
          <p:cNvPr id="9"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HMgcG8fAAAAVAAAAAAAAAAAAAAAAAAAAAAAAAAAAAAAAAAAAAAAAAAAAAAAAAAAAAAAAAAAAAAAAAAAAAAAAAAAAAAAAAAAAAAAAAAAAAAAAAAAAAAAAAAAAAAAAAAAACEAAAAYAAAAFAAAAOcEAADHEAAAWTMAAGoZAAAAAAAAJgAAAAgAAAD/////AAAAAA=="/>
              </a:ext>
            </a:extLst>
          </p:cNvGrpSpPr>
          <p:nvPr/>
        </p:nvGrpSpPr>
        <p:grpSpPr>
          <a:xfrm>
            <a:off x="796925" y="2727325"/>
            <a:ext cx="7550150" cy="1403985"/>
            <a:chOff x="796925" y="2727325"/>
            <a:chExt cx="7550150" cy="1403985"/>
          </a:xfrm>
        </p:grpSpPr>
        <p:sp>
          <p:nvSpPr>
            <p:cNvPr id="23" name="Автофигура1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zR8AAMcQAABzIgAAahkAAAAAAAAmAAAACAAAAP//////////MAAAABQAAAAAAAAAAAD//wAAAQAAAP//AAABAA=="/>
                </a:ext>
              </a:extLst>
            </p:cNvSpPr>
            <p:nvPr/>
          </p:nvSpPr>
          <p:spPr>
            <a:xfrm>
              <a:off x="5169535" y="2727325"/>
              <a:ext cx="430530" cy="1403985"/>
            </a:xfrm>
            <a:prstGeom prst="parallelogram">
              <a:avLst>
                <a:gd name="adj" fmla="val 38053"/>
              </a:avLst>
            </a:prstGeom>
            <a:solidFill>
              <a:srgbClr val="ACDDDD">
                <a:alpha val="50000"/>
              </a:srgbClr>
            </a:solidFill>
            <a:ln>
              <a:noFill/>
            </a:ln>
            <a:effectLst/>
          </p:spPr>
        </p:sp>
        <p:sp>
          <p:nvSpPr>
            <p:cNvPr id="22"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OyMAAMcQAADhJQAAahkAAAAAAAAmAAAACAAAAP//////////MAAAABQAAAAAAAAAAAD//wAAAQAAAP//AAABAA=="/>
                </a:ext>
              </a:extLst>
            </p:cNvSpPr>
            <p:nvPr/>
          </p:nvSpPr>
          <p:spPr>
            <a:xfrm>
              <a:off x="5727065" y="2727325"/>
              <a:ext cx="430530" cy="1403985"/>
            </a:xfrm>
            <a:prstGeom prst="parallelogram">
              <a:avLst>
                <a:gd name="adj" fmla="val 38053"/>
              </a:avLst>
            </a:prstGeom>
            <a:solidFill>
              <a:srgbClr val="ACDDDD">
                <a:alpha val="50000"/>
              </a:srgbClr>
            </a:solidFill>
            <a:ln>
              <a:noFill/>
            </a:ln>
            <a:effectLst/>
          </p:spPr>
        </p:sp>
        <p:sp>
          <p:nvSpPr>
            <p:cNvPr id="21" name="Автофигура1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HxkAAMcQAADFGwAAahkAAAAAAAAmAAAACAAAAP//////////MAAAABQAAAAAAAAAAAD//wAAAQAAAP//AAABAA=="/>
                </a:ext>
              </a:extLst>
            </p:cNvSpPr>
            <p:nvPr/>
          </p:nvSpPr>
          <p:spPr>
            <a:xfrm>
              <a:off x="4083685" y="2727325"/>
              <a:ext cx="430530" cy="1403985"/>
            </a:xfrm>
            <a:prstGeom prst="parallelogram">
              <a:avLst>
                <a:gd name="adj" fmla="val 38053"/>
              </a:avLst>
            </a:prstGeom>
            <a:solidFill>
              <a:srgbClr val="ACDDDD">
                <a:alpha val="50000"/>
              </a:srgbClr>
            </a:solidFill>
            <a:ln>
              <a:noFill/>
            </a:ln>
            <a:effectLst/>
          </p:spPr>
        </p:sp>
        <p:sp>
          <p:nvSpPr>
            <p:cNvPr id="20" name="Автофигура1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jRwAAMcQAAAzHwAAahkAAAAAAAAmAAAACAAAAP//////////MAAAABQAAAAAAAAAAAD//wAAAQAAAP//AAABAA=="/>
                </a:ext>
              </a:extLst>
            </p:cNvSpPr>
            <p:nvPr/>
          </p:nvSpPr>
          <p:spPr>
            <a:xfrm>
              <a:off x="4641215" y="2727325"/>
              <a:ext cx="430530" cy="1403985"/>
            </a:xfrm>
            <a:prstGeom prst="parallelogram">
              <a:avLst>
                <a:gd name="adj" fmla="val 38053"/>
              </a:avLst>
            </a:prstGeom>
            <a:solidFill>
              <a:srgbClr val="ACDDDD">
                <a:alpha val="50000"/>
              </a:srgbClr>
            </a:solidFill>
            <a:ln>
              <a:noFill/>
            </a:ln>
            <a:effectLst/>
          </p:spPr>
        </p:sp>
        <p:sp>
          <p:nvSpPr>
            <p:cNvPr id="19" name="Автофигура2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RS0AAMcQAADrLwAAahkAAAAAAAAmAAAACAAAAP//////////MAAAABQAAAAAAAAAAAD//wAAAQAAAP//AAABAA=="/>
                </a:ext>
              </a:extLst>
            </p:cNvSpPr>
            <p:nvPr/>
          </p:nvSpPr>
          <p:spPr>
            <a:xfrm>
              <a:off x="7359015" y="2727325"/>
              <a:ext cx="430530" cy="1403985"/>
            </a:xfrm>
            <a:prstGeom prst="parallelogram">
              <a:avLst>
                <a:gd name="adj" fmla="val 38053"/>
              </a:avLst>
            </a:prstGeom>
            <a:solidFill>
              <a:srgbClr val="ACDDDD">
                <a:alpha val="50000"/>
              </a:srgbClr>
            </a:solidFill>
            <a:ln>
              <a:noFill/>
            </a:ln>
            <a:effectLst/>
          </p:spPr>
        </p:sp>
        <p:sp>
          <p:nvSpPr>
            <p:cNvPr id="18"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szAAAMcQAABZMwAAahkAAAAAAAAmAAAACAAAAP//////////MAAAABQAAAAAAAAAAAD//wAAAQAAAP//AAABAA=="/>
                </a:ext>
              </a:extLst>
            </p:cNvSpPr>
            <p:nvPr/>
          </p:nvSpPr>
          <p:spPr>
            <a:xfrm>
              <a:off x="7916545" y="2727325"/>
              <a:ext cx="430530" cy="1403985"/>
            </a:xfrm>
            <a:prstGeom prst="parallelogram">
              <a:avLst>
                <a:gd name="adj" fmla="val 38053"/>
              </a:avLst>
            </a:prstGeom>
            <a:solidFill>
              <a:srgbClr val="ACDDDD">
                <a:alpha val="50000"/>
              </a:srgbClr>
            </a:solidFill>
            <a:ln>
              <a:noFill/>
            </a:ln>
            <a:effectLst/>
          </p:spPr>
        </p:sp>
        <p:sp>
          <p:nvSpPr>
            <p:cNvPr id="17" name="Автофигура1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lyYAAMcQAAA9KQAAahkAAAAAAAAmAAAACAAAAP//////////MAAAABQAAAAAAAAAAAD//wAAAQAAAP//AAABAA=="/>
                </a:ext>
              </a:extLst>
            </p:cNvSpPr>
            <p:nvPr/>
          </p:nvSpPr>
          <p:spPr>
            <a:xfrm>
              <a:off x="6273165" y="2727325"/>
              <a:ext cx="430530" cy="1403985"/>
            </a:xfrm>
            <a:prstGeom prst="parallelogram">
              <a:avLst>
                <a:gd name="adj" fmla="val 38053"/>
              </a:avLst>
            </a:prstGeom>
            <a:solidFill>
              <a:srgbClr val="ACDDDD">
                <a:alpha val="50000"/>
              </a:srgbClr>
            </a:solidFill>
            <a:ln>
              <a:noFill/>
            </a:ln>
            <a:effectLst/>
          </p:spPr>
        </p:sp>
        <p:sp>
          <p:nvSpPr>
            <p:cNvPr id="16" name="Автофигура1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BSoAAMcQAACrLAAAahkAAAAAAAAmAAAACAAAAP//////////MAAAABQAAAAAAAAAAAD//wAAAQAAAP//AAABAA=="/>
                </a:ext>
              </a:extLst>
            </p:cNvSpPr>
            <p:nvPr/>
          </p:nvSpPr>
          <p:spPr>
            <a:xfrm>
              <a:off x="6830695" y="2727325"/>
              <a:ext cx="430530" cy="1403985"/>
            </a:xfrm>
            <a:prstGeom prst="parallelogram">
              <a:avLst>
                <a:gd name="adj" fmla="val 38053"/>
              </a:avLst>
            </a:prstGeom>
            <a:solidFill>
              <a:srgbClr val="ACDDDD">
                <a:alpha val="50000"/>
              </a:srgbClr>
            </a:solidFill>
            <a:ln>
              <a:noFill/>
            </a:ln>
            <a:effectLst/>
          </p:spPr>
        </p:sp>
        <p:sp>
          <p:nvSpPr>
            <p:cNvPr id="15" name="Автофигура2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lQsAAMcQAAA7DgAAahkAAAAAAAAmAAAACAAAAP//////////MAAAABQAAAAAAAAAAAD//wAAAQAAAP//AAABAA=="/>
                </a:ext>
              </a:extLst>
            </p:cNvSpPr>
            <p:nvPr/>
          </p:nvSpPr>
          <p:spPr>
            <a:xfrm>
              <a:off x="1882775" y="2727325"/>
              <a:ext cx="430530" cy="1403985"/>
            </a:xfrm>
            <a:prstGeom prst="parallelogram">
              <a:avLst>
                <a:gd name="adj" fmla="val 38053"/>
              </a:avLst>
            </a:prstGeom>
            <a:solidFill>
              <a:srgbClr val="ACDDDD">
                <a:alpha val="50000"/>
              </a:srgbClr>
            </a:solidFill>
            <a:ln>
              <a:noFill/>
            </a:ln>
            <a:effectLst/>
          </p:spPr>
        </p:sp>
        <p:sp>
          <p:nvSpPr>
            <p:cNvPr id="14"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Aw8AAMcQAACpEQAAahkAAAAAAAAmAAAACAAAAP//////////MAAAABQAAAAAAAAAAAD//wAAAQAAAP//AAABAA=="/>
                </a:ext>
              </a:extLst>
            </p:cNvSpPr>
            <p:nvPr/>
          </p:nvSpPr>
          <p:spPr>
            <a:xfrm>
              <a:off x="2440305" y="2727325"/>
              <a:ext cx="430530" cy="1403985"/>
            </a:xfrm>
            <a:prstGeom prst="parallelogram">
              <a:avLst>
                <a:gd name="adj" fmla="val 38053"/>
              </a:avLst>
            </a:prstGeom>
            <a:solidFill>
              <a:srgbClr val="ACDDDD">
                <a:alpha val="50000"/>
              </a:srgbClr>
            </a:solidFill>
            <a:ln>
              <a:noFill/>
            </a:ln>
            <a:effectLst/>
          </p:spPr>
        </p:sp>
        <p:sp>
          <p:nvSpPr>
            <p:cNvPr id="13"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5wQAAMcQAACNBwAAahkAAAAAAAAmAAAACAAAAP//////////MAAAABQAAAAAAAAAAAD//wAAAQAAAP//AAABAA=="/>
                </a:ext>
              </a:extLst>
            </p:cNvSpPr>
            <p:nvPr/>
          </p:nvSpPr>
          <p:spPr>
            <a:xfrm>
              <a:off x="796925" y="2727325"/>
              <a:ext cx="430530" cy="1403985"/>
            </a:xfrm>
            <a:prstGeom prst="parallelogram">
              <a:avLst>
                <a:gd name="adj" fmla="val 38053"/>
              </a:avLst>
            </a:prstGeom>
            <a:solidFill>
              <a:srgbClr val="ACDDDD">
                <a:alpha val="50000"/>
              </a:srgbClr>
            </a:solidFill>
            <a:ln>
              <a:noFill/>
            </a:ln>
            <a:effectLst/>
          </p:spPr>
        </p:sp>
        <p:sp>
          <p:nvSpPr>
            <p:cNvPr id="12"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gAAMcQAAD7CgAAahkAAAAAAAAmAAAACAAAAP//////////MAAAABQAAAAAAAAAAAD//wAAAQAAAP//AAABAA=="/>
                </a:ext>
              </a:extLst>
            </p:cNvSpPr>
            <p:nvPr/>
          </p:nvSpPr>
          <p:spPr>
            <a:xfrm>
              <a:off x="1354455" y="2727325"/>
              <a:ext cx="430530" cy="1403985"/>
            </a:xfrm>
            <a:prstGeom prst="parallelogram">
              <a:avLst>
                <a:gd name="adj" fmla="val 38053"/>
              </a:avLst>
            </a:prstGeom>
            <a:solidFill>
              <a:srgbClr val="ACDDDD">
                <a:alpha val="50000"/>
              </a:srgbClr>
            </a:solidFill>
            <a:ln>
              <a:noFill/>
            </a:ln>
            <a:effectLst/>
          </p:spPr>
        </p:sp>
        <p:sp>
          <p:nvSpPr>
            <p:cNvPr id="11" name="Автофигура2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XxIAAMcQAAAFFQAAahkAAAAAAAAmAAAACAAAAP//////////MAAAABQAAAAAAAAAAAD//wAAAQAAAP//AAABAA=="/>
                </a:ext>
              </a:extLst>
            </p:cNvSpPr>
            <p:nvPr/>
          </p:nvSpPr>
          <p:spPr>
            <a:xfrm>
              <a:off x="2986405" y="2727325"/>
              <a:ext cx="430530" cy="1403985"/>
            </a:xfrm>
            <a:prstGeom prst="parallelogram">
              <a:avLst>
                <a:gd name="adj" fmla="val 38053"/>
              </a:avLst>
            </a:prstGeom>
            <a:solidFill>
              <a:srgbClr val="ACDDDD">
                <a:alpha val="50000"/>
              </a:srgbClr>
            </a:solidFill>
            <a:ln>
              <a:noFill/>
            </a:ln>
            <a:effectLst/>
          </p:spPr>
        </p:sp>
        <p:sp>
          <p:nvSpPr>
            <p:cNvPr id="10" name="Автофигура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zRUAAMcQAABzGAAAahkAAAAAAAAmAAAACAAAAP//////////MAAAABQAAAAAAAAAAAD//wAAAQAAAP//AAABAA=="/>
                </a:ext>
              </a:extLst>
            </p:cNvSpPr>
            <p:nvPr/>
          </p:nvSpPr>
          <p:spPr>
            <a:xfrm>
              <a:off x="3543935" y="2727325"/>
              <a:ext cx="430530" cy="1403985"/>
            </a:xfrm>
            <a:prstGeom prst="parallelogram">
              <a:avLst>
                <a:gd name="adj" fmla="val 38053"/>
              </a:avLst>
            </a:prstGeom>
            <a:solidFill>
              <a:srgbClr val="ACDDDD">
                <a:alpha val="50000"/>
              </a:srgbClr>
            </a:solidFill>
            <a:ln>
              <a:noFill/>
            </a:ln>
            <a:effectLst/>
          </p:spPr>
        </p:sp>
      </p:grpSp>
      <p:sp>
        <p:nvSpPr>
          <p:cNvPr id="24" name="Прямоугольник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BAAAAAAAAAHNzcw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HNzcwB/f38AgICAA8zMzADAwP8Af39/AAAAAAAAAAAAAAAAAAAAAAAAAAAAIQAAABgAAAAUAAAABxsAAPYlAAB9NgAAnCgAAAAAAAAmAAAACAAAAP//////////MAAAABQAAAAAAAAAAAD//wAAAQAAAP//AAABAA=="/>
              </a:ext>
            </a:extLst>
          </p:cNvSpPr>
          <p:nvPr/>
        </p:nvSpPr>
        <p:spPr>
          <a:xfrm>
            <a:off x="4393565" y="6170930"/>
            <a:ext cx="4464050" cy="430530"/>
          </a:xfrm>
          <a:prstGeom prst="rect">
            <a:avLst/>
          </a:prstGeom>
          <a:solidFill>
            <a:srgbClr val="737373"/>
          </a:solidFill>
          <a:ln w="50800" cap="flat" cmpd="sng" algn="ctr">
            <a:solidFill>
              <a:srgbClr val="737373"/>
            </a:solidFill>
            <a:prstDash val="solid"/>
            <a:headEnd type="none"/>
            <a:tailEnd type="none"/>
          </a:ln>
          <a:effectLst/>
        </p:spPr>
      </p:sp>
      <p:sp>
        <p:nvSpPr>
          <p:cNvPr id="25"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TCIAAPkfAADyJAAAnCgAAAAAAAAmAAAACAAAAP//////////MAAAABQAAAAAAAAAAAD//wAAAQAAAP//AAABAA=="/>
              </a:ext>
            </a:extLst>
          </p:cNvSpPr>
          <p:nvPr/>
        </p:nvSpPr>
        <p:spPr>
          <a:xfrm>
            <a:off x="5575300" y="5197475"/>
            <a:ext cx="430530" cy="1403985"/>
          </a:xfrm>
          <a:prstGeom prst="parallelogram">
            <a:avLst>
              <a:gd name="adj" fmla="val 38053"/>
            </a:avLst>
          </a:prstGeom>
          <a:solidFill>
            <a:srgbClr val="5C5C5C">
              <a:alpha val="50000"/>
            </a:srgbClr>
          </a:solidFill>
          <a:ln>
            <a:noFill/>
          </a:ln>
          <a:effectLst/>
        </p:spPr>
      </p:sp>
      <p:sp>
        <p:nvSpPr>
          <p:cNvPr id="26" name="Автофигура2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uiUAAPkfAABgKAAAnCgAAAAAAAAmAAAACAAAAP//////////MAAAABQAAAAAAAAAAAD//wAAAQAAAP//AAABAA=="/>
              </a:ext>
            </a:extLst>
          </p:cNvSpPr>
          <p:nvPr/>
        </p:nvSpPr>
        <p:spPr>
          <a:xfrm>
            <a:off x="6132830" y="5197475"/>
            <a:ext cx="430530" cy="1403985"/>
          </a:xfrm>
          <a:prstGeom prst="parallelogram">
            <a:avLst>
              <a:gd name="adj" fmla="val 38053"/>
            </a:avLst>
          </a:prstGeom>
          <a:solidFill>
            <a:srgbClr val="5C5C5C">
              <a:alpha val="50000"/>
            </a:srgbClr>
          </a:solidFill>
          <a:ln>
            <a:noFill/>
          </a:ln>
          <a:effectLst/>
        </p:spPr>
      </p:sp>
      <p:sp>
        <p:nvSpPr>
          <p:cNvPr id="27" name="Автофигура2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nhsAAPkfAABEHgAAnCgAAAAAAAAmAAAACAAAAP//////////MAAAABQAAAAAAAAAAAD//wAAAQAAAP//AAABAA=="/>
              </a:ext>
            </a:extLst>
          </p:cNvSpPr>
          <p:nvPr/>
        </p:nvSpPr>
        <p:spPr>
          <a:xfrm>
            <a:off x="4489450" y="5197475"/>
            <a:ext cx="430530" cy="1403985"/>
          </a:xfrm>
          <a:prstGeom prst="parallelogram">
            <a:avLst>
              <a:gd name="adj" fmla="val 38053"/>
            </a:avLst>
          </a:prstGeom>
          <a:solidFill>
            <a:srgbClr val="5C5C5C">
              <a:alpha val="50000"/>
            </a:srgbClr>
          </a:solidFill>
          <a:ln>
            <a:noFill/>
          </a:ln>
          <a:effectLst/>
        </p:spPr>
      </p:sp>
      <p:sp>
        <p:nvSpPr>
          <p:cNvPr id="28" name="Автофигура2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DB8AAPkfAACyIQAAnCgAAAAAAAAmAAAACAAAAP//////////MAAAABQAAAAAAAAAAAD//wAAAQAAAP//AAABAA=="/>
              </a:ext>
            </a:extLst>
          </p:cNvSpPr>
          <p:nvPr/>
        </p:nvSpPr>
        <p:spPr>
          <a:xfrm>
            <a:off x="5046980" y="5197475"/>
            <a:ext cx="430530" cy="1403985"/>
          </a:xfrm>
          <a:prstGeom prst="parallelogram">
            <a:avLst>
              <a:gd name="adj" fmla="val 38053"/>
            </a:avLst>
          </a:prstGeom>
          <a:solidFill>
            <a:srgbClr val="5C5C5C">
              <a:alpha val="50000"/>
            </a:srgbClr>
          </a:solidFill>
          <a:ln>
            <a:noFill/>
          </a:ln>
          <a:effectLst/>
        </p:spPr>
      </p:sp>
      <p:sp>
        <p:nvSpPr>
          <p:cNvPr id="29"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FikAAPkfAAC8KwAAnCgAAAAAAAAmAAAACAAAAP//////////MAAAABQAAAAAAAAAAAD//wAAAQAAAP//AAABAA=="/>
              </a:ext>
            </a:extLst>
          </p:cNvSpPr>
          <p:nvPr/>
        </p:nvSpPr>
        <p:spPr>
          <a:xfrm>
            <a:off x="6678930" y="5197475"/>
            <a:ext cx="430530" cy="1403985"/>
          </a:xfrm>
          <a:prstGeom prst="parallelogram">
            <a:avLst>
              <a:gd name="adj" fmla="val 38053"/>
            </a:avLst>
          </a:prstGeom>
          <a:solidFill>
            <a:srgbClr val="5C5C5C">
              <a:alpha val="50000"/>
            </a:srgbClr>
          </a:solidFill>
          <a:ln>
            <a:noFill/>
          </a:ln>
          <a:effectLst/>
        </p:spPr>
      </p:sp>
      <p:sp>
        <p:nvSpPr>
          <p:cNvPr id="30" name="Автофигура2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hCwAAPkfAAAqLwAAnCgAAAAAAAAmAAAACAAAAP//////////MAAAABQAAAAAAAAAAAD//wAAAQAAAP//AAABAA=="/>
              </a:ext>
            </a:extLst>
          </p:cNvSpPr>
          <p:nvPr/>
        </p:nvSpPr>
        <p:spPr>
          <a:xfrm>
            <a:off x="7236460" y="5197475"/>
            <a:ext cx="430530" cy="1403985"/>
          </a:xfrm>
          <a:prstGeom prst="parallelogram">
            <a:avLst>
              <a:gd name="adj" fmla="val 38053"/>
            </a:avLst>
          </a:prstGeom>
          <a:solidFill>
            <a:srgbClr val="5C5C5C">
              <a:alpha val="50000"/>
            </a:srgbClr>
          </a:solidFill>
          <a:ln>
            <a:noFill/>
          </a:ln>
          <a:effectLst/>
        </p:spPr>
      </p:sp>
      <p:sp>
        <p:nvSpPr>
          <p:cNvPr id="31" name="Автофигура1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B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0y8AAPkfAAB5MgAAnCgAAAAAAAAmAAAACAAAAP//////////MAAAABQAAAAAAAAAIY3//99yAAAhjf//33IAAA=="/>
              </a:ext>
            </a:extLst>
          </p:cNvSpPr>
          <p:nvPr/>
        </p:nvSpPr>
        <p:spPr>
          <a:xfrm>
            <a:off x="7774305" y="5197475"/>
            <a:ext cx="430530" cy="1403985"/>
          </a:xfrm>
          <a:prstGeom prst="parallelogram">
            <a:avLst>
              <a:gd name="adj" fmla="val 38053"/>
            </a:avLst>
          </a:prstGeom>
          <a:solidFill>
            <a:srgbClr val="5C5C5C">
              <a:alpha val="50000"/>
            </a:srgbClr>
          </a:solidFill>
          <a:ln>
            <a:noFill/>
          </a:ln>
          <a:effectLst/>
        </p:spPr>
        <p:txBody>
          <a:bodyPr vert="horz" wrap="square" numCol="1" spcCol="215900" anchor="ctr"/>
          <a:lstStyle/>
          <a:p>
            <a:pPr algn="ctr"/>
            <a:endParaRPr/>
          </a:p>
        </p:txBody>
      </p:sp>
      <p:sp>
        <p:nvSpPr>
          <p:cNvPr id="32" name="Автофигура1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XFxc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XFxcAP///wEAAAAAAAAAAAAAAAAAAAAAAAAAAAAAAAAAAAAAAAAAAAAAAAJ/f38AgICAA8zMzADAwP8Af39/AAAAAAAAAAAAAAAAAAAAAAAAAAAAIQAAABgAAAAUAAAAQTMAAPkfAADnNQAAnCgAAAAAAAAmAAAACAAAAP//////////MAAAABQAAAAAAAAAAAD//wAAAQAAAP//AAABAA=="/>
              </a:ext>
            </a:extLst>
          </p:cNvSpPr>
          <p:nvPr/>
        </p:nvSpPr>
        <p:spPr>
          <a:xfrm>
            <a:off x="8331835" y="5197475"/>
            <a:ext cx="430530" cy="1403985"/>
          </a:xfrm>
          <a:prstGeom prst="parallelogram">
            <a:avLst>
              <a:gd name="adj" fmla="val 38053"/>
            </a:avLst>
          </a:prstGeom>
          <a:solidFill>
            <a:srgbClr val="5C5C5C">
              <a:alpha val="50000"/>
            </a:srgbClr>
          </a:solidFill>
          <a:ln>
            <a:noFill/>
          </a:ln>
          <a:effectLst/>
        </p:spPr>
      </p:sp>
      <p:sp>
        <p:nvSpPr>
          <p:cNvPr id="33" name="Прямоугольник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BAAAAAAAAAHNzcw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HNzcwB/f38AgICAA8zMzADAwP8Af39/AAAAAAAAAAAAAAAAAAAAAAAAAAAAIQAAABgAAAAUAAAABxsAANgmAAB9NgAAfikAAAAAAAAmAAAACAAAAP//////////MAAAABQAAAAAAAAAAAD//wAAAQAAAP//AAABAA=="/>
              </a:ext>
            </a:extLst>
          </p:cNvSpPr>
          <p:nvPr/>
        </p:nvSpPr>
        <p:spPr>
          <a:xfrm>
            <a:off x="4393565" y="6314440"/>
            <a:ext cx="4464050" cy="430530"/>
          </a:xfrm>
          <a:prstGeom prst="rect">
            <a:avLst/>
          </a:prstGeom>
          <a:solidFill>
            <a:srgbClr val="737373"/>
          </a:solidFill>
          <a:ln w="50800" cap="flat" cmpd="sng" algn="ctr">
            <a:solidFill>
              <a:srgbClr val="737373"/>
            </a:solidFill>
            <a:prstDash val="solid"/>
            <a:headEnd type="none"/>
            <a:tailEnd type="none"/>
          </a:ln>
          <a:effectLst/>
        </p:spPr>
      </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AAAAAAmAAAACAAAAP//////////MAAAABQAAAAAAAAAAAD//wAAAQAAAP//AAABAA=="/>
              </a:ext>
            </a:extLst>
          </p:cNvSpPr>
          <p:nvPr/>
        </p:nvSpPr>
        <p:spPr>
          <a:xfrm>
            <a:off x="0" y="0"/>
            <a:ext cx="9144000" cy="6858000"/>
          </a:xfrm>
          <a:prstGeom prst="rect">
            <a:avLst/>
          </a:prstGeom>
          <a:solidFill>
            <a:srgbClr val="C0C0C0"/>
          </a:solidFill>
          <a:ln>
            <a:noFill/>
          </a:ln>
          <a:effectLst/>
        </p:spPr>
      </p:sp>
      <p:grpSp>
        <p:nvGrpSpPr>
          <p:cNvPr id="3"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C8hAACWAAAAqjcAADIRAAAAAAAAJgAAAAgAAAD/////AAAAAA=="/>
              </a:ext>
            </a:extLst>
          </p:cNvGrpSpPr>
          <p:nvPr/>
        </p:nvGrpSpPr>
        <p:grpSpPr>
          <a:xfrm>
            <a:off x="5394325" y="95250"/>
            <a:ext cx="3654425" cy="2700020"/>
            <a:chOff x="5394325" y="95250"/>
            <a:chExt cx="3654425" cy="2700020"/>
          </a:xfrm>
        </p:grpSpPr>
        <p:sp>
          <p:nvSpPr>
            <p:cNvPr id="8"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LyEAAAMLAABPLwAAiw4AAAAAAAAmAAAACAAAAP//////////MAAAABQAAAAAAAAAAAD//wAAAQAAAP//AAABAA=="/>
                </a:ext>
              </a:extLst>
            </p:cNvSpPr>
            <p:nvPr/>
          </p:nvSpPr>
          <p:spPr>
            <a:xfrm rot="20081614">
              <a:off x="5394325" y="1790065"/>
              <a:ext cx="2296160" cy="574040"/>
            </a:xfrm>
            <a:prstGeom prst="rect">
              <a:avLst/>
            </a:prstGeom>
            <a:solidFill>
              <a:srgbClr val="65C0C0"/>
            </a:solidFill>
            <a:ln>
              <a:noFill/>
            </a:ln>
            <a:effectLst/>
          </p:spPr>
        </p:sp>
        <p:grpSp>
          <p:nvGrpSpPr>
            <p:cNvPr id="5"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4nAACWAAAAqjcAADIRAAAAAAAAJgAAAAgAAAD/////AAAAAA=="/>
                </a:ext>
              </a:extLst>
            </p:cNvGrpSpPr>
            <p:nvPr/>
          </p:nvGrpSpPr>
          <p:grpSpPr>
            <a:xfrm>
              <a:off x="6348730" y="95250"/>
              <a:ext cx="2700020" cy="2700020"/>
              <a:chOff x="6348730" y="95250"/>
              <a:chExt cx="2700020" cy="2700020"/>
            </a:xfrm>
          </p:grpSpPr>
          <p:sp>
            <p:nvSpPr>
              <p:cNvPr id="7"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icAAJYAAACqNwAAMhEAAAAAAAAmAAAACAAAAP//////////MAAAABQAAAAAAAAAAAD//wAAAQAAAP//AAABAA=="/>
                  </a:ext>
                </a:extLst>
              </p:cNvSpPr>
              <p:nvPr/>
            </p:nvSpPr>
            <p:spPr>
              <a:xfrm>
                <a:off x="6348730" y="95250"/>
                <a:ext cx="2700020" cy="2700020"/>
              </a:xfrm>
              <a:prstGeom prst="ellipse">
                <a:avLst/>
              </a:prstGeom>
              <a:solidFill>
                <a:srgbClr val="65C0C0"/>
              </a:solidFill>
              <a:ln>
                <a:noFill/>
              </a:ln>
              <a:effectLst/>
            </p:spPr>
          </p:sp>
          <p:sp>
            <p:nvSpPr>
              <p:cNvPr id="6" name="Эллипс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RycAAM8AAADINgAAUBAAAAAAAAAmAAAACAAAAP//////////MAAAABQAAAAAAAAAAAD//wAAAQAAAP//AAABAA=="/>
                  </a:ext>
                </a:extLst>
              </p:cNvSpPr>
              <p:nvPr/>
            </p:nvSpPr>
            <p:spPr>
              <a:xfrm>
                <a:off x="6384925" y="131445"/>
                <a:ext cx="2520315" cy="2520315"/>
              </a:xfrm>
              <a:prstGeom prst="ellipse">
                <a:avLst/>
              </a:prstGeom>
              <a:solidFill>
                <a:srgbClr val="8CD0D0"/>
              </a:solidFill>
              <a:ln>
                <a:noFill/>
              </a:ln>
              <a:effectLst/>
            </p:spPr>
          </p:sp>
        </p:grpSp>
        <p:sp>
          <p:nvSpPr>
            <p:cNvPr id="4" name="ЗаголовокСлайд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ygAAOIEAACmNgAA5wwAAAAAAAAmAAAACAAAAP//////////MAAAABQAAAAAAAAAAAD//wAAAQAAAP//AAABAA=="/>
                </a:ext>
              </a:extLst>
            </p:cNvSpPr>
            <p:nvPr/>
          </p:nvSpPr>
          <p:spPr>
            <a:xfrm>
              <a:off x="6514465" y="793750"/>
              <a:ext cx="2369185" cy="1303655"/>
            </a:xfrm>
            <a:prstGeom prst="rect">
              <a:avLst/>
            </a:prstGeom>
            <a:noFill/>
            <a:ln>
              <a:noFill/>
            </a:ln>
            <a:effectLst/>
          </p:spPr>
          <p:txBody>
            <a:bodyPr vert="horz" wrap="square" numCol="1" spcCol="215900" anchor="ctr"/>
            <a:lstStyle/>
            <a:p>
              <a:pPr marL="0" marR="0" indent="0" algn="ctr" defTabSz="449580">
                <a:lnSpc>
                  <a:spcPct val="100000"/>
                </a:lnSpc>
                <a:spcBef>
                  <a:spcPts val="545"/>
                </a:spcBef>
                <a:spcAft>
                  <a:spcPts val="0"/>
                </a:spcAft>
                <a:buNone/>
                <a:tabLst/>
                <a:defRPr sz="2800" b="0" i="0" u="none" strike="noStrike" kern="1" cap="none" spc="0" baseline="0">
                  <a:solidFill>
                    <a:srgbClr val="FFFFFF"/>
                  </a:solidFill>
                  <a:uFill>
                    <a:solidFill>
                      <a:srgbClr val="000000"/>
                    </a:solidFill>
                  </a:uFill>
                  <a:latin typeface="Clear Sans" charset="0"/>
                  <a:ea typeface="Clear Sans" charset="0"/>
                  <a:cs typeface="Clear Sans" charset="0"/>
                </a:defRPr>
              </a:pPr>
              <a:r>
                <a:t>Суб’єктний склад ринку</a:t>
              </a:r>
            </a:p>
          </p:txBody>
        </p:sp>
      </p:grpSp>
      <p:grpSp>
        <p:nvGrpSpPr>
          <p:cNvPr id="9"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wBAADlAQAAKygAAAQpAAAAAAAAJgAAAAgAAAD/////AAAAAA=="/>
              </a:ext>
            </a:extLst>
          </p:cNvGrpSpPr>
          <p:nvPr/>
        </p:nvGrpSpPr>
        <p:grpSpPr>
          <a:xfrm>
            <a:off x="170180" y="307975"/>
            <a:ext cx="6359525" cy="6359525"/>
            <a:chOff x="170180" y="307975"/>
            <a:chExt cx="6359525" cy="6359525"/>
          </a:xfrm>
        </p:grpSpPr>
        <p:grpSp>
          <p:nvGrpSpPr>
            <p:cNvPr id="11"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wBAADlAQAAKygAAAQpAAAAAAAAJgAAAAgAAAD/////AAAAAA=="/>
                </a:ext>
              </a:extLst>
            </p:cNvGrpSpPr>
            <p:nvPr/>
          </p:nvGrpSpPr>
          <p:grpSpPr>
            <a:xfrm rot="5400000">
              <a:off x="170180" y="307975"/>
              <a:ext cx="6359525" cy="6359525"/>
              <a:chOff x="170180" y="307975"/>
              <a:chExt cx="6359525" cy="6359525"/>
            </a:xfrm>
          </p:grpSpPr>
          <p:sp>
            <p:nvSpPr>
              <p:cNvPr id="13" name="Эллипс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AEAAOUBAAArKAAABCkAAAAAAAAmAAAACAAAAP//////////MAAAABQAAAAAAAAAAAD//wAAAQAAAP//AAABAA=="/>
                  </a:ext>
                </a:extLst>
              </p:cNvSpPr>
              <p:nvPr/>
            </p:nvSpPr>
            <p:spPr>
              <a:xfrm>
                <a:off x="170180" y="307975"/>
                <a:ext cx="6359525" cy="6359525"/>
              </a:xfrm>
              <a:prstGeom prst="ellipse">
                <a:avLst/>
              </a:prstGeom>
              <a:solidFill>
                <a:srgbClr val="65C0C0"/>
              </a:solidFill>
              <a:ln>
                <a:noFill/>
              </a:ln>
              <a:effectLst/>
            </p:spPr>
          </p:sp>
          <p:sp>
            <p:nvSpPr>
              <p:cNvPr id="12" name="Элли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kgEAAGsCAAAXJgAA8CYAAAAAAAAmAAAACAAAAP//////////MAAAABQAAAAAAAAAAAD//wAAAQAAAP//AAABAA=="/>
                  </a:ext>
                </a:extLst>
              </p:cNvSpPr>
              <p:nvPr/>
            </p:nvSpPr>
            <p:spPr>
              <a:xfrm>
                <a:off x="255270" y="393065"/>
                <a:ext cx="5936615" cy="5936615"/>
              </a:xfrm>
              <a:prstGeom prst="ellipse">
                <a:avLst/>
              </a:prstGeom>
              <a:solidFill>
                <a:srgbClr val="8CD0D0"/>
              </a:solidFill>
              <a:ln>
                <a:noFill/>
              </a:ln>
              <a:effectLst/>
            </p:spPr>
          </p:sp>
        </p:grpSp>
        <p:sp>
          <p:nvSpPr>
            <p:cNvPr id="10"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gcAAFEJAADtIQAAmCEAAAAAAAAmAAAACAAAAP//////////MAAAABQAAAAAAAAAAAD//wAAAQAAAP//AAABAA=="/>
                </a:ext>
              </a:extLst>
            </p:cNvSpPr>
            <p:nvPr/>
          </p:nvSpPr>
          <p:spPr>
            <a:xfrm>
              <a:off x="1184910" y="1514475"/>
              <a:ext cx="4330065" cy="394652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виробників</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споживачів</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посередників</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державних установ</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міжнародних установ, споживачів, покупців</a:t>
              </a:r>
            </a:p>
          </p:txBody>
        </p:sp>
      </p:grpSp>
      <p:sp>
        <p:nvSpPr>
          <p:cNvPr id="14"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QE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SYAAA0kAAB+NgAAbigAAAAAAAAmAAAACAAAAP//////////MAAAABQAAAAAAAAAAAD//wAAAQAAAP//AAABAA=="/>
              </a:ext>
            </a:extLst>
          </p:cNvSpPr>
          <p:nvPr/>
        </p:nvSpPr>
        <p:spPr>
          <a:xfrm>
            <a:off x="6203315" y="5860415"/>
            <a:ext cx="2654935" cy="711835"/>
          </a:xfrm>
          <a:prstGeom prst="rect">
            <a:avLst/>
          </a:prstGeom>
          <a:noFill/>
          <a:ln>
            <a:noFill/>
          </a:ln>
          <a:effectLst/>
        </p:spPr>
        <p:txBody>
          <a:bodyPr vert="horz" wrap="square" numCol="1" spcCol="215900" anchor="t"/>
          <a:lstStyle/>
          <a:p>
            <a:pPr algn="ctr">
              <a:defRPr sz="3600" cap="none">
                <a:solidFill>
                  <a:srgbClr val="5C5C5C"/>
                </a:solidFill>
              </a:defRPr>
            </a:pPr>
            <a:r>
              <a:t>Види ринків</a:t>
            </a:r>
          </a:p>
        </p:txBody>
      </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0-#ppt_w/2"/>
                                          </p:val>
                                        </p:tav>
                                        <p:tav tm="100000">
                                          <p:val>
                                            <p:strVal val="#ppt_x"/>
                                          </p:val>
                                        </p:tav>
                                      </p:tavLst>
                                    </p:anim>
                                    <p:anim calcmode="lin" valueType="num">
                                      <p:cBhvr>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1+#ppt_w/2"/>
                                          </p:val>
                                        </p:tav>
                                        <p:tav tm="100000">
                                          <p:val>
                                            <p:strVal val="#ppt_x"/>
                                          </p:val>
                                        </p:tav>
                                      </p:tavLst>
                                    </p:anim>
                                    <p:anim calcmode="lin" valueType="num">
                                      <p:cBhvr>
                                        <p:cTn id="12"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9"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DAAAAAAAAAAAAAAAAAAAAAkAAAD9////AQAAAAIAAAADAAAAAAAAAAAAAAAAAAAA"/>
      </p:ext>
    </p:ext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AAAAAAmAAAACAAAAP//////////MAAAABQAAAAAAAAAAAD//wAAAQAAAP//AAABAA=="/>
              </a:ext>
            </a:extLst>
          </p:cNvSpPr>
          <p:nvPr/>
        </p:nvSpPr>
        <p:spPr>
          <a:xfrm>
            <a:off x="0" y="0"/>
            <a:ext cx="9144000" cy="6858000"/>
          </a:xfrm>
          <a:prstGeom prst="rect">
            <a:avLst/>
          </a:prstGeom>
          <a:solidFill>
            <a:srgbClr val="C0C0C0"/>
          </a:solidFill>
          <a:ln>
            <a:noFill/>
          </a:ln>
          <a:effectLst/>
        </p:spPr>
      </p:sp>
      <p:grpSp>
        <p:nvGrpSpPr>
          <p:cNvPr id="3"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C8hAACWAAAAqjcAADIRAAAAAAAAJgAAAAgAAAD/////AAAAAA=="/>
              </a:ext>
            </a:extLst>
          </p:cNvGrpSpPr>
          <p:nvPr/>
        </p:nvGrpSpPr>
        <p:grpSpPr>
          <a:xfrm>
            <a:off x="5394325" y="95250"/>
            <a:ext cx="3654425" cy="2700020"/>
            <a:chOff x="5394325" y="95250"/>
            <a:chExt cx="3654425" cy="2700020"/>
          </a:xfrm>
        </p:grpSpPr>
        <p:sp>
          <p:nvSpPr>
            <p:cNvPr id="8"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LyEAAAMLAABPLwAAiw4AAAAAAAAmAAAACAAAAP//////////MAAAABQAAAAAAAAAAAD//wAAAQAAAP//AAABAA=="/>
                </a:ext>
              </a:extLst>
            </p:cNvSpPr>
            <p:nvPr/>
          </p:nvSpPr>
          <p:spPr>
            <a:xfrm rot="20081614">
              <a:off x="5394325" y="1790065"/>
              <a:ext cx="2296160" cy="574040"/>
            </a:xfrm>
            <a:prstGeom prst="rect">
              <a:avLst/>
            </a:prstGeom>
            <a:solidFill>
              <a:srgbClr val="65C0C0"/>
            </a:solidFill>
            <a:ln>
              <a:noFill/>
            </a:ln>
            <a:effectLst/>
          </p:spPr>
        </p:sp>
        <p:grpSp>
          <p:nvGrpSpPr>
            <p:cNvPr id="5"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4nAACWAAAAqjcAADIRAAAAAAAAJgAAAAgAAAD/////AAAAAA=="/>
                </a:ext>
              </a:extLst>
            </p:cNvGrpSpPr>
            <p:nvPr/>
          </p:nvGrpSpPr>
          <p:grpSpPr>
            <a:xfrm>
              <a:off x="6348730" y="95250"/>
              <a:ext cx="2700020" cy="2700020"/>
              <a:chOff x="6348730" y="95250"/>
              <a:chExt cx="2700020" cy="2700020"/>
            </a:xfrm>
          </p:grpSpPr>
          <p:sp>
            <p:nvSpPr>
              <p:cNvPr id="7"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icAAJYAAACqNwAAMhEAAAAAAAAmAAAACAAAAP//////////MAAAABQAAAAAAAAAAAD//wAAAQAAAP//AAABAA=="/>
                  </a:ext>
                </a:extLst>
              </p:cNvSpPr>
              <p:nvPr/>
            </p:nvSpPr>
            <p:spPr>
              <a:xfrm>
                <a:off x="6348730" y="95250"/>
                <a:ext cx="2700020" cy="2700020"/>
              </a:xfrm>
              <a:prstGeom prst="ellipse">
                <a:avLst/>
              </a:prstGeom>
              <a:solidFill>
                <a:srgbClr val="65C0C0"/>
              </a:solidFill>
              <a:ln>
                <a:noFill/>
              </a:ln>
              <a:effectLst/>
            </p:spPr>
          </p:sp>
          <p:sp>
            <p:nvSpPr>
              <p:cNvPr id="6" name="Эллипс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RycAAM8AAADINgAAUBAAAAAAAAAmAAAACAAAAP//////////MAAAABQAAAAAAAAAAAD//wAAAQAAAP//AAABAA=="/>
                  </a:ext>
                </a:extLst>
              </p:cNvSpPr>
              <p:nvPr/>
            </p:nvSpPr>
            <p:spPr>
              <a:xfrm>
                <a:off x="6384925" y="131445"/>
                <a:ext cx="2520315" cy="2520315"/>
              </a:xfrm>
              <a:prstGeom prst="ellipse">
                <a:avLst/>
              </a:prstGeom>
              <a:solidFill>
                <a:srgbClr val="8CD0D0"/>
              </a:solidFill>
              <a:ln>
                <a:noFill/>
              </a:ln>
              <a:effectLst/>
            </p:spPr>
          </p:sp>
        </p:grpSp>
        <p:sp>
          <p:nvSpPr>
            <p:cNvPr id="4" name="ЗаголовокСлайд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CcAAOIEAADXNgAA5wwAAAAAAAAmAAAACAAAAP//////////MAAAABQAAAAAAAAAAAD//wAAAQAAAP//AAABAA=="/>
                </a:ext>
              </a:extLst>
            </p:cNvSpPr>
            <p:nvPr/>
          </p:nvSpPr>
          <p:spPr>
            <a:xfrm>
              <a:off x="6380480" y="793750"/>
              <a:ext cx="2534285" cy="130365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800" b="0" i="0" u="none" strike="noStrike" kern="1" cap="none" spc="0" baseline="0">
                  <a:solidFill>
                    <a:srgbClr val="FFFFFF"/>
                  </a:solidFill>
                  <a:uFill>
                    <a:solidFill>
                      <a:srgbClr val="000000"/>
                    </a:solidFill>
                  </a:uFill>
                  <a:latin typeface="Clear Sans" charset="0"/>
                  <a:ea typeface="Clear Sans" charset="0"/>
                  <a:cs typeface="Clear Sans" charset="0"/>
                </a:defRPr>
              </a:pPr>
              <a:r>
                <a:t>Територіальні ознаки ринку</a:t>
              </a:r>
            </a:p>
          </p:txBody>
        </p:sp>
      </p:grpSp>
      <p:grpSp>
        <p:nvGrpSpPr>
          <p:cNvPr id="9"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wBAADlAQAAKygAAAQpAAAAAAAAJgAAAAgAAAD/////AAAAAA=="/>
              </a:ext>
            </a:extLst>
          </p:cNvGrpSpPr>
          <p:nvPr/>
        </p:nvGrpSpPr>
        <p:grpSpPr>
          <a:xfrm>
            <a:off x="170180" y="307975"/>
            <a:ext cx="6359525" cy="6359525"/>
            <a:chOff x="170180" y="307975"/>
            <a:chExt cx="6359525" cy="6359525"/>
          </a:xfrm>
        </p:grpSpPr>
        <p:grpSp>
          <p:nvGrpSpPr>
            <p:cNvPr id="11"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wBAADlAQAAKygAAAQpAAAAAAAAJgAAAAgAAAD/////AAAAAA=="/>
                </a:ext>
              </a:extLst>
            </p:cNvGrpSpPr>
            <p:nvPr/>
          </p:nvGrpSpPr>
          <p:grpSpPr>
            <a:xfrm rot="5400000">
              <a:off x="170180" y="307975"/>
              <a:ext cx="6359525" cy="6359525"/>
              <a:chOff x="170180" y="307975"/>
              <a:chExt cx="6359525" cy="6359525"/>
            </a:xfrm>
          </p:grpSpPr>
          <p:sp>
            <p:nvSpPr>
              <p:cNvPr id="13" name="Эллипс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AEAAOUBAAArKAAABCkAAAAAAAAmAAAACAAAAP//////////MAAAABQAAAAAAAAAAAD//wAAAQAAAP//AAABAA=="/>
                  </a:ext>
                </a:extLst>
              </p:cNvSpPr>
              <p:nvPr/>
            </p:nvSpPr>
            <p:spPr>
              <a:xfrm>
                <a:off x="170180" y="307975"/>
                <a:ext cx="6359525" cy="6359525"/>
              </a:xfrm>
              <a:prstGeom prst="ellipse">
                <a:avLst/>
              </a:prstGeom>
              <a:solidFill>
                <a:srgbClr val="65C0C0"/>
              </a:solidFill>
              <a:ln>
                <a:noFill/>
              </a:ln>
              <a:effectLst/>
            </p:spPr>
          </p:sp>
          <p:sp>
            <p:nvSpPr>
              <p:cNvPr id="12" name="Элли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kgEAAGsCAAAXJgAA8CYAAAAAAAAmAAAACAAAAP//////////MAAAABQAAAAAAAAAAAD//wAAAQAAAP//AAABAA=="/>
                  </a:ext>
                </a:extLst>
              </p:cNvSpPr>
              <p:nvPr/>
            </p:nvSpPr>
            <p:spPr>
              <a:xfrm>
                <a:off x="255270" y="393065"/>
                <a:ext cx="5936615" cy="5936615"/>
              </a:xfrm>
              <a:prstGeom prst="ellipse">
                <a:avLst/>
              </a:prstGeom>
              <a:solidFill>
                <a:srgbClr val="8CD0D0"/>
              </a:solidFill>
              <a:ln>
                <a:noFill/>
              </a:ln>
              <a:effectLst/>
            </p:spPr>
          </p:sp>
        </p:grpSp>
        <p:sp>
          <p:nvSpPr>
            <p:cNvPr id="10"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gcAAFEJAADtIQAAmCEAAAAAAAAmAAAACAAAAP//////////MAAAABQAAAAAAAAAAAD//wAAAQAAAP//AAABAA=="/>
                </a:ext>
              </a:extLst>
            </p:cNvSpPr>
            <p:nvPr/>
          </p:nvSpPr>
          <p:spPr>
            <a:xfrm>
              <a:off x="1184910" y="1514475"/>
              <a:ext cx="4330065" cy="394652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місцевий ринок</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регіональний ринок</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національний ринок</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транснаціональний ринок</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світовий ринок</a:t>
              </a:r>
            </a:p>
          </p:txBody>
        </p:sp>
      </p:grpSp>
      <p:sp>
        <p:nvSpPr>
          <p:cNvPr id="14"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QE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SYAAA0kAAB+NgAAbigAAAAAAAAmAAAACAAAAP//////////MAAAABQAAAAAAAAAAAD//wAAAQAAAP//AAABAA=="/>
              </a:ext>
            </a:extLst>
          </p:cNvSpPr>
          <p:nvPr/>
        </p:nvSpPr>
        <p:spPr>
          <a:xfrm>
            <a:off x="6203315" y="5860415"/>
            <a:ext cx="2654935" cy="711835"/>
          </a:xfrm>
          <a:prstGeom prst="rect">
            <a:avLst/>
          </a:prstGeom>
          <a:noFill/>
          <a:ln>
            <a:noFill/>
          </a:ln>
          <a:effectLst/>
        </p:spPr>
        <p:txBody>
          <a:bodyPr vert="horz" wrap="square" numCol="1" spcCol="215900" anchor="t"/>
          <a:lstStyle/>
          <a:p>
            <a:pPr algn="ctr">
              <a:defRPr sz="3600" cap="none">
                <a:solidFill>
                  <a:srgbClr val="5C5C5C"/>
                </a:solidFill>
              </a:defRPr>
            </a:pPr>
            <a:r>
              <a:t>Види ринків</a:t>
            </a:r>
          </a:p>
        </p:txBody>
      </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1+#ppt_w/2"/>
                                          </p:val>
                                        </p:tav>
                                        <p:tav tm="100000">
                                          <p:val>
                                            <p:strVal val="#ppt_x"/>
                                          </p:val>
                                        </p:tav>
                                      </p:tavLst>
                                    </p:anim>
                                    <p:anim calcmode="lin" valueType="num">
                                      <p:cBhvr>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ppt_x</p:attrName>
                                        </p:attrNameLst>
                                      </p:cBhvr>
                                      <p:tavLst>
                                        <p:tav tm="0">
                                          <p:val>
                                            <p:strVal val="0-#ppt_w/2"/>
                                          </p:val>
                                        </p:tav>
                                        <p:tav tm="100000">
                                          <p:val>
                                            <p:strVal val="#ppt_x"/>
                                          </p:val>
                                        </p:tav>
                                      </p:tavLst>
                                    </p:anim>
                                    <p:anim calcmode="lin" valueType="num">
                                      <p:cBhvr>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9"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wAAAAAAAAAAAAAAAAAAAAkAAAD9////AQAAAAIAAAAMAAAAAAAAAAAAAAAAAAAA"/>
      </p:ext>
    </p:ext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AAAAAAmAAAACAAAAP//////////MAAAABQAAAAAAAAAAAD//wAAAQAAAP//AAABAA=="/>
              </a:ext>
            </a:extLst>
          </p:cNvSpPr>
          <p:nvPr/>
        </p:nvSpPr>
        <p:spPr>
          <a:xfrm>
            <a:off x="0" y="0"/>
            <a:ext cx="9144000" cy="6858000"/>
          </a:xfrm>
          <a:prstGeom prst="rect">
            <a:avLst/>
          </a:prstGeom>
          <a:solidFill>
            <a:srgbClr val="C0C0C0"/>
          </a:solidFill>
          <a:ln>
            <a:noFill/>
          </a:ln>
          <a:effectLst/>
        </p:spPr>
      </p:sp>
      <p:grpSp>
        <p:nvGrpSpPr>
          <p:cNvPr id="3"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C8hAAAm+f//Wz0AAGwTAAAAAAAAJgAAAAgAAAD/////AAAAAA=="/>
              </a:ext>
            </a:extLst>
          </p:cNvGrpSpPr>
          <p:nvPr/>
        </p:nvGrpSpPr>
        <p:grpSpPr>
          <a:xfrm>
            <a:off x="5394325" y="-1113790"/>
            <a:ext cx="4579620" cy="4271010"/>
            <a:chOff x="5394325" y="-1113790"/>
            <a:chExt cx="4579620" cy="4271010"/>
          </a:xfrm>
        </p:grpSpPr>
        <p:sp>
          <p:nvSpPr>
            <p:cNvPr id="8"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LyEAAAMLAABPLwAAiw4AAAAAAAAmAAAACAAAAP//////////MAAAABQAAAAAAAAAAAD//wAAAQAAAP//AAABAA=="/>
                </a:ext>
              </a:extLst>
            </p:cNvSpPr>
            <p:nvPr/>
          </p:nvSpPr>
          <p:spPr>
            <a:xfrm rot="20081614">
              <a:off x="5394325" y="1790065"/>
              <a:ext cx="2296160" cy="574040"/>
            </a:xfrm>
            <a:prstGeom prst="rect">
              <a:avLst/>
            </a:prstGeom>
            <a:solidFill>
              <a:srgbClr val="65C0C0"/>
            </a:solidFill>
            <a:ln>
              <a:noFill/>
            </a:ln>
            <a:effectLst/>
          </p:spPr>
        </p:sp>
        <p:grpSp>
          <p:nvGrpSpPr>
            <p:cNvPr id="5"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BUjAAAm+f//Wz0AAGwTAAAAAAAAJgAAAAgAAAD/////AAAAAA=="/>
                </a:ext>
              </a:extLst>
            </p:cNvGrpSpPr>
            <p:nvPr/>
          </p:nvGrpSpPr>
          <p:grpSpPr>
            <a:xfrm>
              <a:off x="5702935" y="-1113790"/>
              <a:ext cx="4271010" cy="4271010"/>
              <a:chOff x="5702935" y="-1113790"/>
              <a:chExt cx="4271010" cy="4271010"/>
            </a:xfrm>
          </p:grpSpPr>
          <p:sp>
            <p:nvSpPr>
              <p:cNvPr id="7"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FSMAACb5//9bPQAAbBMAAAAAAAAmAAAACAAAAP//////////MAAAABQAAAAAAAAAAAD//wAAAQAAAP//AAABAA=="/>
                  </a:ext>
                </a:extLst>
              </p:cNvSpPr>
              <p:nvPr/>
            </p:nvSpPr>
            <p:spPr>
              <a:xfrm>
                <a:off x="5702935" y="-1113790"/>
                <a:ext cx="4271010" cy="4271010"/>
              </a:xfrm>
              <a:prstGeom prst="ellipse">
                <a:avLst/>
              </a:prstGeom>
              <a:solidFill>
                <a:srgbClr val="65C0C0"/>
              </a:solidFill>
              <a:ln>
                <a:noFill/>
              </a:ln>
              <a:effectLst/>
            </p:spPr>
          </p:sp>
          <p:sp>
            <p:nvSpPr>
              <p:cNvPr id="6" name="Эллипс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byMAAID5///2OwAABxIAAAAAAAAmAAAACAAAAP//////////MAAAABQAAAAAAAAAAAD//wAAAQAAAP//AAABAA=="/>
                  </a:ext>
                </a:extLst>
              </p:cNvSpPr>
              <p:nvPr/>
            </p:nvSpPr>
            <p:spPr>
              <a:xfrm>
                <a:off x="5760085" y="-1056640"/>
                <a:ext cx="3987165" cy="3987165"/>
              </a:xfrm>
              <a:prstGeom prst="ellipse">
                <a:avLst/>
              </a:prstGeom>
              <a:solidFill>
                <a:srgbClr val="8CD0D0"/>
              </a:solidFill>
              <a:ln>
                <a:noFill/>
              </a:ln>
              <a:effectLst/>
            </p:spPr>
          </p:sp>
        </p:grpSp>
        <p:sp>
          <p:nvSpPr>
            <p:cNvPr id="4" name="ЗаголовокСлайд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CUAAPP///9AOAAAnwwAAAAAAAAmAAAACAAAAP//////////MAAAABQAAAAAAAAAAAD//wAAAQAAAP//AAABAA=="/>
                </a:ext>
              </a:extLst>
            </p:cNvSpPr>
            <p:nvPr/>
          </p:nvSpPr>
          <p:spPr>
            <a:xfrm>
              <a:off x="6027420" y="-8255"/>
              <a:ext cx="3116580" cy="2059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800" b="0" i="0" u="none" strike="noStrike" kern="1" cap="none" spc="0" baseline="0">
                  <a:solidFill>
                    <a:srgbClr val="FFFFFF"/>
                  </a:solidFill>
                  <a:uFill>
                    <a:solidFill>
                      <a:srgbClr val="000000"/>
                    </a:solidFill>
                  </a:uFill>
                  <a:latin typeface="Clear Sans" charset="0"/>
                  <a:ea typeface="Clear Sans" charset="0"/>
                  <a:cs typeface="Clear Sans" charset="0"/>
                </a:defRPr>
              </a:pPr>
              <a:r>
                <a:t>Умови функціонування суб’єктів ринку</a:t>
              </a:r>
            </a:p>
          </p:txBody>
        </p:sp>
      </p:grpSp>
      <p:grpSp>
        <p:nvGrpSpPr>
          <p:cNvPr id="9"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r////bBAAAKSYAAPorAAAAAAAAJgAAAAgAAAD/////AAAAAA=="/>
              </a:ext>
            </a:extLst>
          </p:cNvGrpSpPr>
          <p:nvPr/>
        </p:nvGrpSpPr>
        <p:grpSpPr>
          <a:xfrm>
            <a:off x="-156210" y="789305"/>
            <a:ext cx="6359525" cy="6359525"/>
            <a:chOff x="-156210" y="789305"/>
            <a:chExt cx="6359525" cy="6359525"/>
          </a:xfrm>
        </p:grpSpPr>
        <p:grpSp>
          <p:nvGrpSpPr>
            <p:cNvPr id="11"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r////bBAAAKSYAAPorAAAAAAAAJgAAAAgAAAD/////AAAAAA=="/>
                </a:ext>
              </a:extLst>
            </p:cNvGrpSpPr>
            <p:nvPr/>
          </p:nvGrpSpPr>
          <p:grpSpPr>
            <a:xfrm rot="5400000">
              <a:off x="-156210" y="789305"/>
              <a:ext cx="6359525" cy="6359525"/>
              <a:chOff x="-156210" y="789305"/>
              <a:chExt cx="6359525" cy="6359525"/>
            </a:xfrm>
          </p:grpSpPr>
          <p:sp>
            <p:nvSpPr>
              <p:cNvPr id="13" name="Эллипс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Cv///9sEAAApJgAA+isAAAAAAAAmAAAACAAAAP//////////MAAAABQAAAAAAAAAAAD//wAAAQAAAP//AAABAA=="/>
                  </a:ext>
                </a:extLst>
              </p:cNvSpPr>
              <p:nvPr/>
            </p:nvSpPr>
            <p:spPr>
              <a:xfrm>
                <a:off x="-156210" y="789305"/>
                <a:ext cx="6359525" cy="6359525"/>
              </a:xfrm>
              <a:prstGeom prst="ellipse">
                <a:avLst/>
              </a:prstGeom>
              <a:solidFill>
                <a:srgbClr val="65C0C0"/>
              </a:solidFill>
              <a:ln>
                <a:noFill/>
              </a:ln>
              <a:effectLst/>
            </p:spPr>
          </p:sp>
          <p:sp>
            <p:nvSpPr>
              <p:cNvPr id="12" name="Элли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kP///2EFAAAVJAAA5ikAAAAAAAAmAAAACAAAAP//////////MAAAABQAAAAAAAAAAAD//wAAAQAAAP//AAABAA=="/>
                  </a:ext>
                </a:extLst>
              </p:cNvSpPr>
              <p:nvPr/>
            </p:nvSpPr>
            <p:spPr>
              <a:xfrm>
                <a:off x="-71120" y="874395"/>
                <a:ext cx="5936615" cy="5936615"/>
              </a:xfrm>
              <a:prstGeom prst="ellipse">
                <a:avLst/>
              </a:prstGeom>
              <a:solidFill>
                <a:srgbClr val="8CD0D0"/>
              </a:solidFill>
              <a:ln>
                <a:noFill/>
              </a:ln>
              <a:effectLst/>
            </p:spPr>
          </p:sp>
        </p:grpSp>
        <p:sp>
          <p:nvSpPr>
            <p:cNvPr id="10"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AUAAEcMAADrHwAAjiQAAAAAAAAmAAAACAAAAP//////////MAAAABQAAAAAAAAAAAD//wAAAQAAAP//AAABAA=="/>
                </a:ext>
              </a:extLst>
            </p:cNvSpPr>
            <p:nvPr/>
          </p:nvSpPr>
          <p:spPr>
            <a:xfrm>
              <a:off x="858520" y="1995805"/>
              <a:ext cx="4330065" cy="394652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нерозвинений</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вільний</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регульований</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деформований</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монополізований</a:t>
              </a:r>
            </a:p>
          </p:txBody>
        </p:sp>
      </p:grpSp>
      <p:sp>
        <p:nvSpPr>
          <p:cNvPr id="14"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QE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SYAAA0kAAB+NgAAbigAAAAAAAAmAAAACAAAAP//////////MAAAABQAAAAAAAAAAAD//wAAAQAAAP//AAABAA=="/>
              </a:ext>
            </a:extLst>
          </p:cNvSpPr>
          <p:nvPr/>
        </p:nvSpPr>
        <p:spPr>
          <a:xfrm>
            <a:off x="6203315" y="5860415"/>
            <a:ext cx="2654935" cy="711835"/>
          </a:xfrm>
          <a:prstGeom prst="rect">
            <a:avLst/>
          </a:prstGeom>
          <a:noFill/>
          <a:ln>
            <a:noFill/>
          </a:ln>
          <a:effectLst/>
        </p:spPr>
        <p:txBody>
          <a:bodyPr vert="horz" wrap="square" numCol="1" spcCol="215900" anchor="t"/>
          <a:lstStyle/>
          <a:p>
            <a:pPr algn="ctr">
              <a:defRPr sz="3600" cap="none">
                <a:solidFill>
                  <a:srgbClr val="5C5C5C"/>
                </a:solidFill>
              </a:defRPr>
            </a:pPr>
            <a:r>
              <a:t>Види ринків</a:t>
            </a:r>
          </a:p>
        </p:txBody>
      </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0-#ppt_w/2"/>
                                          </p:val>
                                        </p:tav>
                                        <p:tav tm="100000">
                                          <p:val>
                                            <p:strVal val="#ppt_x"/>
                                          </p:val>
                                        </p:tav>
                                      </p:tavLst>
                                    </p:anim>
                                    <p:anim calcmode="lin" valueType="num">
                                      <p:cBhvr>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1+#ppt_w/2"/>
                                          </p:val>
                                        </p:tav>
                                        <p:tav tm="100000">
                                          <p:val>
                                            <p:strVal val="#ppt_x"/>
                                          </p:val>
                                        </p:tav>
                                      </p:tavLst>
                                    </p:anim>
                                    <p:anim calcmode="lin" valueType="num">
                                      <p:cBhvr>
                                        <p:cTn id="12"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9"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DAAAAAAAAAAAAAAAAAAAAAkAAAD9////AQAAAAIAAAADAAAAAAAAAAAAAAAAAAAA"/>
      </p:ext>
    </p:ext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8zOAAA1AgAAAAAAAAmAAAACAAAAP//////////MAAAABQAAAAAAAAAAAD//wAAAQAAAP//AAABAA=="/>
              </a:ext>
            </a:extLst>
          </p:cNvSpPr>
          <p:nvPr/>
        </p:nvSpPr>
        <p:spPr>
          <a:xfrm>
            <a:off x="635" y="-72390"/>
            <a:ext cx="9135110"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Структура і види ринків</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праці є сукупністю соціально-економічних відносин між роботодавцями і найманими працівниками щодо купівлі-продажу і використання робочої сили.</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нерухомості спрямований на задоволення виробничих та особистих потреб споживачів.</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Фінансовий ринок - це сукупність економічних відносин щодо купівлі - продажу вільних грошових коштів та їх перетворення на грошовий капітал.</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Валютний ринок - сукупність економічних відносин щодо купівлі - продажу іноземних валют і платіжних документів (чеків, векселів, акредитивів, телеграфних і поштових переказів в іноземній валюті).</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Структура і види ринків</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інтелектуальних ресурсів - це економічні відносини між різними господарюючими суб’єктам з приводу купівлі - продажу та використання інтелектуального капіталу: ліцензій, патентів, комп’ютерних програм, товарних знаків, авторських прав та ін.</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інформації об’єднує діяльність його суб’єктів з приводу обігу специфічного товару - інформації.</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Страховий ринок - це сукупність соціально-економічних відносин щодо купівлі-продажу та організації надання страхових послуг.</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8zOAAA1AgAAAAAAAAmAAAACAAAAP//////////MAAAABQAAAAAAAAAAAD//wAAAQAAAP//AAABAA=="/>
              </a:ext>
            </a:extLst>
          </p:cNvSpPr>
          <p:nvPr/>
        </p:nvSpPr>
        <p:spPr>
          <a:xfrm>
            <a:off x="635" y="-72390"/>
            <a:ext cx="9135110"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Структура і види ринків</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rPr b="1" cap="none"/>
                <a:t>Суб’єктами ринку </a:t>
              </a:r>
              <a:r>
                <a:t>є:</a:t>
              </a:r>
            </a:p>
            <a:p>
              <a:pPr marL="0" marR="0" indent="0" algn="l"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виробники (підприємства, фірми, організації, об’єднання підприємств, банки, неприбуткові організації);</a:t>
              </a:r>
            </a:p>
            <a:p>
              <a:pPr marL="0" marR="0" indent="0" algn="l" defTabSz="449580">
                <a:lnSpc>
                  <a:spcPct val="100000"/>
                </a:lnSpc>
                <a:spcBef>
                  <a:spcPts val="0"/>
                </a:spcBef>
                <a:spcAft>
                  <a:spcPts val="0"/>
                </a:spcAft>
                <a:buClrTx/>
                <a:buSzTx/>
                <a:buFont typeface="Wingdings" charset="2"/>
                <a:buChar char=""/>
                <a:tabLst>
                  <a:tab pos="109347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споживачі (населення, домашні господарства);</a:t>
              </a:r>
            </a:p>
            <a:p>
              <a:pPr marL="0" marR="0" indent="0" algn="l" defTabSz="449580">
                <a:lnSpc>
                  <a:spcPct val="100000"/>
                </a:lnSpc>
                <a:spcBef>
                  <a:spcPts val="0"/>
                </a:spcBef>
                <a:spcAft>
                  <a:spcPts val="0"/>
                </a:spcAft>
                <a:buClrTx/>
                <a:buSzTx/>
                <a:buFont typeface="Wingdings" charset="2"/>
                <a:buChar char=""/>
                <a:tabLst>
                  <a:tab pos="109347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державні установи (державні чи комунальні освітні заклади, заклади культури, органи державного управління тощо);</a:t>
              </a:r>
            </a:p>
            <a:p>
              <a:pPr marL="0" marR="0" indent="0" algn="l" defTabSz="449580">
                <a:lnSpc>
                  <a:spcPct val="100000"/>
                </a:lnSpc>
                <a:spcBef>
                  <a:spcPts val="0"/>
                </a:spcBef>
                <a:spcAft>
                  <a:spcPts val="0"/>
                </a:spcAft>
                <a:buClrTx/>
                <a:buSzTx/>
                <a:buFont typeface="Wingdings" charset="2"/>
                <a:buChar char=""/>
                <a:tabLst>
                  <a:tab pos="109347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суб’єкти міжнародних господарських відносин  (споживачі  на зовнішньому ринку, виробники товарів і послуг за межами країни, організації та установи інших держав та ін.).</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4AZw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Структура і види ринків</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4AZw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ctr" defTabSz="449580">
                <a:lnSpc>
                  <a:spcPct val="100000"/>
                </a:lnSpc>
                <a:spcBef>
                  <a:spcPts val="0"/>
                </a:spcBef>
                <a:spcAft>
                  <a:spcPts val="0"/>
                </a:spcAft>
                <a:buNone/>
                <a:tabLst>
                  <a:tab pos="1093470" algn="l"/>
                </a:tabLst>
                <a:defRPr sz="2400" b="1" i="0" u="none" strike="noStrike" kern="1" cap="none" spc="0" baseline="0">
                  <a:solidFill>
                    <a:srgbClr val="000000"/>
                  </a:solidFill>
                  <a:uFill>
                    <a:solidFill>
                      <a:srgbClr val="000000"/>
                    </a:solidFill>
                  </a:uFill>
                  <a:latin typeface="Clear Sans" charset="0"/>
                  <a:ea typeface="Clear Sans" charset="0"/>
                  <a:cs typeface="Clear Sans" charset="0"/>
                </a:defRPr>
              </a:pPr>
              <a:r>
                <a:t>Територіальні ознаки ринку</a:t>
              </a:r>
            </a:p>
            <a:p>
              <a:pPr marL="0" marR="0" indent="0" algn="l" defTabSz="449580">
                <a:lnSpc>
                  <a:spcPct val="100000"/>
                </a:lnSpc>
                <a:spcBef>
                  <a:spcPts val="0"/>
                </a:spcBef>
                <a:spcAft>
                  <a:spcPts val="0"/>
                </a:spcAft>
                <a:buNone/>
                <a:tabLst>
                  <a:tab pos="1093470" algn="l"/>
                </a:tabLst>
                <a:defRPr sz="2400" b="1"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2585"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Місцевий ринок</a:t>
              </a:r>
            </a:p>
            <a:p>
              <a:pPr marL="0" marR="362585"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1950"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Регіональний ринок</a:t>
              </a:r>
            </a:p>
            <a:p>
              <a:pPr marL="0" marR="361950"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1950"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Національний ринок</a:t>
              </a:r>
            </a:p>
            <a:p>
              <a:pPr marL="0" marR="361950"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5125"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Транснаціональний ринок</a:t>
              </a:r>
            </a:p>
            <a:p>
              <a:pPr marL="0" marR="365125"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5760" indent="0" algn="just" defTabSz="449580">
                <a:lnSpc>
                  <a:spcPct val="100000"/>
                </a:lnSpc>
                <a:spcBef>
                  <a:spcPts val="0"/>
                </a:spcBef>
                <a:spcAft>
                  <a:spcPts val="0"/>
                </a:spcAft>
                <a:buClrTx/>
                <a:buSzTx/>
                <a:buFont typeface="Wingdings" charset="2"/>
                <a:buChar char=""/>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Світовий</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8zOAAA1AgAAAAAAAAmAAAACAAAAP//////////MAAAABQAAAAAAAAAAAD//wAAAQAAAP//AAABAA=="/>
              </a:ext>
            </a:extLst>
          </p:cNvSpPr>
          <p:nvPr/>
        </p:nvSpPr>
        <p:spPr>
          <a:xfrm>
            <a:off x="635" y="-72390"/>
            <a:ext cx="9135110"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DUENgQ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Типи ринкової структури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CAAVgQ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MAAA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36576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Типи ринкових структур виділяються на основі ряду ознак галузевих ринків:</a:t>
              </a:r>
            </a:p>
            <a:p>
              <a:pPr marL="0" marR="36576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576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rPr/>
                <a:t>1)	</a:t>
              </a:r>
              <a:r>
                <a:t>чисельність продавців та їх ринкові частки</a:t>
              </a:r>
            </a:p>
            <a:p>
              <a:pPr marL="0" marR="36576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2)	ступінь диференціації продукту</a:t>
              </a: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3)	ступінь контролю виробників над цінами</a:t>
              </a: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4)	умови вступу в галузь та виходу з неї</a:t>
              </a: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5)	характер поведінки підприємств - виробників</a:t>
              </a: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Типи ринкової структури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На основі складу цих ознак, їх поєднання та співвідношення формуються різні типи галузевих ринків, які характеризуються різним  ступенем конкуренції, а саме:</a:t>
              </a:r>
            </a:p>
            <a:p>
              <a:pPr marL="0" marR="36576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576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rPr/>
                <a:t>1) </a:t>
              </a:r>
              <a:r>
                <a:t>Ринок досконалої конкуренції</a:t>
              </a:r>
              <a:endParaRPr sz="1400" b="1" i="1" cap="none">
                <a:latin typeface="Times New Roman" pitchFamily="1" charset="-52"/>
                <a:ea typeface="Times New Roman" pitchFamily="1" charset="-52"/>
                <a:cs typeface="Times New Roman" pitchFamily="1" charset="-52"/>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a:t>
              </a:r>
              <a:r>
                <a:rPr i="1" cap="none"/>
                <a:t>Ознаками </a:t>
              </a:r>
              <a:r>
                <a:t>такого ринку є:</a:t>
              </a: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ClrTx/>
                <a:buSzTx/>
                <a:buFont typeface="Wingdings" pitchFamily="2" charset="2"/>
                <a:buChar char=""/>
                <a:tabLst>
                  <a:tab pos="12065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значна кількість покупців і продавців</a:t>
              </a:r>
            </a:p>
            <a:p>
              <a:pPr marL="0" marR="0" indent="0" algn="l" defTabSz="449580">
                <a:lnSpc>
                  <a:spcPct val="100000"/>
                </a:lnSpc>
                <a:spcBef>
                  <a:spcPts val="0"/>
                </a:spcBef>
                <a:spcAft>
                  <a:spcPts val="0"/>
                </a:spcAft>
                <a:buClrTx/>
                <a:buSzTx/>
                <a:buFont typeface="Wingdings" pitchFamily="2" charset="2"/>
                <a:buChar char=""/>
                <a:tabLst>
                  <a:tab pos="12065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стандартизація продукції</a:t>
              </a:r>
            </a:p>
            <a:p>
              <a:pPr marL="0" marR="0" indent="0" algn="l" defTabSz="449580">
                <a:lnSpc>
                  <a:spcPct val="100000"/>
                </a:lnSpc>
                <a:spcBef>
                  <a:spcPts val="0"/>
                </a:spcBef>
                <a:spcAft>
                  <a:spcPts val="0"/>
                </a:spcAft>
                <a:buClrTx/>
                <a:buSzTx/>
                <a:buFont typeface="Wingdings" pitchFamily="2" charset="2"/>
                <a:buChar char=""/>
                <a:tabLst>
                  <a:tab pos="12065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прозорість ринку</a:t>
              </a:r>
            </a:p>
            <a:p>
              <a:pPr marL="0" marR="0" indent="0" algn="l" defTabSz="449580">
                <a:lnSpc>
                  <a:spcPct val="100000"/>
                </a:lnSpc>
                <a:spcBef>
                  <a:spcPts val="0"/>
                </a:spcBef>
                <a:spcAft>
                  <a:spcPts val="0"/>
                </a:spcAft>
                <a:buClrTx/>
                <a:buSzTx/>
                <a:buFont typeface="Wingdings" pitchFamily="2" charset="2"/>
                <a:buChar char=""/>
                <a:tabLst>
                  <a:tab pos="12065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вільний вхід в галузь та вихід з неї</a:t>
              </a: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0Aa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0Aa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Типи ринкової структури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wAa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0AYg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8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363855" indent="0" algn="just" defTabSz="449580">
                <a:lnSpc>
                  <a:spcPct val="100000"/>
                </a:lnSpc>
                <a:spcBef>
                  <a:spcPts val="0"/>
                </a:spcBef>
                <a:spcAft>
                  <a:spcPts val="0"/>
                </a:spcAft>
                <a:buNone/>
                <a:tabLst>
                  <a:tab pos="156273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rPr/>
                <a:t>2) </a:t>
              </a:r>
              <a:r>
                <a:t>Ринок монополістичної конкуренції</a:t>
              </a: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a:t>
              </a:r>
            </a:p>
            <a:p>
              <a:pPr marL="0" marR="0" indent="0" algn="l" defTabSz="449580">
                <a:lnSpc>
                  <a:spcPts val="158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Ознаками такого ринку є:</a:t>
              </a:r>
            </a:p>
            <a:p>
              <a:pPr marL="0" marR="0" indent="0" algn="l" defTabSz="449580">
                <a:lnSpc>
                  <a:spcPts val="158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361315" indent="0" algn="just" defTabSz="449580">
                <a:lnSpc>
                  <a:spcPct val="95000"/>
                </a:lnSpc>
                <a:spcBef>
                  <a:spcPts val="40"/>
                </a:spcBef>
                <a:spcAft>
                  <a:spcPts val="0"/>
                </a:spcAft>
                <a:buClrTx/>
                <a:buSzTx/>
                <a:buFont typeface="Wingdings" pitchFamily="2" charset="2"/>
                <a:buChar char=""/>
                <a:tabLst>
                  <a:tab pos="977900" algn="l"/>
                </a:tabLst>
                <a:defRPr sz="2400" b="0" i="1" u="none" strike="noStrike" kern="1" cap="none" spc="0" baseline="0">
                  <a:solidFill>
                    <a:srgbClr val="000000"/>
                  </a:solidFill>
                  <a:uFill>
                    <a:solidFill>
                      <a:srgbClr val="000000"/>
                    </a:solidFill>
                  </a:uFill>
                  <a:latin typeface="Clear Sans" charset="0"/>
                  <a:ea typeface="Clear Sans" charset="0"/>
                  <a:cs typeface="Clear Sans" charset="0"/>
                </a:defRPr>
              </a:pPr>
              <a:r>
                <a:t>диференціація продукту</a:t>
              </a:r>
            </a:p>
            <a:p>
              <a:pPr marL="0" marR="365760" indent="0" algn="just" defTabSz="449580">
                <a:lnSpc>
                  <a:spcPct val="97000"/>
                </a:lnSpc>
                <a:spcBef>
                  <a:spcPts val="50"/>
                </a:spcBef>
                <a:spcAft>
                  <a:spcPts val="0"/>
                </a:spcAft>
                <a:buClrTx/>
                <a:buSzTx/>
                <a:buFont typeface="Wingdings" pitchFamily="2" charset="2"/>
                <a:buChar char=""/>
                <a:tabLst>
                  <a:tab pos="977900" algn="l"/>
                </a:tabLst>
                <a:defRPr sz="2400" b="0" i="1" u="none" strike="noStrike" kern="1" cap="none" spc="0" baseline="0">
                  <a:solidFill>
                    <a:srgbClr val="000000"/>
                  </a:solidFill>
                  <a:uFill>
                    <a:solidFill>
                      <a:srgbClr val="000000"/>
                    </a:solidFill>
                  </a:uFill>
                  <a:latin typeface="Clear Sans" charset="0"/>
                  <a:ea typeface="Clear Sans" charset="0"/>
                  <a:cs typeface="Clear Sans" charset="0"/>
                </a:defRPr>
              </a:pPr>
              <a:r>
                <a:t>велика кількість продавців</a:t>
              </a:r>
            </a:p>
            <a:p>
              <a:pPr marL="0" marR="361950" indent="0" algn="just" defTabSz="449580">
                <a:lnSpc>
                  <a:spcPct val="92000"/>
                </a:lnSpc>
                <a:spcBef>
                  <a:spcPts val="60"/>
                </a:spcBef>
                <a:spcAft>
                  <a:spcPts val="0"/>
                </a:spcAft>
                <a:buClrTx/>
                <a:buSzTx/>
                <a:buFont typeface="Wingdings" pitchFamily="2" charset="2"/>
                <a:buChar char=""/>
                <a:tabLst>
                  <a:tab pos="977900" algn="l"/>
                </a:tabLst>
                <a:defRPr sz="2400" b="0" i="1" u="none" strike="noStrike" kern="1" cap="none" spc="0" baseline="0">
                  <a:solidFill>
                    <a:srgbClr val="000000"/>
                  </a:solidFill>
                  <a:uFill>
                    <a:solidFill>
                      <a:srgbClr val="000000"/>
                    </a:solidFill>
                  </a:uFill>
                  <a:latin typeface="Clear Sans" charset="0"/>
                  <a:ea typeface="Clear Sans" charset="0"/>
                  <a:cs typeface="Clear Sans" charset="0"/>
                </a:defRPr>
              </a:pPr>
              <a:r>
                <a:t>відсутність бар’єрів входження в галузь</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BAAAAAmAAAACAAAAP//////////MAAAABQAAAAAAAAAAAD//wAAAQAAAP//AAABAA=="/>
              </a:ext>
            </a:extLst>
          </p:cNvSpPr>
          <p:nvPr/>
        </p:nvSpPr>
        <p:spPr>
          <a:xfrm>
            <a:off x="0" y="0"/>
            <a:ext cx="9144000" cy="6858000"/>
          </a:xfrm>
          <a:prstGeom prst="rect">
            <a:avLst/>
          </a:prstGeom>
          <a:solidFill>
            <a:srgbClr val="C0C0C0"/>
          </a:solidFill>
          <a:ln>
            <a:noFill/>
          </a:ln>
          <a:effectLst/>
        </p:spPr>
      </p:sp>
      <p:sp>
        <p:nvSpPr>
          <p:cNvPr id="3" name="ЗаголовокСлайд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BYAAPH///9AOAAAcwUAABAAAAAmAAAACAAAAP//////////MAAAABQAAAAAAAAAAAD//wAAAQAAAP//AAABAA=="/>
              </a:ext>
            </a:extLst>
          </p:cNvSpPr>
          <p:nvPr/>
        </p:nvSpPr>
        <p:spPr>
          <a:xfrm>
            <a:off x="3586480" y="-9525"/>
            <a:ext cx="5557520" cy="895350"/>
          </a:xfrm>
          <a:prstGeom prst="rect">
            <a:avLst/>
          </a:prstGeom>
          <a:noFill/>
          <a:ln>
            <a:noFill/>
          </a:ln>
          <a:effectLst/>
        </p:spPr>
        <p:txBody>
          <a:bodyPr vert="horz" wrap="square" numCol="1" spcCol="215900" anchor="ctr"/>
          <a:lstStyle/>
          <a:p>
            <a:pPr algn="ctr">
              <a:defRPr sz="4400" cap="none">
                <a:solidFill>
                  <a:srgbClr val="737373"/>
                </a:solidFill>
                <a:latin typeface="Clear Sans" charset="0"/>
                <a:ea typeface="SimSun" charset="0"/>
                <a:cs typeface="Times New Roman" pitchFamily="1" charset="-52"/>
              </a:defRPr>
            </a:pPr>
            <a:r>
              <a:t>Ця тема розкриває:</a:t>
            </a:r>
          </a:p>
        </p:txBody>
      </p:sp>
      <p:grpSp>
        <p:nvGrpSpPr>
          <p:cNvPr id="4"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AAAAC/BQAAQDgAAGIqAAAAAAAAJgAAAAgAAAD/////AAAAAA=="/>
              </a:ext>
            </a:extLst>
          </p:cNvGrpSpPr>
          <p:nvPr/>
        </p:nvGrpSpPr>
        <p:grpSpPr>
          <a:xfrm>
            <a:off x="0" y="934085"/>
            <a:ext cx="9144000" cy="5955665"/>
            <a:chOff x="0" y="934085"/>
            <a:chExt cx="9144000" cy="5955665"/>
          </a:xfrm>
        </p:grpSpPr>
        <p:sp>
          <p:nvSpPr>
            <p:cNvPr id="13"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AAAAAOgPAABAOAAAxBYAABAAAAAmAAAACAAAAP//////////MAAAABQAAAAAAAAAAAD//wAAAQAAAP//AAABAA=="/>
                </a:ext>
              </a:extLst>
            </p:cNvSpPr>
            <p:nvPr/>
          </p:nvSpPr>
          <p:spPr>
            <a:xfrm rot="16200000">
              <a:off x="4014470" y="-1428750"/>
              <a:ext cx="1115060" cy="9144000"/>
            </a:xfrm>
            <a:prstGeom prst="parallelogram">
              <a:avLst>
                <a:gd name="adj" fmla="val 38053"/>
              </a:avLst>
            </a:prstGeom>
            <a:solidFill>
              <a:srgbClr val="737373"/>
            </a:solidFill>
            <a:ln>
              <a:noFill/>
            </a:ln>
            <a:effectLst/>
          </p:spPr>
        </p:sp>
        <p:sp>
          <p:nvSpPr>
            <p:cNvPr id="12"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AAAAABEaAABAOAAA7SAAABAAAAAmAAAACAAAAP//////////MAAAABQAAAAAAAAAAAD//wAAAQAAAP//AAABAA=="/>
                </a:ext>
              </a:extLst>
            </p:cNvSpPr>
            <p:nvPr/>
          </p:nvSpPr>
          <p:spPr>
            <a:xfrm rot="16200000">
              <a:off x="4014470" y="222885"/>
              <a:ext cx="1115060" cy="9144000"/>
            </a:xfrm>
            <a:prstGeom prst="parallelogram">
              <a:avLst>
                <a:gd name="adj" fmla="val 38053"/>
              </a:avLst>
            </a:prstGeom>
            <a:solidFill>
              <a:srgbClr val="737373"/>
            </a:solidFill>
            <a:ln>
              <a:noFill/>
            </a:ln>
            <a:effectLst/>
          </p:spPr>
        </p:sp>
        <p:sp>
          <p:nvSpPr>
            <p:cNvPr id="11"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AAAAAIYjAABAOAAAYioAABAAAAAmAAAACAAAAP//////////MAAAABQAAAAAAAAAAAD//wAAAQAAAP//AAABAA=="/>
                </a:ext>
              </a:extLst>
            </p:cNvSpPr>
            <p:nvPr/>
          </p:nvSpPr>
          <p:spPr>
            <a:xfrm rot="16200000">
              <a:off x="4014470" y="1760220"/>
              <a:ext cx="1115060" cy="9144000"/>
            </a:xfrm>
            <a:prstGeom prst="parallelogram">
              <a:avLst>
                <a:gd name="adj" fmla="val 38053"/>
              </a:avLst>
            </a:prstGeom>
            <a:solidFill>
              <a:srgbClr val="737373"/>
            </a:solidFill>
            <a:ln>
              <a:noFill/>
            </a:ln>
            <a:effectLst/>
          </p:spPr>
        </p:sp>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AAAAAfAAAAVAAAAAAAAAAAAAAAAAAAAAAAAAAAAAAAAAAAAAAAAAAAAAAAAAAAAAAAAAAAAAAAAAAAAAAAAAAAAAAAAAAAAAAAAAAAAAAAAAAAAAAAAAAAAAAAAAAAACEAAAAYAAAAFAAAAAAAAAC/BQAAQDgAAJsMAAAAAAAAJgAAAAgAAAD/////AAAAAA=="/>
                </a:ext>
              </a:extLst>
            </p:cNvGrpSpPr>
            <p:nvPr/>
          </p:nvGrpSpPr>
          <p:grpSpPr>
            <a:xfrm>
              <a:off x="0" y="934085"/>
              <a:ext cx="9144000" cy="1115060"/>
              <a:chOff x="0" y="934085"/>
              <a:chExt cx="9144000" cy="1115060"/>
            </a:xfrm>
          </p:grpSpPr>
          <p:sp>
            <p:nvSpPr>
              <p:cNvPr id="10"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AAAAAL8FAABAOAAAmwwAABAAAAAmAAAACAAAAP//////////MAAAABQAAAAAAAAAAAD//wAAAQAAAP//AAABAA=="/>
                  </a:ext>
                </a:extLst>
              </p:cNvSpPr>
              <p:nvPr/>
            </p:nvSpPr>
            <p:spPr>
              <a:xfrm rot="16200000">
                <a:off x="4014470" y="-3080385"/>
                <a:ext cx="1115060" cy="9144000"/>
              </a:xfrm>
              <a:prstGeom prst="parallelogram">
                <a:avLst>
                  <a:gd name="adj" fmla="val 38053"/>
                </a:avLst>
              </a:prstGeom>
              <a:solidFill>
                <a:srgbClr val="737373"/>
              </a:solidFill>
              <a:ln>
                <a:noFill/>
              </a:ln>
              <a:effectLst/>
            </p:spPr>
          </p:sp>
          <p:sp>
            <p:nvSpPr>
              <p:cNvPr id="9"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gIAAPoGAADzNQAAYQsAABAAAAAmAAAACAAAAP//////////MAAAABQAAAAAAAAAAAD//wAAAQAAAP//AAABAA=="/>
                  </a:ext>
                </a:extLst>
              </p:cNvSpPr>
              <p:nvPr/>
            </p:nvSpPr>
            <p:spPr>
              <a:xfrm rot="155999">
                <a:off x="374650" y="1134110"/>
                <a:ext cx="8395335" cy="71564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107440" algn="l"/>
                  </a:tabLst>
                  <a:defRPr sz="2400" b="0" i="0" u="none" strike="noStrike" kern="1" cap="none" spc="0" baseline="0">
                    <a:solidFill>
                      <a:srgbClr val="FFFFFF"/>
                    </a:solidFill>
                    <a:effectLst/>
                    <a:latin typeface="Clear Sans" charset="0"/>
                    <a:ea typeface="Clear Sans" charset="0"/>
                    <a:cs typeface="Clear Sans" charset="0"/>
                  </a:defRPr>
                </a:pPr>
                <a:r>
                  <a:t>Ринок: поняття, умови формування і функції</a:t>
                </a:r>
              </a:p>
            </p:txBody>
          </p:sp>
        </p:grpSp>
        <p:sp>
          <p:nvSpPr>
            <p:cNvPr id="7"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gIAABMRAADzNQAAehUAABAAAAAmAAAACAAAAP//////////MAAAABQAAAAAAAAAAAD//wAAAQAAAP//AAABAA=="/>
                </a:ext>
              </a:extLst>
            </p:cNvSpPr>
            <p:nvPr/>
          </p:nvSpPr>
          <p:spPr>
            <a:xfrm rot="155999">
              <a:off x="374650" y="2775585"/>
              <a:ext cx="8395335" cy="71564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107440" algn="l"/>
                </a:tabLst>
                <a:defRPr sz="2400" b="0" i="0" u="none" strike="noStrike" kern="1" cap="none" spc="0" baseline="0">
                  <a:solidFill>
                    <a:srgbClr val="FFFFFF"/>
                  </a:solidFill>
                  <a:effectLst/>
                  <a:latin typeface="Clear Sans" charset="0"/>
                  <a:ea typeface="Clear Sans" charset="0"/>
                  <a:cs typeface="Clear Sans" charset="0"/>
                </a:defRPr>
              </a:pPr>
              <a:r>
                <a:t>Структура і види ринків</a:t>
              </a:r>
            </a:p>
          </p:txBody>
        </p:sp>
        <p:sp>
          <p:nvSpPr>
            <p:cNvPr id="6"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gIAADwbAADzNQAAox8AABAAAAAmAAAACAAAAP//////////MAAAABQAAAAAAAAAAAD//wAAAQAAAP//AAABAA=="/>
                </a:ext>
              </a:extLst>
            </p:cNvSpPr>
            <p:nvPr/>
          </p:nvSpPr>
          <p:spPr>
            <a:xfrm rot="155999">
              <a:off x="374650" y="4427220"/>
              <a:ext cx="8395335" cy="71564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107440" algn="l"/>
                </a:tabLst>
                <a:defRPr sz="2400" b="0" i="0" u="none" strike="noStrike" kern="1" cap="none" spc="0" baseline="0">
                  <a:solidFill>
                    <a:srgbClr val="FFFFFF"/>
                  </a:solidFill>
                  <a:effectLst/>
                  <a:latin typeface="Clear Sans" charset="0"/>
                  <a:ea typeface="Clear Sans" charset="0"/>
                  <a:cs typeface="Clear Sans" charset="0"/>
                </a:defRPr>
              </a:pPr>
              <a:r>
                <a:t>Типи ринкової структури</a:t>
              </a:r>
            </a:p>
          </p:txBody>
        </p:sp>
        <p:sp>
          <p:nvSpPr>
            <p:cNvPr id="5" name="Текстовое поле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gIAALEkAADzNQAAGCkAABAAAAAmAAAACAAAAP//////////MAAAABQAAAAAAAAAAAD//wAAAQAAAP//AAABAA=="/>
                </a:ext>
              </a:extLst>
            </p:cNvSpPr>
            <p:nvPr/>
          </p:nvSpPr>
          <p:spPr>
            <a:xfrm rot="155999">
              <a:off x="374650" y="5964555"/>
              <a:ext cx="8395335" cy="71564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107440" algn="l"/>
                </a:tabLst>
                <a:defRPr sz="2400" b="0" i="0" u="none" strike="noStrike" kern="1" cap="none" spc="0" baseline="0">
                  <a:solidFill>
                    <a:srgbClr val="FFFFFF"/>
                  </a:solidFill>
                  <a:effectLst/>
                  <a:latin typeface="Clear Sans" charset="0"/>
                  <a:ea typeface="Clear Sans" charset="0"/>
                  <a:cs typeface="Clear Sans" charset="0"/>
                </a:defRPr>
              </a:pPr>
              <a:r>
                <a:t>Ринкова інфраструктура, її складові елементи</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0-#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EAAAAFAAAA/f///wEAAAACAAAACAAAAAAAAAAAAAAAAAAAAA=="/>
      </p:ext>
    </p:ext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8zOAAA1AgAAAAAAAAmAAAACAAAAP//////////MAAAABQAAAAAAAAAAAD//wAAAQAAAP//AAABAA=="/>
              </a:ext>
            </a:extLst>
          </p:cNvSpPr>
          <p:nvPr/>
        </p:nvSpPr>
        <p:spPr>
          <a:xfrm>
            <a:off x="635" y="-72390"/>
            <a:ext cx="9135110"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Типи ринкової структури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4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363855" indent="0" algn="l" defTabSz="449580">
                <a:lnSpc>
                  <a:spcPct val="100000"/>
                </a:lnSpc>
                <a:spcBef>
                  <a:spcPts val="0"/>
                </a:spcBef>
                <a:spcAft>
                  <a:spcPts val="0"/>
                </a:spcAft>
                <a:buNone/>
                <a:tabLst>
                  <a:tab pos="156273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rPr/>
                <a:t>3) </a:t>
              </a:r>
              <a:r>
                <a:t>Ринок чистої монополії</a:t>
              </a:r>
              <a:endParaRPr sz="1400" b="1" i="1" cap="none">
                <a:latin typeface="Times New Roman" pitchFamily="1" charset="-52"/>
                <a:ea typeface="Times New Roman" pitchFamily="1" charset="-52"/>
                <a:cs typeface="Times New Roman" pitchFamily="1" charset="-52"/>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a:t>
              </a:r>
            </a:p>
            <a:p>
              <a:pPr marL="0" marR="0" indent="0" algn="just" defTabSz="449580">
                <a:lnSpc>
                  <a:spcPts val="1575"/>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Особливостями такого ринку є:</a:t>
              </a:r>
            </a:p>
            <a:p>
              <a:pPr marL="0" marR="0" indent="0" algn="l" defTabSz="449580">
                <a:lnSpc>
                  <a:spcPts val="158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ClrTx/>
                <a:buSzTx/>
                <a:buFont typeface="Wingdings" pitchFamily="2" charset="2"/>
                <a:buChar char=""/>
                <a:tabLst>
                  <a:tab pos="864870" algn="l"/>
                </a:tabLst>
                <a:defRPr sz="2400" b="0" i="1" u="none" strike="noStrike" kern="1" cap="none" spc="0" baseline="0">
                  <a:solidFill>
                    <a:srgbClr val="000000"/>
                  </a:solidFill>
                  <a:uFill>
                    <a:solidFill>
                      <a:srgbClr val="000000"/>
                    </a:solidFill>
                  </a:uFill>
                  <a:latin typeface="Clear Sans" charset="0"/>
                  <a:ea typeface="Clear Sans" charset="0"/>
                  <a:cs typeface="Clear Sans" charset="0"/>
                </a:defRPr>
              </a:pPr>
              <a:r>
                <a:rPr i="0" cap="none"/>
                <a:t>єдиний виробник (продавець)</a:t>
              </a:r>
            </a:p>
            <a:p>
              <a:pPr marL="0" marR="0" indent="0" algn="l" defTabSz="449580">
                <a:lnSpc>
                  <a:spcPct val="100000"/>
                </a:lnSpc>
                <a:spcBef>
                  <a:spcPts val="0"/>
                </a:spcBef>
                <a:spcAft>
                  <a:spcPts val="0"/>
                </a:spcAft>
                <a:buClrTx/>
                <a:buSzTx/>
                <a:buFont typeface="Wingdings" pitchFamily="2" charset="2"/>
                <a:buChar char=""/>
                <a:tabLst>
                  <a:tab pos="86487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відсутність товарів</a:t>
              </a:r>
            </a:p>
            <a:p>
              <a:pPr marL="0" marR="0" indent="0" algn="l" defTabSz="449580">
                <a:lnSpc>
                  <a:spcPct val="10000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контроль над цінами</a:t>
              </a:r>
            </a:p>
            <a:p>
              <a:pPr marL="0" marR="0" indent="0" algn="l" defTabSz="449580">
                <a:lnSpc>
                  <a:spcPct val="10000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обмеження  входження  інших  підприємств   у  галузь</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8zOAAA1AgAAAAAAAAmAAAACAAAAP//////////MAAAABQAAAAAAAAAAAD//wAAAQAAAP//AAABAA=="/>
              </a:ext>
            </a:extLst>
          </p:cNvSpPr>
          <p:nvPr/>
        </p:nvSpPr>
        <p:spPr>
          <a:xfrm>
            <a:off x="635" y="-72390"/>
            <a:ext cx="9135110"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Типи ринкової структури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4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156273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rPr/>
                <a:t>3) </a:t>
              </a:r>
              <a:r>
                <a:t>Олігополістичний ринок</a:t>
              </a:r>
              <a:endParaRPr sz="1400" b="1" i="1" cap="none">
                <a:latin typeface="Times New Roman" pitchFamily="1" charset="-52"/>
                <a:ea typeface="Times New Roman" pitchFamily="1" charset="-52"/>
                <a:cs typeface="Times New Roman" pitchFamily="1" charset="-52"/>
              </a:endParaRPr>
            </a:p>
            <a:p>
              <a:pPr marL="0" marR="0" indent="0" algn="l" defTabSz="449580">
                <a:lnSpc>
                  <a:spcPct val="100000"/>
                </a:lnSpc>
                <a:spcBef>
                  <a:spcPts val="0"/>
                </a:spcBef>
                <a:spcAft>
                  <a:spcPts val="0"/>
                </a:spcAft>
                <a:buNone/>
                <a:tabLst>
                  <a:tab pos="32194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a:t>
              </a:r>
            </a:p>
            <a:p>
              <a:pPr marL="0" marR="0" indent="0" algn="l" defTabSz="449580">
                <a:lnSpc>
                  <a:spcPts val="1605"/>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Ознаками такого ринку є:</a:t>
              </a:r>
            </a:p>
            <a:p>
              <a:pPr marL="0" marR="0" indent="0" algn="l" defTabSz="449580">
                <a:lnSpc>
                  <a:spcPts val="1605"/>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ts val="161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ts val="161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обмежена кількість підприємств</a:t>
              </a:r>
            </a:p>
            <a:p>
              <a:pPr marL="0" marR="362585" indent="0" algn="l" defTabSz="449580">
                <a:lnSpc>
                  <a:spcPct val="10000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наявність бар’єрів</a:t>
              </a:r>
            </a:p>
            <a:p>
              <a:pPr marL="0" marR="363855" indent="0" algn="l" defTabSz="449580">
                <a:lnSpc>
                  <a:spcPct val="10000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взаємозалежність між усіма підприємствами</a:t>
              </a:r>
            </a:p>
            <a:p>
              <a:pPr marL="0" marR="0" indent="0" algn="l" defTabSz="449580">
                <a:lnSpc>
                  <a:spcPct val="10000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кількість підприємств - виробників є досить малою</a:t>
              </a:r>
            </a:p>
            <a:p>
              <a:pPr marL="0" marR="0" indent="0" algn="l" defTabSz="449580">
                <a:lnSpc>
                  <a:spcPct val="100000"/>
                </a:lnSpc>
                <a:spcBef>
                  <a:spcPts val="0"/>
                </a:spcBef>
                <a:spcAft>
                  <a:spcPts val="0"/>
                </a:spcAft>
                <a:buClrTx/>
                <a:buSzTx/>
                <a:buFont typeface="Wingdings" pitchFamily="2" charset="2"/>
                <a:buChar char=""/>
                <a:tabLst>
                  <a:tab pos="97790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Висока концентрація виробництва на окремих підприємствах галузі призводить до того, що вони можуть впливати на формування ринкової рівноваги, тобто мають певний вплив на ринок - ринкову владу.</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Типи ринкової структури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effectLst/>
                  <a:latin typeface="Clear Sans" charset="0"/>
                  <a:ea typeface="Clear Sans" charset="0"/>
                  <a:cs typeface="Clear Sans" charset="0"/>
                </a:defRPr>
              </a:pPr>
              <a:r>
                <a:t>  Ринкова влада - здатність виробника або споживача впливати на ринкову ціну</a:t>
              </a:r>
            </a:p>
            <a:p>
              <a:pPr marL="0" marR="0" indent="0" algn="l" defTabSz="449580">
                <a:lnSpc>
                  <a:spcPct val="100000"/>
                </a:lnSpc>
                <a:spcBef>
                  <a:spcPts val="0"/>
                </a:spcBef>
                <a:spcAft>
                  <a:spcPts val="0"/>
                </a:spcAft>
                <a:buNone/>
                <a:tabLst/>
                <a:defRPr sz="2400" b="0" i="0" u="none" strike="noStrike" kern="1" cap="none" spc="0" baseline="0">
                  <a:solidFill>
                    <a:srgbClr val="000000"/>
                  </a:solidFill>
                  <a:effectLst/>
                  <a:latin typeface="Clear Sans" charset="0"/>
                  <a:ea typeface="Clear Sans" charset="0"/>
                  <a:cs typeface="Clear Sans" charset="0"/>
                </a:defRPr>
              </a:pPr>
              <a:r>
                <a:t>  </a:t>
              </a:r>
              <a:r>
                <a:rPr>
                  <a:uFill>
                    <a:solidFill>
                      <a:srgbClr val="000000"/>
                    </a:solidFill>
                  </a:uFill>
                </a:rPr>
                <a:t>Якщо підприємство має ринкову владу, то це не означає, що воно може довільно встановлювати ціни на свою продукцію. Ринкова ціна встановлюється ще й під дією </a:t>
              </a:r>
              <a:r>
                <a:rPr b="1" cap="none">
                  <a:uFill>
                    <a:solidFill>
                      <a:srgbClr val="000000"/>
                    </a:solidFill>
                  </a:uFill>
                </a:rPr>
                <a:t>закону попиту</a:t>
              </a:r>
              <a:r>
                <a:rPr>
                  <a:uFill>
                    <a:solidFill>
                      <a:srgbClr val="000000"/>
                    </a:solidFill>
                  </a:uFill>
                </a:rPr>
                <a:t>.</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8zOAAA1AgAAAAAAAAmAAAACAAAAP//////////MAAAABQAAAAAAAAAAAD//wAAAQAAAP//AAABAA=="/>
              </a:ext>
            </a:extLst>
          </p:cNvSpPr>
          <p:nvPr/>
        </p:nvSpPr>
        <p:spPr>
          <a:xfrm>
            <a:off x="635" y="-72390"/>
            <a:ext cx="9135110"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D0iMD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Ринкова інфраструктура, її складові елементи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PcCAA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DEwMD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Ринкова інфраструктура є сукупністю особливих інститутів, які виконують функції надання спеціалізованих послуг суб’єктам господарювання з метою створення для них нормальних умов для функціонування, найкращої реалізації їх інтересів.</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Продуктом ринкової інфраструктури є посередницька послуга - особливий товар, який існує тільки в момент його виробництва.</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Ринкова інфраструктура сьогодні є визначальним чинником забезпечення ефективного розвитку економіки держави. Від ступеня її розвитку залежать інвестиційна привабливість регіонів, виробництв та ринкових суб’єктів, темпи розвитку суспільного виробництва.</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B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B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B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Q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FAQaQg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Ринкова інфраструктура, її складові елементи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ZCAAAezYAACkpAAAQAAAAJgAAAAgAAAD/////AAAAAA=="/>
              </a:ext>
            </a:extLst>
          </p:cNvGrpSpPr>
          <p:nvPr/>
        </p:nvGrpSpPr>
        <p:grpSpPr>
          <a:xfrm>
            <a:off x="216535" y="1438275"/>
            <a:ext cx="8639810" cy="5252720"/>
            <a:chOff x="216535" y="143827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CAAVgQfAAAAVAAAAAAAAAAAAAAAAAAAAAAAAAAAAAAAAAAAAAAAAAAAAAAAAAAAAAAAAAAAAAAAAAAAAAAAAAAAAAAAAAAAAAAAAAAAAAAAAAAAAAAAAAAAAAAAAAAAACEAAAAYAAAAFAAAAFUBAADZCAAAezYAACkpAAAAAAAAJgAAAAgAAAD/////AAAAAA=="/>
                </a:ext>
              </a:extLst>
            </p:cNvGrpSpPr>
            <p:nvPr/>
          </p:nvGrpSpPr>
          <p:grpSpPr>
            <a:xfrm>
              <a:off x="216535" y="1438275"/>
              <a:ext cx="8639810" cy="5252720"/>
              <a:chOff x="216535" y="143827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NkIAAB7NgAAKSkAAAAAAAAmAAAACAAAAP//////////MAAAABQAAAAAAAAAAAD//wAAAQAAAP//AAABAA=="/>
                  </a:ext>
                </a:extLst>
              </p:cNvSpPr>
              <p:nvPr/>
            </p:nvSpPr>
            <p:spPr>
              <a:xfrm>
                <a:off x="216535" y="143827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NkIAABNNgAA0ygAAAAAAAAmAAAACAAAAP//////////MAAAABQAAAAAAAAAngP//2L8AAD+Bf//AvoAAA=="/>
                  </a:ext>
                </a:extLst>
              </p:cNvSpPr>
              <p:nvPr/>
            </p:nvSpPr>
            <p:spPr>
              <a:xfrm>
                <a:off x="216535" y="143827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NkIAAB7NgAAKSkAAAAAAAAmAAAACAAAAP//////////MAAAABQAAAAAAAAAAAD//wAAAQAAAP//AAABAA=="/>
                </a:ext>
              </a:extLst>
            </p:cNvSpPr>
            <p:nvPr/>
          </p:nvSpPr>
          <p:spPr>
            <a:xfrm>
              <a:off x="216535" y="143827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Елементи ринкової інфраструктури породжені самими ринковими відносинами і поділяються на:</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p:txBody>
        </p:sp>
      </p:grpSp>
      <p:grpSp>
        <p:nvGrpSpPr>
          <p:cNvPr id="16" name="Группа6"/>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DUENgQfAAAAVAAAAAAAAAAAAAAAAAAAAAAAAAAAAAAAAAAAAAAAAAAAAAAAAAAAAAAAAAAAAAAAAAAAAAAAAAAAAAAAAAAAAAAAAAAAAAAAAAAAAAAAAAAAAAAAAAAAACEAAAAYAAAAFAAAAP4BAAAfEgAA0zUAACIdAAAAAAAAJgAAAAgAAAD/////AAAAAA=="/>
              </a:ext>
            </a:extLst>
          </p:cNvGrpSpPr>
          <p:nvPr/>
        </p:nvGrpSpPr>
        <p:grpSpPr>
          <a:xfrm>
            <a:off x="323850" y="2945765"/>
            <a:ext cx="8425815" cy="1790065"/>
            <a:chOff x="323850" y="2945765"/>
            <a:chExt cx="8425815" cy="1790065"/>
          </a:xfrm>
        </p:grpSpPr>
        <p:sp>
          <p:nvSpPr>
            <p:cNvPr id="35" name="Кривая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wAAAA0AAAAAkAAAAEgAAACQAAAAS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VBUAACIYAACIHgAAJBwAAAAAAAAmAAAACAAAAP//////////MAAAABQAAAAAAAAAAAD//wAAAQAAAP//AAABAA=="/>
                </a:ext>
              </a:extLst>
            </p:cNvSpPr>
            <p:nvPr/>
          </p:nvSpPr>
          <p:spPr>
            <a:xfrm>
              <a:off x="3467100" y="3923030"/>
              <a:ext cx="1496060" cy="651510"/>
            </a:xfrm>
            <a:custGeom>
              <a:avLst/>
              <a:gdLst/>
              <a:ahLst/>
              <a:cxnLst/>
              <a:rect l="0" t="0" r="1496060" b="651510"/>
              <a:pathLst>
                <a:path w="1496060" h="651510">
                  <a:moveTo>
                    <a:pt x="745537" y="0"/>
                  </a:moveTo>
                  <a:lnTo>
                    <a:pt x="659098" y="1810"/>
                  </a:lnTo>
                  <a:lnTo>
                    <a:pt x="575152" y="8144"/>
                  </a:lnTo>
                  <a:lnTo>
                    <a:pt x="494531" y="19002"/>
                  </a:lnTo>
                  <a:lnTo>
                    <a:pt x="418066" y="32576"/>
                  </a:lnTo>
                  <a:lnTo>
                    <a:pt x="346587" y="49768"/>
                  </a:lnTo>
                  <a:lnTo>
                    <a:pt x="279265" y="70580"/>
                  </a:lnTo>
                  <a:lnTo>
                    <a:pt x="218591" y="94107"/>
                  </a:lnTo>
                  <a:lnTo>
                    <a:pt x="163735" y="121253"/>
                  </a:lnTo>
                  <a:lnTo>
                    <a:pt x="116360" y="150209"/>
                  </a:lnTo>
                  <a:lnTo>
                    <a:pt x="43220" y="215360"/>
                  </a:lnTo>
                  <a:lnTo>
                    <a:pt x="4987" y="287750"/>
                  </a:lnTo>
                  <a:lnTo>
                    <a:pt x="0" y="325755"/>
                  </a:lnTo>
                  <a:lnTo>
                    <a:pt x="4987" y="363760"/>
                  </a:lnTo>
                  <a:lnTo>
                    <a:pt x="43220" y="435245"/>
                  </a:lnTo>
                  <a:lnTo>
                    <a:pt x="116360" y="499491"/>
                  </a:lnTo>
                  <a:lnTo>
                    <a:pt x="163735" y="528447"/>
                  </a:lnTo>
                  <a:lnTo>
                    <a:pt x="218591" y="555593"/>
                  </a:lnTo>
                  <a:lnTo>
                    <a:pt x="279265" y="579120"/>
                  </a:lnTo>
                  <a:lnTo>
                    <a:pt x="346587" y="600837"/>
                  </a:lnTo>
                  <a:lnTo>
                    <a:pt x="418066" y="618030"/>
                  </a:lnTo>
                  <a:lnTo>
                    <a:pt x="494531" y="632508"/>
                  </a:lnTo>
                  <a:lnTo>
                    <a:pt x="575152" y="642461"/>
                  </a:lnTo>
                  <a:lnTo>
                    <a:pt x="659098" y="649700"/>
                  </a:lnTo>
                  <a:lnTo>
                    <a:pt x="745537" y="651510"/>
                  </a:lnTo>
                  <a:lnTo>
                    <a:pt x="833638" y="649700"/>
                  </a:lnTo>
                  <a:lnTo>
                    <a:pt x="917583" y="642461"/>
                  </a:lnTo>
                  <a:lnTo>
                    <a:pt x="999036" y="632508"/>
                  </a:lnTo>
                  <a:lnTo>
                    <a:pt x="1075501" y="618030"/>
                  </a:lnTo>
                  <a:lnTo>
                    <a:pt x="1147810" y="600837"/>
                  </a:lnTo>
                  <a:lnTo>
                    <a:pt x="1215133" y="579120"/>
                  </a:lnTo>
                  <a:lnTo>
                    <a:pt x="1276638" y="555593"/>
                  </a:lnTo>
                  <a:lnTo>
                    <a:pt x="1331493" y="528447"/>
                  </a:lnTo>
                  <a:lnTo>
                    <a:pt x="1378869" y="499491"/>
                  </a:lnTo>
                  <a:lnTo>
                    <a:pt x="1452009" y="435245"/>
                  </a:lnTo>
                  <a:lnTo>
                    <a:pt x="1491073" y="363760"/>
                  </a:lnTo>
                  <a:lnTo>
                    <a:pt x="1496060" y="325755"/>
                  </a:lnTo>
                  <a:lnTo>
                    <a:pt x="1491073" y="287750"/>
                  </a:lnTo>
                  <a:lnTo>
                    <a:pt x="1452009" y="215360"/>
                  </a:lnTo>
                  <a:lnTo>
                    <a:pt x="1378869" y="150209"/>
                  </a:lnTo>
                  <a:lnTo>
                    <a:pt x="1331493" y="121253"/>
                  </a:lnTo>
                  <a:lnTo>
                    <a:pt x="1276638" y="94107"/>
                  </a:lnTo>
                  <a:lnTo>
                    <a:pt x="1215133" y="70580"/>
                  </a:lnTo>
                  <a:lnTo>
                    <a:pt x="1147810" y="49768"/>
                  </a:lnTo>
                  <a:lnTo>
                    <a:pt x="1075501" y="32576"/>
                  </a:lnTo>
                  <a:lnTo>
                    <a:pt x="999036" y="19002"/>
                  </a:lnTo>
                  <a:lnTo>
                    <a:pt x="917583" y="8144"/>
                  </a:lnTo>
                  <a:lnTo>
                    <a:pt x="833638" y="1810"/>
                  </a:lnTo>
                  <a:lnTo>
                    <a:pt x="745537" y="0"/>
                  </a:lnTo>
                </a:path>
              </a:pathLst>
            </a:custGeom>
            <a:noFill/>
            <a:ln w="15240" cap="flat" cmpd="sng" algn="ctr">
              <a:solidFill>
                <a:srgbClr val="000000"/>
              </a:solidFill>
              <a:prstDash val="solid"/>
              <a:headEnd type="none"/>
              <a:tailEnd type="none"/>
            </a:ln>
            <a:effectLst/>
          </p:spPr>
        </p:sp>
        <p:sp>
          <p:nvSpPr>
            <p:cNvPr id="34" name="Линия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gAAAA0AAAAAkAAAAEgAAACQAAAASAAAAAAAAAAAAAAAAAAAAAEAAABQAAAAAAAAAAAA4D8AAAAAAADgPwAAAAAAAOA/AAAAAAAA4D8AAAAAAADgPwAAAAAAAOA/AAAAAAAA4D8AAAAAAADgPwAAAAAAAOA/AAAAAAAA4D8CAAAAjAAAAAEAAAAAAAAA////AAAAAAAAAAAAAAAAAAAAAAAAAAAAAAAAAAAAAAAAAAAAeAAAAAEAAABAAAAAAAAAAAAAAAB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6xkAAB4VAADrGQAAIhgAAAAAAAAmAAAACAAAAP//////////MAAAABQAAAAAAAAAAAD//wAAAQAAAP//AAABAA=="/>
                </a:ext>
              </a:extLst>
            </p:cNvSpPr>
            <p:nvPr/>
          </p:nvSpPr>
          <p:spPr>
            <a:xfrm>
              <a:off x="4213225" y="3432810"/>
              <a:ext cx="0" cy="490220"/>
            </a:xfrm>
            <a:prstGeom prst="line">
              <a:avLst/>
            </a:prstGeom>
            <a:solidFill>
              <a:srgbClr val="FFFFFF"/>
            </a:solidFill>
            <a:ln w="15240" cap="flat" cmpd="sng" algn="ctr">
              <a:solidFill>
                <a:srgbClr val="000000"/>
              </a:solidFill>
              <a:prstDash val="solid"/>
              <a:headEnd type="none"/>
              <a:tailEnd type="none"/>
            </a:ln>
            <a:effectLst/>
          </p:spPr>
        </p:sp>
        <p:sp>
          <p:nvSpPr>
            <p:cNvPr id="33" name="Кривая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wAAAA0AAAAAkAAAAEgAAACQAAAAS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XyAAACIYAAClKAAAJBwAAAAAAAAmAAAACAAAAP//////////MAAAABQAAAAAAAAAAAD//wAAAQAAAP//AAABAA=="/>
                </a:ext>
              </a:extLst>
            </p:cNvSpPr>
            <p:nvPr/>
          </p:nvSpPr>
          <p:spPr>
            <a:xfrm>
              <a:off x="5262245" y="3923030"/>
              <a:ext cx="1344930" cy="651510"/>
            </a:xfrm>
            <a:custGeom>
              <a:avLst/>
              <a:gdLst/>
              <a:ahLst/>
              <a:cxnLst/>
              <a:rect l="0" t="0" r="1344930" b="651510"/>
              <a:pathLst>
                <a:path w="1344930" h="651510">
                  <a:moveTo>
                    <a:pt x="674146" y="0"/>
                  </a:moveTo>
                  <a:lnTo>
                    <a:pt x="588531" y="2715"/>
                  </a:lnTo>
                  <a:lnTo>
                    <a:pt x="507026" y="9954"/>
                  </a:lnTo>
                  <a:lnTo>
                    <a:pt x="428945" y="21717"/>
                  </a:lnTo>
                  <a:lnTo>
                    <a:pt x="355784" y="38005"/>
                  </a:lnTo>
                  <a:lnTo>
                    <a:pt x="287603" y="57912"/>
                  </a:lnTo>
                  <a:lnTo>
                    <a:pt x="225276" y="81439"/>
                  </a:lnTo>
                  <a:lnTo>
                    <a:pt x="168739" y="108585"/>
                  </a:lnTo>
                  <a:lnTo>
                    <a:pt x="119674" y="138446"/>
                  </a:lnTo>
                  <a:lnTo>
                    <a:pt x="78143" y="171926"/>
                  </a:lnTo>
                  <a:lnTo>
                    <a:pt x="19925" y="244316"/>
                  </a:lnTo>
                  <a:lnTo>
                    <a:pt x="0" y="325755"/>
                  </a:lnTo>
                  <a:lnTo>
                    <a:pt x="4981" y="366474"/>
                  </a:lnTo>
                  <a:lnTo>
                    <a:pt x="44893" y="442484"/>
                  </a:lnTo>
                  <a:lnTo>
                    <a:pt x="119674" y="511254"/>
                  </a:lnTo>
                  <a:lnTo>
                    <a:pt x="168739" y="541115"/>
                  </a:lnTo>
                  <a:lnTo>
                    <a:pt x="225276" y="568262"/>
                  </a:lnTo>
                  <a:lnTo>
                    <a:pt x="287603" y="592693"/>
                  </a:lnTo>
                  <a:lnTo>
                    <a:pt x="355784" y="612600"/>
                  </a:lnTo>
                  <a:lnTo>
                    <a:pt x="428945" y="629793"/>
                  </a:lnTo>
                  <a:lnTo>
                    <a:pt x="507026" y="641556"/>
                  </a:lnTo>
                  <a:lnTo>
                    <a:pt x="588531" y="648795"/>
                  </a:lnTo>
                  <a:lnTo>
                    <a:pt x="674146" y="651510"/>
                  </a:lnTo>
                  <a:lnTo>
                    <a:pt x="758080" y="648795"/>
                  </a:lnTo>
                  <a:lnTo>
                    <a:pt x="839523" y="641556"/>
                  </a:lnTo>
                  <a:lnTo>
                    <a:pt x="916856" y="629793"/>
                  </a:lnTo>
                  <a:lnTo>
                    <a:pt x="989146" y="612600"/>
                  </a:lnTo>
                  <a:lnTo>
                    <a:pt x="1057327" y="592693"/>
                  </a:lnTo>
                  <a:lnTo>
                    <a:pt x="1119654" y="568262"/>
                  </a:lnTo>
                  <a:lnTo>
                    <a:pt x="1175382" y="541115"/>
                  </a:lnTo>
                  <a:lnTo>
                    <a:pt x="1224384" y="511254"/>
                  </a:lnTo>
                  <a:lnTo>
                    <a:pt x="1265978" y="477774"/>
                  </a:lnTo>
                  <a:lnTo>
                    <a:pt x="1324133" y="405384"/>
                  </a:lnTo>
                  <a:lnTo>
                    <a:pt x="1344121" y="325755"/>
                  </a:lnTo>
                  <a:lnTo>
                    <a:pt x="1339139" y="284131"/>
                  </a:lnTo>
                  <a:lnTo>
                    <a:pt x="1299227" y="207216"/>
                  </a:lnTo>
                  <a:lnTo>
                    <a:pt x="1224384" y="138446"/>
                  </a:lnTo>
                  <a:lnTo>
                    <a:pt x="1175382" y="108585"/>
                  </a:lnTo>
                  <a:lnTo>
                    <a:pt x="1119654" y="81439"/>
                  </a:lnTo>
                  <a:lnTo>
                    <a:pt x="1057327" y="57912"/>
                  </a:lnTo>
                  <a:lnTo>
                    <a:pt x="989146" y="38005"/>
                  </a:lnTo>
                  <a:lnTo>
                    <a:pt x="916856" y="21717"/>
                  </a:lnTo>
                  <a:lnTo>
                    <a:pt x="839523" y="9954"/>
                  </a:lnTo>
                  <a:lnTo>
                    <a:pt x="758080" y="2715"/>
                  </a:lnTo>
                  <a:lnTo>
                    <a:pt x="674146" y="0"/>
                  </a:lnTo>
                </a:path>
              </a:pathLst>
            </a:custGeom>
            <a:noFill/>
            <a:ln w="15240" cap="flat" cmpd="sng" algn="ctr">
              <a:solidFill>
                <a:srgbClr val="000000"/>
              </a:solidFill>
              <a:prstDash val="solid"/>
              <a:headEnd type="none"/>
              <a:tailEnd type="none"/>
            </a:ln>
            <a:effectLst/>
          </p:spPr>
        </p:sp>
        <p:sp>
          <p:nvSpPr>
            <p:cNvPr id="32" name="Линия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gAAAA0AAAAAkAAAAEgAAACQAAAASAAAAAAAAAAAAAAAAAAAAAEAAABQAAAAAAAAAAAA4D8AAAAAAADgPwAAAAAAAOA/AAAAAAAA4D8AAAAAAADgPwAAAAAAAOA/AAAAAAAA4D8AAAAAAADgPwAAAAAAAOA/AAAAAAAA4D8CAAAAjAAAAAEAAAAAAAAA////AAAAAAAAAAAAAAAAAAAAAAAAAAAAAAAAAAAAAAAAAAAAeAAAAAEAAABAAAAAAAAAAAAAAAB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DyQAAPQUAAAPJAAA8hcAAAAAAAAmAAAACAAAAP//////////MAAAABQAAAAAAAAAAAD//wAAAQAAAP//AAABAA=="/>
                </a:ext>
              </a:extLst>
            </p:cNvSpPr>
            <p:nvPr/>
          </p:nvSpPr>
          <p:spPr>
            <a:xfrm>
              <a:off x="5861685" y="3406140"/>
              <a:ext cx="0" cy="486410"/>
            </a:xfrm>
            <a:prstGeom prst="line">
              <a:avLst/>
            </a:prstGeom>
            <a:solidFill>
              <a:srgbClr val="FFFFFF"/>
            </a:solidFill>
            <a:ln w="15240" cap="flat" cmpd="sng" algn="ctr">
              <a:solidFill>
                <a:srgbClr val="000000"/>
              </a:solidFill>
              <a:prstDash val="solid"/>
              <a:headEnd type="none"/>
              <a:tailEnd type="none"/>
            </a:ln>
            <a:effectLst/>
          </p:spPr>
        </p:sp>
        <p:sp>
          <p:nvSpPr>
            <p:cNvPr id="31" name="Кривая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wAAAA0AAAAAkAAAAEgAAACQAAAAS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fCoAACIYAACfNAAAIh0AAAAAAAAmAAAACAAAAP//////////MAAAABQAAAAAAAAAAAD//wAAAQAAAP//AAABAA=="/>
                </a:ext>
              </a:extLst>
            </p:cNvSpPr>
            <p:nvPr/>
          </p:nvSpPr>
          <p:spPr>
            <a:xfrm>
              <a:off x="6906260" y="3923030"/>
              <a:ext cx="1647825" cy="812800"/>
            </a:xfrm>
            <a:custGeom>
              <a:avLst/>
              <a:gdLst/>
              <a:ahLst/>
              <a:cxnLst/>
              <a:rect l="0" t="0" r="1647825" b="812800"/>
              <a:pathLst>
                <a:path w="1647825" h="812800">
                  <a:moveTo>
                    <a:pt x="825972" y="0"/>
                  </a:moveTo>
                  <a:lnTo>
                    <a:pt x="741216" y="1806"/>
                  </a:lnTo>
                  <a:lnTo>
                    <a:pt x="659816" y="8128"/>
                  </a:lnTo>
                  <a:lnTo>
                    <a:pt x="580858" y="18100"/>
                  </a:lnTo>
                  <a:lnTo>
                    <a:pt x="505256" y="31684"/>
                  </a:lnTo>
                  <a:lnTo>
                    <a:pt x="432935" y="48881"/>
                  </a:lnTo>
                  <a:lnTo>
                    <a:pt x="364810" y="69690"/>
                  </a:lnTo>
                  <a:lnTo>
                    <a:pt x="300804" y="93246"/>
                  </a:lnTo>
                  <a:lnTo>
                    <a:pt x="242672" y="118571"/>
                  </a:lnTo>
                  <a:lnTo>
                    <a:pt x="189499" y="147546"/>
                  </a:lnTo>
                  <a:lnTo>
                    <a:pt x="141285" y="179230"/>
                  </a:lnTo>
                  <a:lnTo>
                    <a:pt x="99708" y="211817"/>
                  </a:lnTo>
                  <a:lnTo>
                    <a:pt x="37381" y="284217"/>
                  </a:lnTo>
                  <a:lnTo>
                    <a:pt x="4119" y="362938"/>
                  </a:lnTo>
                  <a:lnTo>
                    <a:pt x="0" y="403691"/>
                  </a:lnTo>
                  <a:lnTo>
                    <a:pt x="4119" y="446212"/>
                  </a:lnTo>
                  <a:lnTo>
                    <a:pt x="37381" y="525874"/>
                  </a:lnTo>
                  <a:lnTo>
                    <a:pt x="99708" y="599177"/>
                  </a:lnTo>
                  <a:lnTo>
                    <a:pt x="141285" y="632667"/>
                  </a:lnTo>
                  <a:lnTo>
                    <a:pt x="189499" y="664351"/>
                  </a:lnTo>
                  <a:lnTo>
                    <a:pt x="242672" y="693326"/>
                  </a:lnTo>
                  <a:lnTo>
                    <a:pt x="300804" y="719554"/>
                  </a:lnTo>
                  <a:lnTo>
                    <a:pt x="364810" y="743110"/>
                  </a:lnTo>
                  <a:lnTo>
                    <a:pt x="432935" y="763016"/>
                  </a:lnTo>
                  <a:lnTo>
                    <a:pt x="505256" y="780213"/>
                  </a:lnTo>
                  <a:lnTo>
                    <a:pt x="580858" y="793797"/>
                  </a:lnTo>
                  <a:lnTo>
                    <a:pt x="659816" y="804672"/>
                  </a:lnTo>
                  <a:lnTo>
                    <a:pt x="741216" y="810091"/>
                  </a:lnTo>
                  <a:lnTo>
                    <a:pt x="825972" y="812800"/>
                  </a:lnTo>
                  <a:lnTo>
                    <a:pt x="909889" y="810091"/>
                  </a:lnTo>
                  <a:lnTo>
                    <a:pt x="991365" y="804672"/>
                  </a:lnTo>
                  <a:lnTo>
                    <a:pt x="1070323" y="793797"/>
                  </a:lnTo>
                  <a:lnTo>
                    <a:pt x="1145924" y="780213"/>
                  </a:lnTo>
                  <a:lnTo>
                    <a:pt x="1218246" y="763016"/>
                  </a:lnTo>
                  <a:lnTo>
                    <a:pt x="1285532" y="743110"/>
                  </a:lnTo>
                  <a:lnTo>
                    <a:pt x="1348698" y="719554"/>
                  </a:lnTo>
                  <a:lnTo>
                    <a:pt x="1406830" y="693326"/>
                  </a:lnTo>
                  <a:lnTo>
                    <a:pt x="1460003" y="664351"/>
                  </a:lnTo>
                  <a:lnTo>
                    <a:pt x="1507378" y="632667"/>
                  </a:lnTo>
                  <a:lnTo>
                    <a:pt x="1548116" y="599177"/>
                  </a:lnTo>
                  <a:lnTo>
                    <a:pt x="1610443" y="525874"/>
                  </a:lnTo>
                  <a:lnTo>
                    <a:pt x="1643705" y="446212"/>
                  </a:lnTo>
                  <a:lnTo>
                    <a:pt x="1647825" y="403691"/>
                  </a:lnTo>
                  <a:lnTo>
                    <a:pt x="1643705" y="362938"/>
                  </a:lnTo>
                  <a:lnTo>
                    <a:pt x="1610443" y="284217"/>
                  </a:lnTo>
                  <a:lnTo>
                    <a:pt x="1548116" y="211817"/>
                  </a:lnTo>
                  <a:lnTo>
                    <a:pt x="1507378" y="179230"/>
                  </a:lnTo>
                  <a:lnTo>
                    <a:pt x="1460003" y="147546"/>
                  </a:lnTo>
                  <a:lnTo>
                    <a:pt x="1406830" y="118571"/>
                  </a:lnTo>
                  <a:lnTo>
                    <a:pt x="1348698" y="93246"/>
                  </a:lnTo>
                  <a:lnTo>
                    <a:pt x="1285532" y="69690"/>
                  </a:lnTo>
                  <a:lnTo>
                    <a:pt x="1218246" y="48881"/>
                  </a:lnTo>
                  <a:lnTo>
                    <a:pt x="1145924" y="31684"/>
                  </a:lnTo>
                  <a:lnTo>
                    <a:pt x="1070323" y="18100"/>
                  </a:lnTo>
                  <a:lnTo>
                    <a:pt x="991365" y="8128"/>
                  </a:lnTo>
                  <a:lnTo>
                    <a:pt x="909889" y="1806"/>
                  </a:lnTo>
                  <a:lnTo>
                    <a:pt x="825972" y="0"/>
                  </a:lnTo>
                </a:path>
              </a:pathLst>
            </a:custGeom>
            <a:noFill/>
            <a:ln w="15240" cap="flat" cmpd="sng" algn="ctr">
              <a:solidFill>
                <a:srgbClr val="000000"/>
              </a:solidFill>
              <a:prstDash val="solid"/>
              <a:headEnd type="none"/>
              <a:tailEnd type="none"/>
            </a:ln>
            <a:effectLst/>
          </p:spPr>
        </p:sp>
        <p:sp>
          <p:nvSpPr>
            <p:cNvPr id="30" name="Линия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gAAAA0AAAAAkAAAAEgAAACQAAAASAAAAAAAAAAAAAAAAAAAAAEAAABQAAAAAAAAAAAA4D8AAAAAAADgPwAAAAAAAOA/AAAAAAAA4D8AAAAAAADgPwAAAAAAAOA/AAAAAAAA4D8AAAAAAADgPwAAAAAAAOA/AAAAAAAA4D8CAAAAjAAAAAEAAAAAAAAA////AAAAAAAAAAAAAAAAAAAAAAAAAAAAAAAAAAAAAAAAAAAAeAAAAAEAAABAAAAAAAAAAAAAAAB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YQQ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Gi8AAB4VAAAaLwAAIhgAAAAAAAAmAAAACAAAAP//////////MAAAABQAAAAAAAAAAAD//wAAAQAAAP//AAABAA=="/>
                </a:ext>
              </a:extLst>
            </p:cNvSpPr>
            <p:nvPr/>
          </p:nvSpPr>
          <p:spPr>
            <a:xfrm>
              <a:off x="7656830" y="3432810"/>
              <a:ext cx="0" cy="490220"/>
            </a:xfrm>
            <a:prstGeom prst="line">
              <a:avLst/>
            </a:prstGeom>
            <a:solidFill>
              <a:srgbClr val="FFFFFF"/>
            </a:solidFill>
            <a:ln w="15240" cap="flat" cmpd="sng" algn="ctr">
              <a:solidFill>
                <a:srgbClr val="000000"/>
              </a:solidFill>
              <a:prstDash val="solid"/>
              <a:headEnd type="none"/>
              <a:tailEnd type="none"/>
            </a:ln>
            <a:effectLst/>
          </p:spPr>
        </p:sp>
        <p:sp>
          <p:nvSpPr>
            <p:cNvPr id="29" name="Кривая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wAAAA0AAAAAkAAAAEgAAACQAAAAS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gEAACIYAAB/CAAAJBwAAAAAAAAmAAAACAAAAP//////////MAAAABQAAAAAAAAAAAD//wAAAQAAAP//AAABAA=="/>
                </a:ext>
              </a:extLst>
            </p:cNvSpPr>
            <p:nvPr/>
          </p:nvSpPr>
          <p:spPr>
            <a:xfrm>
              <a:off x="323850" y="3923030"/>
              <a:ext cx="1057275" cy="651510"/>
            </a:xfrm>
            <a:custGeom>
              <a:avLst/>
              <a:gdLst/>
              <a:ahLst/>
              <a:cxnLst/>
              <a:rect l="0" t="0" r="1057275" b="651510"/>
              <a:pathLst>
                <a:path w="1057275" h="651510">
                  <a:moveTo>
                    <a:pt x="531133" y="0"/>
                  </a:moveTo>
                  <a:lnTo>
                    <a:pt x="453012" y="3620"/>
                  </a:lnTo>
                  <a:lnTo>
                    <a:pt x="378171" y="13573"/>
                  </a:lnTo>
                  <a:lnTo>
                    <a:pt x="307539" y="29861"/>
                  </a:lnTo>
                  <a:lnTo>
                    <a:pt x="242683" y="51578"/>
                  </a:lnTo>
                  <a:lnTo>
                    <a:pt x="183701" y="78724"/>
                  </a:lnTo>
                  <a:lnTo>
                    <a:pt x="131327" y="111300"/>
                  </a:lnTo>
                  <a:lnTo>
                    <a:pt x="86442" y="147495"/>
                  </a:lnTo>
                  <a:lnTo>
                    <a:pt x="49877" y="187309"/>
                  </a:lnTo>
                  <a:lnTo>
                    <a:pt x="5824" y="276892"/>
                  </a:lnTo>
                  <a:lnTo>
                    <a:pt x="0" y="325755"/>
                  </a:lnTo>
                  <a:lnTo>
                    <a:pt x="5824" y="373713"/>
                  </a:lnTo>
                  <a:lnTo>
                    <a:pt x="49877" y="462391"/>
                  </a:lnTo>
                  <a:lnTo>
                    <a:pt x="86442" y="502206"/>
                  </a:lnTo>
                  <a:lnTo>
                    <a:pt x="131327" y="538401"/>
                  </a:lnTo>
                  <a:lnTo>
                    <a:pt x="183701" y="570976"/>
                  </a:lnTo>
                  <a:lnTo>
                    <a:pt x="242683" y="599027"/>
                  </a:lnTo>
                  <a:lnTo>
                    <a:pt x="307539" y="620744"/>
                  </a:lnTo>
                  <a:lnTo>
                    <a:pt x="378171" y="637937"/>
                  </a:lnTo>
                  <a:lnTo>
                    <a:pt x="453012" y="647891"/>
                  </a:lnTo>
                  <a:lnTo>
                    <a:pt x="531133" y="651510"/>
                  </a:lnTo>
                  <a:lnTo>
                    <a:pt x="608422" y="647891"/>
                  </a:lnTo>
                  <a:lnTo>
                    <a:pt x="683215" y="637937"/>
                  </a:lnTo>
                  <a:lnTo>
                    <a:pt x="753063" y="620744"/>
                  </a:lnTo>
                  <a:lnTo>
                    <a:pt x="817870" y="599027"/>
                  </a:lnTo>
                  <a:lnTo>
                    <a:pt x="876069" y="570976"/>
                  </a:lnTo>
                  <a:lnTo>
                    <a:pt x="928444" y="538401"/>
                  </a:lnTo>
                  <a:lnTo>
                    <a:pt x="972497" y="502206"/>
                  </a:lnTo>
                  <a:lnTo>
                    <a:pt x="1008229" y="462391"/>
                  </a:lnTo>
                  <a:lnTo>
                    <a:pt x="1051450" y="373713"/>
                  </a:lnTo>
                  <a:lnTo>
                    <a:pt x="1057275" y="325755"/>
                  </a:lnTo>
                  <a:lnTo>
                    <a:pt x="1051450" y="276892"/>
                  </a:lnTo>
                  <a:lnTo>
                    <a:pt x="1008229" y="187309"/>
                  </a:lnTo>
                  <a:lnTo>
                    <a:pt x="972497" y="147495"/>
                  </a:lnTo>
                  <a:lnTo>
                    <a:pt x="928444" y="111300"/>
                  </a:lnTo>
                  <a:lnTo>
                    <a:pt x="876069" y="78724"/>
                  </a:lnTo>
                  <a:lnTo>
                    <a:pt x="817870" y="51578"/>
                  </a:lnTo>
                  <a:lnTo>
                    <a:pt x="753063" y="29861"/>
                  </a:lnTo>
                  <a:lnTo>
                    <a:pt x="683215" y="13573"/>
                  </a:lnTo>
                  <a:lnTo>
                    <a:pt x="608422" y="3620"/>
                  </a:lnTo>
                  <a:lnTo>
                    <a:pt x="531133" y="0"/>
                  </a:lnTo>
                </a:path>
              </a:pathLst>
            </a:custGeom>
            <a:noFill/>
            <a:ln w="15240" cap="flat" cmpd="sng" algn="ctr">
              <a:solidFill>
                <a:srgbClr val="000000"/>
              </a:solidFill>
              <a:prstDash val="solid"/>
              <a:headEnd type="none"/>
              <a:tailEnd type="none"/>
            </a:ln>
            <a:effectLst/>
          </p:spPr>
        </p:sp>
        <p:sp>
          <p:nvSpPr>
            <p:cNvPr id="28" name="Линия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gAAAA0AAAAAkAAAAEgAAACQAAAASAAAAAAAAAAAAAAAAAAAAAEAAABQAAAAAAAAAAAA4D8AAAAAAADgPwAAAAAAAOA/AAAAAAAA4D8AAAAAAADgPwAAAAAAAOA/AAAAAAAA4D8AAAAAAADgPwAAAAAAAOA/AAAAAAAA4D8CAAAAjAAAAAEAAAAAAAAA////AAAAAAAAAAAAAAAAAAAAAAAAAAAAAAAAAAAAAAAAAAAAeAAAAAEAAABAAAAAAAAAAAAAAAB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rQUAAB4VAACtBQAAIhgAAAAAAAAmAAAACAAAAP//////////MAAAABQAAAAAAAAAAAD//wAAAQAAAP//AAABAA=="/>
                </a:ext>
              </a:extLst>
            </p:cNvSpPr>
            <p:nvPr/>
          </p:nvSpPr>
          <p:spPr>
            <a:xfrm>
              <a:off x="922655" y="3432810"/>
              <a:ext cx="0" cy="490220"/>
            </a:xfrm>
            <a:prstGeom prst="line">
              <a:avLst/>
            </a:prstGeom>
            <a:solidFill>
              <a:srgbClr val="FFFFFF"/>
            </a:solidFill>
            <a:ln w="15240" cap="flat" cmpd="sng" algn="ctr">
              <a:solidFill>
                <a:srgbClr val="000000"/>
              </a:solidFill>
              <a:prstDash val="solid"/>
              <a:headEnd type="none"/>
              <a:tailEnd type="none"/>
            </a:ln>
            <a:effectLst/>
          </p:spPr>
        </p:sp>
        <p:sp>
          <p:nvSpPr>
            <p:cNvPr id="27" name="Кривая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wAAAA0AAAAAkAAAAEgAAACQAAAAS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IAYQQ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SQoAACIYAACPEgAAJBwAAAAAAAAmAAAACAAAAP//////////MAAAABQAAAAAAAAAAAD//wAAAQAAAP//AAABAA=="/>
                </a:ext>
              </a:extLst>
            </p:cNvSpPr>
            <p:nvPr/>
          </p:nvSpPr>
          <p:spPr>
            <a:xfrm>
              <a:off x="1671955" y="3923030"/>
              <a:ext cx="1344930" cy="651510"/>
            </a:xfrm>
            <a:custGeom>
              <a:avLst/>
              <a:gdLst/>
              <a:ahLst/>
              <a:cxnLst/>
              <a:rect l="0" t="0" r="1344930" b="651510"/>
              <a:pathLst>
                <a:path w="1344930" h="651510">
                  <a:moveTo>
                    <a:pt x="674146" y="0"/>
                  </a:moveTo>
                  <a:lnTo>
                    <a:pt x="588531" y="2715"/>
                  </a:lnTo>
                  <a:lnTo>
                    <a:pt x="507026" y="9954"/>
                  </a:lnTo>
                  <a:lnTo>
                    <a:pt x="428945" y="21717"/>
                  </a:lnTo>
                  <a:lnTo>
                    <a:pt x="355784" y="38005"/>
                  </a:lnTo>
                  <a:lnTo>
                    <a:pt x="287603" y="57912"/>
                  </a:lnTo>
                  <a:lnTo>
                    <a:pt x="225276" y="81439"/>
                  </a:lnTo>
                  <a:lnTo>
                    <a:pt x="168739" y="108585"/>
                  </a:lnTo>
                  <a:lnTo>
                    <a:pt x="119674" y="138446"/>
                  </a:lnTo>
                  <a:lnTo>
                    <a:pt x="78143" y="171926"/>
                  </a:lnTo>
                  <a:lnTo>
                    <a:pt x="19925" y="244316"/>
                  </a:lnTo>
                  <a:lnTo>
                    <a:pt x="0" y="325755"/>
                  </a:lnTo>
                  <a:lnTo>
                    <a:pt x="4981" y="366474"/>
                  </a:lnTo>
                  <a:lnTo>
                    <a:pt x="44893" y="442484"/>
                  </a:lnTo>
                  <a:lnTo>
                    <a:pt x="119674" y="511254"/>
                  </a:lnTo>
                  <a:lnTo>
                    <a:pt x="168739" y="541115"/>
                  </a:lnTo>
                  <a:lnTo>
                    <a:pt x="225276" y="568262"/>
                  </a:lnTo>
                  <a:lnTo>
                    <a:pt x="287603" y="592693"/>
                  </a:lnTo>
                  <a:lnTo>
                    <a:pt x="355784" y="612600"/>
                  </a:lnTo>
                  <a:lnTo>
                    <a:pt x="428945" y="629793"/>
                  </a:lnTo>
                  <a:lnTo>
                    <a:pt x="507026" y="641556"/>
                  </a:lnTo>
                  <a:lnTo>
                    <a:pt x="588531" y="648795"/>
                  </a:lnTo>
                  <a:lnTo>
                    <a:pt x="674146" y="651510"/>
                  </a:lnTo>
                  <a:lnTo>
                    <a:pt x="758080" y="648795"/>
                  </a:lnTo>
                  <a:lnTo>
                    <a:pt x="839523" y="641556"/>
                  </a:lnTo>
                  <a:lnTo>
                    <a:pt x="916856" y="629793"/>
                  </a:lnTo>
                  <a:lnTo>
                    <a:pt x="989146" y="612600"/>
                  </a:lnTo>
                  <a:lnTo>
                    <a:pt x="1057327" y="592693"/>
                  </a:lnTo>
                  <a:lnTo>
                    <a:pt x="1119654" y="568262"/>
                  </a:lnTo>
                  <a:lnTo>
                    <a:pt x="1175382" y="541115"/>
                  </a:lnTo>
                  <a:lnTo>
                    <a:pt x="1224384" y="511254"/>
                  </a:lnTo>
                  <a:lnTo>
                    <a:pt x="1265978" y="477774"/>
                  </a:lnTo>
                  <a:lnTo>
                    <a:pt x="1324133" y="405384"/>
                  </a:lnTo>
                  <a:lnTo>
                    <a:pt x="1344121" y="325755"/>
                  </a:lnTo>
                  <a:lnTo>
                    <a:pt x="1339139" y="284131"/>
                  </a:lnTo>
                  <a:lnTo>
                    <a:pt x="1299227" y="207216"/>
                  </a:lnTo>
                  <a:lnTo>
                    <a:pt x="1224384" y="138446"/>
                  </a:lnTo>
                  <a:lnTo>
                    <a:pt x="1175382" y="108585"/>
                  </a:lnTo>
                  <a:lnTo>
                    <a:pt x="1119654" y="81439"/>
                  </a:lnTo>
                  <a:lnTo>
                    <a:pt x="1057327" y="57912"/>
                  </a:lnTo>
                  <a:lnTo>
                    <a:pt x="989146" y="38005"/>
                  </a:lnTo>
                  <a:lnTo>
                    <a:pt x="916856" y="21717"/>
                  </a:lnTo>
                  <a:lnTo>
                    <a:pt x="839523" y="9954"/>
                  </a:lnTo>
                  <a:lnTo>
                    <a:pt x="758080" y="2715"/>
                  </a:lnTo>
                  <a:lnTo>
                    <a:pt x="674146" y="0"/>
                  </a:lnTo>
                </a:path>
              </a:pathLst>
            </a:custGeom>
            <a:noFill/>
            <a:ln w="15240" cap="flat" cmpd="sng" algn="ctr">
              <a:solidFill>
                <a:srgbClr val="000000"/>
              </a:solidFill>
              <a:prstDash val="solid"/>
              <a:headEnd type="none"/>
              <a:tailEnd type="none"/>
            </a:ln>
            <a:effectLst/>
          </p:spPr>
        </p:sp>
        <p:sp>
          <p:nvSpPr>
            <p:cNvPr id="26" name="Линия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gAAAA0AAAAAkAAAAEgAAACQAAAASAAAAAAAAAAAAAAAAAAAAAEAAABQAAAAAAAAAAAA4D8AAAAAAADgPwAAAAAAAOA/AAAAAAAA4D8AAAAAAADgPwAAAAAAAOA/AAAAAAAA4D8AAAAAAADgPwAAAAAAAOA/AAAAAAAA4D8CAAAAjAAAAAEAAAAAAAAA////AAAAAAAAAAAAAAAAAAAAAAAAAAAAAAAAAAAAAAAAAAAAeAAAAAEAAABAAAAAAAAAAAAAAABaAAAAAAAAAAAAAAAAAAAAAAAAAAAAAAAAAAAAAAAAAAAAAAAAAAAAAAAAAAAAAAAAAAAAAAAAAAAAAAAAAAAAAAAAAAAAAAAAAAAAFAAAADwAAAABAAAAAAAAAAAAAAAY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G4/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Q0AAB4VAAD5DQAAIhgAAAAAAAAmAAAACAAAAP//////////MAAAABQAAAAAAAAAAAD//wAAAQAAAP//AAABAA=="/>
                </a:ext>
              </a:extLst>
            </p:cNvSpPr>
            <p:nvPr/>
          </p:nvSpPr>
          <p:spPr>
            <a:xfrm>
              <a:off x="2271395" y="3432810"/>
              <a:ext cx="0" cy="490220"/>
            </a:xfrm>
            <a:prstGeom prst="line">
              <a:avLst/>
            </a:prstGeom>
            <a:solidFill>
              <a:srgbClr val="FFFFFF"/>
            </a:solidFill>
            <a:ln w="15240" cap="flat" cmpd="sng" algn="ctr">
              <a:solidFill>
                <a:srgbClr val="000000"/>
              </a:solidFill>
              <a:prstDash val="solid"/>
              <a:headEnd type="none"/>
              <a:tailEnd type="none"/>
            </a:ln>
            <a:effectLst/>
          </p:spPr>
        </p:sp>
        <p:grpSp>
          <p:nvGrpSpPr>
            <p:cNvPr id="22" name="Группа5"/>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4AZwAfAAAAVAAAAAAAAAAAAAAAAAAAAAAAAAAAAAAAAAAAAAAAAAAAAAAAAAAAAAAAAAAAAAAAAAAAAAAAAAAAAAAAAAAAAAAAAAAAAAAAAAAAAAAAAAAAAAAAAAAAACEAAAAYAAAAFAAAAP4BAAAfEgAAsDMAAB4VAAAAAAAAJgAAAAgAAAD/////AAAAAA=="/>
                </a:ext>
              </a:extLst>
            </p:cNvGrpSpPr>
            <p:nvPr/>
          </p:nvGrpSpPr>
          <p:grpSpPr>
            <a:xfrm>
              <a:off x="323850" y="2945765"/>
              <a:ext cx="8078470" cy="487045"/>
              <a:chOff x="323850" y="2945765"/>
              <a:chExt cx="8078470" cy="487045"/>
            </a:xfrm>
          </p:grpSpPr>
          <p:sp>
            <p:nvSpPr>
              <p:cNvPr id="25" name="Кривая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wAAAA0AAAAAkAAAAEgAAACQAAAASAAAAAAAAAAAAAAAAAAAAAEAAABQAAAAAAAAAAAA4D8AAAAAAADgPwAAAAAAAOA/AAAAAAAA4D8AAAAAAADgPwAAAAAAAOA/AAAAAAAA4D8AAAAAAADgPwAAAAAAAOA/AAAAAAAA4D8CAAAAjAAAAAEAAAAAAAAAjNDQAAAAAAAAAAAAAAAAAAAAAAAAAAAAAAAAAAAAAAAAAAAAeAAAAAEAAABAAAAAAAAAAAAAAABaAAAAAAAAAAAAAAAAAAAAAAAAAAAAAAAAAAAAAAAAAAAAAAAAAAAAAAAAAAAAAAAAAAAAAAAAAAAAAAAAAAAAAAAAAAAAAAAAAAAAFAAAADwAAAABAAAAAAAAAKzd3QAUAAAAAQAAABQAAAAUAAAAFAAAAAE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gH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AAAAAAAAAAAAAAAAAAAAAAAAAAAAAAAAAAAAAAAAAAAAAAAAKzd3QB/f38Af39/AMzMzADAwP8Af39/AAAAAAAAAAAAAAAAAAAAAAAAAAAAIQAAABgAAAAUAAAA/gEAAB8SAACwMwAAHhUAAAAAAAAmAAAACAAAAP//////////MAAAABQAAAAAAAAAAAD//wAAAQAAAP//AAABAA=="/>
                  </a:ext>
                </a:extLst>
              </p:cNvSpPr>
              <p:nvPr/>
            </p:nvSpPr>
            <p:spPr>
              <a:xfrm>
                <a:off x="323850" y="2945765"/>
                <a:ext cx="8078470" cy="487045"/>
              </a:xfrm>
              <a:custGeom>
                <a:avLst/>
                <a:gdLst/>
                <a:ahLst/>
                <a:cxnLst/>
                <a:rect l="0" t="0" r="8078470" b="487045"/>
                <a:pathLst>
                  <a:path w="8078470" h="487045">
                    <a:moveTo>
                      <a:pt x="8007035" y="0"/>
                    </a:moveTo>
                    <a:lnTo>
                      <a:pt x="75549" y="0"/>
                    </a:lnTo>
                    <a:lnTo>
                      <a:pt x="47498" y="6336"/>
                    </a:lnTo>
                    <a:lnTo>
                      <a:pt x="23188" y="22638"/>
                    </a:lnTo>
                    <a:lnTo>
                      <a:pt x="6732" y="47982"/>
                    </a:lnTo>
                    <a:lnTo>
                      <a:pt x="0" y="77859"/>
                    </a:lnTo>
                    <a:lnTo>
                      <a:pt x="0" y="403751"/>
                    </a:lnTo>
                    <a:lnTo>
                      <a:pt x="6732" y="437258"/>
                    </a:lnTo>
                    <a:lnTo>
                      <a:pt x="23188" y="463504"/>
                    </a:lnTo>
                    <a:lnTo>
                      <a:pt x="47498" y="480708"/>
                    </a:lnTo>
                    <a:lnTo>
                      <a:pt x="75549" y="487045"/>
                    </a:lnTo>
                    <a:lnTo>
                      <a:pt x="8007035" y="487045"/>
                    </a:lnTo>
                    <a:lnTo>
                      <a:pt x="8035086" y="480708"/>
                    </a:lnTo>
                    <a:lnTo>
                      <a:pt x="8057526" y="463504"/>
                    </a:lnTo>
                    <a:lnTo>
                      <a:pt x="8072486" y="437258"/>
                    </a:lnTo>
                    <a:lnTo>
                      <a:pt x="8078470" y="403751"/>
                    </a:lnTo>
                    <a:lnTo>
                      <a:pt x="8078470" y="77859"/>
                    </a:lnTo>
                    <a:lnTo>
                      <a:pt x="8072486" y="47982"/>
                    </a:lnTo>
                    <a:lnTo>
                      <a:pt x="8057526" y="22638"/>
                    </a:lnTo>
                    <a:lnTo>
                      <a:pt x="8035086" y="6336"/>
                    </a:lnTo>
                    <a:lnTo>
                      <a:pt x="8007035" y="0"/>
                    </a:lnTo>
                    <a:close/>
                  </a:path>
                </a:pathLst>
              </a:custGeom>
              <a:solidFill>
                <a:srgbClr val="8CD0D0"/>
              </a:solidFill>
              <a:ln w="12700" cap="flat" cmpd="sng" algn="ctr">
                <a:solidFill>
                  <a:srgbClr val="ACDDDD"/>
                </a:solidFill>
                <a:prstDash val="solid"/>
                <a:headEnd type="none"/>
                <a:tailEnd type="none"/>
              </a:ln>
              <a:effectLst/>
            </p:spPr>
          </p:sp>
          <p:sp>
            <p:nvSpPr>
              <p:cNvPr id="24" name="Кривая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CwAAAA0AAAAAkAAAAEgAAACQAAAAS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BAAAAAAAAAAAAAAAcAAAAAQAAACMAAAAjAAAAIwAAAB4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gEAAB8SAACwMwAAHhUAAAAAAAAmAAAACAAAAP//////////MAAAABQAAAAAAAAAAAD//wAAAQAAAP//AAABAA=="/>
                  </a:ext>
                </a:extLst>
              </p:cNvSpPr>
              <p:nvPr/>
            </p:nvSpPr>
            <p:spPr>
              <a:xfrm>
                <a:off x="323850" y="2945765"/>
                <a:ext cx="8078470" cy="487045"/>
              </a:xfrm>
              <a:custGeom>
                <a:avLst/>
                <a:gdLst/>
                <a:ahLst/>
                <a:cxnLst/>
                <a:rect l="0" t="0" r="8078470" b="487045"/>
                <a:pathLst>
                  <a:path w="8078470" h="487045">
                    <a:moveTo>
                      <a:pt x="75549" y="0"/>
                    </a:moveTo>
                    <a:lnTo>
                      <a:pt x="47498" y="6336"/>
                    </a:lnTo>
                    <a:lnTo>
                      <a:pt x="23188" y="22638"/>
                    </a:lnTo>
                    <a:lnTo>
                      <a:pt x="6732" y="47982"/>
                    </a:lnTo>
                    <a:lnTo>
                      <a:pt x="0" y="77859"/>
                    </a:lnTo>
                    <a:lnTo>
                      <a:pt x="0" y="403751"/>
                    </a:lnTo>
                    <a:lnTo>
                      <a:pt x="6732" y="437258"/>
                    </a:lnTo>
                    <a:lnTo>
                      <a:pt x="23188" y="463504"/>
                    </a:lnTo>
                    <a:lnTo>
                      <a:pt x="47498" y="480708"/>
                    </a:lnTo>
                    <a:lnTo>
                      <a:pt x="75549" y="487045"/>
                    </a:lnTo>
                    <a:lnTo>
                      <a:pt x="8007035" y="487045"/>
                    </a:lnTo>
                    <a:lnTo>
                      <a:pt x="8035086" y="480708"/>
                    </a:lnTo>
                    <a:lnTo>
                      <a:pt x="8057526" y="463504"/>
                    </a:lnTo>
                    <a:lnTo>
                      <a:pt x="8072486" y="437258"/>
                    </a:lnTo>
                    <a:lnTo>
                      <a:pt x="8078470" y="403751"/>
                    </a:lnTo>
                    <a:lnTo>
                      <a:pt x="8078470" y="77859"/>
                    </a:lnTo>
                    <a:lnTo>
                      <a:pt x="8072486" y="47982"/>
                    </a:lnTo>
                    <a:lnTo>
                      <a:pt x="8057526" y="22638"/>
                    </a:lnTo>
                    <a:lnTo>
                      <a:pt x="8035086" y="6336"/>
                    </a:lnTo>
                    <a:lnTo>
                      <a:pt x="8007035" y="0"/>
                    </a:lnTo>
                    <a:lnTo>
                      <a:pt x="75549" y="0"/>
                    </a:lnTo>
                    <a:close/>
                  </a:path>
                </a:pathLst>
              </a:custGeom>
              <a:noFill/>
              <a:ln w="17780" cap="flat" cmpd="sng" algn="ctr">
                <a:solidFill>
                  <a:srgbClr val="000000"/>
                </a:solidFill>
                <a:prstDash val="solid"/>
                <a:headEnd type="none"/>
                <a:tailEnd type="none"/>
              </a:ln>
              <a:effectLst/>
            </p:spPr>
          </p:sp>
          <p:sp>
            <p:nvSpPr>
              <p:cNvPr id="23" name="Текстовое поле6"/>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0AAAAAAAAAAAAAAAAAAAAAAAAAAAAAAAAB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gEAAB8SAACwMwAA9BQAAAAAAAAmAAAACAAAAP//////////MAAAABQAAAAAAAAAAAD//wAAAQAAAP//AAABAA=="/>
                  </a:ext>
                </a:extLst>
              </p:cNvSpPr>
              <p:nvPr/>
            </p:nvSpPr>
            <p:spPr>
              <a:xfrm>
                <a:off x="323850" y="2945765"/>
                <a:ext cx="8078470" cy="460375"/>
              </a:xfrm>
              <a:prstGeom prst="rect">
                <a:avLst/>
              </a:prstGeom>
              <a:noFill/>
              <a:ln>
                <a:noFill/>
              </a:ln>
              <a:effectLst/>
            </p:spPr>
            <p:txBody>
              <a:bodyPr vert="horz" wrap="square" lIns="0" tIns="0" rIns="0" bIns="0" numCol="1" spcCol="215900" anchor="ctr"/>
              <a:lstStyle/>
              <a:p>
                <a:pPr marL="0" marR="0" indent="0" algn="ctr" defTabSz="449580">
                  <a:lnSpc>
                    <a:spcPct val="100000"/>
                  </a:lnSpc>
                  <a:spcBef>
                    <a:spcPts val="0"/>
                  </a:spcBef>
                  <a:spcAft>
                    <a:spcPts val="0"/>
                  </a:spcAft>
                  <a:tabLst/>
                  <a:defRPr lang="uk-UA" sz="2400" b="1" i="0" kern="400000" cap="none">
                    <a:solidFill>
                      <a:srgbClr val="000000"/>
                    </a:solidFill>
                    <a:latin typeface="Clear Sans" charset="0"/>
                    <a:ea typeface="Clear Sans" charset="0"/>
                    <a:cs typeface="Clear Sans" charset="0"/>
                  </a:defRPr>
                </a:pPr>
                <a:r>
                  <a:t>Основні елементи ринкової інфраструктури</a:t>
                </a:r>
              </a:p>
            </p:txBody>
          </p:sp>
        </p:grpSp>
        <p:sp>
          <p:nvSpPr>
            <p:cNvPr id="21" name="Текстовое поле7"/>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0AAAAAAAAAAAAAAAAAAAAAAAAAAAAAAAAB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0wIAAPAYAACpBwAAJRsAAAAAAAAmAAAACAAAAP//////////MAAAABQAAAAAAAAAAAD//wAAAQAAAP//AAABAA=="/>
                </a:ext>
              </a:extLst>
            </p:cNvSpPr>
            <p:nvPr/>
          </p:nvSpPr>
          <p:spPr>
            <a:xfrm>
              <a:off x="459105" y="4053840"/>
              <a:ext cx="786130" cy="358775"/>
            </a:xfrm>
            <a:prstGeom prst="rect">
              <a:avLst/>
            </a:prstGeom>
            <a:noFill/>
            <a:ln>
              <a:noFill/>
            </a:ln>
            <a:effectLst/>
          </p:spPr>
          <p:txBody>
            <a:bodyPr vert="horz" wrap="square" lIns="0" tIns="0" rIns="0" bIns="0" numCol="1" spcCol="215900" anchor="ctr"/>
            <a:lstStyle/>
            <a:p>
              <a:pPr marL="0" marR="0" indent="0" algn="l" defTabSz="449580">
                <a:lnSpc>
                  <a:spcPct val="100000"/>
                </a:lnSpc>
                <a:spcBef>
                  <a:spcPts val="0"/>
                </a:spcBef>
                <a:spcAft>
                  <a:spcPts val="0"/>
                </a:spcAft>
                <a:tabLst/>
                <a:defRPr lang="uk-UA" sz="2400" i="0" kern="400000" cap="none">
                  <a:solidFill>
                    <a:srgbClr val="000000"/>
                  </a:solidFill>
                  <a:latin typeface="Clear Sans" charset="0"/>
                  <a:ea typeface="Clear Sans" charset="0"/>
                  <a:cs typeface="Clear Sans" charset="0"/>
                </a:defRPr>
              </a:pPr>
              <a:r>
                <a:t>Біржі</a:t>
              </a:r>
            </a:p>
          </p:txBody>
        </p:sp>
        <p:sp>
          <p:nvSpPr>
            <p:cNvPr id="20"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0AAAAAAAAAAAAAAAAAAAAAAAAAAAAAAAAB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uwoAAPAYAABCEgAA+hoAAAAAAAAmAAAACAAAAP//////////MAAAABQAAAAAAAAAAAD//wAAAQAAAP//AAABAA=="/>
                </a:ext>
              </a:extLst>
            </p:cNvSpPr>
            <p:nvPr/>
          </p:nvSpPr>
          <p:spPr>
            <a:xfrm>
              <a:off x="1744345" y="4053840"/>
              <a:ext cx="1223645" cy="331470"/>
            </a:xfrm>
            <a:prstGeom prst="rect">
              <a:avLst/>
            </a:prstGeom>
            <a:noFill/>
            <a:ln>
              <a:noFill/>
            </a:ln>
            <a:effectLst/>
          </p:spPr>
          <p:txBody>
            <a:bodyPr vert="horz" wrap="square" lIns="0" tIns="0" rIns="0" bIns="0" numCol="1" spcCol="215900" anchor="ctr"/>
            <a:lstStyle/>
            <a:p>
              <a:pPr marL="0" marR="0" indent="0" algn="ctr" defTabSz="449580">
                <a:lnSpc>
                  <a:spcPct val="100000"/>
                </a:lnSpc>
                <a:spcBef>
                  <a:spcPts val="0"/>
                </a:spcBef>
                <a:spcAft>
                  <a:spcPts val="0"/>
                </a:spcAft>
                <a:tabLst/>
                <a:defRPr lang="uk-UA" sz="2400" i="1" kern="400000" cap="none">
                  <a:solidFill>
                    <a:srgbClr val="000000"/>
                  </a:solidFill>
                  <a:latin typeface="Clear Sans" charset="0"/>
                  <a:ea typeface="Clear Sans" charset="0"/>
                  <a:cs typeface="Clear Sans" charset="0"/>
                </a:defRPr>
              </a:pPr>
              <a:r>
                <a:t>Фонди</a:t>
              </a:r>
            </a:p>
          </p:txBody>
        </p:sp>
        <p:sp>
          <p:nvSpPr>
            <p:cNvPr id="19" name="Текстовое поле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0AAAAAAAAAAAAAAAAAAAAAA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OhYAABsZAAC7HQAA+hoAAAAAAAAmAAAACAAAAP//////////MAAAABQAAAAAAAAAAAD//wAAAQAAAP//AAABAA=="/>
                </a:ext>
              </a:extLst>
            </p:cNvSpPr>
            <p:nvPr/>
          </p:nvSpPr>
          <p:spPr>
            <a:xfrm>
              <a:off x="3613150" y="4081145"/>
              <a:ext cx="1219835" cy="304165"/>
            </a:xfrm>
            <a:prstGeom prst="rect">
              <a:avLst/>
            </a:prstGeom>
            <a:noFill/>
            <a:ln>
              <a:noFill/>
            </a:ln>
            <a:effectLst/>
          </p:spPr>
          <p:txBody>
            <a:bodyPr vert="horz" wrap="square" lIns="0" tIns="0" rIns="0" bIns="0" numCol="1" spcCol="215900" anchor="t"/>
            <a:lstStyle/>
            <a:p>
              <a:pPr marL="0" marR="0" indent="0" algn="ctr" defTabSz="449580">
                <a:lnSpc>
                  <a:spcPct val="100000"/>
                </a:lnSpc>
                <a:spcBef>
                  <a:spcPts val="0"/>
                </a:spcBef>
                <a:spcAft>
                  <a:spcPts val="0"/>
                </a:spcAft>
                <a:tabLst/>
                <a:defRPr lang="uk-UA" sz="2400" i="0" kern="400000" cap="none">
                  <a:solidFill>
                    <a:srgbClr val="000000"/>
                  </a:solidFill>
                  <a:latin typeface="Clear Sans" charset="0"/>
                  <a:ea typeface="Clear Sans" charset="0"/>
                  <a:cs typeface="Clear Sans" charset="0"/>
                </a:defRPr>
              </a:pPr>
              <a:r>
                <a:t>Компанії</a:t>
              </a:r>
            </a:p>
          </p:txBody>
        </p:sp>
        <p:sp>
          <p:nvSpPr>
            <p:cNvPr id="18" name="Текстовое поле5"/>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0AAAAAAAAAAAAAAAAAAAAAAAAAAAAAAAAA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DQ/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0SAAAPcYAAAzKAAALBsAAAAAAAAmAAAACAAAAP//////////MAAAABQAAAAAAAAAAAD//wAAAQAAAP//AAABAA=="/>
                </a:ext>
              </a:extLst>
            </p:cNvSpPr>
            <p:nvPr/>
          </p:nvSpPr>
          <p:spPr>
            <a:xfrm>
              <a:off x="5334635" y="4058285"/>
              <a:ext cx="1200150" cy="358775"/>
            </a:xfrm>
            <a:prstGeom prst="rect">
              <a:avLst/>
            </a:prstGeom>
            <a:noFill/>
            <a:ln>
              <a:noFill/>
            </a:ln>
            <a:effectLst/>
          </p:spPr>
          <p:txBody>
            <a:bodyPr vert="horz" wrap="square" lIns="0" tIns="0" rIns="0" bIns="0" numCol="1" spcCol="215900" anchor="t"/>
            <a:lstStyle/>
            <a:p>
              <a:pPr marL="0" marR="0" indent="0" algn="ctr" defTabSz="449580">
                <a:lnSpc>
                  <a:spcPct val="100000"/>
                </a:lnSpc>
                <a:spcBef>
                  <a:spcPts val="0"/>
                </a:spcBef>
                <a:spcAft>
                  <a:spcPts val="0"/>
                </a:spcAft>
                <a:tabLst/>
                <a:defRPr lang="uk-UA" sz="2400" i="0" kern="400000" cap="none">
                  <a:solidFill>
                    <a:srgbClr val="000000"/>
                  </a:solidFill>
                  <a:latin typeface="Clear Sans" charset="0"/>
                  <a:ea typeface="Clear Sans" charset="0"/>
                  <a:cs typeface="Clear Sans" charset="0"/>
                </a:defRPr>
              </a:pPr>
              <a:r>
                <a:t>Центри</a:t>
              </a:r>
            </a:p>
          </p:txBody>
        </p:sp>
        <p:sp>
          <p:nvSpPr>
            <p:cNvPr id="17" name="Текстовое поле1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0AAAAAAAAAAAAAAAAAAAAAAAAAAAAAAAABAAAAAAAAAAEAAABQAAAAAAAAAAAA4D8AAAAAAADgPwAAAAAAAOA/AAAAAAAA4D8AAAAAAADgPwAAAAAAAOA/AAAAAAAA4D8AAAAAAADgPwAAAAAAAOA/AAAAAAAA4D8CAAAAjAAAAAAAAAAAAAAA////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B/f38AAAAAACgAAAAoAAAAZAAAAGQAAAAAAAAAzMzMAAAAAABQAAAAUAAAAGQAAABkAAAAAAAAABcAAAAUAAAAAAAAAAAAAAD/fwAA/38AAAAAAAAJAAAABAAAADnbbw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AAAAAAAAAAAAAAAAAAAAAAAAAAAAAAAAAAAAAAAAAAAAAAAAB/f38Af39/AMzMzADAwP8Af39/AAAAAAAAAAAAAAAAAAAAAAAAAAAAIQAAABgAAAAUAAAARykAAI0XAADTNQAAvhwAAAAAAAAmAAAACAAAAP//////////MAAAABQAAAAAAAAAAAD//wAAAQAAAP//AAABAA=="/>
                </a:ext>
              </a:extLst>
            </p:cNvSpPr>
            <p:nvPr/>
          </p:nvSpPr>
          <p:spPr>
            <a:xfrm>
              <a:off x="6710045" y="3828415"/>
              <a:ext cx="2039620" cy="843915"/>
            </a:xfrm>
            <a:prstGeom prst="rect">
              <a:avLst/>
            </a:prstGeom>
            <a:noFill/>
            <a:ln>
              <a:noFill/>
            </a:ln>
            <a:effectLst/>
          </p:spPr>
          <p:txBody>
            <a:bodyPr vert="horz" wrap="square" lIns="0" tIns="0" rIns="0" bIns="0" numCol="1" spcCol="215900" anchor="ctr"/>
            <a:lstStyle/>
            <a:p>
              <a:pPr marL="0" marR="1270" indent="207010" algn="ctr" defTabSz="449580">
                <a:lnSpc>
                  <a:spcPct val="98000"/>
                </a:lnSpc>
                <a:spcBef>
                  <a:spcPts val="0"/>
                </a:spcBef>
                <a:spcAft>
                  <a:spcPts val="0"/>
                </a:spcAft>
                <a:tabLst/>
                <a:defRPr lang="uk-UA" sz="2400" b="0" i="0" kern="400000" cap="none">
                  <a:solidFill>
                    <a:srgbClr val="000000"/>
                  </a:solidFill>
                  <a:latin typeface="Times New Roman" pitchFamily="1" charset="-52"/>
                  <a:ea typeface="Times New Roman" pitchFamily="1" charset="-52"/>
                  <a:cs typeface="Times New Roman" pitchFamily="1" charset="-52"/>
                </a:defRPr>
              </a:pPr>
              <a:r>
                <a:t>Інші організації</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EAAAAFAAAA/f///wEAAAACAAAAAQAAAAAAAAAAAAAAAAAAAA=="/>
      </p:ext>
    </p:ext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B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B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B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Q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Ринкова інфраструктура, її складові елементи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ZCAAAezYAACkpAAAAAAAAJgAAAAgAAAD/////AAAAAA=="/>
              </a:ext>
            </a:extLst>
          </p:cNvGrpSpPr>
          <p:nvPr/>
        </p:nvGrpSpPr>
        <p:grpSpPr>
          <a:xfrm>
            <a:off x="216535" y="1438275"/>
            <a:ext cx="8639810" cy="5252720"/>
            <a:chOff x="216535" y="143827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ZCAAAezYAACkpAAAAAAAAJgAAAAgAAAD/////AAAAAA=="/>
                </a:ext>
              </a:extLst>
            </p:cNvGrpSpPr>
            <p:nvPr/>
          </p:nvGrpSpPr>
          <p:grpSpPr>
            <a:xfrm>
              <a:off x="216535" y="1438275"/>
              <a:ext cx="8639810" cy="5252720"/>
              <a:chOff x="216535" y="143827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NkIAAB7NgAAKSkAAAAAAAAmAAAACAAAAP//////////MAAAABQAAAAAAAAAAAD//wAAAQAAAP//AAABAA=="/>
                  </a:ext>
                </a:extLst>
              </p:cNvSpPr>
              <p:nvPr/>
            </p:nvSpPr>
            <p:spPr>
              <a:xfrm>
                <a:off x="216535" y="143827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NkIAABNNgAA0ygAAAAAAAAmAAAACAAAAP//////////MAAAABQAAAAAAAAAngP//2L8AAD+Bf//AvoAAA=="/>
                  </a:ext>
                </a:extLst>
              </p:cNvSpPr>
              <p:nvPr/>
            </p:nvSpPr>
            <p:spPr>
              <a:xfrm>
                <a:off x="216535" y="143827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NkIAAB7NgAAKSkAAAAAAAAmAAAACAAAAP//////////MAAAABQAAAAAAAAAAAD//wAAAQAAAP//AAABAA=="/>
                </a:ext>
              </a:extLst>
            </p:cNvSpPr>
            <p:nvPr/>
          </p:nvSpPr>
          <p:spPr>
            <a:xfrm>
              <a:off x="216535" y="143827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Біржа є місцем укладання угоди між продавцями і покупцями.</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Фондові біржі забезпечують обіг цінних паперів: акцій підприємств, компаній, облігацій, які випускаються урядом країни, органами місцевого самоврядування, комунальними підприємствами, приватними компаніями.</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Фінансово-кредитні посередники як елементи ринкової інфраструктури виконують функцію мобілізації тимчасово вільних коштів та спрямування їх на кредитування підприємницьких структур.</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EAAAAFAAAA/f///wEAAAACAAAAAQAAAAAAAAAAAAAAAAAAAA=="/>
      </p:ext>
    </p:ext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AQAAAI7///9COAAA1AgAAAAAAAAmAAAACAAAAP//////////MAAAABQAAAAAAAAAAAD//wAAAQAAAP//AAABAA=="/>
              </a:ext>
            </a:extLst>
          </p:cNvSpPr>
          <p:nvPr/>
        </p:nvSpPr>
        <p:spPr>
          <a:xfrm>
            <a:off x="635" y="-72390"/>
            <a:ext cx="9144635" cy="150749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B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B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B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Q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Ринкова інфраструктура, її складові елементи</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ZCAAAezYAACkpAAAAAAAAJgAAAAgAAAD/////AAAAAA=="/>
              </a:ext>
            </a:extLst>
          </p:cNvGrpSpPr>
          <p:nvPr/>
        </p:nvGrpSpPr>
        <p:grpSpPr>
          <a:xfrm>
            <a:off x="216535" y="1438275"/>
            <a:ext cx="8639810" cy="5252720"/>
            <a:chOff x="216535" y="143827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ZCAAAezYAACkpAAAAAAAAJgAAAAgAAAD/////AAAAAA=="/>
                </a:ext>
              </a:extLst>
            </p:cNvGrpSpPr>
            <p:nvPr/>
          </p:nvGrpSpPr>
          <p:grpSpPr>
            <a:xfrm>
              <a:off x="216535" y="1438275"/>
              <a:ext cx="8639810" cy="5252720"/>
              <a:chOff x="216535" y="143827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NkIAAB7NgAAKSkAAAAAAAAmAAAACAAAAP//////////MAAAABQAAAAAAAAAAAD//wAAAQAAAP//AAABAA=="/>
                  </a:ext>
                </a:extLst>
              </p:cNvSpPr>
              <p:nvPr/>
            </p:nvSpPr>
            <p:spPr>
              <a:xfrm>
                <a:off x="216535" y="143827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NkIAABNNgAA0ygAAAAAAAAmAAAACAAAAP//////////MAAAABQAAAAAAAAAngP//2L8AAD+Bf//AvoAAA=="/>
                  </a:ext>
                </a:extLst>
              </p:cNvSpPr>
              <p:nvPr/>
            </p:nvSpPr>
            <p:spPr>
              <a:xfrm>
                <a:off x="216535" y="143827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NkIAAB7NgAAKSkAAAAAAAAmAAAACAAAAP//////////MAAAABQAAAAAAAAAAAD//wAAAQAAAP//AAABAA=="/>
                </a:ext>
              </a:extLst>
            </p:cNvSpPr>
            <p:nvPr/>
          </p:nvSpPr>
          <p:spPr>
            <a:xfrm>
              <a:off x="216535" y="143827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Небанківські фінансові інститути - це установи кредитної системи небанківського типу, які акумулюють грошові кошти населення, підприємств, держави, спеціалізуються на виконанні певних операцій або обслуговують обмежене коло клієнтів.</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EAAAAFAAAA/f///wEAAAACAAAAAQAAAAAAAAAAAAAAAAAAAA=="/>
      </p:ext>
    </p:ext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AAAAAAmAAAACAAAAP//////////MAAAABQAAAAAAAAAAAD//wAAAQAAAP//AAABAA=="/>
              </a:ext>
            </a:extLst>
          </p:cNvSpPr>
          <p:nvPr/>
        </p:nvSpPr>
        <p:spPr>
          <a:xfrm>
            <a:off x="0" y="0"/>
            <a:ext cx="9144000" cy="6858000"/>
          </a:xfrm>
          <a:prstGeom prst="rect">
            <a:avLst/>
          </a:prstGeom>
          <a:solidFill>
            <a:srgbClr val="C0C0C0"/>
          </a:solidFill>
          <a:ln>
            <a:noFill/>
          </a:ln>
          <a:effectLst/>
        </p:spPr>
      </p:sp>
      <p:sp>
        <p:nvSpPr>
          <p:cNvPr id="3" name="Автофигура1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QSYAAIgDAACNLQAAqCYAAAAAAAAmAAAACAAAAP//////////MAAAABQAAAAAAAAAAAD//wAAAQAAAP//AAABAA=="/>
              </a:ext>
            </a:extLst>
          </p:cNvSpPr>
          <p:nvPr/>
        </p:nvSpPr>
        <p:spPr>
          <a:xfrm>
            <a:off x="6218555" y="574040"/>
            <a:ext cx="1186180" cy="5709920"/>
          </a:xfrm>
          <a:prstGeom prst="parallelogram">
            <a:avLst>
              <a:gd name="adj" fmla="val 38053"/>
            </a:avLst>
          </a:prstGeom>
          <a:solidFill>
            <a:srgbClr val="737373"/>
          </a:solidFill>
          <a:ln>
            <a:noFill/>
          </a:ln>
          <a:effectLst/>
        </p:spPr>
      </p:sp>
      <p:sp>
        <p:nvSpPr>
          <p:cNvPr id="4" name="Автофигура10"/>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tC8AAIgDAAABNwAAqCYAAAAAAAAmAAAACAAAAP//////////MAAAABQAAAAAAAAAAAD//wAAAQAAAP//AAABAA=="/>
              </a:ext>
            </a:extLst>
          </p:cNvSpPr>
          <p:nvPr/>
        </p:nvSpPr>
        <p:spPr>
          <a:xfrm>
            <a:off x="7754620" y="574040"/>
            <a:ext cx="1186815" cy="5709920"/>
          </a:xfrm>
          <a:prstGeom prst="parallelogram">
            <a:avLst>
              <a:gd name="adj" fmla="val 38053"/>
            </a:avLst>
          </a:prstGeom>
          <a:solidFill>
            <a:srgbClr val="737373"/>
          </a:solidFill>
          <a:ln>
            <a:noFill/>
          </a:ln>
          <a:effectLst/>
        </p:spPr>
      </p:sp>
      <p:sp>
        <p:nvSpPr>
          <p:cNvPr id="5" name="Автофигура1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2BMAAIgDAAAlGwAAqCYAAAAAAAAmAAAACAAAAP//////////MAAAABQAAAAAAAAAAAD//wAAAQAAAP//AAABAA=="/>
              </a:ext>
            </a:extLst>
          </p:cNvSpPr>
          <p:nvPr/>
        </p:nvSpPr>
        <p:spPr>
          <a:xfrm>
            <a:off x="3225800" y="574040"/>
            <a:ext cx="1186815" cy="5709920"/>
          </a:xfrm>
          <a:prstGeom prst="parallelogram">
            <a:avLst>
              <a:gd name="adj" fmla="val 38053"/>
            </a:avLst>
          </a:prstGeom>
          <a:solidFill>
            <a:srgbClr val="737373"/>
          </a:solidFill>
          <a:ln>
            <a:noFill/>
          </a:ln>
          <a:effectLst/>
        </p:spPr>
      </p:sp>
      <p:sp>
        <p:nvSpPr>
          <p:cNvPr id="6" name="Автофигура1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TB0AAIgDAACYJAAAqCYAAAAAAAAmAAAACAAAAP//////////MAAAABQAAAAAAAAAAAD//wAAAQAAAP//AAABAA=="/>
              </a:ext>
            </a:extLst>
          </p:cNvSpPr>
          <p:nvPr/>
        </p:nvSpPr>
        <p:spPr>
          <a:xfrm>
            <a:off x="4762500" y="574040"/>
            <a:ext cx="1186180" cy="5709920"/>
          </a:xfrm>
          <a:prstGeom prst="parallelogram">
            <a:avLst>
              <a:gd name="adj" fmla="val 38053"/>
            </a:avLst>
          </a:prstGeom>
          <a:solidFill>
            <a:srgbClr val="737373"/>
          </a:solidFill>
          <a:ln>
            <a:noFill/>
          </a:ln>
          <a:effectLst/>
        </p:spPr>
      </p:sp>
      <p:sp>
        <p:nvSpPr>
          <p:cNvPr id="7"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PgEAAIgDAACLCAAAqCYAAAAAAAAmAAAACAAAAP//////////MAAAABQAAAAAAAAAAAD//wAAAQAAAP//AAABAA=="/>
              </a:ext>
            </a:extLst>
          </p:cNvSpPr>
          <p:nvPr/>
        </p:nvSpPr>
        <p:spPr>
          <a:xfrm>
            <a:off x="201930" y="574040"/>
            <a:ext cx="1186815" cy="5709920"/>
          </a:xfrm>
          <a:prstGeom prst="parallelogram">
            <a:avLst>
              <a:gd name="adj" fmla="val 38053"/>
            </a:avLst>
          </a:prstGeom>
          <a:solidFill>
            <a:srgbClr val="737373"/>
          </a:solidFill>
          <a:ln>
            <a:noFill/>
          </a:ln>
          <a:effectLst/>
        </p:spPr>
      </p:sp>
      <p:sp>
        <p:nvSpPr>
          <p:cNvPr id="8" name="Автофигура2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sgoAAIgDAAD+EQAAqCYAAAAAAAAmAAAACAAAAP//////////MAAAABQAAAAAAAAAAAD//wAAAQAAAP//AAABAA=="/>
              </a:ext>
            </a:extLst>
          </p:cNvSpPr>
          <p:nvPr/>
        </p:nvSpPr>
        <p:spPr>
          <a:xfrm>
            <a:off x="1738630" y="574040"/>
            <a:ext cx="1186180" cy="5709920"/>
          </a:xfrm>
          <a:prstGeom prst="parallelogram">
            <a:avLst>
              <a:gd name="adj" fmla="val 38053"/>
            </a:avLst>
          </a:prstGeom>
          <a:solidFill>
            <a:srgbClr val="737373"/>
          </a:solidFill>
          <a:ln>
            <a:noFill/>
          </a:ln>
          <a:effectLst/>
        </p:spPr>
      </p:sp>
      <p:sp>
        <p:nvSpPr>
          <p:cNvPr id="9" name="Прямоугольник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is7OAP///wgAAAAAAAAAAAAAAAAAAAAAAAAAAAAAAAAAAAAAZAAAAAEAAABAAAAAAAAAAAAAAAAAAAAAAAAAAAAAAAAAAAAAAAAAAAAAAAAAAAAAAAAAAAAAAAAAAAAAAAAAAAAAAAAAAAAAAAAAAAAAAAAAAAAAAAAAAAAAAAAAAAAAFAAAADwAAAABAAAAAAAAAGXAwA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is7OAP///wEAAAAAAAAAAAAAAAAAAAAAAAAAAAAAAAAAAAAAAAAAAGXAwAB/f38AgICAA8zMzADAwP8Af39/AAAAAAAAAAAAAAAAAAAAAAAAAAAAIQAAABgAAAAUAAAAOAQAAJIQAAAINAAAnhkAAAAAAAAmAAAACAAAAP//////////MAAAABQAAAAAAAAAAAD//wAAAQAAAP//AAABAA=="/>
              </a:ext>
            </a:extLst>
          </p:cNvSpPr>
          <p:nvPr/>
        </p:nvSpPr>
        <p:spPr>
          <a:xfrm>
            <a:off x="685800" y="2693670"/>
            <a:ext cx="7772400" cy="1470660"/>
          </a:xfrm>
          <a:prstGeom prst="rect">
            <a:avLst/>
          </a:prstGeom>
          <a:solidFill>
            <a:srgbClr val="8ACECE"/>
          </a:solidFill>
          <a:ln w="50800" cap="flat" cmpd="sng" algn="ctr">
            <a:solidFill>
              <a:srgbClr val="65C0C0"/>
            </a:solidFill>
            <a:prstDash val="solid"/>
            <a:headEnd type="none"/>
            <a:tailEnd type="none"/>
          </a:ln>
          <a:effectLst/>
        </p:spPr>
      </p:sp>
      <p:sp>
        <p:nvSpPr>
          <p:cNvPr id="10"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AAAAAAAAAABAOAAAiAMAAAAAAAAmAAAACAAAAP//////////MAAAABQAAAAAAAAAAAD//wAAAQAAAP//AAABAA=="/>
              </a:ext>
            </a:extLst>
          </p:cNvSpPr>
          <p:nvPr/>
        </p:nvSpPr>
        <p:spPr>
          <a:xfrm>
            <a:off x="0" y="0"/>
            <a:ext cx="9144000" cy="574040"/>
          </a:xfrm>
          <a:prstGeom prst="rect">
            <a:avLst/>
          </a:prstGeom>
          <a:solidFill>
            <a:srgbClr val="737373"/>
          </a:solidFill>
          <a:ln>
            <a:noFill/>
          </a:ln>
          <a:effectLst/>
        </p:spPr>
      </p:sp>
      <p:sp>
        <p:nvSpPr>
          <p:cNvPr id="11"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c3Nz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c3NzAP///wEAAAAAAAAAAAAAAAAAAAAAAAAAAAAAAAAAAAAAAAAAAAAAAAJ/f38AgICAA8zMzADAwP8Af39/AAAAAAAAAAAAAAAAAAAAAAAAAAAAIQAAABgAAAAUAAAAAAAAAKgmAABAOAAAMCoAAAAAAAAmAAAACAAAAP//////////MAAAABQAAAAAAAAAAAD//wAAAQAAAP//AAABAA=="/>
              </a:ext>
            </a:extLst>
          </p:cNvSpPr>
          <p:nvPr/>
        </p:nvSpPr>
        <p:spPr>
          <a:xfrm>
            <a:off x="0" y="6283960"/>
            <a:ext cx="9144000" cy="574040"/>
          </a:xfrm>
          <a:prstGeom prst="rect">
            <a:avLst/>
          </a:prstGeom>
          <a:solidFill>
            <a:srgbClr val="737373"/>
          </a:solidFill>
          <a:ln>
            <a:noFill/>
          </a:ln>
          <a:effectLst/>
        </p:spPr>
      </p:sp>
      <p:sp>
        <p:nvSpPr>
          <p:cNvPr id="1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AAAAAP///wgAAAAAAAAAAAAAAAAAAAAAAAAAAAAAAAAAAAAAZAAAAAEAAABAAAAAAAAAAAAAAAAAAAAAAAAAAAAAAAAAAAAAAAAAAAAAAAAAAAAAAAAAAAAAAAAAAAAAAAAAAAAAAAAAAAAAAAAAAAAAAAAAAAAAAAAAAAAAAAAAAAAAFAAAADwAAAAAAAAAAAAAAGXAwABQ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GXAwAB/f38AAAAAA8zMzADAwP8Af39/AAAAAAAAAAAAAAAAAAAAAAAAAAAAIQAAABgAAAAUAAAAOAQAAJIQAAAINAAAnhkAAAAAAAAmAAAACAAAAAEAAAD/DwAAMAAAABQAAAAAAAAAAAD//wAAAQAAAP//AAABAA=="/>
              </a:ext>
            </a:extLst>
          </p:cNvSpPr>
          <p:nvPr>
            <p:ph type="ctrTitle"/>
          </p:nvPr>
        </p:nvSpPr>
        <p:spPr>
          <a:xfrm>
            <a:off x="685800" y="2693670"/>
            <a:ext cx="7772400" cy="1470660"/>
          </a:xfrm>
          <a:noFill/>
          <a:ln>
            <a:noFill/>
          </a:ln>
        </p:spPr>
        <p:txBody>
          <a:bodyPr/>
          <a:lstStyle/>
          <a:p>
            <a:pPr marL="0" marR="411480" indent="0" algn="ctr" defTabSz="449580">
              <a:lnSpc>
                <a:spcPct val="100000"/>
              </a:lnSpc>
              <a:spcBef>
                <a:spcPts val="770"/>
              </a:spcBef>
              <a:spcAft>
                <a:spcPts val="0"/>
              </a:spcAft>
              <a:buNone/>
              <a:tabLst/>
              <a:defRPr sz="4800" b="1" i="0" u="none" strike="noStrike" kern="1" cap="none" spc="0" baseline="0">
                <a:solidFill>
                  <a:srgbClr val="000000"/>
                </a:solidFill>
                <a:uFill>
                  <a:solidFill>
                    <a:srgbClr val="000000"/>
                  </a:solidFill>
                </a:uFill>
                <a:latin typeface="Clear Sans" charset="0"/>
                <a:ea typeface="Clear Sans" charset="0"/>
                <a:cs typeface="Clear Sans" charset="0"/>
              </a:defRPr>
            </a:pPr>
            <a:r>
              <a:t>ДЯКУЮ ЗА УВАГУ</a:t>
            </a:r>
          </a:p>
        </p:txBody>
      </p:sp>
      <p:grpSp>
        <p:nvGrpSpPr>
          <p:cNvPr id="13"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AAAAAfAAAAVAAAAAAAAAAAAAAAAAAAAAAAAAAAAAAAAAAAAAAAAAAAAAAAAAAAAAAAAAAAAAAAAAAAAAAAAAAAAAAAAAAAAAAAAAAAAAAAAAAAAAAAAAAAAAAAAAAAACEAAAAYAAAAFAAAAOcEAADHEAAAWTMAAGoZAAAAAAAAJgAAAAgAAAD/////AAAAAA=="/>
              </a:ext>
            </a:extLst>
          </p:cNvGrpSpPr>
          <p:nvPr/>
        </p:nvGrpSpPr>
        <p:grpSpPr>
          <a:xfrm>
            <a:off x="796925" y="2727325"/>
            <a:ext cx="7550150" cy="1403985"/>
            <a:chOff x="796925" y="2727325"/>
            <a:chExt cx="7550150" cy="1403985"/>
          </a:xfrm>
        </p:grpSpPr>
        <p:sp>
          <p:nvSpPr>
            <p:cNvPr id="27" name="Автофигура1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zR8AAMcQAABzIgAAahkAAAAAAAAmAAAACAAAAP//////////MAAAABQAAAAAAAAAAAD//wAAAQAAAP//AAABAA=="/>
                </a:ext>
              </a:extLst>
            </p:cNvSpPr>
            <p:nvPr/>
          </p:nvSpPr>
          <p:spPr>
            <a:xfrm>
              <a:off x="5169535" y="2727325"/>
              <a:ext cx="430530" cy="1403985"/>
            </a:xfrm>
            <a:prstGeom prst="parallelogram">
              <a:avLst>
                <a:gd name="adj" fmla="val 38053"/>
              </a:avLst>
            </a:prstGeom>
            <a:solidFill>
              <a:srgbClr val="ACDDDD">
                <a:alpha val="50000"/>
              </a:srgbClr>
            </a:solidFill>
            <a:ln>
              <a:noFill/>
            </a:ln>
            <a:effectLst/>
          </p:spPr>
        </p:sp>
        <p:sp>
          <p:nvSpPr>
            <p:cNvPr id="26"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OyMAAMcQAADhJQAAahkAAAAAAAAmAAAACAAAAP//////////MAAAABQAAAAAAAAAAAD//wAAAQAAAP//AAABAA=="/>
                </a:ext>
              </a:extLst>
            </p:cNvSpPr>
            <p:nvPr/>
          </p:nvSpPr>
          <p:spPr>
            <a:xfrm>
              <a:off x="5727065" y="2727325"/>
              <a:ext cx="430530" cy="1403985"/>
            </a:xfrm>
            <a:prstGeom prst="parallelogram">
              <a:avLst>
                <a:gd name="adj" fmla="val 38053"/>
              </a:avLst>
            </a:prstGeom>
            <a:solidFill>
              <a:srgbClr val="ACDDDD">
                <a:alpha val="50000"/>
              </a:srgbClr>
            </a:solidFill>
            <a:ln>
              <a:noFill/>
            </a:ln>
            <a:effectLst/>
          </p:spPr>
        </p:sp>
        <p:sp>
          <p:nvSpPr>
            <p:cNvPr id="25" name="Автофигура1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HxkAAMcQAADFGwAAahkAAAAAAAAmAAAACAAAAP//////////MAAAABQAAAAAAAAAAAD//wAAAQAAAP//AAABAA=="/>
                </a:ext>
              </a:extLst>
            </p:cNvSpPr>
            <p:nvPr/>
          </p:nvSpPr>
          <p:spPr>
            <a:xfrm>
              <a:off x="4083685" y="2727325"/>
              <a:ext cx="430530" cy="1403985"/>
            </a:xfrm>
            <a:prstGeom prst="parallelogram">
              <a:avLst>
                <a:gd name="adj" fmla="val 38053"/>
              </a:avLst>
            </a:prstGeom>
            <a:solidFill>
              <a:srgbClr val="ACDDDD">
                <a:alpha val="50000"/>
              </a:srgbClr>
            </a:solidFill>
            <a:ln>
              <a:noFill/>
            </a:ln>
            <a:effectLst/>
          </p:spPr>
        </p:sp>
        <p:sp>
          <p:nvSpPr>
            <p:cNvPr id="24" name="Автофигура1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jRwAAMcQAAAzHwAAahkAAAAAAAAmAAAACAAAAP//////////MAAAABQAAAAAAAAAAAD//wAAAQAAAP//AAABAA=="/>
                </a:ext>
              </a:extLst>
            </p:cNvSpPr>
            <p:nvPr/>
          </p:nvSpPr>
          <p:spPr>
            <a:xfrm>
              <a:off x="4641215" y="2727325"/>
              <a:ext cx="430530" cy="1403985"/>
            </a:xfrm>
            <a:prstGeom prst="parallelogram">
              <a:avLst>
                <a:gd name="adj" fmla="val 38053"/>
              </a:avLst>
            </a:prstGeom>
            <a:solidFill>
              <a:srgbClr val="ACDDDD">
                <a:alpha val="50000"/>
              </a:srgbClr>
            </a:solidFill>
            <a:ln>
              <a:noFill/>
            </a:ln>
            <a:effectLst/>
          </p:spPr>
        </p:sp>
        <p:sp>
          <p:nvSpPr>
            <p:cNvPr id="23" name="Автофигура2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RS0AAMcQAADrLwAAahkAAAAAAAAmAAAACAAAAP//////////MAAAABQAAAAAAAAAAAD//wAAAQAAAP//AAABAA=="/>
                </a:ext>
              </a:extLst>
            </p:cNvSpPr>
            <p:nvPr/>
          </p:nvSpPr>
          <p:spPr>
            <a:xfrm>
              <a:off x="7359015" y="2727325"/>
              <a:ext cx="430530" cy="1403985"/>
            </a:xfrm>
            <a:prstGeom prst="parallelogram">
              <a:avLst>
                <a:gd name="adj" fmla="val 38053"/>
              </a:avLst>
            </a:prstGeom>
            <a:solidFill>
              <a:srgbClr val="ACDDDD">
                <a:alpha val="50000"/>
              </a:srgbClr>
            </a:solidFill>
            <a:ln>
              <a:noFill/>
            </a:ln>
            <a:effectLst/>
          </p:spPr>
        </p:sp>
        <p:sp>
          <p:nvSpPr>
            <p:cNvPr id="22"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szAAAMcQAABZMwAAahkAAAAAAAAmAAAACAAAAP//////////MAAAABQAAAAAAAAAAAD//wAAAQAAAP//AAABAA=="/>
                </a:ext>
              </a:extLst>
            </p:cNvSpPr>
            <p:nvPr/>
          </p:nvSpPr>
          <p:spPr>
            <a:xfrm>
              <a:off x="7916545" y="2727325"/>
              <a:ext cx="430530" cy="1403985"/>
            </a:xfrm>
            <a:prstGeom prst="parallelogram">
              <a:avLst>
                <a:gd name="adj" fmla="val 38053"/>
              </a:avLst>
            </a:prstGeom>
            <a:solidFill>
              <a:srgbClr val="ACDDDD">
                <a:alpha val="50000"/>
              </a:srgbClr>
            </a:solidFill>
            <a:ln>
              <a:noFill/>
            </a:ln>
            <a:effectLst/>
          </p:spPr>
        </p:sp>
        <p:sp>
          <p:nvSpPr>
            <p:cNvPr id="21" name="Автофигура1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lyYAAMcQAAA9KQAAahkAAAAAAAAmAAAACAAAAP//////////MAAAABQAAAAAAAAAAAD//wAAAQAAAP//AAABAA=="/>
                </a:ext>
              </a:extLst>
            </p:cNvSpPr>
            <p:nvPr/>
          </p:nvSpPr>
          <p:spPr>
            <a:xfrm>
              <a:off x="6273165" y="2727325"/>
              <a:ext cx="430530" cy="1403985"/>
            </a:xfrm>
            <a:prstGeom prst="parallelogram">
              <a:avLst>
                <a:gd name="adj" fmla="val 38053"/>
              </a:avLst>
            </a:prstGeom>
            <a:solidFill>
              <a:srgbClr val="ACDDDD">
                <a:alpha val="50000"/>
              </a:srgbClr>
            </a:solidFill>
            <a:ln>
              <a:noFill/>
            </a:ln>
            <a:effectLst/>
          </p:spPr>
        </p:sp>
        <p:sp>
          <p:nvSpPr>
            <p:cNvPr id="20" name="Автофигура1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BSoAAMcQAACrLAAAahkAAAAAAAAmAAAACAAAAP//////////MAAAABQAAAAAAAAAAAD//wAAAQAAAP//AAABAA=="/>
                </a:ext>
              </a:extLst>
            </p:cNvSpPr>
            <p:nvPr/>
          </p:nvSpPr>
          <p:spPr>
            <a:xfrm>
              <a:off x="6830695" y="2727325"/>
              <a:ext cx="430530" cy="1403985"/>
            </a:xfrm>
            <a:prstGeom prst="parallelogram">
              <a:avLst>
                <a:gd name="adj" fmla="val 38053"/>
              </a:avLst>
            </a:prstGeom>
            <a:solidFill>
              <a:srgbClr val="ACDDDD">
                <a:alpha val="50000"/>
              </a:srgbClr>
            </a:solidFill>
            <a:ln>
              <a:noFill/>
            </a:ln>
            <a:effectLst/>
          </p:spPr>
        </p:sp>
        <p:sp>
          <p:nvSpPr>
            <p:cNvPr id="19" name="Автофигура2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lQsAAMcQAAA7DgAAahkAAAAAAAAmAAAACAAAAP//////////MAAAABQAAAAAAAAAAAD//wAAAQAAAP//AAABAA=="/>
                </a:ext>
              </a:extLst>
            </p:cNvSpPr>
            <p:nvPr/>
          </p:nvSpPr>
          <p:spPr>
            <a:xfrm>
              <a:off x="1882775" y="2727325"/>
              <a:ext cx="430530" cy="1403985"/>
            </a:xfrm>
            <a:prstGeom prst="parallelogram">
              <a:avLst>
                <a:gd name="adj" fmla="val 38053"/>
              </a:avLst>
            </a:prstGeom>
            <a:solidFill>
              <a:srgbClr val="ACDDDD">
                <a:alpha val="50000"/>
              </a:srgbClr>
            </a:solidFill>
            <a:ln>
              <a:noFill/>
            </a:ln>
            <a:effectLst/>
          </p:spPr>
        </p:sp>
        <p:sp>
          <p:nvSpPr>
            <p:cNvPr id="18"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Aw8AAMcQAACpEQAAahkAAAAAAAAmAAAACAAAAP//////////MAAAABQAAAAAAAAAAAD//wAAAQAAAP//AAABAA=="/>
                </a:ext>
              </a:extLst>
            </p:cNvSpPr>
            <p:nvPr/>
          </p:nvSpPr>
          <p:spPr>
            <a:xfrm>
              <a:off x="2440305" y="2727325"/>
              <a:ext cx="430530" cy="1403985"/>
            </a:xfrm>
            <a:prstGeom prst="parallelogram">
              <a:avLst>
                <a:gd name="adj" fmla="val 38053"/>
              </a:avLst>
            </a:prstGeom>
            <a:solidFill>
              <a:srgbClr val="ACDDDD">
                <a:alpha val="50000"/>
              </a:srgbClr>
            </a:solidFill>
            <a:ln>
              <a:noFill/>
            </a:ln>
            <a:effectLst/>
          </p:spPr>
        </p:sp>
        <p:sp>
          <p:nvSpPr>
            <p:cNvPr id="17"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5wQAAMcQAACNBwAAahkAAAAAAAAmAAAACAAAAP//////////MAAAABQAAAAAAAAAAAD//wAAAQAAAP//AAABAA=="/>
                </a:ext>
              </a:extLst>
            </p:cNvSpPr>
            <p:nvPr/>
          </p:nvSpPr>
          <p:spPr>
            <a:xfrm>
              <a:off x="796925" y="2727325"/>
              <a:ext cx="430530" cy="1403985"/>
            </a:xfrm>
            <a:prstGeom prst="parallelogram">
              <a:avLst>
                <a:gd name="adj" fmla="val 38053"/>
              </a:avLst>
            </a:prstGeom>
            <a:solidFill>
              <a:srgbClr val="ACDDDD">
                <a:alpha val="50000"/>
              </a:srgbClr>
            </a:solidFill>
            <a:ln>
              <a:noFill/>
            </a:ln>
            <a:effectLst/>
          </p:spPr>
        </p:sp>
        <p:sp>
          <p:nvSpPr>
            <p:cNvPr id="16"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gAAMcQAAD7CgAAahkAAAAAAAAmAAAACAAAAP//////////MAAAABQAAAAAAAAAAAD//wAAAQAAAP//AAABAA=="/>
                </a:ext>
              </a:extLst>
            </p:cNvSpPr>
            <p:nvPr/>
          </p:nvSpPr>
          <p:spPr>
            <a:xfrm>
              <a:off x="1354455" y="2727325"/>
              <a:ext cx="430530" cy="1403985"/>
            </a:xfrm>
            <a:prstGeom prst="parallelogram">
              <a:avLst>
                <a:gd name="adj" fmla="val 38053"/>
              </a:avLst>
            </a:prstGeom>
            <a:solidFill>
              <a:srgbClr val="ACDDDD">
                <a:alpha val="50000"/>
              </a:srgbClr>
            </a:solidFill>
            <a:ln>
              <a:noFill/>
            </a:ln>
            <a:effectLst/>
          </p:spPr>
        </p:sp>
        <p:sp>
          <p:nvSpPr>
            <p:cNvPr id="15" name="Автофигура2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XxIAAMcQAAAFFQAAahkAAAAAAAAmAAAACAAAAP//////////MAAAABQAAAAAAAAAAAD//wAAAQAAAP//AAABAA=="/>
                </a:ext>
              </a:extLst>
            </p:cNvSpPr>
            <p:nvPr/>
          </p:nvSpPr>
          <p:spPr>
            <a:xfrm>
              <a:off x="2986405" y="2727325"/>
              <a:ext cx="430530" cy="1403985"/>
            </a:xfrm>
            <a:prstGeom prst="parallelogram">
              <a:avLst>
                <a:gd name="adj" fmla="val 38053"/>
              </a:avLst>
            </a:prstGeom>
            <a:solidFill>
              <a:srgbClr val="ACDDDD">
                <a:alpha val="50000"/>
              </a:srgbClr>
            </a:solidFill>
            <a:ln>
              <a:noFill/>
            </a:ln>
            <a:effectLst/>
          </p:spPr>
        </p:sp>
        <p:sp>
          <p:nvSpPr>
            <p:cNvPr id="14" name="Автофигура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wAAAA8BAAAAkAAAAEgAAACQAAAASAAAAAAAAAAAAAAAAAAAAAEAAABQAAAA6amFlZ5a2D8AAAAAAADgPwAAAAAAAOA/AAAAAAAA4D8AAAAAAADgPwAAAAAAAOA/AAAAAAAA4D8AAAAAAADgPwAAAAAAAOA/AAAAAAAA4D8CAAAAjAAAAAEAAAAAAAAArN3dAP///wgy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zRUAAMcQAABzGAAAahkAAAAAAAAmAAAACAAAAP//////////MAAAABQAAAAAAAAAAAD//wAAAQAAAP//AAABAA=="/>
                </a:ext>
              </a:extLst>
            </p:cNvSpPr>
            <p:nvPr/>
          </p:nvSpPr>
          <p:spPr>
            <a:xfrm>
              <a:off x="3543935" y="2727325"/>
              <a:ext cx="430530" cy="1403985"/>
            </a:xfrm>
            <a:prstGeom prst="parallelogram">
              <a:avLst>
                <a:gd name="adj" fmla="val 38053"/>
              </a:avLst>
            </a:prstGeom>
            <a:solidFill>
              <a:srgbClr val="ACDDDD">
                <a:alpha val="50000"/>
              </a:srgbClr>
            </a:solidFill>
            <a:ln>
              <a:noFill/>
            </a:ln>
            <a:effectLst/>
          </p:spPr>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AAAAAAmAAAACAAAAP//////////MAAAABQAAAAAAAAAAAD//wAAAQAAAP//AAABAA=="/>
              </a:ext>
            </a:extLst>
          </p:cNvSpPr>
          <p:nvPr/>
        </p:nvSpPr>
        <p:spPr>
          <a:xfrm>
            <a:off x="0" y="0"/>
            <a:ext cx="9144000" cy="6858000"/>
          </a:xfrm>
          <a:prstGeom prst="rect">
            <a:avLst/>
          </a:prstGeom>
          <a:solidFill>
            <a:srgbClr val="C0C0C0"/>
          </a:solidFill>
          <a:ln>
            <a:noFill/>
          </a:ln>
          <a:effectLst/>
        </p:spPr>
      </p:sp>
      <p:grpSp>
        <p:nvGrpSpPr>
          <p:cNvPr id="3"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C8hAACWAAAAqjcAADIRAAAAAAAAJgAAAAgAAAD/////AAAAAA=="/>
              </a:ext>
            </a:extLst>
          </p:cNvGrpSpPr>
          <p:nvPr/>
        </p:nvGrpSpPr>
        <p:grpSpPr>
          <a:xfrm>
            <a:off x="5394325" y="95250"/>
            <a:ext cx="3654425" cy="2700020"/>
            <a:chOff x="5394325" y="95250"/>
            <a:chExt cx="3654425" cy="2700020"/>
          </a:xfrm>
        </p:grpSpPr>
        <p:sp>
          <p:nvSpPr>
            <p:cNvPr id="8"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LyEAAAMLAABPLwAAiw4AAAAAAAAmAAAACAAAAP//////////MAAAABQAAAAAAAAAAAD//wAAAQAAAP//AAABAA=="/>
                </a:ext>
              </a:extLst>
            </p:cNvSpPr>
            <p:nvPr/>
          </p:nvSpPr>
          <p:spPr>
            <a:xfrm rot="20081614">
              <a:off x="5394325" y="1790065"/>
              <a:ext cx="2296160" cy="574040"/>
            </a:xfrm>
            <a:prstGeom prst="rect">
              <a:avLst/>
            </a:prstGeom>
            <a:solidFill>
              <a:srgbClr val="65C0C0"/>
            </a:solidFill>
            <a:ln>
              <a:noFill/>
            </a:ln>
            <a:effectLst/>
          </p:spPr>
        </p:sp>
        <p:grpSp>
          <p:nvGrpSpPr>
            <p:cNvPr id="5"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4nAACWAAAAqjcAADIRAAAAAAAAJgAAAAgAAAD/////AAAAAA=="/>
                </a:ext>
              </a:extLst>
            </p:cNvGrpSpPr>
            <p:nvPr/>
          </p:nvGrpSpPr>
          <p:grpSpPr>
            <a:xfrm>
              <a:off x="6348730" y="95250"/>
              <a:ext cx="2700020" cy="2700020"/>
              <a:chOff x="6348730" y="95250"/>
              <a:chExt cx="2700020" cy="2700020"/>
            </a:xfrm>
          </p:grpSpPr>
          <p:sp>
            <p:nvSpPr>
              <p:cNvPr id="7"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icAAJYAAACqNwAAMhEAAAAAAAAmAAAACAAAAP//////////MAAAABQAAAAAAAAAAAD//wAAAQAAAP//AAABAA=="/>
                  </a:ext>
                </a:extLst>
              </p:cNvSpPr>
              <p:nvPr/>
            </p:nvSpPr>
            <p:spPr>
              <a:xfrm>
                <a:off x="6348730" y="95250"/>
                <a:ext cx="2700020" cy="2700020"/>
              </a:xfrm>
              <a:prstGeom prst="ellipse">
                <a:avLst/>
              </a:prstGeom>
              <a:solidFill>
                <a:srgbClr val="65C0C0"/>
              </a:solidFill>
              <a:ln>
                <a:noFill/>
              </a:ln>
              <a:effectLst/>
            </p:spPr>
          </p:sp>
          <p:sp>
            <p:nvSpPr>
              <p:cNvPr id="6" name="Эллипс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RycAAM8AAADINgAAUBAAAAAAAAAmAAAACAAAAP//////////MAAAABQAAAAAAAAAAAD//wAAAQAAAP//AAABAA=="/>
                  </a:ext>
                </a:extLst>
              </p:cNvSpPr>
              <p:nvPr/>
            </p:nvSpPr>
            <p:spPr>
              <a:xfrm>
                <a:off x="6384925" y="131445"/>
                <a:ext cx="2520315" cy="2520315"/>
              </a:xfrm>
              <a:prstGeom prst="ellipse">
                <a:avLst/>
              </a:prstGeom>
              <a:solidFill>
                <a:srgbClr val="8CD0D0"/>
              </a:solidFill>
              <a:ln>
                <a:noFill/>
              </a:ln>
              <a:effectLst/>
            </p:spPr>
          </p:sp>
        </p:grpSp>
        <p:sp>
          <p:nvSpPr>
            <p:cNvPr id="4" name="ЗаголовокСлайд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ygAAOIEAACmNgAA5wwAAAAAAAAmAAAACAAAAP//////////MAAAABQAAAAAAAAAAAD//wAAAQAAAP//AAABAA=="/>
                </a:ext>
              </a:extLst>
            </p:cNvSpPr>
            <p:nvPr/>
          </p:nvSpPr>
          <p:spPr>
            <a:xfrm>
              <a:off x="6514465" y="793750"/>
              <a:ext cx="2369185" cy="130365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800" b="0" i="0" u="none" strike="noStrike" kern="1" cap="none" spc="0" baseline="0">
                  <a:solidFill>
                    <a:srgbClr val="FFFFFF"/>
                  </a:solidFill>
                  <a:uFill>
                    <a:solidFill>
                      <a:srgbClr val="000000"/>
                    </a:solidFill>
                  </a:uFill>
                  <a:latin typeface="Clear Sans" charset="0"/>
                  <a:ea typeface="Clear Sans" charset="0"/>
                  <a:cs typeface="Clear Sans" charset="0"/>
                </a:defRPr>
              </a:pPr>
              <a:r>
                <a:t>Ключові терміни і поняття</a:t>
              </a:r>
            </a:p>
          </p:txBody>
        </p:sp>
      </p:grpSp>
      <p:grpSp>
        <p:nvGrpSpPr>
          <p:cNvPr id="9"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wBAADlAQAAKygAAAQpAAAAAAAAJgAAAAgAAAD/////AAAAAA=="/>
              </a:ext>
            </a:extLst>
          </p:cNvGrpSpPr>
          <p:nvPr/>
        </p:nvGrpSpPr>
        <p:grpSpPr>
          <a:xfrm>
            <a:off x="170180" y="307975"/>
            <a:ext cx="6359525" cy="6359525"/>
            <a:chOff x="170180" y="307975"/>
            <a:chExt cx="6359525" cy="6359525"/>
          </a:xfrm>
        </p:grpSpPr>
        <p:grpSp>
          <p:nvGrpSpPr>
            <p:cNvPr id="11"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wBAADlAQAAKygAAAQpAAAAAAAAJgAAAAgAAAD/////AAAAAA=="/>
                </a:ext>
              </a:extLst>
            </p:cNvGrpSpPr>
            <p:nvPr/>
          </p:nvGrpSpPr>
          <p:grpSpPr>
            <a:xfrm rot="5400000">
              <a:off x="170180" y="307975"/>
              <a:ext cx="6359525" cy="6359525"/>
              <a:chOff x="170180" y="307975"/>
              <a:chExt cx="6359525" cy="6359525"/>
            </a:xfrm>
          </p:grpSpPr>
          <p:sp>
            <p:nvSpPr>
              <p:cNvPr id="13" name="Эллипс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AEAAOUBAAArKAAABCkAAAAAAAAmAAAACAAAAP//////////MAAAABQAAAAAAAAAAAD//wAAAQAAAP//AAABAA=="/>
                  </a:ext>
                </a:extLst>
              </p:cNvSpPr>
              <p:nvPr/>
            </p:nvSpPr>
            <p:spPr>
              <a:xfrm>
                <a:off x="170180" y="307975"/>
                <a:ext cx="6359525" cy="6359525"/>
              </a:xfrm>
              <a:prstGeom prst="ellipse">
                <a:avLst/>
              </a:prstGeom>
              <a:solidFill>
                <a:srgbClr val="65C0C0"/>
              </a:solidFill>
              <a:ln>
                <a:noFill/>
              </a:ln>
              <a:effectLst/>
            </p:spPr>
          </p:sp>
          <p:sp>
            <p:nvSpPr>
              <p:cNvPr id="12" name="Элли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kgEAAGsCAAAXJgAA8CYAAAAAAAAmAAAACAAAAP//////////MAAAABQAAAAAAAAAAAD//wAAAQAAAP//AAABAA=="/>
                  </a:ext>
                </a:extLst>
              </p:cNvSpPr>
              <p:nvPr/>
            </p:nvSpPr>
            <p:spPr>
              <a:xfrm>
                <a:off x="255270" y="393065"/>
                <a:ext cx="5936615" cy="5936615"/>
              </a:xfrm>
              <a:prstGeom prst="ellipse">
                <a:avLst/>
              </a:prstGeom>
              <a:solidFill>
                <a:srgbClr val="8CD0D0"/>
              </a:solidFill>
              <a:ln>
                <a:noFill/>
              </a:ln>
              <a:effectLst/>
            </p:spPr>
          </p:sp>
        </p:grpSp>
        <p:sp>
          <p:nvSpPr>
            <p:cNvPr id="10"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mgMAAGQLAACRJwAAXSAAAAAAAAAmAAAACAAAAP//////////MAAAABQAAAAAAAAAAAD//wAAAQAAAP//AAABAA=="/>
                </a:ext>
              </a:extLst>
            </p:cNvSpPr>
            <p:nvPr/>
          </p:nvSpPr>
          <p:spPr>
            <a:xfrm>
              <a:off x="585470" y="1851660"/>
              <a:ext cx="5846445" cy="340931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умови функціонування ринку, функції ринку, структура ринку, види ринку, об’єкти ринку, суб’єкти ринку, територіальні ознаки ринку, ринок досконалої конкуренції, монополістична конкуренція, чиста монополія, олігополія, ринкова влада, ринкова інфраструктура, елементи ринкової інфраструктури</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0-#ppt_w/2"/>
                                          </p:val>
                                        </p:tav>
                                        <p:tav tm="100000">
                                          <p:val>
                                            <p:strVal val="#ppt_x"/>
                                          </p:val>
                                        </p:tav>
                                      </p:tavLst>
                                    </p:anim>
                                    <p:anim calcmode="lin" valueType="num">
                                      <p:cBhvr>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1+#ppt_w/2"/>
                                          </p:val>
                                        </p:tav>
                                        <p:tav tm="100000">
                                          <p:val>
                                            <p:strVal val="#ppt_x"/>
                                          </p:val>
                                        </p:tav>
                                      </p:tavLst>
                                    </p:anim>
                                    <p:anim calcmode="lin" valueType="num">
                                      <p:cBhvr>
                                        <p:cTn id="12"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9"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DAAAAAAAAAAAAAAAAAAAAAkAAAD9////AQAAAAIAAAADAAAAAAAAAAAAAAAAAAAA"/>
      </p:ext>
    </p:ext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j////1r9///yOAAA1AgAAAAAAAAmAAAACAAAAP//////////MAAAABQAAAAAAAAAAAD//wAAAQAAAP//AAABAA=="/>
              </a:ext>
            </a:extLst>
          </p:cNvSpPr>
          <p:nvPr/>
        </p:nvSpPr>
        <p:spPr>
          <a:xfrm>
            <a:off x="-71755" y="-430530"/>
            <a:ext cx="9328785" cy="186563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chemeClr val="tx1"/>
                  </a:solidFill>
                  <a:uFill>
                    <a:solidFill>
                      <a:srgbClr val="000000"/>
                    </a:solidFill>
                  </a:uFill>
                  <a:latin typeface="Clear Sans" charset="0"/>
                  <a:ea typeface="Clear Sans" charset="0"/>
                  <a:cs typeface="Clear Sans" charset="0"/>
                </a:defRPr>
              </a:pPr>
              <a:r>
                <a:t>Ринок: поняття, умови формування і функції</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5zIFQ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AAAA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Еволюція поняття «ринок» почалась з визначення його як «базарної площі», тобто місця обміну товарами. Далі на певному етапі розвитку суспільних відносин ринок розглядався як форма товарно-грошового обміну, а  з точки зору суб’єктів ринкових відносин - як сукупність продавців і покупців. Однак такі трактування не охоплюють всієї сукупності суб’єктів ринкових відносин - виробників, споживачів, посередників, тобто не включають відносин виробництва, розподілу, споживання у сфері обігу.</a:t>
              </a:r>
            </a:p>
            <a:p>
              <a:pPr marL="0" marR="0" indent="0" algn="l" defTabSz="449580">
                <a:lnSpc>
                  <a:spcPct val="100000"/>
                </a:lnSpc>
                <a:spcBef>
                  <a:spcPts val="0"/>
                </a:spcBef>
                <a:spcAft>
                  <a:spcPts val="0"/>
                </a:spcAft>
                <a:buNone/>
                <a:tabLst/>
                <a:defRPr sz="1000" b="0" i="0" u="none" strike="noStrike" kern="1" cap="none" spc="0" baseline="0">
                  <a:solidFill>
                    <a:srgbClr val="000000"/>
                  </a:solidFill>
                  <a:effectLst/>
                  <a:latin typeface="Calibri" pitchFamily="2" charset="-52"/>
                  <a:ea typeface="SimSun" charset="0"/>
                  <a:cs typeface="Times New Roman" pitchFamily="1" charset="-52"/>
                </a:defRPr>
              </a:pPr>
              <a:endParaRP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j////1r9///yOAAA1AgAAAAAAAAmAAAACAAAAP//////////MAAAABQAAAAAAAAAAAD//wAAAQAAAP//AAABAA=="/>
              </a:ext>
            </a:extLst>
          </p:cNvSpPr>
          <p:nvPr/>
        </p:nvSpPr>
        <p:spPr>
          <a:xfrm>
            <a:off x="-71755" y="-430530"/>
            <a:ext cx="9328785" cy="186563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ICAgI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ICAgI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chemeClr val="tx1"/>
                  </a:solidFill>
                  <a:uFill>
                    <a:solidFill>
                      <a:srgbClr val="000000"/>
                    </a:solidFill>
                  </a:uFill>
                  <a:latin typeface="Clear Sans" charset="0"/>
                  <a:ea typeface="Clear Sans" charset="0"/>
                  <a:cs typeface="Clear Sans" charset="0"/>
                </a:defRPr>
              </a:pPr>
              <a:r>
                <a:t>Ринок: поняття, умови формування і функції</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ICAgI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w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 це соціально-економічні відносини між відособленими виробниками і споживачами в процесі обміну продуктами або послугами. За допомогою цих відносин визначається суспільна цінність товарів, відображена у їх ціні.</a:t>
              </a:r>
            </a:p>
            <a:p>
              <a:pPr marL="0" marR="144780" indent="0" algn="l" defTabSz="449580">
                <a:lnSpc>
                  <a:spcPct val="100000"/>
                </a:lnSpc>
                <a:spcBef>
                  <a:spcPts val="765"/>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Сучасний ринок - це основний елемент складної системи господарювання.</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є сукупністю конкретних механізмів, важелів та інструментів, які забезпечують реалізацію інтересів продавців та покупців ресурсів, товарів, послуг на еквівалентній основі.</a:t>
              </a:r>
            </a:p>
            <a:p>
              <a:pPr marL="0" marR="0" indent="0" algn="l" defTabSz="449580">
                <a:lnSpc>
                  <a:spcPct val="100000"/>
                </a:lnSpc>
                <a:spcBef>
                  <a:spcPts val="0"/>
                </a:spcBef>
                <a:spcAft>
                  <a:spcPts val="0"/>
                </a:spcAft>
                <a:buNone/>
                <a:tabLst/>
                <a:defRPr sz="1000" b="0" i="0" u="none" strike="noStrike" kern="1" cap="none" spc="0" baseline="0">
                  <a:solidFill>
                    <a:srgbClr val="000000"/>
                  </a:solidFill>
                  <a:effectLst/>
                  <a:latin typeface="Calibri" pitchFamily="2" charset="-52"/>
                  <a:ea typeface="SimSun" charset="0"/>
                  <a:cs typeface="Times New Roman" pitchFamily="1" charset="-52"/>
                </a:defRPr>
              </a:pPr>
              <a:endParaRP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3"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4"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5" name="Группа6"/>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ICAgIfAAAAVAAAAAAAAAAAAAAAAAAAAAAAAAAAAAAAAAAAAAAAAAAAAAAAAAAAAAAAAAAAAAAAAAAAAAAAAAAAAAAAAAAAAAAAAAAAAAAAAAAAAAAAAAAAAAAAAAAAACEAAAAYAAAAFAAAAIsPAABMBAAAyysAAMwkAAAAAAAAJgAAAAgAAAD/////AAAAAA=="/>
              </a:ext>
            </a:extLst>
          </p:cNvGrpSpPr>
          <p:nvPr/>
        </p:nvGrpSpPr>
        <p:grpSpPr>
          <a:xfrm>
            <a:off x="2526665" y="698500"/>
            <a:ext cx="4592320" cy="5283200"/>
            <a:chOff x="2526665" y="698500"/>
            <a:chExt cx="4592320" cy="5283200"/>
          </a:xfrm>
        </p:grpSpPr>
        <p:sp>
          <p:nvSpPr>
            <p:cNvPr id="13" name="Прямоугольник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IxoAAEwEAACrHQAAbBIAAAAAAAAmAAAACAAAAP//////////MAAAABQAAAAAAAAAAAD//wAAAQAAAP//AAABAA=="/>
                </a:ext>
              </a:extLst>
            </p:cNvSpPr>
            <p:nvPr/>
          </p:nvSpPr>
          <p:spPr>
            <a:xfrm rot="16199617">
              <a:off x="3387725" y="1559560"/>
              <a:ext cx="2296160" cy="574040"/>
            </a:xfrm>
            <a:prstGeom prst="rect">
              <a:avLst/>
            </a:prstGeom>
            <a:solidFill>
              <a:srgbClr val="65C0C0"/>
            </a:solidFill>
            <a:ln>
              <a:noFill/>
            </a:ln>
            <a:effectLst/>
          </p:spPr>
        </p:sp>
        <p:sp>
          <p:nvSpPr>
            <p:cNvPr id="12"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qx0AAFoTAADLKwAA4hYAAAAAAAAmAAAACAAAAP//////////MAAAABQAAAAAAAAAAAD//wAAAQAAAP//AAABAA=="/>
                </a:ext>
              </a:extLst>
            </p:cNvSpPr>
            <p:nvPr/>
          </p:nvSpPr>
          <p:spPr>
            <a:xfrm rot="21599617">
              <a:off x="4822825" y="3145790"/>
              <a:ext cx="2296160" cy="574040"/>
            </a:xfrm>
            <a:prstGeom prst="rect">
              <a:avLst/>
            </a:prstGeom>
            <a:solidFill>
              <a:srgbClr val="65C0C0"/>
            </a:solidFill>
            <a:ln>
              <a:noFill/>
            </a:ln>
            <a:effectLst/>
          </p:spPr>
        </p:sp>
        <p:sp>
          <p:nvSpPr>
            <p:cNvPr id="11" name="Прямоугольник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BA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BoAAKwWAAD8HQAAzCQAAAAAAAAmAAAACAAAAP//////////MAAAABQAAAAAAAAAAAD//wAAAQAAAP//AAABAA=="/>
                </a:ext>
              </a:extLst>
            </p:cNvSpPr>
            <p:nvPr/>
          </p:nvSpPr>
          <p:spPr>
            <a:xfrm rot="16199617">
              <a:off x="3439160" y="4546600"/>
              <a:ext cx="2296160" cy="574040"/>
            </a:xfrm>
            <a:prstGeom prst="rect">
              <a:avLst/>
            </a:prstGeom>
            <a:solidFill>
              <a:srgbClr val="65C0C0"/>
            </a:solidFill>
            <a:ln>
              <a:noFill/>
            </a:ln>
            <a:effectLst/>
          </p:spPr>
        </p:sp>
        <p:sp>
          <p:nvSpPr>
            <p:cNvPr id="10"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iw8AACQTAACrHQAArBYAAAAAAAAmAAAACAAAAP//////////MAAAABQAAAAAAAAAAAD//wAAAQAAAP//AAABAA=="/>
                </a:ext>
              </a:extLst>
            </p:cNvSpPr>
            <p:nvPr/>
          </p:nvSpPr>
          <p:spPr>
            <a:xfrm rot="21599617">
              <a:off x="2526665" y="3111500"/>
              <a:ext cx="2296160" cy="574040"/>
            </a:xfrm>
            <a:prstGeom prst="rect">
              <a:avLst/>
            </a:prstGeom>
            <a:solidFill>
              <a:srgbClr val="65C0C0"/>
            </a:solidFill>
            <a:ln>
              <a:noFill/>
            </a:ln>
            <a:effectLst/>
          </p:spPr>
        </p:sp>
        <p:grpSp>
          <p:nvGrpSpPr>
            <p:cNvPr id="7"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DQEMAQfAAAAVAAAAAAAAAAAAAAAAAAAAAAAAAAAAAAAAAAAAAAAAAAAAAAAAAAAAAAAAAAAAAAAAAAAAAAAAAAAAAAAAAAAAAAAAAAAAAAAAAAAAAAAAAAAAAAAAAAAACEAAAAYAAAAFAAAACoTAADsCwAARiUAAAgeAAAAAAAAJgAAAAgAAAD/////AAAAAA=="/>
                </a:ext>
              </a:extLst>
            </p:cNvGrpSpPr>
            <p:nvPr/>
          </p:nvGrpSpPr>
          <p:grpSpPr>
            <a:xfrm>
              <a:off x="3115310" y="1938020"/>
              <a:ext cx="2943860" cy="2943860"/>
              <a:chOff x="3115310" y="1938020"/>
              <a:chExt cx="2943860" cy="2943860"/>
            </a:xfrm>
          </p:grpSpPr>
          <p:sp>
            <p:nvSpPr>
              <p:cNvPr id="9"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KhMAAOwLAABGJQAACB4AAAAAAAAmAAAACAAAAP//////////MAAAABQAAAAAAAAAAAD//wAAAQAAAP//AAABAA=="/>
                  </a:ext>
                </a:extLst>
              </p:cNvSpPr>
              <p:nvPr/>
            </p:nvSpPr>
            <p:spPr>
              <a:xfrm>
                <a:off x="3115310" y="1938020"/>
                <a:ext cx="2943860" cy="2943860"/>
              </a:xfrm>
              <a:prstGeom prst="ellipse">
                <a:avLst/>
              </a:prstGeom>
              <a:solidFill>
                <a:srgbClr val="65C0C0"/>
              </a:solidFill>
              <a:ln>
                <a:noFill/>
              </a:ln>
              <a:effectLst/>
            </p:spPr>
          </p:sp>
          <p:sp>
            <p:nvSpPr>
              <p:cNvPr id="8" name="Эллипс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aBMAACoMAABQJAAAEh0AAAAAAAAmAAAACAAAAP//////////MAAAABQAAAAAAAAAAAD//wAAAQAAAP//AAABAA=="/>
                  </a:ext>
                </a:extLst>
              </p:cNvSpPr>
              <p:nvPr/>
            </p:nvSpPr>
            <p:spPr>
              <a:xfrm>
                <a:off x="3154680" y="1977390"/>
                <a:ext cx="2748280" cy="2748280"/>
              </a:xfrm>
              <a:prstGeom prst="ellipse">
                <a:avLst/>
              </a:prstGeom>
              <a:solidFill>
                <a:srgbClr val="8CD0D0"/>
              </a:solidFill>
              <a:ln>
                <a:noFill/>
              </a:ln>
              <a:effectLst/>
            </p:spPr>
          </p:sp>
        </p:grpSp>
        <p:sp>
          <p:nvSpPr>
            <p:cNvPr id="6" name="ЗаголовокСлайд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w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RMAAPcQAACOJAAA/BgAAAAAAAAmAAAACAAAAP//////////MAAAABQAAAAAAAAAAAD//wAAAQAAAP//AAABAA=="/>
                </a:ext>
              </a:extLst>
            </p:cNvSpPr>
            <p:nvPr/>
          </p:nvSpPr>
          <p:spPr>
            <a:xfrm>
              <a:off x="3231515" y="2757805"/>
              <a:ext cx="2710815" cy="1303655"/>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400" b="1" i="0" u="none" strike="noStrike" kern="1" cap="none" spc="0" baseline="0">
                  <a:solidFill>
                    <a:srgbClr val="FFFFFF"/>
                  </a:solidFill>
                  <a:uFill>
                    <a:solidFill>
                      <a:srgbClr val="000000"/>
                    </a:solidFill>
                  </a:uFill>
                  <a:latin typeface="Clear Sans" charset="0"/>
                  <a:ea typeface="Clear Sans" charset="0"/>
                  <a:cs typeface="Clear Sans" charset="0"/>
                </a:defRPr>
              </a:pPr>
              <a:r>
                <a:t>Умови функціонування ринку</a:t>
              </a:r>
            </a:p>
          </p:txBody>
        </p:sp>
      </p:grpSp>
      <p:grpSp>
        <p:nvGrpSpPr>
          <p:cNvPr id="14"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ICAgIfAAAAVAAAAAAAAAAAAAAAAAAAAAAAAAAAAAAAAAAAAAAAAAAAAAAAAAAAAAAAAAAAAAAAAAAAAAAAAAAAAAAAAAAAAAAAAAAAAAAAAAAAAAAAAAAAAAAAAAAAACEAAAAYAAAAFAAAAE0CAADGDwAATxEAAO0ZAAAAAAAAJgAAAAgAAAD/////AAAAAA=="/>
              </a:ext>
            </a:extLst>
          </p:cNvGrpSpPr>
          <p:nvPr/>
        </p:nvGrpSpPr>
        <p:grpSpPr>
          <a:xfrm>
            <a:off x="374015" y="2564130"/>
            <a:ext cx="2439670" cy="1650365"/>
            <a:chOff x="374015" y="2564130"/>
            <a:chExt cx="2439670" cy="1650365"/>
          </a:xfrm>
        </p:grpSpPr>
        <p:sp>
          <p:nvSpPr>
            <p:cNvPr id="17"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TQIAAMYPAABPEQAA7RkAAAAAAAAmAAAACAAAAP//////////MAAAABQAAAAAAAAAAAD//wAAAQAAAP//AAABAA=="/>
                </a:ext>
              </a:extLst>
            </p:cNvSpPr>
            <p:nvPr/>
          </p:nvSpPr>
          <p:spPr>
            <a:xfrm>
              <a:off x="374015" y="2564130"/>
              <a:ext cx="2439670" cy="1650365"/>
            </a:xfrm>
            <a:prstGeom prst="roundRect">
              <a:avLst>
                <a:gd name="adj" fmla="val 16667"/>
              </a:avLst>
            </a:prstGeom>
            <a:solidFill>
              <a:srgbClr val="65C0C0"/>
            </a:solidFill>
            <a:ln>
              <a:noFill/>
            </a:ln>
            <a:effectLst/>
          </p:spPr>
        </p:sp>
        <p:sp>
          <p:nvSpPr>
            <p:cNvPr id="16"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TQIAAMYPAADrEAAAhBkAAAAAAAAmAAAACAAAAP//////////MAAAABQAAAAAAAAAAAD//wAAAQAAAP//AAABAA=="/>
                </a:ext>
              </a:extLst>
            </p:cNvSpPr>
            <p:nvPr/>
          </p:nvSpPr>
          <p:spPr>
            <a:xfrm>
              <a:off x="374015" y="2564130"/>
              <a:ext cx="2376170" cy="1583690"/>
            </a:xfrm>
            <a:prstGeom prst="roundRect">
              <a:avLst>
                <a:gd name="adj" fmla="val 16667"/>
              </a:avLst>
            </a:prstGeom>
            <a:solidFill>
              <a:srgbClr val="8CD0D0"/>
            </a:solidFill>
            <a:ln>
              <a:noFill/>
            </a:ln>
            <a:effectLst/>
          </p:spPr>
        </p:sp>
        <p:sp>
          <p:nvSpPr>
            <p:cNvPr id="15"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QIAAMYPAADrEAAAhBkAAAAAAAAmAAAACAAAAP//////////MAAAABQAAAAAAAAAAAD//wAAAQAAAP//AAABAA=="/>
                </a:ext>
              </a:extLst>
            </p:cNvSpPr>
            <p:nvPr/>
          </p:nvSpPr>
          <p:spPr>
            <a:xfrm>
              <a:off x="374015" y="2564130"/>
              <a:ext cx="2376170" cy="158369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Соціально- психологічні</a:t>
              </a:r>
            </a:p>
            <a:p>
              <a:pPr marL="0" marR="0" indent="0" algn="ctr" defTabSz="449580">
                <a:lnSpc>
                  <a:spcPct val="100000"/>
                </a:lnSpc>
                <a:spcBef>
                  <a:spcPts val="0"/>
                </a:spcBef>
                <a:spcAft>
                  <a:spcPts val="0"/>
                </a:spcAft>
                <a:buNone/>
                <a:tabLst/>
                <a:defRPr sz="1000" b="0" i="0" u="none" strike="noStrike" kern="1" cap="none" spc="0" baseline="0">
                  <a:solidFill>
                    <a:srgbClr val="000000"/>
                  </a:solidFill>
                  <a:effectLst/>
                  <a:latin typeface="Calibri" pitchFamily="2" charset="-52"/>
                  <a:ea typeface="SimSun" charset="0"/>
                  <a:cs typeface="Times New Roman" pitchFamily="1" charset="-52"/>
                </a:defRPr>
              </a:pPr>
              <a:endParaRPr/>
            </a:p>
          </p:txBody>
        </p:sp>
      </p:grpSp>
      <p:grpSp>
        <p:nvGrpSpPr>
          <p:cNvPr id="18"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PAmAAAAEAAA8jUAACcaAAAAAAAAJgAAAAgAAAD/////AAAAAA=="/>
              </a:ext>
            </a:extLst>
          </p:cNvGrpSpPr>
          <p:nvPr/>
        </p:nvGrpSpPr>
        <p:grpSpPr>
          <a:xfrm>
            <a:off x="6329680" y="2600960"/>
            <a:ext cx="2439670" cy="1650365"/>
            <a:chOff x="6329680" y="2600960"/>
            <a:chExt cx="2439670" cy="1650365"/>
          </a:xfrm>
        </p:grpSpPr>
        <p:sp>
          <p:nvSpPr>
            <p:cNvPr id="21"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8CYAAAAQAADyNQAAJxoAAAAAAAAmAAAACAAAAP//////////MAAAABQAAAAAAAAAAAD//wAAAQAAAP//AAABAA=="/>
                </a:ext>
              </a:extLst>
            </p:cNvSpPr>
            <p:nvPr/>
          </p:nvSpPr>
          <p:spPr>
            <a:xfrm>
              <a:off x="6329680" y="2600960"/>
              <a:ext cx="2439670" cy="1650365"/>
            </a:xfrm>
            <a:prstGeom prst="roundRect">
              <a:avLst>
                <a:gd name="adj" fmla="val 16667"/>
              </a:avLst>
            </a:prstGeom>
            <a:solidFill>
              <a:srgbClr val="65C0C0"/>
            </a:solidFill>
            <a:ln>
              <a:noFill/>
            </a:ln>
            <a:effectLst/>
          </p:spPr>
        </p:sp>
        <p:sp>
          <p:nvSpPr>
            <p:cNvPr id="20" name="Автофигура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8CYAAAAQAACONQAAvhkAAAAAAAAmAAAACAAAAP//////////MAAAABQAAAAAAAAAAAD//wAAAQAAAP//AAABAA=="/>
                </a:ext>
              </a:extLst>
            </p:cNvSpPr>
            <p:nvPr/>
          </p:nvSpPr>
          <p:spPr>
            <a:xfrm>
              <a:off x="6329680" y="2600960"/>
              <a:ext cx="2376170" cy="1583690"/>
            </a:xfrm>
            <a:prstGeom prst="roundRect">
              <a:avLst>
                <a:gd name="adj" fmla="val 16667"/>
              </a:avLst>
            </a:prstGeom>
            <a:solidFill>
              <a:srgbClr val="8CD0D0"/>
            </a:solidFill>
            <a:ln>
              <a:noFill/>
            </a:ln>
            <a:effectLst/>
          </p:spPr>
        </p:sp>
        <p:sp>
          <p:nvSpPr>
            <p:cNvPr id="19"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8CYAAAAQAACONQAAvhkAAAAAAAAmAAAACAAAAP//////////MAAAABQAAAAAAAAAAAD//wAAAQAAAP//AAABAA=="/>
                </a:ext>
              </a:extLst>
            </p:cNvSpPr>
            <p:nvPr/>
          </p:nvSpPr>
          <p:spPr>
            <a:xfrm>
              <a:off x="6329680" y="2600960"/>
              <a:ext cx="2376170" cy="158369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Соціальні</a:t>
              </a:r>
            </a:p>
            <a:p>
              <a:pPr marL="0" marR="0" indent="0" algn="ctr" defTabSz="449580">
                <a:lnSpc>
                  <a:spcPct val="100000"/>
                </a:lnSpc>
                <a:spcBef>
                  <a:spcPts val="0"/>
                </a:spcBef>
                <a:spcAft>
                  <a:spcPts val="0"/>
                </a:spcAft>
                <a:buNone/>
                <a:tabLst/>
                <a:defRPr sz="1000" b="0" i="0" u="none" strike="noStrike" kern="1" cap="none" spc="0" baseline="0">
                  <a:solidFill>
                    <a:srgbClr val="000000"/>
                  </a:solidFill>
                  <a:effectLst/>
                  <a:latin typeface="Calibri" pitchFamily="2" charset="-52"/>
                  <a:ea typeface="SimSun" charset="0"/>
                  <a:cs typeface="Times New Roman" pitchFamily="1" charset="-52"/>
                </a:defRPr>
              </a:pPr>
              <a:endParaRPr/>
            </a:p>
          </p:txBody>
        </p:sp>
      </p:grpSp>
      <p:grpSp>
        <p:nvGrpSpPr>
          <p:cNvPr id="22"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ICAgIfAAAAVAAAAAAAAAAAAAAAAAAAAAAAAAAAAAAAAAAAAAAAAAAAAAAAAAAAAAAAAAAAAAAAAAAAAAAAAAAAAAAAAAAAAAAAAAAAAAAAAAAAAAAAAAAAAAAAAAAAACEAAAAYAAAAFAAAAH8UAAA1AQAAgSMAAFwLAAAAAAAAJgAAAAgAAAD/////AAAAAA=="/>
              </a:ext>
            </a:extLst>
          </p:cNvGrpSpPr>
          <p:nvPr/>
        </p:nvGrpSpPr>
        <p:grpSpPr>
          <a:xfrm>
            <a:off x="3331845" y="196215"/>
            <a:ext cx="2439670" cy="1650365"/>
            <a:chOff x="3331845" y="196215"/>
            <a:chExt cx="2439670" cy="1650365"/>
          </a:xfrm>
        </p:grpSpPr>
        <p:sp>
          <p:nvSpPr>
            <p:cNvPr id="25" name="Автофигура10"/>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fxQAADUBAACBIwAAXAsAAAAAAAAmAAAACAAAAP//////////MAAAABQAAAAAAAAAAAD//wAAAQAAAP//AAABAA=="/>
                </a:ext>
              </a:extLst>
            </p:cNvSpPr>
            <p:nvPr/>
          </p:nvSpPr>
          <p:spPr>
            <a:xfrm>
              <a:off x="3331845" y="196215"/>
              <a:ext cx="2439670" cy="1650365"/>
            </a:xfrm>
            <a:prstGeom prst="roundRect">
              <a:avLst>
                <a:gd name="adj" fmla="val 16667"/>
              </a:avLst>
            </a:prstGeom>
            <a:solidFill>
              <a:srgbClr val="65C0C0"/>
            </a:solidFill>
            <a:ln>
              <a:noFill/>
            </a:ln>
            <a:effectLst/>
          </p:spPr>
        </p:sp>
        <p:sp>
          <p:nvSpPr>
            <p:cNvPr id="24"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fxQAADUBAAAdIwAA8woAAAAAAAAmAAAACAAAAP//////////MAAAABQAAAAAAAAAAAD//wAAAQAAAP//AAABAA=="/>
                </a:ext>
              </a:extLst>
            </p:cNvSpPr>
            <p:nvPr/>
          </p:nvSpPr>
          <p:spPr>
            <a:xfrm>
              <a:off x="3331845" y="196215"/>
              <a:ext cx="2376170" cy="1583690"/>
            </a:xfrm>
            <a:prstGeom prst="roundRect">
              <a:avLst>
                <a:gd name="adj" fmla="val 16667"/>
              </a:avLst>
            </a:prstGeom>
            <a:solidFill>
              <a:srgbClr val="8CD0D0"/>
            </a:solidFill>
            <a:ln>
              <a:noFill/>
            </a:ln>
            <a:effectLst/>
          </p:spPr>
        </p:sp>
        <p:sp>
          <p:nvSpPr>
            <p:cNvPr id="23" name="Текстовое поле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xQAADUBAAAdIwAA8woAAAAAAAAmAAAACAAAAP//////////MAAAABQAAAAAAAAAAAD//wAAAQAAAP//AAABAA=="/>
                </a:ext>
              </a:extLst>
            </p:cNvSpPr>
            <p:nvPr/>
          </p:nvSpPr>
          <p:spPr>
            <a:xfrm>
              <a:off x="3331845" y="196215"/>
              <a:ext cx="2376170" cy="158369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Економічні</a:t>
              </a:r>
            </a:p>
            <a:p>
              <a:pPr marL="0" marR="0" indent="0" algn="ctr" defTabSz="449580">
                <a:lnSpc>
                  <a:spcPct val="100000"/>
                </a:lnSpc>
                <a:spcBef>
                  <a:spcPts val="0"/>
                </a:spcBef>
                <a:spcAft>
                  <a:spcPts val="0"/>
                </a:spcAft>
                <a:buNone/>
                <a:tabLst/>
                <a:defRPr sz="1000" b="0" i="0" u="none" strike="noStrike" kern="1" cap="none" spc="0" baseline="0">
                  <a:solidFill>
                    <a:srgbClr val="000000"/>
                  </a:solidFill>
                  <a:effectLst/>
                  <a:latin typeface="Calibri" pitchFamily="2" charset="-52"/>
                  <a:ea typeface="SimSun" charset="0"/>
                  <a:cs typeface="Times New Roman" pitchFamily="1" charset="-52"/>
                </a:defRPr>
              </a:pPr>
              <a:endParaRPr/>
            </a:p>
          </p:txBody>
        </p:sp>
      </p:grpSp>
      <p:grpSp>
        <p:nvGrpSpPr>
          <p:cNvPr id="26" name="Группа5"/>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HBvcz0fAAAAVAAAAAAAAAAAAAAAAAAAAAAAAAAAAAAAAAAAAAAAAAAAAAAAAAAAAAAAAAAAAAAAAAAAAAAAAAAAAAAAAAAAAAAAAAAAAAAAAAAAAAAAAAAAAAAAAAAAACEAAAAYAAAAFAAAAM8UAADVHgAA0SMAAPwoAAAAAAAAJgAAAAgAAAD/////AAAAAA=="/>
              </a:ext>
            </a:extLst>
          </p:cNvGrpSpPr>
          <p:nvPr/>
        </p:nvGrpSpPr>
        <p:grpSpPr>
          <a:xfrm>
            <a:off x="3382645" y="5012055"/>
            <a:ext cx="2439670" cy="1650365"/>
            <a:chOff x="3382645" y="5012055"/>
            <a:chExt cx="2439670" cy="1650365"/>
          </a:xfrm>
        </p:grpSpPr>
        <p:sp>
          <p:nvSpPr>
            <p:cNvPr id="29"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zxQAANUeAADRIwAA/CgAAAAAAAAmAAAACAAAAP//////////MAAAABQAAAAAAAAAAAD//wAAAQAAAP//AAABAA=="/>
                </a:ext>
              </a:extLst>
            </p:cNvSpPr>
            <p:nvPr/>
          </p:nvSpPr>
          <p:spPr>
            <a:xfrm>
              <a:off x="3382645" y="5012055"/>
              <a:ext cx="2439670" cy="1650365"/>
            </a:xfrm>
            <a:prstGeom prst="roundRect">
              <a:avLst>
                <a:gd name="adj" fmla="val 16667"/>
              </a:avLst>
            </a:prstGeom>
            <a:solidFill>
              <a:srgbClr val="65C0C0"/>
            </a:solidFill>
            <a:ln>
              <a:noFill/>
            </a:ln>
            <a:effectLst/>
          </p:spPr>
        </p:sp>
        <p:sp>
          <p:nvSpPr>
            <p:cNvPr id="28" name="Автофигура9"/>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VVVVVVVV1T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zxQAANUeAABtIwAAkygAAAAAAAAmAAAACAAAAP//////////MAAAABQAAAAAAAAAAAD//wAAAQAAAP//AAABAA=="/>
                </a:ext>
              </a:extLst>
            </p:cNvSpPr>
            <p:nvPr/>
          </p:nvSpPr>
          <p:spPr>
            <a:xfrm>
              <a:off x="3382645" y="5012055"/>
              <a:ext cx="2376170" cy="1583690"/>
            </a:xfrm>
            <a:prstGeom prst="roundRect">
              <a:avLst>
                <a:gd name="adj" fmla="val 16667"/>
              </a:avLst>
            </a:prstGeom>
            <a:solidFill>
              <a:srgbClr val="8CD0D0"/>
            </a:solidFill>
            <a:ln>
              <a:noFill/>
            </a:ln>
            <a:effectLst/>
          </p:spPr>
        </p:sp>
        <p:sp>
          <p:nvSpPr>
            <p:cNvPr id="27"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xQAANUeAABtIwAAkygAAAAAAAAmAAAACAAAAP//////////MAAAABQAAAAAAAAAAAD//wAAAQAAAP//AAABAA=="/>
                </a:ext>
              </a:extLst>
            </p:cNvSpPr>
            <p:nvPr/>
          </p:nvSpPr>
          <p:spPr>
            <a:xfrm>
              <a:off x="3382645" y="5012055"/>
              <a:ext cx="2376170" cy="158369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Правові</a:t>
              </a:r>
            </a:p>
            <a:p>
              <a:pPr marL="0" marR="0" indent="0" algn="ctr" defTabSz="449580">
                <a:lnSpc>
                  <a:spcPct val="100000"/>
                </a:lnSpc>
                <a:spcBef>
                  <a:spcPts val="0"/>
                </a:spcBef>
                <a:spcAft>
                  <a:spcPts val="0"/>
                </a:spcAft>
                <a:buNone/>
                <a:tabLst/>
                <a:defRPr sz="1000" b="0" i="0" u="none" strike="noStrike" kern="1" cap="none" spc="0" baseline="0">
                  <a:solidFill>
                    <a:srgbClr val="000000"/>
                  </a:solidFill>
                  <a:effectLst/>
                  <a:latin typeface="Calibri" pitchFamily="2" charset="-52"/>
                  <a:ea typeface="SimSun" charset="0"/>
                  <a:cs typeface="Times New Roman" pitchFamily="1" charset="-52"/>
                </a:defRPr>
              </a:pPr>
              <a:endParaRP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2.5"/>
                                          </p:val>
                                        </p:tav>
                                        <p:tav tm="100000">
                                          <p:val>
                                            <p:strVal val="#ppt_w"/>
                                          </p:val>
                                        </p:tav>
                                      </p:tavLst>
                                    </p:anim>
                                    <p:anim calcmode="lin" valueType="num">
                                      <p:cBhvr>
                                        <p:cTn id="8" dur="500" fill="hold"/>
                                        <p:tgtEl>
                                          <p:spTgt spid="5"/>
                                        </p:tgtEl>
                                        <p:attrNameLst>
                                          <p:attrName>ppt_h</p:attrName>
                                        </p:attrNameLst>
                                      </p:cBhvr>
                                      <p:tavLst>
                                        <p:tav tm="0">
                                          <p:val>
                                            <p:strVal val="#ppt_h*0.01"/>
                                          </p:val>
                                        </p:tav>
                                        <p:tav tm="100000">
                                          <p:val>
                                            <p:strVal val="#ppt_h"/>
                                          </p:val>
                                        </p:tav>
                                      </p:tavLst>
                                    </p:anim>
                                    <p:anim calcmode="lin" valueType="num">
                                      <p:cBhvr>
                                        <p:cTn id="9" dur="500" fill="hold"/>
                                        <p:tgtEl>
                                          <p:spTgt spid="5"/>
                                        </p:tgtEl>
                                        <p:attrNameLst>
                                          <p:attrName>ppt_x</p:attrName>
                                        </p:attrNameLst>
                                      </p:cBhvr>
                                      <p:tavLst>
                                        <p:tav tm="0">
                                          <p:val>
                                            <p:strVal val="#ppt_x"/>
                                          </p:val>
                                        </p:tav>
                                        <p:tav tm="100000">
                                          <p:val>
                                            <p:strVal val="#ppt_x"/>
                                          </p:val>
                                        </p:tav>
                                      </p:tavLst>
                                    </p:anim>
                                    <p:anim calcmode="lin" valueType="num">
                                      <p:cBhvr>
                                        <p:cTn id="10" dur="500" fill="hold"/>
                                        <p:tgtEl>
                                          <p:spTgt spid="5"/>
                                        </p:tgtEl>
                                        <p:attrNameLst>
                                          <p:attrName>ppt_y</p:attrName>
                                        </p:attrNameLst>
                                      </p:cBhvr>
                                      <p:tavLst>
                                        <p:tav tm="0">
                                          <p:val>
                                            <p:strVal val="#ppt_h+1"/>
                                          </p:val>
                                        </p:tav>
                                        <p:tav tm="100000">
                                          <p:val>
                                            <p:strVal val="#ppt_y"/>
                                          </p:val>
                                        </p:tav>
                                      </p:tavLst>
                                    </p:anim>
                                    <p:animEffect transition="in" filter="fade">
                                      <p:cBhvr>
                                        <p:cTn id="11" dur="500"/>
                                        <p:tgtEl>
                                          <p:spTgt spid="5"/>
                                        </p:tgtEl>
                                      </p:cBhvr>
                                    </p:animEffect>
                                  </p:childTnLst>
                                </p:cTn>
                              </p:par>
                            </p:childTnLst>
                          </p:cTn>
                        </p:par>
                        <p:par>
                          <p:cTn id="12" fill="hold">
                            <p:stCondLst>
                              <p:cond delay="500"/>
                            </p:stCondLst>
                            <p:childTnLst>
                              <p:par>
                                <p:cTn id="13" presetID="27" presetClass="emph" presetSubtype="0" fill="hold" grpId="1" nodeType="afterEffect">
                                  <p:stCondLst>
                                    <p:cond delay="0"/>
                                  </p:stCondLst>
                                  <p:childTnLst>
                                    <p:animClr clrSpc="rgb">
                                      <p:cBhvr override="childStyle">
                                        <p:cTn id="14" dur="250" autoRev="1" fill="hold"/>
                                        <p:tgtEl>
                                          <p:spTgt spid="5"/>
                                        </p:tgtEl>
                                        <p:attrNameLst>
                                          <p:attrName>style.color</p:attrName>
                                        </p:attrNameLst>
                                      </p:cBhvr>
                                      <p:to>
                                        <a:schemeClr val="bg1"/>
                                      </p:to>
                                    </p:animClr>
                                    <p:animClr clrSpc="rgb">
                                      <p:cBhvr>
                                        <p:cTn id="15" dur="250" autoRev="1" fill="hold"/>
                                        <p:tgtEl>
                                          <p:spTgt spid="5"/>
                                        </p:tgtEl>
                                        <p:attrNameLst>
                                          <p:attrName>fillcolor</p:attrName>
                                        </p:attrNameLst>
                                      </p:cBhvr>
                                      <p:to>
                                        <a:schemeClr val="bg1"/>
                                      </p:to>
                                    </p:animClr>
                                    <p:set>
                                      <p:cBhvr>
                                        <p:cTn id="16" dur="250" autoRev="1" fill="hold">
                                          <p:stCondLst>
                                            <p:cond delay="0"/>
                                          </p:stCondLst>
                                        </p:cTn>
                                        <p:tgtEl>
                                          <p:spTgt spid="5"/>
                                        </p:tgtEl>
                                        <p:attrNameLst>
                                          <p:attrName>fill.type</p:attrName>
                                        </p:attrNameLst>
                                      </p:cBhvr>
                                      <p:to>
                                        <p:strVal val="solid"/>
                                      </p:to>
                                    </p:set>
                                    <p:set>
                                      <p:cBhvr>
                                        <p:cTn id="17" dur="250" autoRev="1" fill="hold">
                                          <p:stCondLst>
                                            <p:cond delay="0"/>
                                          </p:stCondLst>
                                        </p:cTn>
                                        <p:tgtEl>
                                          <p:spTgt spid="5"/>
                                        </p:tgtEl>
                                        <p:attrNameLst>
                                          <p:attrName>fill.on</p:attrName>
                                        </p:attrNameLst>
                                      </p:cBhvr>
                                      <p:to>
                                        <p:strVal val="true"/>
                                      </p:to>
                                    </p:set>
                                  </p:childTnLst>
                                </p:cTn>
                              </p:par>
                            </p:childTnLst>
                          </p:cTn>
                        </p:par>
                        <p:par>
                          <p:cTn id="18" fill="hold">
                            <p:stCondLst>
                              <p:cond delay="1000"/>
                            </p:stCondLst>
                            <p:childTnLst>
                              <p:par>
                                <p:cTn id="19" presetID="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ppt_x</p:attrName>
                                        </p:attrNameLst>
                                      </p:cBhvr>
                                      <p:tavLst>
                                        <p:tav tm="0">
                                          <p:val>
                                            <p:strVal val="1+#ppt_w/2"/>
                                          </p:val>
                                        </p:tav>
                                        <p:tav tm="100000">
                                          <p:val>
                                            <p:strVal val="#ppt_x"/>
                                          </p:val>
                                        </p:tav>
                                      </p:tavLst>
                                    </p:anim>
                                    <p:anim calcmode="lin" valueType="num">
                                      <p:cBhvr>
                                        <p:cTn id="22" dur="500" fill="hold"/>
                                        <p:tgtEl>
                                          <p:spTgt spid="18"/>
                                        </p:tgtEl>
                                        <p:attrNameLst>
                                          <p:attrName>ppt_y</p:attrName>
                                        </p:attrNameLst>
                                      </p:cBhvr>
                                      <p:tavLst>
                                        <p:tav tm="0">
                                          <p:val>
                                            <p:strVal val="#ppt_y"/>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ppt_x</p:attrName>
                                        </p:attrNameLst>
                                      </p:cBhvr>
                                      <p:tavLst>
                                        <p:tav tm="0">
                                          <p:val>
                                            <p:strVal val="#ppt_x"/>
                                          </p:val>
                                        </p:tav>
                                        <p:tav tm="100000">
                                          <p:val>
                                            <p:strVal val="#ppt_x"/>
                                          </p:val>
                                        </p:tav>
                                      </p:tavLst>
                                    </p:anim>
                                    <p:anim calcmode="lin" valueType="num">
                                      <p:cBhvr>
                                        <p:cTn id="26" dur="500" fill="hold"/>
                                        <p:tgtEl>
                                          <p:spTgt spid="22"/>
                                        </p:tgtEl>
                                        <p:attrNameLst>
                                          <p:attrName>ppt_y</p:attrName>
                                        </p:attrNameLst>
                                      </p:cBhvr>
                                      <p:tavLst>
                                        <p:tav tm="0">
                                          <p:val>
                                            <p:strVal val="0-#ppt_h/2"/>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ppt_x</p:attrName>
                                        </p:attrNameLst>
                                      </p:cBhvr>
                                      <p:tavLst>
                                        <p:tav tm="0">
                                          <p:val>
                                            <p:strVal val="0-#ppt_w/2"/>
                                          </p:val>
                                        </p:tav>
                                        <p:tav tm="100000">
                                          <p:val>
                                            <p:strVal val="#ppt_x"/>
                                          </p:val>
                                        </p:tav>
                                      </p:tavLst>
                                    </p:anim>
                                    <p:anim calcmode="lin" valueType="num">
                                      <p:cBhvr>
                                        <p:cTn id="30" dur="500" fill="hold"/>
                                        <p:tgtEl>
                                          <p:spTgt spid="14"/>
                                        </p:tgtEl>
                                        <p:attrNameLst>
                                          <p:attrName>ppt_y</p:attrName>
                                        </p:attrNameLst>
                                      </p:cBhvr>
                                      <p:tavLst>
                                        <p:tav tm="0">
                                          <p:val>
                                            <p:strVal val="#ppt_y"/>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ppt_x</p:attrName>
                                        </p:attrNameLst>
                                      </p:cBhvr>
                                      <p:tavLst>
                                        <p:tav tm="0">
                                          <p:val>
                                            <p:strVal val="#ppt_x"/>
                                          </p:val>
                                        </p:tav>
                                        <p:tav tm="100000">
                                          <p:val>
                                            <p:strVal val="#ppt_x"/>
                                          </p:val>
                                        </p:tav>
                                      </p:tavLst>
                                    </p:anim>
                                    <p:anim calcmode="lin" valueType="num">
                                      <p:cBhvr>
                                        <p:cTn id="3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P spid="5" grpId="1" animBg="1" advAuto="0"/>
      <p:bldP spid="14" grpId="0" animBg="1" advAuto="0"/>
      <p:bldP spid="18" grpId="0" animBg="1" advAuto="0"/>
      <p:bldP spid="22" grpId="0" animBg="1" advAuto="0"/>
      <p:bldP spid="26"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YAAAAFAAAA/f///wEAAAA6AAAAAAAAAAAAAAAAAAAAAAAAAA0AAAD9////AwAAABsAAAAAAAAAAAAAAAAAAAEAAAAAEwAAAP3///8BAAAAAgAAAAIAAAAAAAAAAAAAAAAAAAAXAAAA/f///wEAAAACAAAAAQAAAAAAAAAAAAAAAAAAABsAAAD9////AQAAAAIAAAAIAAAAAAAAAAAAAAAAAAAAHwAAAP3///8BAAAAAgAAAAQAAAAAAAAAAAAAAAAAAAA="/>
      </p:ext>
    </p:ext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j////1r9///yOAAA1AgAAAAAAAAmAAAACAAAAP//////////MAAAABQAAAAAAAAAAAD//wAAAQAAAP//AAABAA=="/>
              </a:ext>
            </a:extLst>
          </p:cNvSpPr>
          <p:nvPr/>
        </p:nvSpPr>
        <p:spPr>
          <a:xfrm>
            <a:off x="-71755" y="-430530"/>
            <a:ext cx="9328785" cy="186563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4AZw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4AZw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chemeClr val="tx1"/>
                  </a:solidFill>
                  <a:uFill>
                    <a:solidFill>
                      <a:srgbClr val="000000"/>
                    </a:solidFill>
                  </a:uFill>
                  <a:latin typeface="Clear Sans" charset="0"/>
                  <a:ea typeface="Clear Sans" charset="0"/>
                  <a:cs typeface="Clear Sans" charset="0"/>
                </a:defRPr>
              </a:pPr>
              <a:r>
                <a:t>Ринок: поняття, умови формування і функції</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Сутність сучасного ринку найбільш повно розкривається через його </a:t>
              </a:r>
              <a:r>
                <a:rPr b="1" cap="none"/>
                <a:t>функції, </a:t>
              </a:r>
              <a:r>
                <a:t>важливішими з яких є:</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endParaRPr/>
            </a:p>
          </p:txBody>
        </p:sp>
      </p:grpSp>
      <p:grpSp>
        <p:nvGrpSpPr>
          <p:cNvPr id="16" name="Группа5"/>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4AZwAfAAAAVAAAAAAAAAAAAAAAAAAAAAAAAAAAAAAAAAAAAAAAAAAAAAAAAAAAAAAAAAAAAAAAAAAAAAAAAAAAAAAAAAAAAAAAAAAAAAAAAAAAAAAAAAAAAAAAAAAAACEAAAAYAAAAFAAAAM0BAAAaDwAA8DUAAEMoAAAAAAAAJgAAAAgAAAD/////AAAAAA=="/>
              </a:ext>
            </a:extLst>
          </p:cNvGrpSpPr>
          <p:nvPr/>
        </p:nvGrpSpPr>
        <p:grpSpPr>
          <a:xfrm>
            <a:off x="292735" y="2454910"/>
            <a:ext cx="8475345" cy="4090035"/>
            <a:chOff x="292735" y="2454910"/>
            <a:chExt cx="8475345" cy="4090035"/>
          </a:xfrm>
        </p:grpSpPr>
        <p:sp>
          <p:nvSpPr>
            <p:cNvPr id="18" name="Автофигура8"/>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0AEAABoPAADwNQAAQygAAAAAAAAmAAAACAAAAP//////////MAAAABQAAAAAAAAAAAD//wAAAQAAAP//AAABAA=="/>
                </a:ext>
              </a:extLst>
            </p:cNvSpPr>
            <p:nvPr/>
          </p:nvSpPr>
          <p:spPr>
            <a:xfrm>
              <a:off x="294640" y="2454910"/>
              <a:ext cx="8473440" cy="4090035"/>
            </a:xfrm>
            <a:prstGeom prst="roundRect">
              <a:avLst>
                <a:gd name="adj" fmla="val 3994"/>
              </a:avLst>
            </a:prstGeom>
            <a:solidFill>
              <a:srgbClr val="8CD0D0"/>
            </a:solidFill>
            <a:ln>
              <a:noFill/>
            </a:ln>
            <a:effectLst/>
          </p:spPr>
        </p:sp>
        <p:sp>
          <p:nvSpPr>
            <p:cNvPr id="17"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zQEAABoPAADhMQAAQygAAAAAAAAmAAAACAAAAP//////////MAAAABQAAAAAAAAAAAD//wAAAQAAAP//AAABAA=="/>
                </a:ext>
              </a:extLst>
            </p:cNvSpPr>
            <p:nvPr/>
          </p:nvSpPr>
          <p:spPr>
            <a:xfrm>
              <a:off x="292735" y="2454910"/>
              <a:ext cx="7815580" cy="4090035"/>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ClrTx/>
                <a:buSzTx/>
                <a:buFont typeface="Wingdings" charset="2"/>
                <a:buChar char=""/>
                <a:tabLst>
                  <a:tab pos="1489710" algn="l"/>
                  <a:tab pos="2510155" algn="l"/>
                  <a:tab pos="2726690" algn="l"/>
                  <a:tab pos="3702050" algn="l"/>
                  <a:tab pos="4887595" algn="l"/>
                  <a:tab pos="5829300" algn="l"/>
                  <a:tab pos="606996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Регулююча</a:t>
              </a:r>
            </a:p>
            <a:p>
              <a:pPr marL="0" marR="0" indent="0" algn="l" defTabSz="449580">
                <a:lnSpc>
                  <a:spcPct val="100000"/>
                </a:lnSpc>
                <a:spcBef>
                  <a:spcPts val="0"/>
                </a:spcBef>
                <a:spcAft>
                  <a:spcPts val="0"/>
                </a:spcAft>
                <a:buClrTx/>
                <a:buSzTx/>
                <a:buFont typeface="Wingdings" charset="2"/>
                <a:buChar char=""/>
                <a:tabLst>
                  <a:tab pos="142303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Стимулююча</a:t>
              </a:r>
            </a:p>
            <a:p>
              <a:pPr marL="0" marR="0" indent="0" algn="l" defTabSz="449580">
                <a:lnSpc>
                  <a:spcPct val="100000"/>
                </a:lnSpc>
                <a:spcBef>
                  <a:spcPts val="0"/>
                </a:spcBef>
                <a:spcAft>
                  <a:spcPts val="0"/>
                </a:spcAft>
                <a:buClrTx/>
                <a:buSzTx/>
                <a:buFont typeface="Wingdings" charset="2"/>
                <a:buChar char=""/>
                <a:tabLst>
                  <a:tab pos="147447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Розподільча</a:t>
              </a:r>
            </a:p>
            <a:p>
              <a:pPr marL="0" marR="0" indent="0" algn="l" defTabSz="449580">
                <a:lnSpc>
                  <a:spcPct val="100000"/>
                </a:lnSpc>
                <a:spcBef>
                  <a:spcPts val="0"/>
                </a:spcBef>
                <a:spcAft>
                  <a:spcPts val="0"/>
                </a:spcAft>
                <a:buClrTx/>
                <a:buSzTx/>
                <a:buFont typeface="Wingdings" charset="2"/>
                <a:buChar char=""/>
                <a:tabLst>
                  <a:tab pos="1428750"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Інтегруюча</a:t>
              </a:r>
            </a:p>
            <a:p>
              <a:pPr marL="0" marR="361950" indent="0" algn="just" defTabSz="449580">
                <a:lnSpc>
                  <a:spcPct val="100000"/>
                </a:lnSpc>
                <a:spcBef>
                  <a:spcPts val="0"/>
                </a:spcBef>
                <a:spcAft>
                  <a:spcPts val="0"/>
                </a:spcAft>
                <a:buClrTx/>
                <a:buSzTx/>
                <a:buFont typeface="Wingdings" charset="2"/>
                <a:buChar char=""/>
                <a:tabLst>
                  <a:tab pos="150177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Сануюча (оздоровча)</a:t>
              </a:r>
            </a:p>
            <a:p>
              <a:pPr marL="0" marR="0" indent="0" algn="l" defTabSz="449580">
                <a:lnSpc>
                  <a:spcPct val="100000"/>
                </a:lnSpc>
                <a:spcBef>
                  <a:spcPts val="0"/>
                </a:spcBef>
                <a:spcAft>
                  <a:spcPts val="0"/>
                </a:spcAft>
                <a:buClrTx/>
                <a:buSzTx/>
                <a:buFont typeface="Wingdings" charset="2"/>
                <a:buChar char=""/>
                <a:tabLst>
                  <a:tab pos="146875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Інформативна</a:t>
              </a:r>
            </a:p>
            <a:p>
              <a:pPr marL="0" marR="361950" indent="0" algn="just" defTabSz="449580">
                <a:lnSpc>
                  <a:spcPct val="100000"/>
                </a:lnSpc>
                <a:spcBef>
                  <a:spcPts val="0"/>
                </a:spcBef>
                <a:spcAft>
                  <a:spcPts val="0"/>
                </a:spcAft>
                <a:buClrTx/>
                <a:buSzTx/>
                <a:buFont typeface="Wingdings" charset="2"/>
                <a:buChar char=""/>
                <a:tabLst>
                  <a:tab pos="1468755" algn="l"/>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Контролююча</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Ринок є достатньо ефективним способом організації економічного життя, але не слід перебільшувати його значення і вважати панацеєю від неефективного господарювання.</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8" presetClass="entr" presetSubtype="0"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strVal val="#ppt_w*2.5"/>
                                          </p:val>
                                        </p:tav>
                                        <p:tav tm="100000">
                                          <p:val>
                                            <p:strVal val="#ppt_w"/>
                                          </p:val>
                                        </p:tav>
                                      </p:tavLst>
                                    </p:anim>
                                    <p:anim calcmode="lin" valueType="num">
                                      <p:cBhvr>
                                        <p:cTn id="17" dur="500" fill="hold"/>
                                        <p:tgtEl>
                                          <p:spTgt spid="16"/>
                                        </p:tgtEl>
                                        <p:attrNameLst>
                                          <p:attrName>ppt_h</p:attrName>
                                        </p:attrNameLst>
                                      </p:cBhvr>
                                      <p:tavLst>
                                        <p:tav tm="0">
                                          <p:val>
                                            <p:strVal val="#ppt_h*0.01"/>
                                          </p:val>
                                        </p:tav>
                                        <p:tav tm="100000">
                                          <p:val>
                                            <p:strVal val="#ppt_h"/>
                                          </p:val>
                                        </p:tav>
                                      </p:tavLst>
                                    </p:anim>
                                    <p:anim calcmode="lin" valueType="num">
                                      <p:cBhvr>
                                        <p:cTn id="18" dur="500" fill="hold"/>
                                        <p:tgtEl>
                                          <p:spTgt spid="16"/>
                                        </p:tgtEl>
                                        <p:attrNameLst>
                                          <p:attrName>ppt_x</p:attrName>
                                        </p:attrNameLst>
                                      </p:cBhvr>
                                      <p:tavLst>
                                        <p:tav tm="0">
                                          <p:val>
                                            <p:strVal val="#ppt_x"/>
                                          </p:val>
                                        </p:tav>
                                        <p:tav tm="100000">
                                          <p:val>
                                            <p:strVal val="#ppt_x"/>
                                          </p:val>
                                        </p:tav>
                                      </p:tavLst>
                                    </p:anim>
                                    <p:anim calcmode="lin" valueType="num">
                                      <p:cBhvr>
                                        <p:cTn id="19" dur="500" fill="hold"/>
                                        <p:tgtEl>
                                          <p:spTgt spid="16"/>
                                        </p:tgtEl>
                                        <p:attrNameLst>
                                          <p:attrName>ppt_y</p:attrName>
                                        </p:attrNameLst>
                                      </p:cBhvr>
                                      <p:tavLst>
                                        <p:tav tm="0">
                                          <p:val>
                                            <p:strVal val="#ppt_h+1"/>
                                          </p:val>
                                        </p:tav>
                                        <p:tav tm="100000">
                                          <p:val>
                                            <p:strVal val="#ppt_y"/>
                                          </p:val>
                                        </p:tav>
                                      </p:tavLst>
                                    </p:anim>
                                    <p:animEffect transition="in" filter="fade">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P spid="16"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MAAAAFAAAA/f///wEAAAACAAAAAQAAAAAAAAAAAAAAAAAAAAkAAAD9////AQAAAAIAAAAEAAAAAAAAAAAAAAAAAAAADgAAAP3///8BAAAAOgAAAAAAAAAAAAAAAAAAAAAAAAA="/>
      </p:ext>
    </p:ext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Cf///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v///wEAAAAAAAAAAAAAAAAAAAAAAAAAAAAAAAAAAAAAAAAAAAAAAAJ/f38AgICAA8zMzADAwP8Af39/AAAAAAAAAAAAAAAAAAAAAAAAAAAAIQAAABgAAAAUAAAAj////1r9///yOAAA1AgAAAAAAAAmAAAACAAAAP//////////MAAAABQAAAAAAAAAAAD//wAAAQAAAP//AAABAA=="/>
              </a:ext>
            </a:extLst>
          </p:cNvSpPr>
          <p:nvPr/>
        </p:nvSpPr>
        <p:spPr>
          <a:xfrm>
            <a:off x="-71755" y="-430530"/>
            <a:ext cx="9328785" cy="1865630"/>
          </a:xfrm>
          <a:prstGeom prst="rect">
            <a:avLst/>
          </a:prstGeom>
          <a:solidFill>
            <a:schemeClr val="tx1"/>
          </a:solidFill>
          <a:ln>
            <a:noFill/>
          </a:ln>
          <a:effectLst/>
        </p:spPr>
      </p:sp>
      <p:sp>
        <p:nvSpPr>
          <p:cNvPr id="3"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AAA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AAAAAJ/f38AgICAA8zMzADAwP8Af39/AAAAAAAAAAAAAAAAAAAAAAAAAAAAIQAAABgAAAAUAAAAAQAAABkAAABCOAAASSoAAAAAAAAmAAAACAAAAP//////////MAAAABQAAAAAAAAAAAD//wAAAQAAAP//AAABAA=="/>
              </a:ext>
            </a:extLst>
          </p:cNvSpPr>
          <p:nvPr/>
        </p:nvSpPr>
        <p:spPr>
          <a:xfrm>
            <a:off x="635" y="15875"/>
            <a:ext cx="9144635" cy="6858000"/>
          </a:xfrm>
          <a:prstGeom prst="rect">
            <a:avLst/>
          </a:prstGeom>
          <a:solidFill>
            <a:srgbClr val="000000"/>
          </a:solidFill>
          <a:ln>
            <a:noFill/>
          </a:ln>
          <a:effectLst/>
        </p:spPr>
      </p:sp>
      <p:sp>
        <p:nvSpPr>
          <p:cNvPr id="4"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j4+P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4+PAP///wEAAAAAAAAAAAAAAAAAAAAAAAAAAAAAAAAAAAAAAAAAAAAAAAJ/f38AgICAA8zMzADAwP8Af39/AAAAAAAAAAAAAAAAAAAAAAAAAAAAIQAAABgAAAAUAAAAPQAAADIAAAAzOAAARioAAAAAAAAmAAAACAAAAP//////////MAAAABQAAAAAAAAAAAD//wAAAQAAAP//AAABAA=="/>
              </a:ext>
            </a:extLst>
          </p:cNvSpPr>
          <p:nvPr/>
        </p:nvSpPr>
        <p:spPr>
          <a:xfrm>
            <a:off x="38735" y="31750"/>
            <a:ext cx="9097010" cy="6840220"/>
          </a:xfrm>
          <a:prstGeom prst="roundRect">
            <a:avLst>
              <a:gd name="adj" fmla="val 3546"/>
            </a:avLst>
          </a:prstGeom>
          <a:solidFill>
            <a:srgbClr val="8F8F8F"/>
          </a:solidFill>
          <a:ln>
            <a:noFill/>
          </a:ln>
          <a:effectLst/>
        </p:spPr>
      </p:sp>
      <p:sp>
        <p:nvSpPr>
          <p:cNvPr id="5"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tlVKlDMosj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QAAABkAAADQNwAA9CkAAAAAAAAmAAAACAAAAP//////////MAAAABQAAAAAAAAAAAD//wAAAQAAAP//AAABAA=="/>
              </a:ext>
            </a:extLst>
          </p:cNvSpPr>
          <p:nvPr/>
        </p:nvSpPr>
        <p:spPr>
          <a:xfrm>
            <a:off x="635" y="15875"/>
            <a:ext cx="9072245" cy="6804025"/>
          </a:xfrm>
          <a:prstGeom prst="roundRect">
            <a:avLst>
              <a:gd name="adj" fmla="val 3546"/>
            </a:avLst>
          </a:prstGeom>
          <a:solidFill>
            <a:srgbClr val="C0C0C0"/>
          </a:solidFill>
          <a:ln>
            <a:noFill/>
          </a:ln>
          <a:effectLst/>
        </p:spPr>
      </p:sp>
      <p:grpSp>
        <p:nvGrpSpPr>
          <p:cNvPr id="6"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UBAABGAQAAgzYAALIHAAAAAAAAJgAAAAgAAAD/////AAAAAA=="/>
              </a:ext>
            </a:extLst>
          </p:cNvGrpSpPr>
          <p:nvPr/>
        </p:nvGrpSpPr>
        <p:grpSpPr>
          <a:xfrm>
            <a:off x="216535" y="207010"/>
            <a:ext cx="8644890" cy="1043940"/>
            <a:chOff x="216535" y="207010"/>
            <a:chExt cx="8644890" cy="1043940"/>
          </a:xfrm>
        </p:grpSpPr>
        <p:grpSp>
          <p:nvGrpSpPr>
            <p:cNvPr id="8"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FkBAABGAQAAgzYAALIHAAAAAAAAJgAAAAgAAAD/////AAAAAA=="/>
                </a:ext>
              </a:extLst>
            </p:cNvGrpSpPr>
            <p:nvPr/>
          </p:nvGrpSpPr>
          <p:grpSpPr>
            <a:xfrm>
              <a:off x="219075" y="207010"/>
              <a:ext cx="8642350" cy="1043940"/>
              <a:chOff x="219075" y="207010"/>
              <a:chExt cx="8642350" cy="1043940"/>
            </a:xfrm>
          </p:grpSpPr>
          <p:sp>
            <p:nvSpPr>
              <p:cNvPr id="10"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XQEAAEYBAACDNgAAsgcAAAAAAAAmAAAACAAAAP//////////MAAAABQAAAAAAAAAAAD//wAAAQAAAP//AAABAA=="/>
                  </a:ext>
                </a:extLst>
              </p:cNvSpPr>
              <p:nvPr/>
            </p:nvSpPr>
            <p:spPr>
              <a:xfrm>
                <a:off x="221615" y="207010"/>
                <a:ext cx="8639810" cy="1043940"/>
              </a:xfrm>
              <a:prstGeom prst="roundRect">
                <a:avLst>
                  <a:gd name="adj" fmla="val 3994"/>
                </a:avLst>
              </a:prstGeom>
              <a:solidFill>
                <a:srgbClr val="8CD0D0"/>
              </a:solidFill>
              <a:ln>
                <a:noFill/>
              </a:ln>
              <a:effectLst/>
            </p:spPr>
          </p:sp>
          <p:sp>
            <p:nvSpPr>
              <p:cNvPr id="9"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WQEAAEYBAABRNgAAdAcAAAAAAAAmAAAACAAAAP//////////MAAAABQAAAAAAAAAAAD//wAAAQAAAP//AAABAA=="/>
                  </a:ext>
                </a:extLst>
              </p:cNvSpPr>
              <p:nvPr/>
            </p:nvSpPr>
            <p:spPr>
              <a:xfrm>
                <a:off x="219075" y="207010"/>
                <a:ext cx="8610600" cy="1004570"/>
              </a:xfrm>
              <a:prstGeom prst="roundRect">
                <a:avLst>
                  <a:gd name="adj" fmla="val 3994"/>
                </a:avLst>
              </a:prstGeom>
              <a:solidFill>
                <a:srgbClr val="ACDDDD"/>
              </a:solidFill>
              <a:ln>
                <a:noFill/>
              </a:ln>
              <a:effectLst/>
            </p:spPr>
          </p:sp>
        </p:gr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EYBAAB7NgAAsgcAAAAAAAAmAAAACAAAAP//////////MAAAABQAAAAAAAAAAAD//wAAAQAAAP//AAABAA=="/>
                </a:ext>
              </a:extLst>
            </p:cNvSpPr>
            <p:nvPr/>
          </p:nvSpPr>
          <p:spPr>
            <a:xfrm>
              <a:off x="216535" y="207010"/>
              <a:ext cx="8639810" cy="10439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85520" algn="l"/>
                </a:tabLst>
                <a:defRPr sz="2800" b="1" i="0" u="none" strike="noStrike" kern="1" cap="none" spc="0" baseline="0">
                  <a:solidFill>
                    <a:srgbClr val="000000"/>
                  </a:solidFill>
                  <a:uFill>
                    <a:solidFill>
                      <a:srgbClr val="000000"/>
                    </a:solidFill>
                  </a:uFill>
                  <a:latin typeface="Clear Sans" charset="0"/>
                  <a:ea typeface="Clear Sans" charset="0"/>
                  <a:cs typeface="Clear Sans" charset="0"/>
                </a:defRPr>
              </a:pPr>
              <a:r>
                <a:t>Структура і види ринків</a:t>
              </a:r>
            </a:p>
          </p:txBody>
        </p:sp>
      </p:grpSp>
      <p:grpSp>
        <p:nvGrpSpPr>
          <p:cNvPr id="11"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IMhAg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grpSp>
          <p:nvGrpSpPr>
            <p:cNvPr id="13"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F0fAQAfAAAAVAAAAAAAAAAAAAAAAAAAAAAAAAAAAAAAAAAAAAAAAAAAAAAAAAAAAAAAAAAAAAAAAAAAAAAAAAAAAAAAAAAAAAAAAAAAAAAAAAAAAAAAAAAAAAAAAAAAACEAAAAYAAAAFAAAAFUBAADHCAAAezYAABcpAAAAAAAAJgAAAAgAAAD/////AAAAAA=="/>
                </a:ext>
              </a:extLst>
            </p:cNvGrpSpPr>
            <p:nvPr/>
          </p:nvGrpSpPr>
          <p:grpSpPr>
            <a:xfrm>
              <a:off x="216535" y="1426845"/>
              <a:ext cx="8639810" cy="5252720"/>
              <a:chOff x="216535" y="1426845"/>
              <a:chExt cx="8639810" cy="5252720"/>
            </a:xfrm>
          </p:grpSpPr>
          <p:sp>
            <p:nvSpPr>
              <p:cNvPr id="15"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AAAAAAAAAAAEAAABQAAAAZY2KkvFytD8AAAAAAADg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oundRect">
                <a:avLst>
                  <a:gd name="adj" fmla="val 3994"/>
                </a:avLst>
              </a:prstGeom>
              <a:solidFill>
                <a:srgbClr val="8CD0D0"/>
              </a:solidFill>
              <a:ln>
                <a:noFill/>
              </a:ln>
              <a:effectLst/>
            </p:spPr>
          </p:sp>
          <p:sp>
            <p:nvSpPr>
              <p:cNvPr id="14"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QAAAA8BAAAAkAAAAEgAAACQAAAASAAAAAAAAAABAAAAAAAAAAEAAABQAAAAZY2KkvFytD8AAAAAAADgPwAAAAAAAOA/AAAAAAAA4D8AAAAAAADgPwAAAAAAAOA/AAAAAAAA4D8AAAAAAADgPwAAAAAAAOA/AAAAAAAA4D8CAAAAjAAAAAEAAAAAAAAArN3d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rN3dAP///wEAAAAAAAAAAAAAAAAAAAAAAAAAAAAAAAAAAAAAAAAAAAAAAAJ/f38AgICAA8zMzADAwP8Af39/AAAAAAAAAAAAAAAAAAAAAAAAAAAAIQAAABgAAAAUAAAAVQEAAMcIAABNNgAAwSgAAAAAAAAmAAAACAAAAP//////////MAAAABQAAAAAAAAAngP//2L8AAD+Bf//AvoAAA=="/>
                  </a:ext>
                </a:extLst>
              </p:cNvSpPr>
              <p:nvPr/>
            </p:nvSpPr>
            <p:spPr>
              <a:xfrm>
                <a:off x="216535" y="1426845"/>
                <a:ext cx="8610600" cy="5198110"/>
              </a:xfrm>
              <a:prstGeom prst="roundRect">
                <a:avLst>
                  <a:gd name="adj" fmla="val 3994"/>
                </a:avLst>
              </a:prstGeom>
              <a:solidFill>
                <a:srgbClr val="ACDDDD"/>
              </a:solidFill>
              <a:ln>
                <a:noFill/>
              </a:ln>
              <a:effectLst/>
            </p:spPr>
            <p:txBody>
              <a:bodyPr vert="horz" wrap="square" numCol="1" spcCol="215900" anchor="ctr"/>
              <a:lstStyle/>
              <a:p>
                <a:pPr algn="ctr"/>
                <a:endParaRPr/>
              </a:p>
            </p:txBody>
          </p:sp>
        </p:gr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VQEAAMcIAAB7NgAAFykAAAAAAAAmAAAACAAAAP//////////MAAAABQAAAAAAAAAAAD//wAAAQAAAP//AAABAA=="/>
                </a:ext>
              </a:extLst>
            </p:cNvSpPr>
            <p:nvPr/>
          </p:nvSpPr>
          <p:spPr>
            <a:xfrm>
              <a:off x="216535" y="1426845"/>
              <a:ext cx="8639810" cy="5252720"/>
            </a:xfrm>
            <a:prstGeom prst="rect">
              <a:avLst/>
            </a:prstGeom>
            <a:noFill/>
            <a:ln>
              <a:noFill/>
            </a:ln>
            <a:effectLst/>
          </p:spPr>
          <p:txBody>
            <a:bodyPr vert="horz" wrap="square" numCol="1" spcCol="215900" anchor="t"/>
            <a:lstStyle/>
            <a:p>
              <a:pPr marL="0" marR="123825" indent="0" algn="l" defTabSz="449580">
                <a:lnSpc>
                  <a:spcPct val="100000"/>
                </a:lnSpc>
                <a:spcBef>
                  <a:spcPts val="625"/>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Структура ринку - це сукупність та взаємодія окремих елементів ринку, а також співвідношення між ними.</a:t>
              </a:r>
            </a:p>
            <a:p>
              <a:pPr marL="0" marR="123825" indent="0" algn="l" defTabSz="449580">
                <a:lnSpc>
                  <a:spcPct val="100000"/>
                </a:lnSpc>
                <a:spcBef>
                  <a:spcPts val="625"/>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a:t>
              </a:r>
              <a:r>
                <a:rPr b="1" cap="none"/>
                <a:t>Об’єктний склад ринку</a:t>
              </a: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засобів виробництва</a:t>
              </a:r>
              <a:r>
                <a:rPr b="1" cap="none"/>
                <a:t> </a:t>
              </a:r>
              <a:r>
                <a:t>- економічні відносини між різними суб’єктами підприємницької діяльності з приводу купівлі-продажу та використання засобів (машин, устаткування, обладнання) та предметів праці, (енергії, палива, сировини, матеріалів).</a:t>
              </a:r>
              <a:endParaRPr sz="1400" cap="none">
                <a:latin typeface="Times New Roman" pitchFamily="1" charset="-52"/>
                <a:ea typeface="Times New Roman" pitchFamily="1" charset="-52"/>
                <a:cs typeface="Times New Roman" pitchFamily="1" charset="-52"/>
              </a:endParaRPr>
            </a:p>
            <a:p>
              <a:pPr marL="0" marR="0" indent="0" algn="l" defTabSz="449580">
                <a:lnSpc>
                  <a:spcPct val="100000"/>
                </a:lnSpc>
                <a:spcBef>
                  <a:spcPts val="0"/>
                </a:spcBef>
                <a:spcAft>
                  <a:spcPts val="0"/>
                </a:spcAft>
                <a:buNone/>
                <a:tabLst/>
                <a:defRPr sz="2400" b="0" i="0" u="none" strike="noStrike" kern="1" cap="none" spc="0" baseline="0">
                  <a:solidFill>
                    <a:srgbClr val="000000"/>
                  </a:solidFill>
                  <a:uFill>
                    <a:solidFill>
                      <a:srgbClr val="000000"/>
                    </a:solidFill>
                  </a:uFill>
                  <a:latin typeface="Clear Sans" charset="0"/>
                  <a:ea typeface="Clear Sans" charset="0"/>
                  <a:cs typeface="Clear Sans" charset="0"/>
                </a:defRPr>
              </a:pPr>
              <a:r>
                <a:t>  Ринок предметів споживання і ринок послуг</a:t>
              </a:r>
              <a:r>
                <a:rPr b="1" cap="none"/>
                <a:t> </a:t>
              </a:r>
              <a:r>
                <a:t>призначені для задоволення споживчих (фізіологічних, соціальних) потреб населення.</a:t>
              </a:r>
            </a:p>
          </p:txBody>
        </p:sp>
      </p:gr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100000">
                                          <p:val>
                                            <p:strVal val="#ppt_x"/>
                                          </p:val>
                                        </p:tav>
                                      </p:tavLst>
                                    </p:anim>
                                    <p:anim calcmode="lin" valueType="num">
                                      <p:cBhvr>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AQAAAAAAAAAAAAAAAAAAAAkAAAD9////AQAAAAIAAAAEAAAAAAAAAAAAAAAAAAAA"/>
      </p:ext>
    </p:ext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wM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DAAP///wEAAAAAAAAAAAAAAAAAAAAAAAAAAAAAAAAAAAAAAAAAAAAAAAJ/f38AgICAA8zMzADAwP8Af39/AAAAAAAAAAAAAAAAAAAAAAAAAAAAIQAAABgAAAAUAAAAAAAAAAAAAABAOAAAMCoAAAAAAAAmAAAACAAAAP//////////MAAAABQAAAAAAAAAAAD//wAAAQAAAP//AAABAA=="/>
              </a:ext>
            </a:extLst>
          </p:cNvSpPr>
          <p:nvPr/>
        </p:nvSpPr>
        <p:spPr>
          <a:xfrm>
            <a:off x="0" y="0"/>
            <a:ext cx="9144000" cy="6858000"/>
          </a:xfrm>
          <a:prstGeom prst="rect">
            <a:avLst/>
          </a:prstGeom>
          <a:solidFill>
            <a:srgbClr val="C0C0C0"/>
          </a:solidFill>
          <a:ln>
            <a:noFill/>
          </a:ln>
          <a:effectLst/>
        </p:spPr>
      </p:sp>
      <p:grpSp>
        <p:nvGrpSpPr>
          <p:cNvPr id="3" name="Группа4"/>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C8hAACWAAAAqjcAADIRAAAAAAAAJgAAAAgAAAD/////AAAAAA=="/>
              </a:ext>
            </a:extLst>
          </p:cNvGrpSpPr>
          <p:nvPr/>
        </p:nvGrpSpPr>
        <p:grpSpPr>
          <a:xfrm>
            <a:off x="5394325" y="95250"/>
            <a:ext cx="3654425" cy="2700020"/>
            <a:chOff x="5394325" y="95250"/>
            <a:chExt cx="3654425" cy="2700020"/>
          </a:xfrm>
        </p:grpSpPr>
        <p:sp>
          <p:nvSpPr>
            <p:cNvPr id="8" name="Прямоуголь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AAAAAAAAAAAEAAABQAAAAAAAAAAAA4D8AAAAAAADg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LyEAAAMLAABPLwAAiw4AAAAAAAAmAAAACAAAAP//////////MAAAABQAAAAAAAAAAAD//wAAAQAAAP//AAABAA=="/>
                </a:ext>
              </a:extLst>
            </p:cNvSpPr>
            <p:nvPr/>
          </p:nvSpPr>
          <p:spPr>
            <a:xfrm rot="20081614">
              <a:off x="5394325" y="1790065"/>
              <a:ext cx="2296160" cy="574040"/>
            </a:xfrm>
            <a:prstGeom prst="rect">
              <a:avLst/>
            </a:prstGeom>
            <a:solidFill>
              <a:srgbClr val="65C0C0"/>
            </a:solidFill>
            <a:ln>
              <a:noFill/>
            </a:ln>
            <a:effectLst/>
          </p:spPr>
        </p:sp>
        <p:grpSp>
          <p:nvGrpSpPr>
            <p:cNvPr id="5"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4nAACWAAAAqjcAADIRAAAAAAAAJgAAAAgAAAD/////AAAAAA=="/>
                </a:ext>
              </a:extLst>
            </p:cNvGrpSpPr>
            <p:nvPr/>
          </p:nvGrpSpPr>
          <p:grpSpPr>
            <a:xfrm>
              <a:off x="6348730" y="95250"/>
              <a:ext cx="2700020" cy="2700020"/>
              <a:chOff x="6348730" y="95250"/>
              <a:chExt cx="2700020" cy="2700020"/>
            </a:xfrm>
          </p:grpSpPr>
          <p:sp>
            <p:nvSpPr>
              <p:cNvPr id="7"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icAAJYAAACqNwAAMhEAAAAAAAAmAAAACAAAAP//////////MAAAABQAAAAAAAAAAAD//wAAAQAAAP//AAABAA=="/>
                  </a:ext>
                </a:extLst>
              </p:cNvSpPr>
              <p:nvPr/>
            </p:nvSpPr>
            <p:spPr>
              <a:xfrm>
                <a:off x="6348730" y="95250"/>
                <a:ext cx="2700020" cy="2700020"/>
              </a:xfrm>
              <a:prstGeom prst="ellipse">
                <a:avLst/>
              </a:prstGeom>
              <a:solidFill>
                <a:srgbClr val="65C0C0"/>
              </a:solidFill>
              <a:ln>
                <a:noFill/>
              </a:ln>
              <a:effectLst/>
            </p:spPr>
          </p:sp>
          <p:sp>
            <p:nvSpPr>
              <p:cNvPr id="6" name="Эллипс4"/>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RycAAM8AAADINgAAUBAAAAAAAAAmAAAACAAAAP//////////MAAAABQAAAAAAAAAAAD//wAAAQAAAP//AAABAA=="/>
                  </a:ext>
                </a:extLst>
              </p:cNvSpPr>
              <p:nvPr/>
            </p:nvSpPr>
            <p:spPr>
              <a:xfrm>
                <a:off x="6384925" y="131445"/>
                <a:ext cx="2520315" cy="2520315"/>
              </a:xfrm>
              <a:prstGeom prst="ellipse">
                <a:avLst/>
              </a:prstGeom>
              <a:solidFill>
                <a:srgbClr val="8CD0D0"/>
              </a:solidFill>
              <a:ln>
                <a:noFill/>
              </a:ln>
              <a:effectLst/>
            </p:spPr>
          </p:sp>
        </p:grpSp>
        <p:sp>
          <p:nvSpPr>
            <p:cNvPr id="4" name="ЗаголовокСлайда1"/>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ygAAOIEAACmNgAA5wwAAAAAAAAmAAAACAAAAP//////////MAAAABQAAAAAAAAAAAD//wAAAQAAAP//AAABAA=="/>
                </a:ext>
              </a:extLst>
            </p:cNvSpPr>
            <p:nvPr/>
          </p:nvSpPr>
          <p:spPr>
            <a:xfrm>
              <a:off x="6514465" y="793750"/>
              <a:ext cx="2369185" cy="1303655"/>
            </a:xfrm>
            <a:prstGeom prst="rect">
              <a:avLst/>
            </a:prstGeom>
            <a:noFill/>
            <a:ln>
              <a:noFill/>
            </a:ln>
            <a:effectLst/>
          </p:spPr>
          <p:txBody>
            <a:bodyPr vert="horz" wrap="square" numCol="1" spcCol="215900" anchor="ctr"/>
            <a:lstStyle/>
            <a:p>
              <a:pPr marL="0" marR="0" indent="0" algn="ctr" defTabSz="449580">
                <a:lnSpc>
                  <a:spcPct val="100000"/>
                </a:lnSpc>
                <a:spcBef>
                  <a:spcPts val="570"/>
                </a:spcBef>
                <a:spcAft>
                  <a:spcPts val="0"/>
                </a:spcAft>
                <a:buNone/>
                <a:tabLst/>
                <a:defRPr sz="2800" b="0" i="0" u="none" strike="noStrike" kern="1" cap="none" spc="0" baseline="0">
                  <a:solidFill>
                    <a:schemeClr val="bg1"/>
                  </a:solidFill>
                  <a:uFill>
                    <a:solidFill>
                      <a:srgbClr val="000000"/>
                    </a:solidFill>
                  </a:uFill>
                  <a:latin typeface="Clear Sans" charset="0"/>
                  <a:ea typeface="Clear Sans" charset="0"/>
                  <a:cs typeface="Clear Sans" charset="0"/>
                </a:defRPr>
              </a:pPr>
              <a:r>
                <a:t>Об’єктний склад ринку</a:t>
              </a:r>
            </a:p>
          </p:txBody>
        </p:sp>
      </p:grpSp>
      <p:grpSp>
        <p:nvGrpSpPr>
          <p:cNvPr id="9" name="Группа3"/>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AICAgIfAAAAVAAAAAAAAAAAAAAAAAAAAAAAAAAAAAAAAAAAAAAAAAAAAAAAAAAAAAAAAAAAAAAAAAAAAAAAAAAAAAAAAAAAAAAAAAAAAAAAAAAAAAAAAAAAAAAAAAAAACEAAAAYAAAAFAAAAAwBAADlAQAAKygAAAQpAAAAAAAAJgAAAAgAAAD/////AAAAAA=="/>
              </a:ext>
            </a:extLst>
          </p:cNvGrpSpPr>
          <p:nvPr/>
        </p:nvGrpSpPr>
        <p:grpSpPr>
          <a:xfrm>
            <a:off x="170180" y="307975"/>
            <a:ext cx="6359525" cy="6359525"/>
            <a:chOff x="170180" y="307975"/>
            <a:chExt cx="6359525" cy="6359525"/>
          </a:xfrm>
        </p:grpSpPr>
        <p:grpSp>
          <p:nvGrpSpPr>
            <p:cNvPr id="11" name="Груп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lyhrYxMAAAAlAAAAAQAAAC8BAAAAkAAAAEgAAACQAAAASAAAAAAAAAAAAAAAAAAAABcAAAAUAAAAAAAAAAAAAAD/fwAA/38AAAAAAAAJAAAABAAAAGkAYQAfAAAAVAAAAAAAAAAAAAAAAAAAAAAAAAAAAAAAAAAAAAAAAAAAAAAAAAAAAAAAAAAAAAAAAAAAAAAAAAAAAAAAAAAAAAAAAAAAAAAAAAAAAAAAAAAAAAAAAAAAACEAAAAYAAAAFAAAAAwBAADlAQAAKygAAAQpAAAAAAAAJgAAAAgAAAD/////AAAAAA=="/>
                </a:ext>
              </a:extLst>
            </p:cNvGrpSpPr>
            <p:nvPr/>
          </p:nvGrpSpPr>
          <p:grpSpPr>
            <a:xfrm rot="5400000">
              <a:off x="170180" y="307975"/>
              <a:ext cx="6359525" cy="6359525"/>
              <a:chOff x="170180" y="307975"/>
              <a:chExt cx="6359525" cy="6359525"/>
            </a:xfrm>
          </p:grpSpPr>
          <p:sp>
            <p:nvSpPr>
              <p:cNvPr id="13" name="Эллипс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ZcDA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ZcDAAP///wEAAAAAAAAAAAAAAAAAAAAAAAAAAAAAAAAAAAAAAAAAAAAAAAJ/f38AgICAA8zMzADAwP8Af39/AAAAAAAAAAAAAAAAAAAAAAAAAAAAIQAAABgAAAAUAAAADAEAAOUBAAArKAAABCkAAAAAAAAmAAAACAAAAP//////////MAAAABQAAAAAAAAAAAD//wAAAQAAAP//AAABAA=="/>
                  </a:ext>
                </a:extLst>
              </p:cNvSpPr>
              <p:nvPr/>
            </p:nvSpPr>
            <p:spPr>
              <a:xfrm>
                <a:off x="170180" y="307975"/>
                <a:ext cx="6359525" cy="6359525"/>
              </a:xfrm>
              <a:prstGeom prst="ellipse">
                <a:avLst/>
              </a:prstGeom>
              <a:solidFill>
                <a:srgbClr val="65C0C0"/>
              </a:solidFill>
              <a:ln>
                <a:noFill/>
              </a:ln>
              <a:effectLst/>
            </p:spPr>
          </p:sp>
          <p:sp>
            <p:nvSpPr>
              <p:cNvPr id="12" name="Элли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gAAAA8BAAAAkAAAAEgAAACQAAAASAAAAAAAAAAAAAAAAAAAAAEAAABQAAAAAAAAAAAA8D8AAAAAAADwPwAAAAAAAOA/AAAAAAAA4D8AAAAAAADgPwAAAAAAAOA/AAAAAAAA4D8AAAAAAADgPwAAAAAAAOA/AAAAAAAA4D8CAAAAjAAAAAEAAAAAAAAAjNDQA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jNDQAP///wEAAAAAAAAAAAAAAAAAAAAAAAAAAAAAAAAAAAAAAAAAAAAAAAJ/f38AgICAA8zMzADAwP8Af39/AAAAAAAAAAAAAAAAAAAAAAAAAAAAIQAAABgAAAAUAAAAkgEAAGsCAAAXJgAA8CYAAAAAAAAmAAAACAAAAP//////////MAAAABQAAAAAAAAAAAD//wAAAQAAAP//AAABAA=="/>
                  </a:ext>
                </a:extLst>
              </p:cNvSpPr>
              <p:nvPr/>
            </p:nvSpPr>
            <p:spPr>
              <a:xfrm>
                <a:off x="255270" y="393065"/>
                <a:ext cx="5936615" cy="5936615"/>
              </a:xfrm>
              <a:prstGeom prst="ellipse">
                <a:avLst/>
              </a:prstGeom>
              <a:solidFill>
                <a:srgbClr val="8CD0D0"/>
              </a:solidFill>
              <a:ln>
                <a:noFill/>
              </a:ln>
              <a:effectLst/>
            </p:spPr>
          </p:sp>
        </p:grpSp>
        <p:sp>
          <p:nvSpPr>
            <p:cNvPr id="10" name="Прямоуголь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HgkAAIkIAABzJgAA0CAAAAAAAAAmAAAACAAAAP//////////MAAAABQAAAAAAAAAAAD//wAAAQAAAP//AAABAA=="/>
                </a:ext>
              </a:extLst>
            </p:cNvSpPr>
            <p:nvPr/>
          </p:nvSpPr>
          <p:spPr>
            <a:xfrm>
              <a:off x="1482090" y="1387475"/>
              <a:ext cx="4768215" cy="394652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засобів виробництва</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предметів споживання</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послуг</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праці</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нерухомості</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фінансовий ринок</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валютний ринок</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інтелектуальних ресурсів</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ринок інформації</a:t>
              </a:r>
            </a:p>
            <a:p>
              <a:pPr marL="0" marR="0" indent="0" algn="l" defTabSz="449580">
                <a:lnSpc>
                  <a:spcPct val="100000"/>
                </a:lnSpc>
                <a:spcBef>
                  <a:spcPts val="0"/>
                </a:spcBef>
                <a:spcAft>
                  <a:spcPts val="0"/>
                </a:spcAft>
                <a:buClrTx/>
                <a:buSzTx/>
                <a:buFont typeface="Wingdings" pitchFamily="2" charset="2"/>
                <a:buChar char=""/>
                <a:tabLst>
                  <a:tab pos="550545" algn="l"/>
                </a:tabLst>
                <a:defRPr sz="2400" b="0" i="0" u="none" strike="noStrike" kern="1" cap="none" spc="0" baseline="0">
                  <a:solidFill>
                    <a:srgbClr val="FFFFFF"/>
                  </a:solidFill>
                  <a:uFill>
                    <a:solidFill>
                      <a:srgbClr val="000000"/>
                    </a:solidFill>
                  </a:uFill>
                  <a:latin typeface="Clear Sans" charset="0"/>
                  <a:ea typeface="Clear Sans" charset="0"/>
                  <a:cs typeface="Clear Sans" charset="0"/>
                </a:defRPr>
              </a:pPr>
              <a:r>
                <a:t>страховий ринок</a:t>
              </a:r>
            </a:p>
          </p:txBody>
        </p:sp>
      </p:grpSp>
      <p:sp>
        <p:nvSpPr>
          <p:cNvPr id="14"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lyhr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QE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KSYAAA0kAAB+NgAAbigAAAAAAAAmAAAACAAAAP//////////MAAAABQAAAAAAAAAAAD//wAAAQAAAP//AAABAA=="/>
              </a:ext>
            </a:extLst>
          </p:cNvSpPr>
          <p:nvPr/>
        </p:nvSpPr>
        <p:spPr>
          <a:xfrm>
            <a:off x="6203315" y="5860415"/>
            <a:ext cx="2654935" cy="711835"/>
          </a:xfrm>
          <a:prstGeom prst="rect">
            <a:avLst/>
          </a:prstGeom>
          <a:noFill/>
          <a:ln>
            <a:noFill/>
          </a:ln>
          <a:effectLst/>
        </p:spPr>
        <p:txBody>
          <a:bodyPr vert="horz" wrap="square" numCol="1" spcCol="215900" anchor="t"/>
          <a:lstStyle/>
          <a:p>
            <a:pPr algn="ctr">
              <a:defRPr sz="3600" cap="none">
                <a:solidFill>
                  <a:srgbClr val="5C5C5C"/>
                </a:solidFill>
              </a:defRPr>
            </a:pPr>
            <a:r>
              <a:t>Види ринків</a:t>
            </a:r>
          </a:p>
        </p:txBody>
      </p:sp>
    </p:spTree>
  </p:cSld>
  <p:clrMapOvr>
    <a:masterClrMapping/>
  </p:clrMapOvr>
  <p:transition>
    <p:push/>
    <p:extLst>
      <p:ext uri="smNativeData">
        <pr:smNativeData xmlns:mc="http://schemas.openxmlformats.org/markup-compatibility/2006" xmlns:p14="http://schemas.microsoft.com/office/powerpoint/2010/main" xmlns:p15="http://schemas.microsoft.com/office/powerpoint/2012/main" xmlns:pr="smNativeData" xmlns="smNativeData" val="lyhrYwAAAAAgAwAAAAAAABQAAAAAAAAAAAAAAAAAAAAAAAAAAQAAAAAAAAAAAAAAAAAAAAAAAAAAAAAA"/>
      </p:ext>
    </p:ext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0-#ppt_w/2"/>
                                          </p:val>
                                        </p:tav>
                                        <p:tav tm="100000">
                                          <p:val>
                                            <p:strVal val="#ppt_x"/>
                                          </p:val>
                                        </p:tav>
                                      </p:tavLst>
                                    </p:anim>
                                    <p:anim calcmode="lin" valueType="num">
                                      <p:cBhvr>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1+#ppt_w/2"/>
                                          </p:val>
                                        </p:tav>
                                        <p:tav tm="100000">
                                          <p:val>
                                            <p:strVal val="#ppt_x"/>
                                          </p:val>
                                        </p:tav>
                                      </p:tavLst>
                                    </p:anim>
                                    <p:anim calcmode="lin" valueType="num">
                                      <p:cBhvr>
                                        <p:cTn id="12"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9" grpId="0" animBg="1" advAuto="0"/>
    </p:bldLst>
    <p:extLst>
      <p:ext uri="smNativeData">
        <pr:smNativeData xmlns:mc="http://schemas.openxmlformats.org/markup-compatibility/2006" xmlns:p14="http://schemas.microsoft.com/office/powerpoint/2010/main" xmlns:p15="http://schemas.microsoft.com/office/powerpoint/2012/main" xmlns:pr="smNativeData" xmlns="smNativeData" val="lyhrYwIAAAAFAAAA/f///wEAAAACAAAADAAAAAAAAAAAAAAAAAAAAAkAAAD9////AQAAAAIAAAADAAAAAAAAAAAAAAAAAAAA"/>
      </p:ext>
    </p:extLst>
  </p:timing>
</p:sld>
</file>

<file path=ppt/theme/theme1.xml><?xml version="1.0" encoding="utf-8"?>
<a:theme xmlns:a="http://schemas.openxmlformats.org/drawingml/2006/main" name="Presentation">
  <a:themeElements>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5">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1171</Words>
  <Application>Microsoft Office PowerPoint</Application>
  <PresentationFormat>Экран (4:3)</PresentationFormat>
  <Paragraphs>174</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Presentation</vt:lpstr>
      <vt:lpstr>Тема 6: РИНОК І ПРОДУКЦІЯ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РИНОК І ПРОДУКЦІЯ</dc:title>
  <dc:creator>Admin</dc:creator>
  <cp:lastModifiedBy>Admin</cp:lastModifiedBy>
  <cp:revision>2</cp:revision>
  <dcterms:created xsi:type="dcterms:W3CDTF">2022-11-08T23:38:32Z</dcterms:created>
  <dcterms:modified xsi:type="dcterms:W3CDTF">2023-08-17T06:35:08Z</dcterms:modified>
</cp:coreProperties>
</file>