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Лекція 7. Особливості викладання теорії і практики соціальної роботи студентам з особливими освітніми потребами.</a:t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Навчальна дисципліна </a:t>
            </a:r>
          </a:p>
          <a:p>
            <a:r>
              <a:rPr lang="uk-UA" dirty="0" smtClean="0"/>
              <a:t>«Методика викладання соціальної роботи»</a:t>
            </a:r>
          </a:p>
          <a:p>
            <a:r>
              <a:rPr lang="uk-UA" b="1" dirty="0" smtClean="0"/>
              <a:t> 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720080"/>
          </a:xfrm>
        </p:spPr>
        <p:txBody>
          <a:bodyPr/>
          <a:lstStyle/>
          <a:p>
            <a:r>
              <a:rPr lang="uk-UA" dirty="0" smtClean="0"/>
              <a:t>		Моделі інтеграції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i="1" dirty="0" smtClean="0"/>
              <a:t>				Студентам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		</a:t>
            </a:r>
            <a:r>
              <a:rPr lang="uk-UA" b="1" i="1" dirty="0" err="1" smtClean="0"/>
              <a:t>Інклюзуватись</a:t>
            </a:r>
            <a:r>
              <a:rPr lang="uk-UA" b="1" i="1" dirty="0" smtClean="0"/>
              <a:t>? Чи інтегруватись?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uk-UA" b="1" dirty="0" smtClean="0"/>
              <a:t>				Моделі інтеграції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		Педагогічна модель</a:t>
            </a:r>
            <a:r>
              <a:rPr lang="uk-UA" dirty="0" smtClean="0"/>
              <a:t> інтеграції відображається відповідно у моделях інклюзивного навчання: повного включення (сумісне навчання в одній групі) студентів з особливими  потребами у звичайне освітнє середовище із спеціальною підтримкою, часткове (епізодичне) включення (інклюзивні групи студентів з вадами слуху у звичайне освітнє середовище, епізодичне включення студентів до сумісних занять) із спеціальною підтримкою. Відсутність спеціальної підтримки (фахівця у галузі спеціальної педагогіки, фахівця соціальної сфери, психолога; педагогічного, </a:t>
            </a:r>
            <a:r>
              <a:rPr lang="uk-UA" dirty="0" err="1" smtClean="0"/>
              <a:t>тьюторського</a:t>
            </a:r>
            <a:r>
              <a:rPr lang="uk-UA" dirty="0" smtClean="0"/>
              <a:t> супроводу навчального процесу) означає відсутність системи інклюзії.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	Моделі інтеграції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dirty="0" smtClean="0"/>
              <a:t>		Соціальна модель</a:t>
            </a:r>
            <a:r>
              <a:rPr lang="uk-UA" dirty="0" smtClean="0"/>
              <a:t> інтеграції характеризується об’єднанням можливостей освітнього середовища із створення певної системи соціальних взаємостосунків і взаємозв’язків, що зумовлює наявність у структурі вищого навчального закладу спеціального структурного підрозділу, який забезпечує ефективність системи надання освітніх послуг студентам з особливими потребами, відповідних умов навчання, які є адекватними стану здоров’я студентів і здійснює їх постійний моніторинг і соціальний супровід.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r>
              <a:rPr lang="uk-UA" dirty="0" smtClean="0"/>
              <a:t>		Моделі інтеграції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 		</a:t>
            </a:r>
          </a:p>
          <a:p>
            <a:pPr>
              <a:buNone/>
            </a:pPr>
            <a:r>
              <a:rPr lang="uk-UA" b="1" i="1" dirty="0" smtClean="0"/>
              <a:t>		Правова модель</a:t>
            </a:r>
            <a:r>
              <a:rPr lang="uk-UA" dirty="0" smtClean="0"/>
              <a:t> інтеграції показує, наскільки задовольняються права студентів з особливими потребами на отримання освітніх послуг, створення </a:t>
            </a:r>
            <a:r>
              <a:rPr lang="uk-UA" dirty="0" err="1" smtClean="0"/>
              <a:t>безбарьєрної</a:t>
            </a:r>
            <a:r>
              <a:rPr lang="uk-UA" dirty="0" smtClean="0"/>
              <a:t> інфраструктури для студентів з особливими потребами у пересуванні і просторовій орієнтації, адекватної системи доступу до засобів  зв’язку для студентів з особливими потребами у комунікації. Відсутність означених умов означає механічне включення студентів в освітнє середовище без системи забезпечення рівних можливостей, в основі якої - пристосування до їхніх особливих потреб. 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	Моделі інтеграції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		</a:t>
            </a:r>
          </a:p>
          <a:p>
            <a:pPr>
              <a:buNone/>
            </a:pPr>
            <a:r>
              <a:rPr lang="uk-UA" b="1" i="1" dirty="0" smtClean="0"/>
              <a:t>		Соціально-педагогічна модель</a:t>
            </a:r>
            <a:r>
              <a:rPr lang="uk-UA" dirty="0" smtClean="0"/>
              <a:t> інтеграції у сфері вищої освіти вирішує завдання об’єднання можливостей і потенціалу освітнього середовища з метою позитивної соціалізації студентської молоді, створення педагогічно збагаченого середовища на основі системи розвитку загальнолюдських і духовних цінностей, турботи, співробітництва, взаємодопомоги і розвитку.  У </a:t>
            </a:r>
            <a:r>
              <a:rPr lang="uk-UA" dirty="0" err="1" smtClean="0"/>
              <a:t>звя’зку</a:t>
            </a:r>
            <a:r>
              <a:rPr lang="uk-UA" dirty="0" smtClean="0"/>
              <a:t> з цим набуває нового значення теорія і практика соціальної роботи в закладах освіти на основі міждисциплінарного підходу, яка базується на соціально-педагогічних основах соціального виховання і соціалізації особистості, актуальних психолого-педагогічних підходах інтеграції та інклюзії людей з особливими освітніми потребами у сфері освіти.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		</a:t>
            </a:r>
            <a:r>
              <a:rPr lang="uk-UA" dirty="0" err="1" smtClean="0"/>
              <a:t>Тьютор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b="1" dirty="0" err="1" smtClean="0"/>
              <a:t>Тьюторський</a:t>
            </a:r>
            <a:r>
              <a:rPr lang="uk-UA" b="1" dirty="0" smtClean="0"/>
              <a:t> педагогічний супровід</a:t>
            </a:r>
            <a:endParaRPr lang="uk-UA" dirty="0" smtClean="0"/>
          </a:p>
          <a:p>
            <a:pPr>
              <a:buNone/>
            </a:pPr>
            <a:r>
              <a:rPr lang="en-US" b="1" i="1" dirty="0" smtClean="0"/>
              <a:t>Tutor </a:t>
            </a:r>
            <a:r>
              <a:rPr lang="uk-UA" b="1" i="1" dirty="0" smtClean="0"/>
              <a:t>(від англ.)</a:t>
            </a:r>
            <a:r>
              <a:rPr lang="uk-UA" dirty="0" smtClean="0"/>
              <a:t> – 1. 1) домашній вчитель, репетитор, шкільний наставник; 2) керівник групи студентів (в англійських університетах); 3) </a:t>
            </a:r>
            <a:r>
              <a:rPr lang="uk-UA" dirty="0" err="1" smtClean="0"/>
              <a:t>амер</a:t>
            </a:r>
            <a:r>
              <a:rPr lang="uk-UA" dirty="0" smtClean="0"/>
              <a:t>. молодший  викладач вищого навчального закладу; 4) </a:t>
            </a:r>
            <a:r>
              <a:rPr lang="uk-UA" dirty="0" err="1" smtClean="0"/>
              <a:t>юрид</a:t>
            </a:r>
            <a:r>
              <a:rPr lang="uk-UA" dirty="0" smtClean="0"/>
              <a:t>. – піклувальник. 2. 1) навчати; 2) керувати, наставляти; 3) давати приватні уроки; 4) </a:t>
            </a:r>
            <a:r>
              <a:rPr lang="uk-UA" dirty="0" err="1" smtClean="0"/>
              <a:t>амер</a:t>
            </a:r>
            <a:r>
              <a:rPr lang="uk-UA" dirty="0" smtClean="0"/>
              <a:t>. брати уроки; 5) відчитувати</a:t>
            </a:r>
            <a:r>
              <a:rPr lang="ru-RU" dirty="0" smtClean="0"/>
              <a:t> [</a:t>
            </a:r>
            <a:r>
              <a:rPr lang="ru-RU" dirty="0" err="1" smtClean="0"/>
              <a:t>Англорусский</a:t>
            </a:r>
            <a:r>
              <a:rPr lang="ru-RU" dirty="0" smtClean="0"/>
              <a:t> словарь. – М.: «</a:t>
            </a:r>
            <a:r>
              <a:rPr lang="ru-RU" dirty="0" err="1" smtClean="0"/>
              <a:t>Алькор</a:t>
            </a:r>
            <a:r>
              <a:rPr lang="ru-RU" dirty="0" smtClean="0"/>
              <a:t>», 1991. – С. 752]</a:t>
            </a:r>
            <a:r>
              <a:rPr lang="uk-UA" dirty="0" smtClean="0"/>
              <a:t>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648072"/>
          </a:xfrm>
        </p:spPr>
        <p:txBody>
          <a:bodyPr/>
          <a:lstStyle/>
          <a:p>
            <a:r>
              <a:rPr lang="uk-UA" dirty="0" smtClean="0"/>
              <a:t>			</a:t>
            </a:r>
            <a:r>
              <a:rPr lang="uk-UA" dirty="0" err="1" smtClean="0"/>
              <a:t>Тьютор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В християнській педагогіці </a:t>
            </a:r>
            <a:r>
              <a:rPr lang="uk-UA" b="1" i="1" dirty="0" err="1" smtClean="0"/>
              <a:t>тьютор</a:t>
            </a:r>
            <a:r>
              <a:rPr lang="uk-UA" b="1" i="1" dirty="0" smtClean="0"/>
              <a:t> </a:t>
            </a:r>
            <a:r>
              <a:rPr lang="uk-UA" dirty="0" smtClean="0"/>
              <a:t>був представлений фігурою духовного наставника, настоятеля, який повинен був допомогти послушнику вступити на правильний шлях і потім супроводжувати його. При цьому, на відміну від сучасного педагога, духовному наставнику було зрозуміло і відомо, куди вести учня і що його очікує на цьому шляху.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uk-UA" dirty="0" smtClean="0"/>
              <a:t>			</a:t>
            </a:r>
            <a:r>
              <a:rPr lang="uk-UA" dirty="0" err="1" smtClean="0"/>
              <a:t>Тьютор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В ідеалі </a:t>
            </a:r>
            <a:r>
              <a:rPr lang="uk-UA" b="1" i="1" dirty="0" err="1" smtClean="0"/>
              <a:t>тьютор</a:t>
            </a:r>
            <a:r>
              <a:rPr lang="uk-UA" b="1" i="1" dirty="0" smtClean="0"/>
              <a:t> має володіти такими навичками як: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стимулююче викладання (постановка стимулюючих питань, виявлення наслідків, висновків, які зробили студенти, визначення необхідності додаткової зовнішньої інформації);</a:t>
            </a:r>
          </a:p>
          <a:p>
            <a:pPr>
              <a:buNone/>
            </a:pPr>
            <a:r>
              <a:rPr lang="uk-UA" dirty="0" smtClean="0"/>
              <a:t>навчання розв’язанню проблем і принципам критичного мислення;</a:t>
            </a:r>
          </a:p>
          <a:p>
            <a:pPr>
              <a:buNone/>
            </a:pPr>
            <a:r>
              <a:rPr lang="uk-UA" dirty="0" smtClean="0"/>
              <a:t>забезпечення ефективного функціонування групи;</a:t>
            </a:r>
          </a:p>
          <a:p>
            <a:pPr>
              <a:buNone/>
            </a:pPr>
            <a:r>
              <a:rPr lang="uk-UA" dirty="0" smtClean="0"/>
              <a:t>організація індивідуального навчання, оцінка успішності студентів і корекція оцінки;</a:t>
            </a:r>
          </a:p>
          <a:p>
            <a:pPr>
              <a:buNone/>
            </a:pPr>
            <a:r>
              <a:rPr lang="uk-UA" dirty="0" smtClean="0"/>
              <a:t>загальні управлінські навички.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648072"/>
          </a:xfrm>
        </p:spPr>
        <p:txBody>
          <a:bodyPr/>
          <a:lstStyle/>
          <a:p>
            <a:r>
              <a:rPr lang="uk-UA" dirty="0" smtClean="0"/>
              <a:t>	</a:t>
            </a:r>
            <a:r>
              <a:rPr lang="uk-UA" dirty="0" err="1" smtClean="0"/>
              <a:t>Тьюторське</a:t>
            </a:r>
            <a:r>
              <a:rPr lang="uk-UA" dirty="0" smtClean="0"/>
              <a:t> навчання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		Переваги </a:t>
            </a:r>
            <a:r>
              <a:rPr lang="uk-UA" b="1" dirty="0" err="1" smtClean="0"/>
              <a:t>тьюторського</a:t>
            </a:r>
            <a:r>
              <a:rPr lang="uk-UA" b="1" dirty="0" smtClean="0"/>
              <a:t> навчання:</a:t>
            </a:r>
            <a:endParaRPr lang="uk-UA" dirty="0" smtClean="0"/>
          </a:p>
          <a:p>
            <a:r>
              <a:rPr lang="uk-UA" dirty="0" smtClean="0"/>
              <a:t>	</a:t>
            </a:r>
            <a:r>
              <a:rPr lang="uk-UA" dirty="0" err="1" smtClean="0"/>
              <a:t>тьютор</a:t>
            </a:r>
            <a:r>
              <a:rPr lang="uk-UA" dirty="0" smtClean="0"/>
              <a:t> на відміну від лектора знаходиться в університеті протягом всього робочого дня;</a:t>
            </a:r>
          </a:p>
          <a:p>
            <a:r>
              <a:rPr lang="uk-UA" dirty="0" smtClean="0"/>
              <a:t>	 </a:t>
            </a:r>
            <a:r>
              <a:rPr lang="uk-UA" dirty="0" err="1" smtClean="0"/>
              <a:t>тьюторат</a:t>
            </a:r>
            <a:r>
              <a:rPr lang="uk-UA" dirty="0" smtClean="0"/>
              <a:t>, розширюючи взаємодію між студентами і викладачами і посилюючи тим самим зворотний зв’язок у навчальному процесі, допомагає виявляти конкретні ситуації, в яких студентам необхідна допомога;</a:t>
            </a:r>
          </a:p>
          <a:p>
            <a:r>
              <a:rPr lang="uk-UA" dirty="0" smtClean="0"/>
              <a:t>	</a:t>
            </a:r>
            <a:r>
              <a:rPr lang="uk-UA" dirty="0" err="1" smtClean="0"/>
              <a:t>тьюторське</a:t>
            </a:r>
            <a:r>
              <a:rPr lang="uk-UA" dirty="0" smtClean="0"/>
              <a:t> сприяння покращує взаємодію між самими студентами, формуючи у них навички сумісного дослідницького навчання. Завдання </a:t>
            </a:r>
            <a:r>
              <a:rPr lang="uk-UA" dirty="0" err="1" smtClean="0"/>
              <a:t>тьютора</a:t>
            </a:r>
            <a:r>
              <a:rPr lang="uk-UA" dirty="0" smtClean="0"/>
              <a:t> часто визначається в тому, щоб конкретизувати тип сприяння, яке вимагається для посилення сумісного конструювання знань.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uk-UA" dirty="0" smtClean="0"/>
              <a:t>			</a:t>
            </a:r>
            <a:r>
              <a:rPr lang="uk-UA" dirty="0" err="1" smtClean="0"/>
              <a:t>Тьюторат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uk-UA" b="1" dirty="0" err="1" smtClean="0"/>
              <a:t>Тьюторат</a:t>
            </a:r>
            <a:r>
              <a:rPr lang="uk-UA" b="1" dirty="0" smtClean="0"/>
              <a:t> – це «педагогіка можливостей», </a:t>
            </a:r>
            <a:r>
              <a:rPr lang="uk-UA" dirty="0" smtClean="0"/>
              <a:t>спроба пробудити процес, в якому студенти можуть включатися у трансформаційний аналіз свого повсякденного життя. Тим самим реалізується принцип, який сформульований ще </a:t>
            </a:r>
            <a:r>
              <a:rPr lang="uk-UA" dirty="0" err="1" smtClean="0"/>
              <a:t>Дж.Дьюі</a:t>
            </a:r>
            <a:r>
              <a:rPr lang="uk-UA" dirty="0" smtClean="0"/>
              <a:t>, що будь-яке утворення виявляє своє джерело і свою сутність в ситуації людського досвіду і у способі, яким викладач може репрезентувати цей досвід, навчання насправді стає дослідженням. Тут слід звернути увагу на те, що </a:t>
            </a:r>
            <a:r>
              <a:rPr lang="uk-UA" dirty="0" err="1" smtClean="0"/>
              <a:t>тьюторат</a:t>
            </a:r>
            <a:r>
              <a:rPr lang="uk-UA" dirty="0" smtClean="0"/>
              <a:t> є орієнтованим на аналіз студентом своєї власної навчальної діяльності через реалізацію цілей конкретної дисципліни.</a:t>
            </a:r>
          </a:p>
          <a:p>
            <a:pPr>
              <a:buNone/>
            </a:pPr>
            <a:r>
              <a:rPr lang="uk-UA" dirty="0" smtClean="0"/>
              <a:t>		Задача </a:t>
            </a:r>
            <a:r>
              <a:rPr lang="uk-UA" dirty="0" err="1" smtClean="0"/>
              <a:t>тьютора</a:t>
            </a:r>
            <a:r>
              <a:rPr lang="uk-UA" dirty="0" smtClean="0"/>
              <a:t> зводиться до того, щоб прояснити разом із студентом. як він рухався до даного результату і як буде працювати далі, тобто прояснити спосіб самовизначення студента у контексті конкретної проблеми і освітньої ситуації. Студент тим самим фіксує і прояснює історію своєї навчальної (освітньої) діяльності, а це виявляється і навчанням соціальній практиці і вихованням.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</a:t>
            </a:r>
            <a:r>
              <a:rPr lang="uk-UA" dirty="0" err="1" smtClean="0"/>
              <a:t>Тьюторське</a:t>
            </a:r>
            <a:r>
              <a:rPr lang="uk-UA" dirty="0" smtClean="0"/>
              <a:t> навчання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b="1" dirty="0" err="1" smtClean="0"/>
              <a:t>Тьюторське</a:t>
            </a:r>
            <a:r>
              <a:rPr lang="uk-UA" b="1" dirty="0" smtClean="0"/>
              <a:t> навчання - технологія, </a:t>
            </a:r>
            <a:r>
              <a:rPr lang="uk-UA" dirty="0" smtClean="0"/>
              <a:t>сутність якої зводиться до </a:t>
            </a:r>
            <a:r>
              <a:rPr lang="uk-UA" dirty="0" err="1" smtClean="0"/>
              <a:t>тьюторського</a:t>
            </a:r>
            <a:r>
              <a:rPr lang="uk-UA" dirty="0" smtClean="0"/>
              <a:t> керування (спостерігання, піклування) самостійною роботою студентів над темою або предметом в цілому. Таке керування передбачає піклування, спостереження, виховання. </a:t>
            </a:r>
          </a:p>
          <a:p>
            <a:pPr algn="r">
              <a:buNone/>
            </a:pPr>
            <a:r>
              <a:rPr lang="uk-UA" dirty="0" smtClean="0"/>
              <a:t>«Методика навчання і наукових досліджень </a:t>
            </a:r>
          </a:p>
          <a:p>
            <a:pPr algn="r">
              <a:buNone/>
            </a:pPr>
            <a:r>
              <a:rPr lang="uk-UA" dirty="0" smtClean="0"/>
              <a:t>у вищій школі» за ред. </a:t>
            </a:r>
            <a:r>
              <a:rPr lang="uk-UA" dirty="0" err="1" smtClean="0"/>
              <a:t>Гончаренко</a:t>
            </a:r>
            <a:r>
              <a:rPr lang="uk-UA" dirty="0" smtClean="0"/>
              <a:t> С.М.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Лев Виготський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		</a:t>
            </a:r>
          </a:p>
          <a:p>
            <a:pPr>
              <a:buNone/>
            </a:pPr>
            <a:r>
              <a:rPr lang="uk-UA" b="1" dirty="0" smtClean="0"/>
              <a:t>		Теорія соціальної компенсації</a:t>
            </a:r>
            <a:r>
              <a:rPr lang="uk-UA" dirty="0" smtClean="0"/>
              <a:t> Лева Виготського пояснює природу </a:t>
            </a:r>
            <a:r>
              <a:rPr lang="uk-UA" b="1" i="1" dirty="0" smtClean="0"/>
              <a:t>первинного </a:t>
            </a:r>
            <a:r>
              <a:rPr lang="uk-UA" dirty="0" smtClean="0"/>
              <a:t>(біологічного) і </a:t>
            </a:r>
            <a:r>
              <a:rPr lang="uk-UA" b="1" i="1" dirty="0" smtClean="0"/>
              <a:t>вторинного </a:t>
            </a:r>
            <a:r>
              <a:rPr lang="uk-UA" dirty="0" smtClean="0"/>
              <a:t>(соціального) відхилення у розвитку дитини  з вадами психофізичного розвитку. Суттєвий відрив від розуміння норми у процесах позитивної соціалізації цих дітей визначається порушенням в інтеграційних процесах, відсутністю ефективного посередника між дитиною і суспільством, - людини-вчителя, педагога, наставника і соціально-культурного середовища, яке створює необхідні соціально-педагогічні умови для розвитку особистості.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</a:t>
            </a:r>
            <a:r>
              <a:rPr lang="uk-UA" dirty="0" err="1" smtClean="0"/>
              <a:t>Тьюторське</a:t>
            </a:r>
            <a:r>
              <a:rPr lang="uk-UA" dirty="0" smtClean="0"/>
              <a:t> навчання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uk-UA" b="1" dirty="0" err="1" smtClean="0"/>
              <a:t>Тьюторське</a:t>
            </a:r>
            <a:r>
              <a:rPr lang="uk-UA" b="1" dirty="0" smtClean="0"/>
              <a:t> навчання</a:t>
            </a:r>
            <a:r>
              <a:rPr lang="uk-UA" dirty="0" smtClean="0"/>
              <a:t> студентів з особливими освітніми потребами зумовлює створення певного соціокультурного контексту, який характеризується </a:t>
            </a:r>
            <a:r>
              <a:rPr lang="uk-UA" dirty="0" err="1" smtClean="0"/>
              <a:t>включеністю</a:t>
            </a:r>
            <a:r>
              <a:rPr lang="uk-UA" dirty="0" smtClean="0"/>
              <a:t> в нього різних за своїми ознаками філософських, педагогічних, психологічних, соціологічних, духовних детермінант розвитку особистості, єдністю освітнього навчально-виховного простору, адекватними індивідуальному розвитку студентів педагогічними ситуаціями.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720080"/>
          </a:xfrm>
        </p:spPr>
        <p:txBody>
          <a:bodyPr/>
          <a:lstStyle/>
          <a:p>
            <a:r>
              <a:rPr lang="uk-UA" dirty="0" smtClean="0"/>
              <a:t>Педагогічний супровід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		Ознаки </a:t>
            </a:r>
            <a:r>
              <a:rPr lang="uk-UA" b="1" dirty="0" err="1" smtClean="0"/>
              <a:t>тьюторського</a:t>
            </a:r>
            <a:r>
              <a:rPr lang="uk-UA" b="1" dirty="0" smtClean="0"/>
              <a:t> педагогічного супроводу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Тьюторське</a:t>
            </a:r>
            <a:r>
              <a:rPr lang="uk-UA" dirty="0" smtClean="0"/>
              <a:t> навчання не порушує хід навчального процесу, а є його гармонійною складовою, являє собою педагогічний супровід навчальної діяльності студентів з особливими освітніми потребами та навчально-методичного забезпечення процесу навчання.  </a:t>
            </a:r>
          </a:p>
          <a:p>
            <a:pPr>
              <a:buNone/>
            </a:pPr>
            <a:r>
              <a:rPr lang="uk-UA" dirty="0" smtClean="0"/>
              <a:t>В процесі вивчення навчальної дисципліни складається індивідуальна програма </a:t>
            </a:r>
            <a:r>
              <a:rPr lang="uk-UA" dirty="0" err="1" smtClean="0"/>
              <a:t>тьюторського</a:t>
            </a:r>
            <a:r>
              <a:rPr lang="uk-UA" dirty="0" smtClean="0"/>
              <a:t> педагогічного супроводу  на основі вивчення функціональних можливостей студентів, педагогічних і соціальних умов їх ефективного використання, потреб студентів у додаткових освітніх послугах  на основі добровільності і вільного вибору.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Тьютор</a:t>
            </a:r>
            <a:r>
              <a:rPr lang="uk-UA" dirty="0" smtClean="0"/>
              <a:t>, виступаючи в ролі помічника в навчальній діяльності, не обмежує самостійність студента, а навпаки стимулює його до незалежності. </a:t>
            </a:r>
          </a:p>
          <a:p>
            <a:pPr>
              <a:buNone/>
            </a:pPr>
            <a:r>
              <a:rPr lang="uk-UA" dirty="0" smtClean="0"/>
              <a:t>Адаптація навчального процесу до освітніх потреб студентів означає максимальне пристосування педагогічних умов навчання до психофізичних можливостей студентів з метою досягнення кінцевих освітніх результатів. 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Тьюторський</a:t>
            </a:r>
            <a:r>
              <a:rPr lang="uk-UA" dirty="0" smtClean="0"/>
              <a:t> супровід заснований на концептуальному положенні про те, що студенти з особливими освітніми потребами, які навчаються в інтегрованому освітньому середовищі, мають той самий соціальний статус, що і </a:t>
            </a:r>
            <a:r>
              <a:rPr lang="uk-UA" dirty="0" err="1" smtClean="0"/>
              <a:t>студенти-неінваліди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648072"/>
          </a:xfrm>
        </p:spPr>
        <p:txBody>
          <a:bodyPr/>
          <a:lstStyle/>
          <a:p>
            <a:r>
              <a:rPr lang="uk-UA" dirty="0" smtClean="0"/>
              <a:t>		Лев Виготський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 		</a:t>
            </a:r>
            <a:r>
              <a:rPr lang="uk-UA" b="1" i="1" dirty="0" smtClean="0"/>
              <a:t>Інтеграційні процеси</a:t>
            </a:r>
            <a:r>
              <a:rPr lang="uk-UA" dirty="0" smtClean="0"/>
              <a:t> у розвитку дітей з вадами розвитку Л.С.Виготський </a:t>
            </a:r>
            <a:r>
              <a:rPr lang="uk-UA" b="1" i="1" dirty="0" smtClean="0"/>
              <a:t>називає</a:t>
            </a:r>
            <a:r>
              <a:rPr lang="uk-UA" dirty="0" smtClean="0"/>
              <a:t> </a:t>
            </a:r>
            <a:r>
              <a:rPr lang="uk-UA" b="1" i="1" dirty="0" smtClean="0"/>
              <a:t>«вростанням у культуру»,</a:t>
            </a:r>
            <a:r>
              <a:rPr lang="uk-UA" dirty="0" smtClean="0"/>
              <a:t> що означає оволодіння культурними способами поведінки і знаходження обхідних шляхів розвитку. Новий вихід у забезпеченні ефективного розвитку особливих дітей постає не тільки в постановці медичного діагнозу, а в позитивному аналізі їхньої особистості, що являє собою передусім картину складних обхідних шляхів їхнього розвитку. </a:t>
            </a:r>
          </a:p>
          <a:p>
            <a:pPr>
              <a:buNone/>
            </a:pPr>
            <a:r>
              <a:rPr lang="uk-UA" dirty="0" smtClean="0"/>
              <a:t>		Подолання дефекту тільки на органічному рівні, пряма, обмежена його компенсація є вищою мірою більш вузький і обмежений шлях. Розвиток вищих психічних функцій, починаючи з дитинства, у цих людей можливий тільки на шляхах їхнього культурного розвитку (оволодіння зовнішніми засобами культури - мова, письмо, арифметика; внутрішнього удосконалення самих психічних функцій - вироблення уваги, логічної пам’яті, опосередкованого мислення, утворення понять, свободи волі).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r>
              <a:rPr lang="uk-UA" dirty="0" smtClean="0"/>
              <a:t>	К.</a:t>
            </a:r>
            <a:r>
              <a:rPr lang="uk-UA" dirty="0" err="1" smtClean="0"/>
              <a:t>Роджерс</a:t>
            </a:r>
            <a:r>
              <a:rPr lang="uk-UA" dirty="0" smtClean="0"/>
              <a:t>, Д.</a:t>
            </a:r>
            <a:r>
              <a:rPr lang="uk-UA" dirty="0" err="1" smtClean="0"/>
              <a:t>Фрейберг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		Особистісно-орієнтоване навчання</a:t>
            </a:r>
            <a:r>
              <a:rPr lang="uk-UA" dirty="0" smtClean="0"/>
              <a:t> особливих дітей у школах, які працюють на основі гуманістично-орієнтованого підходу (К.</a:t>
            </a:r>
            <a:r>
              <a:rPr lang="uk-UA" dirty="0" err="1" smtClean="0"/>
              <a:t>Роджерс</a:t>
            </a:r>
            <a:r>
              <a:rPr lang="uk-UA" dirty="0" smtClean="0"/>
              <a:t>, Д.</a:t>
            </a:r>
            <a:r>
              <a:rPr lang="uk-UA" dirty="0" err="1" smtClean="0"/>
              <a:t>Фрейберг</a:t>
            </a:r>
            <a:r>
              <a:rPr lang="uk-UA" dirty="0" smtClean="0"/>
              <a:t>) показує:  </a:t>
            </a:r>
          </a:p>
          <a:p>
            <a:r>
              <a:rPr lang="uk-UA" dirty="0" smtClean="0"/>
              <a:t>створення підтримуючого освітнього середовища на основі </a:t>
            </a:r>
            <a:r>
              <a:rPr lang="uk-UA" dirty="0" err="1" smtClean="0"/>
              <a:t>емпатії</a:t>
            </a:r>
            <a:r>
              <a:rPr lang="uk-UA" dirty="0" smtClean="0"/>
              <a:t>, конгруентності і позитивного ставлення;</a:t>
            </a:r>
          </a:p>
          <a:p>
            <a:r>
              <a:rPr lang="uk-UA" dirty="0" smtClean="0"/>
              <a:t> пряму пропорційну залежність між турботливим ставленням до своїх підопічних, збагаченим навчальним середовищем і результатами успішності, дисципліни, відвідування занять, удосконаленням міжособистісних взаємостосунків  на основі розвитку відповідального навчання, </a:t>
            </a:r>
            <a:r>
              <a:rPr lang="uk-UA" dirty="0" err="1" smtClean="0"/>
              <a:t>навчання</a:t>
            </a:r>
            <a:r>
              <a:rPr lang="uk-UA" dirty="0" smtClean="0"/>
              <a:t> на досвіді, навчання-співробітництва; </a:t>
            </a:r>
          </a:p>
          <a:p>
            <a:r>
              <a:rPr lang="uk-UA" dirty="0" smtClean="0"/>
              <a:t>новий погляд на зміст особистісно-орієнтовного навчання виявляє також певну взаємозалежність між розвитком дітей і педагогів, їхнього вміння працювати разом і у подальшому турбуватися про інших. 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В.І.</a:t>
            </a:r>
            <a:r>
              <a:rPr lang="uk-UA" dirty="0" err="1" smtClean="0"/>
              <a:t>Лубовський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			Особливості процесів інтеграції</a:t>
            </a:r>
            <a:endParaRPr lang="uk-UA" dirty="0" smtClean="0"/>
          </a:p>
          <a:p>
            <a:r>
              <a:rPr lang="uk-UA" dirty="0" smtClean="0"/>
              <a:t>Інтеграційний підхід до навчання дітей з особливими освітніми потребами у звичайних школах (В.І.</a:t>
            </a:r>
            <a:r>
              <a:rPr lang="uk-UA" dirty="0" err="1" smtClean="0"/>
              <a:t>Лубовський</a:t>
            </a:r>
            <a:r>
              <a:rPr lang="uk-UA" dirty="0" smtClean="0"/>
              <a:t>) потребує обережності і реалістичності. </a:t>
            </a:r>
          </a:p>
          <a:p>
            <a:r>
              <a:rPr lang="uk-UA" dirty="0" smtClean="0"/>
              <a:t>Кращим місцем для навчання глухих дітей є звичайна школа (за Л.С.Виготським), але в цьому випадку кожен вчитель у ній повинен бути вчителем глухих. </a:t>
            </a:r>
          </a:p>
          <a:p>
            <a:r>
              <a:rPr lang="uk-UA" dirty="0" smtClean="0"/>
              <a:t>Інтеграція як засіб створення оптимального розвиваючого середовища ставить питання про співвідношення між інтеграцією і диференційованим підходом, який потребує спеціальної допомоги дітям педагогів-дефектологів. </a:t>
            </a:r>
          </a:p>
          <a:p>
            <a:r>
              <a:rPr lang="uk-UA" dirty="0" smtClean="0"/>
              <a:t>Батьки дітей з особливими освітніми потребами поставили питання про необхідність забезпечити рівний доступ до освіти своїх дітей. </a:t>
            </a:r>
          </a:p>
          <a:p>
            <a:r>
              <a:rPr lang="uk-UA" dirty="0" smtClean="0"/>
              <a:t>Бажано створити ситуацію підтримки з боку дітей, які розвиваються нормально та їхніх сімей.</a:t>
            </a:r>
          </a:p>
          <a:p>
            <a:r>
              <a:rPr lang="uk-UA" dirty="0" smtClean="0"/>
              <a:t>Наявність у школі спеціаліста-дефектолога, який може займатися з дітьми тих категорій, які будуть інтегровані у звичайне освітнє середовище. </a:t>
            </a:r>
          </a:p>
          <a:p>
            <a:r>
              <a:rPr lang="uk-UA" dirty="0" smtClean="0"/>
              <a:t>Певні нормативи педагогічного забезпечення інтегрованого навчання.</a:t>
            </a:r>
          </a:p>
          <a:p>
            <a:r>
              <a:rPr lang="uk-UA" dirty="0" smtClean="0"/>
              <a:t>Позашкільна робота, мета якої – забезпечити розвиток комунікативних навичок, консультування з питань працевлаштування та інших питань пристосування до самостійного життя.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9795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М.М.</a:t>
            </a:r>
            <a:r>
              <a:rPr lang="uk-UA" dirty="0" err="1" smtClean="0"/>
              <a:t>Малофєєв</a:t>
            </a:r>
            <a:r>
              <a:rPr lang="uk-UA" dirty="0" smtClean="0"/>
              <a:t>, Н.Д.Шматко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Не менш значимим є розвиток інтеграції для дітей, які розвиваються нормально, оскільки ця форма організації навчання дозволяє цілеспрямовано готувати їх до безумовного прийняття людини з особливими соціальними і освітніми потребами, формувати толерантне ставлення до людської «</a:t>
            </a:r>
            <a:r>
              <a:rPr lang="uk-UA" dirty="0" err="1" smtClean="0"/>
              <a:t>інаковості</a:t>
            </a:r>
            <a:r>
              <a:rPr lang="uk-UA" dirty="0" smtClean="0"/>
              <a:t>», закладати культурну норму громадянського суспільства, яке розвивається, - повагу до відмінностей між людьми. 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r>
              <a:rPr lang="uk-UA" dirty="0" smtClean="0"/>
              <a:t>		А.А.</a:t>
            </a:r>
            <a:r>
              <a:rPr lang="uk-UA" dirty="0" err="1" smtClean="0"/>
              <a:t>Колупаєва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		Інклюзивне навчання</a:t>
            </a:r>
            <a:r>
              <a:rPr lang="uk-UA" dirty="0" smtClean="0"/>
              <a:t> – гнучка, індивідуалізована система навчання дітей з особливостями психофізичного розвитку в умовах масової загальноосвітньої школи за місцем проживання. Навчання відбувається за індивідуальним навчальним планом, забезпечується медико-соціальним та психолого-педагогічним супроводом. Інклюзивне освітнє середовище змінює роль педагога звичайного навчального закладу, який має сприймати учнів з особливими освітніми потребами, як і інших дітей; залучати їх до спільних видів діяльності, ставлячи дещо інші завдання, залучати учнів до колективних форм навчання і групового вирішення завдання; використовувати різноманітні стратегії колективної участі – ігри, спільні проекти, лабораторні дослідження.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Конвенція про права інвалідів ООН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>
              <a:buNone/>
            </a:pPr>
            <a:r>
              <a:rPr lang="uk-UA" b="1" dirty="0" smtClean="0"/>
              <a:t>	Стаття 24</a:t>
            </a:r>
            <a:r>
              <a:rPr lang="uk-UA" dirty="0" smtClean="0"/>
              <a:t> </a:t>
            </a:r>
          </a:p>
          <a:p>
            <a:pPr fontAlgn="base">
              <a:buNone/>
            </a:pPr>
            <a:r>
              <a:rPr lang="uk-UA" b="1" dirty="0" smtClean="0"/>
              <a:t>                              Освіта </a:t>
            </a:r>
            <a:br>
              <a:rPr lang="uk-UA" b="1" dirty="0" smtClean="0"/>
            </a:br>
            <a:r>
              <a:rPr lang="uk-UA" dirty="0" smtClean="0"/>
              <a:t>      1. Держави-учасниці визнають право інвалідів на  освіту.  Для </a:t>
            </a:r>
            <a:br>
              <a:rPr lang="uk-UA" dirty="0" smtClean="0"/>
            </a:br>
            <a:r>
              <a:rPr lang="uk-UA" dirty="0" smtClean="0"/>
              <a:t>цілей  реалізації  цього  права  без  дискримінації  й на підставі </a:t>
            </a:r>
            <a:br>
              <a:rPr lang="uk-UA" dirty="0" smtClean="0"/>
            </a:br>
            <a:r>
              <a:rPr lang="uk-UA" dirty="0" smtClean="0"/>
              <a:t>рівності  можливостей  держави-учасниці  забезпечують   інклюзивну </a:t>
            </a:r>
            <a:br>
              <a:rPr lang="uk-UA" dirty="0" smtClean="0"/>
            </a:br>
            <a:r>
              <a:rPr lang="uk-UA" dirty="0" smtClean="0"/>
              <a:t>освіту  на всіх рівнях і навчання протягом усього життя,  прагнучи </a:t>
            </a:r>
            <a:br>
              <a:rPr lang="uk-UA" dirty="0" smtClean="0"/>
            </a:br>
            <a:r>
              <a:rPr lang="uk-UA" dirty="0" smtClean="0"/>
              <a:t>при цьому: </a:t>
            </a:r>
            <a:br>
              <a:rPr lang="uk-UA" dirty="0" smtClean="0"/>
            </a:br>
            <a:r>
              <a:rPr lang="uk-UA" dirty="0" smtClean="0"/>
              <a:t>     a) до повного розвитку людського потенціалу,  а також почуття </a:t>
            </a:r>
            <a:br>
              <a:rPr lang="uk-UA" dirty="0" smtClean="0"/>
            </a:br>
            <a:r>
              <a:rPr lang="uk-UA" dirty="0" smtClean="0"/>
              <a:t>достоїнства  та  самоповаги та до посилення поваги до прав людини, </a:t>
            </a:r>
            <a:br>
              <a:rPr lang="uk-UA" dirty="0" smtClean="0"/>
            </a:br>
            <a:r>
              <a:rPr lang="uk-UA" dirty="0" smtClean="0"/>
              <a:t>основоположних свобод і людської багатоманітності; </a:t>
            </a:r>
            <a:br>
              <a:rPr lang="uk-UA" dirty="0" smtClean="0"/>
            </a:br>
            <a:r>
              <a:rPr lang="uk-UA" dirty="0" smtClean="0"/>
              <a:t>     b) до розвитку особистості, талантів і творчості інвалідів, а </a:t>
            </a:r>
            <a:br>
              <a:rPr lang="uk-UA" dirty="0" smtClean="0"/>
            </a:br>
            <a:r>
              <a:rPr lang="uk-UA" dirty="0" smtClean="0"/>
              <a:t>також їхніх розумових і фізичних здібностей у найповнішому обсязі; </a:t>
            </a:r>
            <a:br>
              <a:rPr lang="uk-UA" dirty="0" smtClean="0"/>
            </a:br>
            <a:r>
              <a:rPr lang="uk-UA" dirty="0" smtClean="0"/>
              <a:t>     c) до  надання  інвалідам можливості брати ефективну участь у </a:t>
            </a:r>
            <a:br>
              <a:rPr lang="uk-UA" dirty="0" smtClean="0"/>
            </a:br>
            <a:r>
              <a:rPr lang="uk-UA" dirty="0" smtClean="0"/>
              <a:t>житті вільного суспільства; </a:t>
            </a:r>
            <a:br>
              <a:rPr lang="uk-UA" dirty="0" smtClean="0"/>
            </a:br>
            <a:r>
              <a:rPr lang="uk-UA" dirty="0" smtClean="0"/>
              <a:t>5. Держави-учасниці забезпечують,  щоб  інваліди  могли  мати </a:t>
            </a:r>
            <a:br>
              <a:rPr lang="uk-UA" dirty="0" smtClean="0"/>
            </a:br>
            <a:r>
              <a:rPr lang="uk-UA" dirty="0" smtClean="0"/>
              <a:t>доступ  до загальної вищої освіти,  професійного навчання,  освіти </a:t>
            </a:r>
            <a:br>
              <a:rPr lang="uk-UA" dirty="0" smtClean="0"/>
            </a:br>
            <a:r>
              <a:rPr lang="uk-UA" dirty="0" smtClean="0"/>
              <a:t>для дорослих і навчання протягом усього життя без дискримінації та </a:t>
            </a:r>
            <a:br>
              <a:rPr lang="uk-UA" dirty="0" smtClean="0"/>
            </a:br>
            <a:r>
              <a:rPr lang="uk-UA" dirty="0" smtClean="0"/>
              <a:t>нарівні з іншими. Із цією метою держави-учасниці забезпечують, щоб </a:t>
            </a:r>
            <a:br>
              <a:rPr lang="uk-UA" dirty="0" smtClean="0"/>
            </a:br>
            <a:r>
              <a:rPr lang="uk-UA" dirty="0" smtClean="0"/>
              <a:t>для інвалідів забезпечувалося розумне пристосування. </a:t>
            </a:r>
            <a:br>
              <a:rPr lang="uk-UA" dirty="0" smtClean="0"/>
            </a:br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			             	Конвенція про права інвалідів ООН</a:t>
            </a:r>
            <a:endParaRPr lang="uk-UA" dirty="0" smtClean="0"/>
          </a:p>
          <a:p>
            <a:pPr fontAlgn="base">
              <a:buNone/>
            </a:pPr>
            <a:r>
              <a:rPr lang="uk-UA" dirty="0" smtClean="0"/>
              <a:t>                                                                           </a:t>
            </a:r>
            <a:r>
              <a:rPr lang="uk-UA" b="1" dirty="0" smtClean="0"/>
              <a:t>Дата підписання:  13.12.2006</a:t>
            </a:r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    					 Дата ратифікації Україною:  16.12.2009</a:t>
            </a:r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     				 	Дата набрання чинності для України:  06.03.2010 </a:t>
            </a:r>
            <a:br>
              <a:rPr lang="uk-UA" b="1" dirty="0" smtClean="0"/>
            </a:br>
            <a:r>
              <a:rPr lang="uk-UA" b="1" dirty="0" smtClean="0"/>
              <a:t> </a:t>
            </a:r>
            <a:br>
              <a:rPr lang="uk-UA" b="1" dirty="0" smtClean="0"/>
            </a:b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Закон </a:t>
            </a:r>
            <a:r>
              <a:rPr lang="uk-UA" dirty="0" err="1" smtClean="0"/>
              <a:t>“Про</a:t>
            </a:r>
            <a:r>
              <a:rPr lang="uk-UA" dirty="0" smtClean="0"/>
              <a:t> вищу </a:t>
            </a:r>
            <a:r>
              <a:rPr lang="uk-UA" dirty="0" err="1" smtClean="0"/>
              <a:t>освіту”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uk-UA" b="1" dirty="0" smtClean="0"/>
              <a:t>		</a:t>
            </a:r>
          </a:p>
          <a:p>
            <a:pPr fontAlgn="base">
              <a:buNone/>
            </a:pPr>
            <a:r>
              <a:rPr lang="uk-UA" b="1" dirty="0" smtClean="0"/>
              <a:t>		Стаття 62.</a:t>
            </a:r>
            <a:r>
              <a:rPr lang="uk-UA" dirty="0" smtClean="0"/>
              <a:t> Права осіб, які навчаються у вищих навчальних закладах</a:t>
            </a:r>
          </a:p>
          <a:p>
            <a:pPr fontAlgn="base"/>
            <a:r>
              <a:rPr lang="uk-UA" dirty="0" smtClean="0"/>
              <a:t>6) безоплатне забезпечення інформацією для навчання у доступних форматах з використанням технологій, що враховують обмеження життєдіяльності, зумовлені станом здоров’я (для осіб з особливими освітніми потребами);</a:t>
            </a:r>
          </a:p>
          <a:p>
            <a:pPr fontAlgn="base"/>
            <a:r>
              <a:rPr lang="uk-UA" dirty="0" smtClean="0"/>
              <a:t>28) спеціальний навчально-реабілітаційний супровід та вільний доступ до інфраструктури вищого навчального закладу відповідно до медико-соціальних показань за наявності обмежень життєдіяльності, зумовлених станом здоров’я.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92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Лекція 7. Особливості викладання теорії і практики соціальної роботи студентам з особливими освітніми потребами. </vt:lpstr>
      <vt:lpstr>  Лев Виготський</vt:lpstr>
      <vt:lpstr>  Лев Виготський</vt:lpstr>
      <vt:lpstr> К.Роджерс, Д.Фрейберг</vt:lpstr>
      <vt:lpstr>  В.І.Лубовський</vt:lpstr>
      <vt:lpstr> М.М.Малофєєв, Н.Д.Шматко </vt:lpstr>
      <vt:lpstr>  А.А.Колупаєва</vt:lpstr>
      <vt:lpstr>Конвенція про права інвалідів ООН</vt:lpstr>
      <vt:lpstr> Закон “Про вищу освіту”</vt:lpstr>
      <vt:lpstr>  Моделі інтеграції</vt:lpstr>
      <vt:lpstr>  Моделі інтеграції</vt:lpstr>
      <vt:lpstr>  Моделі інтеграції</vt:lpstr>
      <vt:lpstr>  Моделі інтеграції</vt:lpstr>
      <vt:lpstr>   Тьютор</vt:lpstr>
      <vt:lpstr>   Тьютор</vt:lpstr>
      <vt:lpstr>   Тьютор</vt:lpstr>
      <vt:lpstr> Тьюторське навчання</vt:lpstr>
      <vt:lpstr>   Тьюторат</vt:lpstr>
      <vt:lpstr> Тьюторське навчання</vt:lpstr>
      <vt:lpstr> Тьюторське навчання</vt:lpstr>
      <vt:lpstr>Педагогічний супровід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7. Особливості викладання теорії і практики соціальної роботи студентам з особливими освітніми потребами. </dc:title>
  <dc:creator>Ivanova</dc:creator>
  <cp:lastModifiedBy>Пользователь Windows</cp:lastModifiedBy>
  <cp:revision>30</cp:revision>
  <dcterms:created xsi:type="dcterms:W3CDTF">2014-10-16T06:07:03Z</dcterms:created>
  <dcterms:modified xsi:type="dcterms:W3CDTF">2018-11-10T16:05:34Z</dcterms:modified>
</cp:coreProperties>
</file>