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2" r:id="rId4"/>
    <p:sldId id="288" r:id="rId5"/>
    <p:sldId id="274" r:id="rId6"/>
    <p:sldId id="275" r:id="rId7"/>
    <p:sldId id="289" r:id="rId8"/>
    <p:sldId id="290" r:id="rId9"/>
    <p:sldId id="276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8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00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465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45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4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0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5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1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5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3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1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9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3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9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9657" y="192024"/>
            <a:ext cx="10204704" cy="458535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Лекція 7.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i="1" dirty="0"/>
              <a:t>ВИБІР ФІРМОЮ ОПТИМАЛЬНОГО  </a:t>
            </a:r>
            <a:r>
              <a:rPr lang="uk-UA" b="1" i="1" dirty="0" smtClean="0"/>
              <a:t>ОБСЯГУ </a:t>
            </a:r>
            <a:r>
              <a:rPr lang="uk-UA" b="1" i="1" dirty="0"/>
              <a:t>ВИПУСКУ І КОНКУРЕНТНЕ ПРОПОНУВАННЯ</a:t>
            </a:r>
            <a:r>
              <a:rPr lang="uk-UA" dirty="0"/>
              <a:t/>
            </a:r>
            <a:br>
              <a:rPr lang="uk-UA" dirty="0"/>
            </a:br>
            <a:r>
              <a:rPr lang="uk-UA" b="1" i="1" dirty="0"/>
              <a:t>У КОРОТКОСТРОКОВОМУ </a:t>
            </a:r>
            <a:r>
              <a:rPr lang="uk-UA" b="1" i="1" dirty="0" smtClean="0"/>
              <a:t>ПЕРІОДІ</a:t>
            </a:r>
            <a:endParaRPr lang="uk-UA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19657" y="4777379"/>
            <a:ext cx="10122407" cy="1870309"/>
          </a:xfrm>
        </p:spPr>
        <p:txBody>
          <a:bodyPr>
            <a:noAutofit/>
          </a:bodyPr>
          <a:lstStyle/>
          <a:p>
            <a:pPr lvl="0"/>
            <a:r>
              <a:rPr lang="uk-UA" dirty="0" smtClean="0"/>
              <a:t>1. Фірма </a:t>
            </a:r>
            <a:r>
              <a:rPr lang="uk-UA" dirty="0"/>
              <a:t>на конкурентному ринку. </a:t>
            </a:r>
          </a:p>
          <a:p>
            <a:pPr lvl="0"/>
            <a:r>
              <a:rPr lang="uk-UA" dirty="0" smtClean="0"/>
              <a:t>2. Загальне </a:t>
            </a:r>
            <a:r>
              <a:rPr lang="uk-UA" dirty="0"/>
              <a:t>правило вибору оптимального обсягу випуску. Моделі визначення оптимального обсягу виробництва та результату діяльності фірми. </a:t>
            </a:r>
          </a:p>
          <a:p>
            <a:pPr lvl="0"/>
            <a:r>
              <a:rPr lang="uk-UA" dirty="0" smtClean="0"/>
              <a:t>3. Реакція </a:t>
            </a:r>
            <a:r>
              <a:rPr lang="uk-UA" dirty="0"/>
              <a:t>конкурентної фірми на зміну ринкової ціни.</a:t>
            </a:r>
          </a:p>
          <a:p>
            <a:r>
              <a:rPr lang="uk-UA" dirty="0" smtClean="0"/>
              <a:t>4. Короткострокове </a:t>
            </a:r>
            <a:r>
              <a:rPr lang="uk-UA" dirty="0"/>
              <a:t>пропонування конкурентної фірми і галузі. Надлишок виробника.</a:t>
            </a:r>
          </a:p>
        </p:txBody>
      </p:sp>
    </p:spTree>
    <p:extLst>
      <p:ext uri="{BB962C8B-B14F-4D97-AF65-F5344CB8AC3E}">
        <p14:creationId xmlns:p14="http://schemas.microsoft.com/office/powerpoint/2010/main" val="34273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4" y="216884"/>
            <a:ext cx="9686260" cy="1280890"/>
          </a:xfrm>
        </p:spPr>
        <p:txBody>
          <a:bodyPr/>
          <a:lstStyle/>
          <a:p>
            <a:r>
              <a:rPr lang="uk-UA" b="1" dirty="0"/>
              <a:t>Модель максимізації прибутку </a:t>
            </a:r>
            <a:r>
              <a:rPr lang="en-US" b="1" dirty="0"/>
              <a:t>M</a:t>
            </a:r>
            <a:r>
              <a:rPr lang="uk-UA" b="1" dirty="0"/>
              <a:t>R</a:t>
            </a:r>
            <a:r>
              <a:rPr lang="en-US" b="1" dirty="0"/>
              <a:t>M</a:t>
            </a:r>
            <a:r>
              <a:rPr lang="uk-UA" b="1" dirty="0"/>
              <a:t>C для конкурентної фірми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7722784" y="1041991"/>
                <a:ext cx="4313272" cy="563666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b="1" i="1" dirty="0" smtClean="0"/>
                  <a:t>1 </a:t>
                </a:r>
                <a:r>
                  <a:rPr lang="uk-UA" b="1" i="1" dirty="0" smtClean="0"/>
                  <a:t>етап: визначення </a:t>
                </a:r>
                <a:r>
                  <a:rPr lang="uk-UA" b="1" i="1" dirty="0"/>
                  <a:t>оптимального обсягу випуску</a:t>
                </a:r>
                <a:r>
                  <a:rPr lang="uk-UA" dirty="0"/>
                  <a:t> </a:t>
                </a:r>
                <a:r>
                  <a:rPr lang="en-US" dirty="0" smtClean="0"/>
                  <a:t> - </a:t>
                </a:r>
                <a:r>
                  <a:rPr lang="uk-UA" dirty="0"/>
                  <a:t>точки перетину графіків функцій граничних </a:t>
                </a:r>
                <a:r>
                  <a:rPr lang="uk-UA" dirty="0" smtClean="0"/>
                  <a:t>витрат </a:t>
                </a:r>
                <a:r>
                  <a:rPr lang="uk-UA" b="1" dirty="0" smtClean="0"/>
                  <a:t>МС</a:t>
                </a:r>
                <a:r>
                  <a:rPr lang="uk-UA" dirty="0" smtClean="0"/>
                  <a:t> </a:t>
                </a:r>
                <a:r>
                  <a:rPr lang="uk-UA" dirty="0"/>
                  <a:t>і граничного </a:t>
                </a:r>
                <a:r>
                  <a:rPr lang="uk-UA" dirty="0" smtClean="0"/>
                  <a:t>виторгу </a:t>
                </a:r>
                <a:r>
                  <a:rPr lang="en-US" b="1" dirty="0" err="1" smtClean="0"/>
                  <a:t>MR</a:t>
                </a:r>
                <a:endParaRPr lang="en-US" b="1" i="1" dirty="0" smtClean="0"/>
              </a:p>
              <a:p>
                <a:r>
                  <a:rPr lang="uk-UA" b="1" i="1" dirty="0" smtClean="0"/>
                  <a:t>2 етап: визначення </a:t>
                </a:r>
                <a:r>
                  <a:rPr lang="uk-UA" b="1" i="1" dirty="0"/>
                  <a:t>результату </a:t>
                </a:r>
                <a:r>
                  <a:rPr lang="uk-UA" b="1" i="1" dirty="0" smtClean="0"/>
                  <a:t>діяльності:</a:t>
                </a:r>
                <a:endParaRPr lang="en-US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𝑻𝑹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𝑻𝑪</m:t>
                      </m:r>
                    </m:oMath>
                  </m:oMathPara>
                </a14:m>
                <a:endParaRPr lang="en-US" sz="2400" b="1" i="1" dirty="0" smtClean="0"/>
              </a:p>
              <a:p>
                <a:pPr marL="0" indent="0">
                  <a:buNone/>
                </a:pPr>
                <a:endParaRPr lang="en-US" sz="2400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𝑬𝑷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𝑻𝑹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𝑻𝑪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</m:oMath>
                  </m:oMathPara>
                </a14:m>
                <a:endParaRPr lang="en-US" sz="2400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𝑬𝑷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𝑻𝑹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den>
                          </m:f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𝑻𝑪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den>
                          </m:f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2400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𝑻𝑹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;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𝑻𝑪</m:t>
                          </m:r>
                        </m:num>
                        <m:den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𝑸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𝑨𝑻𝑪</m:t>
                      </m:r>
                    </m:oMath>
                  </m:oMathPara>
                </a14:m>
                <a:endParaRPr lang="en-US" sz="2400" b="1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u="sng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𝑬𝑷</m:t>
                      </m:r>
                      <m:r>
                        <a:rPr lang="en-US" sz="3200" b="1" i="1" u="sng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3200" b="1" i="1" u="sng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u="sng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  <m:r>
                            <a:rPr lang="en-US" sz="3200" b="1" i="1" u="sng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u="sng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𝑨𝑻𝑪</m:t>
                          </m:r>
                        </m:e>
                      </m:d>
                      <m:r>
                        <a:rPr lang="en-US" sz="3200" b="1" i="1" u="sng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3200" b="1" i="1" u="sng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𝑸</m:t>
                      </m:r>
                    </m:oMath>
                  </m:oMathPara>
                </a14:m>
                <a:endParaRPr lang="en-US" sz="3200" b="1" i="1" u="sng" dirty="0" smtClean="0">
                  <a:solidFill>
                    <a:srgbClr val="FF0000"/>
                  </a:solidFill>
                </a:endParaRPr>
              </a:p>
              <a:p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22784" y="1041991"/>
                <a:ext cx="4313272" cy="5636661"/>
              </a:xfrm>
              <a:blipFill>
                <a:blip r:embed="rId2"/>
                <a:stretch>
                  <a:fillRect l="-990" t="-1189" r="-226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94"/>
          <p:cNvSpPr/>
          <p:nvPr/>
        </p:nvSpPr>
        <p:spPr>
          <a:xfrm>
            <a:off x="2207568" y="3068960"/>
            <a:ext cx="3168352" cy="86409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uk-UA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207568" y="2276872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6"/>
          <p:cNvCxnSpPr/>
          <p:nvPr/>
        </p:nvCxnSpPr>
        <p:spPr>
          <a:xfrm>
            <a:off x="2207569" y="6309320"/>
            <a:ext cx="529319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1847529" y="1916833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7325072" y="630932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1979494" y="623731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7"/>
              <p:cNvSpPr txBox="1">
                <a:spLocks noChangeArrowheads="1"/>
              </p:cNvSpPr>
              <p:nvPr/>
            </p:nvSpPr>
            <p:spPr bwMode="auto">
              <a:xfrm>
                <a:off x="5125724" y="6309320"/>
                <a:ext cx="5003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Q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25724" y="6309320"/>
                <a:ext cx="500393" cy="369332"/>
              </a:xfrm>
              <a:prstGeom prst="rect">
                <a:avLst/>
              </a:prstGeom>
              <a:blipFill>
                <a:blip r:embed="rId3"/>
                <a:stretch>
                  <a:fillRect b="-163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1894662" y="288429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3506006" y="3259724"/>
            <a:ext cx="600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EP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631505" y="3789040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ATC</a:t>
            </a: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6902247" y="2884294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408246" y="2411596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MC</a:t>
            </a:r>
          </a:p>
        </p:txBody>
      </p:sp>
      <p:cxnSp>
        <p:nvCxnSpPr>
          <p:cNvPr id="16" name="Прямая со стрелкой 85"/>
          <p:cNvCxnSpPr/>
          <p:nvPr/>
        </p:nvCxnSpPr>
        <p:spPr>
          <a:xfrm>
            <a:off x="2207568" y="3068960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88"/>
          <p:cNvSpPr/>
          <p:nvPr/>
        </p:nvSpPr>
        <p:spPr>
          <a:xfrm>
            <a:off x="2279576" y="2780928"/>
            <a:ext cx="3312368" cy="2879132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олилиния 91"/>
          <p:cNvSpPr/>
          <p:nvPr/>
        </p:nvSpPr>
        <p:spPr>
          <a:xfrm rot="304171">
            <a:off x="2325395" y="2814094"/>
            <a:ext cx="4035096" cy="2341265"/>
          </a:xfrm>
          <a:custGeom>
            <a:avLst/>
            <a:gdLst>
              <a:gd name="connsiteX0" fmla="*/ 0 w 3391270"/>
              <a:gd name="connsiteY0" fmla="*/ 1535837 h 2191420"/>
              <a:gd name="connsiteX1" fmla="*/ 1677879 w 3391270"/>
              <a:gd name="connsiteY1" fmla="*/ 2112885 h 2191420"/>
              <a:gd name="connsiteX2" fmla="*/ 3391270 w 3391270"/>
              <a:gd name="connsiteY2" fmla="*/ 0 h 21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1270" h="2191420">
                <a:moveTo>
                  <a:pt x="0" y="1535837"/>
                </a:moveTo>
                <a:cubicBezTo>
                  <a:pt x="556333" y="1952347"/>
                  <a:pt x="1112667" y="2368858"/>
                  <a:pt x="1677879" y="2112885"/>
                </a:cubicBezTo>
                <a:cubicBezTo>
                  <a:pt x="2243091" y="1856912"/>
                  <a:pt x="2817180" y="928456"/>
                  <a:pt x="3391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9" name="Прямая соединительная линия 100"/>
          <p:cNvCxnSpPr/>
          <p:nvPr/>
        </p:nvCxnSpPr>
        <p:spPr>
          <a:xfrm>
            <a:off x="5375920" y="3068960"/>
            <a:ext cx="0" cy="324036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6004702" y="2514962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ATC</a:t>
            </a: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6134928" y="3253626"/>
            <a:ext cx="642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AVC</a:t>
            </a:r>
          </a:p>
        </p:txBody>
      </p:sp>
      <p:sp>
        <p:nvSpPr>
          <p:cNvPr id="22" name="Полилиния 103"/>
          <p:cNvSpPr/>
          <p:nvPr/>
        </p:nvSpPr>
        <p:spPr>
          <a:xfrm>
            <a:off x="2659758" y="2420888"/>
            <a:ext cx="3724275" cy="1900094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Овал 22"/>
          <p:cNvSpPr/>
          <p:nvPr/>
        </p:nvSpPr>
        <p:spPr>
          <a:xfrm>
            <a:off x="5339928" y="30329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231904" y="26276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3"/>
          <p:cNvCxnSpPr/>
          <p:nvPr/>
        </p:nvCxnSpPr>
        <p:spPr>
          <a:xfrm flipH="1">
            <a:off x="2207568" y="3933056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67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7" grpId="0" animBg="1"/>
      <p:bldP spid="18" grpId="0" animBg="1"/>
      <p:bldP spid="20" grpId="0"/>
      <p:bldP spid="21" grpId="0"/>
      <p:bldP spid="22" grpId="0" animBg="1"/>
      <p:bldP spid="23" grpId="0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3. </a:t>
            </a:r>
            <a:r>
              <a:rPr lang="ru-RU" b="1" i="1" dirty="0" err="1"/>
              <a:t>Реакція</a:t>
            </a:r>
            <a:r>
              <a:rPr lang="ru-RU" b="1" i="1" dirty="0"/>
              <a:t> </a:t>
            </a:r>
            <a:r>
              <a:rPr lang="ru-RU" b="1" i="1" dirty="0" err="1"/>
              <a:t>конкурентної</a:t>
            </a:r>
            <a:r>
              <a:rPr lang="ru-RU" b="1" i="1" dirty="0"/>
              <a:t> </a:t>
            </a:r>
            <a:r>
              <a:rPr lang="ru-RU" b="1" i="1" dirty="0" err="1"/>
              <a:t>фірми</a:t>
            </a:r>
            <a:r>
              <a:rPr lang="ru-RU" b="1" i="1" dirty="0"/>
              <a:t> на </a:t>
            </a:r>
            <a:r>
              <a:rPr lang="ru-RU" b="1" i="1" dirty="0" err="1"/>
              <a:t>зміну</a:t>
            </a:r>
            <a:r>
              <a:rPr lang="ru-RU" b="1" i="1" dirty="0"/>
              <a:t> </a:t>
            </a:r>
            <a:r>
              <a:rPr lang="ru-RU" b="1" i="1" dirty="0" err="1"/>
              <a:t>ринкової</a:t>
            </a:r>
            <a:r>
              <a:rPr lang="ru-RU" b="1" i="1" dirty="0"/>
              <a:t> </a:t>
            </a:r>
            <a:r>
              <a:rPr lang="ru-RU" b="1" i="1" dirty="0" err="1"/>
              <a:t>ціни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76344"/>
          </a:xfrm>
        </p:spPr>
        <p:txBody>
          <a:bodyPr>
            <a:noAutofit/>
          </a:bodyPr>
          <a:lstStyle/>
          <a:p>
            <a:r>
              <a:rPr lang="uk-UA" sz="2000" b="1" dirty="0"/>
              <a:t>Модель мінімізації збитків </a:t>
            </a:r>
            <a:r>
              <a:rPr lang="uk-UA" sz="2000" b="1" dirty="0" err="1"/>
              <a:t>TRTC</a:t>
            </a:r>
            <a:r>
              <a:rPr lang="uk-UA" sz="2000" b="1" dirty="0"/>
              <a:t> для конкурентної </a:t>
            </a:r>
            <a:r>
              <a:rPr lang="uk-UA" sz="2000" b="1" dirty="0" smtClean="0"/>
              <a:t>фірми:</a:t>
            </a:r>
          </a:p>
          <a:p>
            <a:pPr marL="0" indent="0">
              <a:buNone/>
            </a:pPr>
            <a:r>
              <a:rPr lang="uk-UA" sz="2000" dirty="0"/>
              <a:t>важливого значення набуває аналіз структури витрат, порівняння виторгу </a:t>
            </a:r>
            <a:r>
              <a:rPr lang="en-US" sz="4000" b="1" dirty="0" err="1" smtClean="0"/>
              <a:t>TR</a:t>
            </a:r>
            <a:r>
              <a:rPr lang="en-US" sz="2000" dirty="0" smtClean="0"/>
              <a:t> </a:t>
            </a:r>
            <a:r>
              <a:rPr lang="uk-UA" sz="2000" dirty="0" smtClean="0"/>
              <a:t>зі </a:t>
            </a:r>
            <a:r>
              <a:rPr lang="uk-UA" sz="2000" dirty="0"/>
              <a:t>змінними </a:t>
            </a:r>
            <a:r>
              <a:rPr lang="en-US" sz="4000" b="1" dirty="0" smtClean="0"/>
              <a:t>VC</a:t>
            </a:r>
            <a:r>
              <a:rPr lang="en-US" sz="2000" dirty="0" smtClean="0"/>
              <a:t> </a:t>
            </a:r>
            <a:r>
              <a:rPr lang="uk-UA" sz="2000" dirty="0" smtClean="0"/>
              <a:t>та </a:t>
            </a:r>
            <a:r>
              <a:rPr lang="uk-UA" sz="2000" dirty="0"/>
              <a:t>постійними </a:t>
            </a:r>
            <a:r>
              <a:rPr lang="en-US" sz="4000" b="1" dirty="0" smtClean="0"/>
              <a:t>FC </a:t>
            </a:r>
            <a:r>
              <a:rPr lang="uk-UA" sz="2000" dirty="0" smtClean="0"/>
              <a:t>витратами</a:t>
            </a:r>
            <a:r>
              <a:rPr lang="uk-UA" sz="2000" dirty="0"/>
              <a:t>. </a:t>
            </a:r>
            <a:endParaRPr lang="en-US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Тут </a:t>
            </a:r>
            <a:r>
              <a:rPr lang="uk-UA" sz="2000" dirty="0"/>
              <a:t>можливі два </a:t>
            </a:r>
            <a:r>
              <a:rPr lang="uk-UA" sz="2000" dirty="0" smtClean="0"/>
              <a:t>випадки</a:t>
            </a:r>
            <a:r>
              <a:rPr lang="en-US" sz="2000" dirty="0" smtClean="0"/>
              <a:t>:</a:t>
            </a:r>
          </a:p>
          <a:p>
            <a:pPr lvl="1"/>
            <a:r>
              <a:rPr lang="uk-UA" sz="1800" b="1" i="1" dirty="0"/>
              <a:t>м</a:t>
            </a:r>
            <a:r>
              <a:rPr lang="uk-UA" sz="1800" b="1" i="1" dirty="0" smtClean="0"/>
              <a:t>інімізація </a:t>
            </a:r>
            <a:r>
              <a:rPr lang="uk-UA" sz="1800" b="1" i="1" dirty="0"/>
              <a:t>збитків шляхом </a:t>
            </a:r>
            <a:r>
              <a:rPr lang="uk-UA" sz="1800" b="1" i="1" dirty="0" smtClean="0"/>
              <a:t>виробництва;</a:t>
            </a:r>
          </a:p>
          <a:p>
            <a:pPr lvl="1"/>
            <a:r>
              <a:rPr lang="uk-UA" sz="1800" b="1" i="1" dirty="0"/>
              <a:t>м</a:t>
            </a:r>
            <a:r>
              <a:rPr lang="uk-UA" sz="1800" b="1" i="1" dirty="0" smtClean="0"/>
              <a:t>інімізація </a:t>
            </a:r>
            <a:r>
              <a:rPr lang="uk-UA" sz="1800" b="1" i="1" dirty="0"/>
              <a:t>збитків шляхом закриття (припинення виробництва)</a:t>
            </a:r>
            <a:r>
              <a:rPr lang="uk-UA" sz="1800" dirty="0" smtClean="0"/>
              <a:t>.</a:t>
            </a:r>
            <a:endParaRPr lang="uk-UA" sz="18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16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4"/>
          <p:cNvCxnSpPr/>
          <p:nvPr/>
        </p:nvCxnSpPr>
        <p:spPr>
          <a:xfrm flipV="1">
            <a:off x="2265480" y="2276872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6"/>
          <p:cNvCxnSpPr/>
          <p:nvPr/>
        </p:nvCxnSpPr>
        <p:spPr>
          <a:xfrm>
            <a:off x="2265480" y="6309320"/>
            <a:ext cx="403244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15"/>
          <p:cNvCxnSpPr/>
          <p:nvPr/>
        </p:nvCxnSpPr>
        <p:spPr>
          <a:xfrm flipV="1">
            <a:off x="2265480" y="4334256"/>
            <a:ext cx="3800176" cy="1975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36"/>
          <p:cNvSpPr/>
          <p:nvPr/>
        </p:nvSpPr>
        <p:spPr>
          <a:xfrm>
            <a:off x="2274062" y="3068960"/>
            <a:ext cx="3663826" cy="3236590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олилиния 37"/>
          <p:cNvSpPr/>
          <p:nvPr/>
        </p:nvSpPr>
        <p:spPr>
          <a:xfrm rot="181141">
            <a:off x="2356718" y="2342984"/>
            <a:ext cx="3345915" cy="3552856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9" name="Прямая со стрелкой 40"/>
          <p:cNvCxnSpPr/>
          <p:nvPr/>
        </p:nvCxnSpPr>
        <p:spPr>
          <a:xfrm>
            <a:off x="4353712" y="5013176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43"/>
          <p:cNvCxnSpPr/>
          <p:nvPr/>
        </p:nvCxnSpPr>
        <p:spPr>
          <a:xfrm>
            <a:off x="4353712" y="5013176"/>
            <a:ext cx="4789" cy="129237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45"/>
          <p:cNvCxnSpPr/>
          <p:nvPr/>
        </p:nvCxnSpPr>
        <p:spPr>
          <a:xfrm flipV="1">
            <a:off x="3849656" y="4437112"/>
            <a:ext cx="1584176" cy="83442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1763899" y="1988840"/>
            <a:ext cx="537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6060184" y="626588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2156278" y="623731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734688" y="3933937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3129576" y="5075892"/>
            <a:ext cx="88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EPmin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5554063" y="2123564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21864" y="278092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4189558" y="6300028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Q*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4"/>
          <p:cNvCxnSpPr/>
          <p:nvPr/>
        </p:nvCxnSpPr>
        <p:spPr>
          <a:xfrm flipV="1">
            <a:off x="6807000" y="2273824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6"/>
          <p:cNvCxnSpPr/>
          <p:nvPr/>
        </p:nvCxnSpPr>
        <p:spPr>
          <a:xfrm>
            <a:off x="6807000" y="6306272"/>
            <a:ext cx="403244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15"/>
          <p:cNvCxnSpPr/>
          <p:nvPr/>
        </p:nvCxnSpPr>
        <p:spPr>
          <a:xfrm flipV="1">
            <a:off x="6807000" y="5257510"/>
            <a:ext cx="3961651" cy="10487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36"/>
          <p:cNvSpPr/>
          <p:nvPr/>
        </p:nvSpPr>
        <p:spPr>
          <a:xfrm>
            <a:off x="6815582" y="3065912"/>
            <a:ext cx="3663826" cy="3236590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Полилиния 37"/>
          <p:cNvSpPr/>
          <p:nvPr/>
        </p:nvSpPr>
        <p:spPr>
          <a:xfrm rot="181141">
            <a:off x="6898238" y="2339936"/>
            <a:ext cx="3345915" cy="3552856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TextBox 17"/>
          <p:cNvSpPr txBox="1">
            <a:spLocks noChangeArrowheads="1"/>
          </p:cNvSpPr>
          <p:nvPr/>
        </p:nvSpPr>
        <p:spPr bwMode="auto">
          <a:xfrm>
            <a:off x="6305419" y="1985792"/>
            <a:ext cx="537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17"/>
          <p:cNvSpPr txBox="1">
            <a:spLocks noChangeArrowheads="1"/>
          </p:cNvSpPr>
          <p:nvPr/>
        </p:nvSpPr>
        <p:spPr bwMode="auto">
          <a:xfrm>
            <a:off x="10839448" y="616225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6438149" y="6319604"/>
            <a:ext cx="7377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*=0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0456108" y="4886664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5828368" y="5872022"/>
            <a:ext cx="942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-EP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10095583" y="2120516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0263384" y="2777880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Ліва фігурна дужка 37"/>
          <p:cNvSpPr/>
          <p:nvPr/>
        </p:nvSpPr>
        <p:spPr>
          <a:xfrm>
            <a:off x="6637691" y="5793772"/>
            <a:ext cx="155711" cy="5032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9" name="Прямокутник 38"/>
          <p:cNvSpPr/>
          <p:nvPr/>
        </p:nvSpPr>
        <p:spPr>
          <a:xfrm>
            <a:off x="1837240" y="1404154"/>
            <a:ext cx="4978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uk-UA" b="1" i="1" dirty="0"/>
              <a:t>мінімізація збитків шляхом виробництва;</a:t>
            </a:r>
          </a:p>
        </p:txBody>
      </p:sp>
      <p:sp>
        <p:nvSpPr>
          <p:cNvPr id="40" name="Прямокутник 39"/>
          <p:cNvSpPr/>
          <p:nvPr/>
        </p:nvSpPr>
        <p:spPr>
          <a:xfrm>
            <a:off x="7019793" y="1402601"/>
            <a:ext cx="4522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мінімізація збитків шляхом закриття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3083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3" grpId="0" animBg="1"/>
      <p:bldP spid="24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8" grpId="0" animBg="1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Модель </a:t>
            </a:r>
            <a:r>
              <a:rPr lang="en-US" b="1" dirty="0" err="1" smtClean="0"/>
              <a:t>MRMC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15878" y="1208566"/>
            <a:ext cx="9388733" cy="3777622"/>
          </a:xfrm>
        </p:spPr>
        <p:txBody>
          <a:bodyPr/>
          <a:lstStyle/>
          <a:p>
            <a:r>
              <a:rPr lang="uk-UA" dirty="0"/>
              <a:t>Від зміни ціни лінія граничного виторгу </a:t>
            </a:r>
            <a:r>
              <a:rPr lang="en-US" sz="3600" b="1" dirty="0" err="1" smtClean="0"/>
              <a:t>MR</a:t>
            </a:r>
            <a:r>
              <a:rPr lang="en-US" dirty="0" smtClean="0"/>
              <a:t> </a:t>
            </a:r>
            <a:r>
              <a:rPr lang="uk-UA" dirty="0" smtClean="0"/>
              <a:t>переміщується </a:t>
            </a:r>
            <a:r>
              <a:rPr lang="uk-UA" dirty="0"/>
              <a:t>паралельно вгору або вниз, перетинаючи </a:t>
            </a:r>
            <a:r>
              <a:rPr lang="uk-UA" dirty="0" smtClean="0"/>
              <a:t>криву</a:t>
            </a:r>
            <a:r>
              <a:rPr lang="en-US" dirty="0" smtClean="0"/>
              <a:t> </a:t>
            </a:r>
            <a:r>
              <a:rPr lang="en-US" sz="3600" b="1" dirty="0" smtClean="0"/>
              <a:t>MC </a:t>
            </a:r>
            <a:r>
              <a:rPr lang="uk-UA" dirty="0"/>
              <a:t>вище або нижче кривої середніх </a:t>
            </a:r>
            <a:r>
              <a:rPr lang="uk-UA" dirty="0" smtClean="0"/>
              <a:t>сукупних</a:t>
            </a:r>
            <a:r>
              <a:rPr lang="en-US" dirty="0" smtClean="0"/>
              <a:t> </a:t>
            </a:r>
            <a:r>
              <a:rPr lang="en-US" sz="3600" b="1" dirty="0" err="1" smtClean="0"/>
              <a:t>ATC</a:t>
            </a:r>
            <a:r>
              <a:rPr lang="en-US" sz="3600" b="1" dirty="0" smtClean="0"/>
              <a:t> </a:t>
            </a:r>
            <a:r>
              <a:rPr lang="uk-UA" dirty="0"/>
              <a:t>або середніх </a:t>
            </a:r>
            <a:r>
              <a:rPr lang="uk-UA" dirty="0" smtClean="0"/>
              <a:t>змінних </a:t>
            </a:r>
            <a:r>
              <a:rPr lang="en-US" sz="3600" b="1" dirty="0" err="1" smtClean="0"/>
              <a:t>AVC</a:t>
            </a:r>
            <a:r>
              <a:rPr lang="en-US" sz="3600" b="1" dirty="0" smtClean="0"/>
              <a:t> </a:t>
            </a:r>
            <a:r>
              <a:rPr lang="uk-UA" dirty="0" smtClean="0"/>
              <a:t>витрат.</a:t>
            </a:r>
          </a:p>
          <a:p>
            <a:r>
              <a:rPr lang="uk-UA" dirty="0" smtClean="0"/>
              <a:t>Ціна беззбитковості:</a:t>
            </a:r>
          </a:p>
          <a:p>
            <a:r>
              <a:rPr lang="uk-UA" dirty="0"/>
              <a:t>Вона забезпечує фірмі одержання нормального прибутку. </a:t>
            </a:r>
            <a:endParaRPr lang="uk-UA" dirty="0" smtClean="0"/>
          </a:p>
          <a:p>
            <a:r>
              <a:rPr lang="uk-UA" dirty="0" smtClean="0"/>
              <a:t>Ціна </a:t>
            </a:r>
            <a:r>
              <a:rPr lang="uk-UA" dirty="0"/>
              <a:t>беззбитковості встановлює потрійну </a:t>
            </a:r>
            <a:r>
              <a:rPr lang="uk-UA" dirty="0" smtClean="0"/>
              <a:t>рівність</a:t>
            </a:r>
          </a:p>
          <a:p>
            <a:endParaRPr lang="uk-UA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468926"/>
              </p:ext>
            </p:extLst>
          </p:nvPr>
        </p:nvGraphicFramePr>
        <p:xfrm>
          <a:off x="5656520" y="2962612"/>
          <a:ext cx="2167854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r:id="rId3" imgW="875920" imgH="177723" progId="Equation.3">
                  <p:embed/>
                </p:oleObj>
              </mc:Choice>
              <mc:Fallback>
                <p:oleObj r:id="rId3" imgW="875920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520" y="2962612"/>
                        <a:ext cx="2167854" cy="43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'є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736074"/>
              </p:ext>
            </p:extLst>
          </p:nvPr>
        </p:nvGraphicFramePr>
        <p:xfrm>
          <a:off x="8314667" y="3780984"/>
          <a:ext cx="2328312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r:id="rId5" imgW="1320227" imgH="241195" progId="Equation.3">
                  <p:embed/>
                </p:oleObj>
              </mc:Choice>
              <mc:Fallback>
                <p:oleObj r:id="rId5" imgW="1320227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4667" y="3780984"/>
                        <a:ext cx="2328312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Рисунок 10" descr="ЕБ_2011_%20фірма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72" y="4233413"/>
            <a:ext cx="3353301" cy="2486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8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Модель мінімізації збитків </a:t>
            </a:r>
            <a:r>
              <a:rPr lang="uk-UA" b="1" dirty="0" err="1"/>
              <a:t>МRМC</a:t>
            </a:r>
            <a:r>
              <a:rPr lang="uk-UA" b="1" dirty="0"/>
              <a:t> для конкурентної </a:t>
            </a:r>
            <a:r>
              <a:rPr lang="uk-UA" b="1" dirty="0" smtClean="0"/>
              <a:t>фірми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67822" y="2133600"/>
            <a:ext cx="3136789" cy="3777622"/>
          </a:xfrm>
        </p:spPr>
        <p:txBody>
          <a:bodyPr/>
          <a:lstStyle/>
          <a:p>
            <a:r>
              <a:rPr lang="uk-UA" b="1" i="1" dirty="0" smtClean="0"/>
              <a:t>шляхом </a:t>
            </a:r>
            <a:r>
              <a:rPr lang="uk-UA" b="1" i="1" dirty="0"/>
              <a:t>виробництва</a:t>
            </a:r>
            <a:endParaRPr lang="uk-UA" dirty="0"/>
          </a:p>
        </p:txBody>
      </p:sp>
      <p:sp>
        <p:nvSpPr>
          <p:cNvPr id="4" name="Прямоугольник 94"/>
          <p:cNvSpPr/>
          <p:nvPr/>
        </p:nvSpPr>
        <p:spPr>
          <a:xfrm>
            <a:off x="2980204" y="3975588"/>
            <a:ext cx="2402532" cy="648071"/>
          </a:xfrm>
          <a:prstGeom prst="rect">
            <a:avLst/>
          </a:prstGeom>
          <a:pattFill prst="wd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uk-UA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980204" y="2319404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6"/>
          <p:cNvCxnSpPr/>
          <p:nvPr/>
        </p:nvCxnSpPr>
        <p:spPr>
          <a:xfrm>
            <a:off x="2980204" y="6351852"/>
            <a:ext cx="529319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2620164" y="1959364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8097708" y="635185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2752130" y="627984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7"/>
              <p:cNvSpPr txBox="1">
                <a:spLocks noChangeArrowheads="1"/>
              </p:cNvSpPr>
              <p:nvPr/>
            </p:nvSpPr>
            <p:spPr bwMode="auto">
              <a:xfrm>
                <a:off x="5140444" y="6351852"/>
                <a:ext cx="5003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Q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0444" y="6351852"/>
                <a:ext cx="500393" cy="369332"/>
              </a:xfrm>
              <a:prstGeom prst="rect">
                <a:avLst/>
              </a:prstGeom>
              <a:blipFill>
                <a:blip r:embed="rId2"/>
                <a:stretch>
                  <a:fillRect b="-163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2667298" y="439834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3835768" y="4101020"/>
            <a:ext cx="116066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uk-UA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2404140" y="3759564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7674882" y="4407636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6324897" y="210338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85"/>
          <p:cNvCxnSpPr/>
          <p:nvPr/>
        </p:nvCxnSpPr>
        <p:spPr>
          <a:xfrm>
            <a:off x="2980204" y="4623660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00"/>
          <p:cNvCxnSpPr/>
          <p:nvPr/>
        </p:nvCxnSpPr>
        <p:spPr>
          <a:xfrm>
            <a:off x="5382736" y="4598075"/>
            <a:ext cx="0" cy="175377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83993" y="3102200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6997374" y="4038304"/>
            <a:ext cx="642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04"/>
          <p:cNvSpPr/>
          <p:nvPr/>
        </p:nvSpPr>
        <p:spPr>
          <a:xfrm>
            <a:off x="3153886" y="2442832"/>
            <a:ext cx="3400425" cy="3597102"/>
          </a:xfrm>
          <a:custGeom>
            <a:avLst/>
            <a:gdLst>
              <a:gd name="connsiteX0" fmla="*/ 0 w 3400425"/>
              <a:gd name="connsiteY0" fmla="*/ 2390775 h 3597102"/>
              <a:gd name="connsiteX1" fmla="*/ 1190625 w 3400425"/>
              <a:gd name="connsiteY1" fmla="*/ 3486150 h 3597102"/>
              <a:gd name="connsiteX2" fmla="*/ 3400425 w 3400425"/>
              <a:gd name="connsiteY2" fmla="*/ 0 h 359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0425" h="3597102">
                <a:moveTo>
                  <a:pt x="0" y="2390775"/>
                </a:moveTo>
                <a:cubicBezTo>
                  <a:pt x="311943" y="3137694"/>
                  <a:pt x="623887" y="3884613"/>
                  <a:pt x="1190625" y="3486150"/>
                </a:cubicBezTo>
                <a:cubicBezTo>
                  <a:pt x="1757363" y="3087687"/>
                  <a:pt x="2578894" y="1543843"/>
                  <a:pt x="3400425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олилиния 105"/>
          <p:cNvSpPr/>
          <p:nvPr/>
        </p:nvSpPr>
        <p:spPr>
          <a:xfrm>
            <a:off x="3196228" y="4224007"/>
            <a:ext cx="3996258" cy="820144"/>
          </a:xfrm>
          <a:custGeom>
            <a:avLst/>
            <a:gdLst>
              <a:gd name="connsiteX0" fmla="*/ 0 w 3619500"/>
              <a:gd name="connsiteY0" fmla="*/ 0 h 820144"/>
              <a:gd name="connsiteX1" fmla="*/ 1800225 w 3619500"/>
              <a:gd name="connsiteY1" fmla="*/ 819150 h 820144"/>
              <a:gd name="connsiteX2" fmla="*/ 3619500 w 3619500"/>
              <a:gd name="connsiteY2" fmla="*/ 133350 h 82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9500" h="820144">
                <a:moveTo>
                  <a:pt x="0" y="0"/>
                </a:moveTo>
                <a:cubicBezTo>
                  <a:pt x="598487" y="398462"/>
                  <a:pt x="1196975" y="796925"/>
                  <a:pt x="1800225" y="819150"/>
                </a:cubicBezTo>
                <a:cubicBezTo>
                  <a:pt x="2403475" y="841375"/>
                  <a:pt x="3011487" y="487362"/>
                  <a:pt x="3619500" y="1333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олилиния 107"/>
          <p:cNvSpPr/>
          <p:nvPr/>
        </p:nvSpPr>
        <p:spPr>
          <a:xfrm>
            <a:off x="3373806" y="2605695"/>
            <a:ext cx="4048125" cy="1425216"/>
          </a:xfrm>
          <a:custGeom>
            <a:avLst/>
            <a:gdLst>
              <a:gd name="connsiteX0" fmla="*/ 4048125 w 4048125"/>
              <a:gd name="connsiteY0" fmla="*/ 866775 h 1425216"/>
              <a:gd name="connsiteX1" fmla="*/ 2114550 w 4048125"/>
              <a:gd name="connsiteY1" fmla="*/ 1390650 h 1425216"/>
              <a:gd name="connsiteX2" fmla="*/ 0 w 4048125"/>
              <a:gd name="connsiteY2" fmla="*/ 0 h 142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8125" h="1425216">
                <a:moveTo>
                  <a:pt x="4048125" y="866775"/>
                </a:moveTo>
                <a:cubicBezTo>
                  <a:pt x="3418681" y="1200943"/>
                  <a:pt x="2789237" y="1535112"/>
                  <a:pt x="2114550" y="1390650"/>
                </a:cubicBezTo>
                <a:cubicBezTo>
                  <a:pt x="1439863" y="1246188"/>
                  <a:pt x="719931" y="62309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Овал 22"/>
          <p:cNvSpPr/>
          <p:nvPr/>
        </p:nvSpPr>
        <p:spPr>
          <a:xfrm>
            <a:off x="5284460" y="4551652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5572492" y="4263620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3"/>
          <p:cNvCxnSpPr/>
          <p:nvPr/>
        </p:nvCxnSpPr>
        <p:spPr>
          <a:xfrm flipH="1">
            <a:off x="2980204" y="3975588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71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Модель мінімізації збитків </a:t>
            </a:r>
            <a:r>
              <a:rPr lang="uk-UA" b="1" dirty="0" err="1"/>
              <a:t>МRМC</a:t>
            </a:r>
            <a:r>
              <a:rPr lang="uk-UA" b="1" dirty="0"/>
              <a:t> для конкурентної </a:t>
            </a:r>
            <a:r>
              <a:rPr lang="uk-UA" b="1" dirty="0" smtClean="0"/>
              <a:t>фірми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67822" y="2133600"/>
            <a:ext cx="3136789" cy="3777622"/>
          </a:xfrm>
        </p:spPr>
        <p:txBody>
          <a:bodyPr/>
          <a:lstStyle/>
          <a:p>
            <a:r>
              <a:rPr lang="uk-UA" b="1" i="1" dirty="0" smtClean="0"/>
              <a:t>шляхом тимчасового припинення виробництва</a:t>
            </a:r>
            <a:endParaRPr lang="en-US" b="1" i="1" dirty="0" smtClean="0"/>
          </a:p>
          <a:p>
            <a:r>
              <a:rPr lang="uk-UA" b="1" i="1" dirty="0" smtClean="0"/>
              <a:t>Критична ціна:</a:t>
            </a:r>
          </a:p>
          <a:p>
            <a:endParaRPr lang="uk-UA" b="1" i="1" dirty="0" smtClean="0"/>
          </a:p>
          <a:p>
            <a:pPr lvl="1"/>
            <a:r>
              <a:rPr lang="uk-UA" b="1" i="1" dirty="0" smtClean="0"/>
              <a:t>точка </a:t>
            </a:r>
            <a:r>
              <a:rPr lang="uk-UA" b="1" i="1" dirty="0"/>
              <a:t>закриття</a:t>
            </a:r>
            <a:r>
              <a:rPr lang="uk-UA" dirty="0"/>
              <a:t> </a:t>
            </a:r>
            <a:r>
              <a:rPr lang="uk-UA" dirty="0" smtClean="0"/>
              <a:t> </a:t>
            </a:r>
            <a:r>
              <a:rPr lang="uk-UA" b="1" dirty="0" smtClean="0"/>
              <a:t>(</a:t>
            </a:r>
            <a:r>
              <a:rPr lang="en-US" b="1" dirty="0" smtClean="0"/>
              <a:t>z).</a:t>
            </a:r>
            <a:endParaRPr lang="uk-UA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980204" y="2319404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6"/>
          <p:cNvCxnSpPr/>
          <p:nvPr/>
        </p:nvCxnSpPr>
        <p:spPr>
          <a:xfrm>
            <a:off x="2980204" y="6351852"/>
            <a:ext cx="529319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2620164" y="1959364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8097708" y="635185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2752130" y="627984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17"/>
              <p:cNvSpPr txBox="1">
                <a:spLocks noChangeArrowheads="1"/>
              </p:cNvSpPr>
              <p:nvPr/>
            </p:nvSpPr>
            <p:spPr bwMode="auto">
              <a:xfrm>
                <a:off x="2620164" y="6374724"/>
                <a:ext cx="929998" cy="3693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Q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  <m:r>
                        <a:rPr lang="uk-UA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0164" y="6374724"/>
                <a:ext cx="929998" cy="369332"/>
              </a:xfrm>
              <a:prstGeom prst="rect">
                <a:avLst/>
              </a:prstGeom>
              <a:blipFill>
                <a:blip r:embed="rId3"/>
                <a:stretch>
                  <a:fillRect b="-18333"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2667298" y="5110731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1244015" y="6351852"/>
            <a:ext cx="1656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EP</a:t>
            </a:r>
            <a:r>
              <a:rPr lang="en-US" b="1" i="1" baseline="-25000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FC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7674882" y="5120023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6324897" y="210338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85"/>
          <p:cNvCxnSpPr/>
          <p:nvPr/>
        </p:nvCxnSpPr>
        <p:spPr>
          <a:xfrm>
            <a:off x="2980204" y="5336047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83993" y="3102200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6997374" y="4038304"/>
            <a:ext cx="642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илиния 104"/>
          <p:cNvSpPr/>
          <p:nvPr/>
        </p:nvSpPr>
        <p:spPr>
          <a:xfrm>
            <a:off x="3302748" y="2442832"/>
            <a:ext cx="3400425" cy="3597102"/>
          </a:xfrm>
          <a:custGeom>
            <a:avLst/>
            <a:gdLst>
              <a:gd name="connsiteX0" fmla="*/ 0 w 3400425"/>
              <a:gd name="connsiteY0" fmla="*/ 2390775 h 3597102"/>
              <a:gd name="connsiteX1" fmla="*/ 1190625 w 3400425"/>
              <a:gd name="connsiteY1" fmla="*/ 3486150 h 3597102"/>
              <a:gd name="connsiteX2" fmla="*/ 3400425 w 3400425"/>
              <a:gd name="connsiteY2" fmla="*/ 0 h 359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0425" h="3597102">
                <a:moveTo>
                  <a:pt x="0" y="2390775"/>
                </a:moveTo>
                <a:cubicBezTo>
                  <a:pt x="311943" y="3137694"/>
                  <a:pt x="623887" y="3884613"/>
                  <a:pt x="1190625" y="3486150"/>
                </a:cubicBezTo>
                <a:cubicBezTo>
                  <a:pt x="1757363" y="3087687"/>
                  <a:pt x="2578894" y="1543843"/>
                  <a:pt x="3400425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олилиния 105"/>
          <p:cNvSpPr/>
          <p:nvPr/>
        </p:nvSpPr>
        <p:spPr>
          <a:xfrm>
            <a:off x="3196228" y="4224007"/>
            <a:ext cx="3996258" cy="820144"/>
          </a:xfrm>
          <a:custGeom>
            <a:avLst/>
            <a:gdLst>
              <a:gd name="connsiteX0" fmla="*/ 0 w 3619500"/>
              <a:gd name="connsiteY0" fmla="*/ 0 h 820144"/>
              <a:gd name="connsiteX1" fmla="*/ 1800225 w 3619500"/>
              <a:gd name="connsiteY1" fmla="*/ 819150 h 820144"/>
              <a:gd name="connsiteX2" fmla="*/ 3619500 w 3619500"/>
              <a:gd name="connsiteY2" fmla="*/ 133350 h 82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9500" h="820144">
                <a:moveTo>
                  <a:pt x="0" y="0"/>
                </a:moveTo>
                <a:cubicBezTo>
                  <a:pt x="598487" y="398462"/>
                  <a:pt x="1196975" y="796925"/>
                  <a:pt x="1800225" y="819150"/>
                </a:cubicBezTo>
                <a:cubicBezTo>
                  <a:pt x="2403475" y="841375"/>
                  <a:pt x="3011487" y="487362"/>
                  <a:pt x="3619500" y="1333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Полилиния 107"/>
          <p:cNvSpPr/>
          <p:nvPr/>
        </p:nvSpPr>
        <p:spPr>
          <a:xfrm>
            <a:off x="3373806" y="2605695"/>
            <a:ext cx="4048125" cy="1425216"/>
          </a:xfrm>
          <a:custGeom>
            <a:avLst/>
            <a:gdLst>
              <a:gd name="connsiteX0" fmla="*/ 4048125 w 4048125"/>
              <a:gd name="connsiteY0" fmla="*/ 866775 h 1425216"/>
              <a:gd name="connsiteX1" fmla="*/ 2114550 w 4048125"/>
              <a:gd name="connsiteY1" fmla="*/ 1390650 h 1425216"/>
              <a:gd name="connsiteX2" fmla="*/ 0 w 4048125"/>
              <a:gd name="connsiteY2" fmla="*/ 0 h 142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8125" h="1425216">
                <a:moveTo>
                  <a:pt x="4048125" y="866775"/>
                </a:moveTo>
                <a:cubicBezTo>
                  <a:pt x="3418681" y="1200943"/>
                  <a:pt x="2789237" y="1535112"/>
                  <a:pt x="2114550" y="1390650"/>
                </a:cubicBezTo>
                <a:cubicBezTo>
                  <a:pt x="1439863" y="1246188"/>
                  <a:pt x="719931" y="62309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7" name="Об'є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307551"/>
              </p:ext>
            </p:extLst>
          </p:nvPr>
        </p:nvGraphicFramePr>
        <p:xfrm>
          <a:off x="9235442" y="3471532"/>
          <a:ext cx="1675036" cy="32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r:id="rId4" imgW="888614" imgH="177723" progId="Equation.3">
                  <p:embed/>
                </p:oleObj>
              </mc:Choice>
              <mc:Fallback>
                <p:oleObj r:id="rId4" imgW="888614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5442" y="3471532"/>
                        <a:ext cx="1675036" cy="3278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17"/>
          <p:cNvSpPr txBox="1">
            <a:spLocks noChangeArrowheads="1"/>
          </p:cNvSpPr>
          <p:nvPr/>
        </p:nvSpPr>
        <p:spPr bwMode="auto">
          <a:xfrm>
            <a:off x="5050728" y="4677383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167497" y="4976956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68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4" grpId="0"/>
      <p:bldP spid="15" grpId="0"/>
      <p:bldP spid="18" grpId="0"/>
      <p:bldP spid="19" grpId="0"/>
      <p:bldP spid="20" grpId="0" animBg="1"/>
      <p:bldP spid="21" grpId="0" animBg="1"/>
      <p:bldP spid="22" grpId="0" animBg="1"/>
      <p:bldP spid="28" grpId="0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Умови</a:t>
            </a:r>
            <a:r>
              <a:rPr lang="en-US" b="1" i="1" dirty="0" smtClean="0"/>
              <a:t> </a:t>
            </a:r>
            <a:r>
              <a:rPr lang="uk-UA" b="1" i="1" dirty="0" smtClean="0"/>
              <a:t>прибутковості </a:t>
            </a:r>
            <a:r>
              <a:rPr lang="uk-UA" b="1" i="1" dirty="0"/>
              <a:t>та збитковості </a:t>
            </a:r>
            <a:r>
              <a:rPr lang="uk-UA" dirty="0"/>
              <a:t>конкурентної фірми: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339163" y="2133600"/>
            <a:ext cx="9707525" cy="4564912"/>
          </a:xfrm>
        </p:spPr>
        <p:txBody>
          <a:bodyPr>
            <a:normAutofit fontScale="92500" lnSpcReduction="10000"/>
          </a:bodyPr>
          <a:lstStyle/>
          <a:p>
            <a:r>
              <a:rPr lang="uk-UA" b="1" i="1" dirty="0"/>
              <a:t>фірма прибуткова</a:t>
            </a:r>
            <a:r>
              <a:rPr lang="uk-UA" dirty="0"/>
              <a:t>, коли </a:t>
            </a:r>
            <a:r>
              <a:rPr lang="en-US" sz="3600" b="1" dirty="0" err="1" smtClean="0"/>
              <a:t>TR</a:t>
            </a:r>
            <a:r>
              <a:rPr lang="en-US" sz="3600" b="1" dirty="0" smtClean="0"/>
              <a:t>&gt;TC</a:t>
            </a:r>
            <a:r>
              <a:rPr lang="uk-UA" dirty="0"/>
              <a:t>, існує точка перетину лінії сукупного виторгу і кривої сукупних витрат або коли </a:t>
            </a:r>
            <a:r>
              <a:rPr lang="en-US" sz="3600" b="1" dirty="0" smtClean="0"/>
              <a:t>P&gt;</a:t>
            </a:r>
            <a:r>
              <a:rPr lang="en-US" sz="3600" b="1" dirty="0" err="1" smtClean="0"/>
              <a:t>ATC</a:t>
            </a:r>
            <a:endParaRPr lang="en-US" sz="3600" b="1" dirty="0" smtClean="0"/>
          </a:p>
          <a:p>
            <a:r>
              <a:rPr lang="uk-UA" b="1" i="1" dirty="0"/>
              <a:t>фірма беззбиткова</a:t>
            </a:r>
            <a:r>
              <a:rPr lang="uk-UA" dirty="0"/>
              <a:t>, коли </a:t>
            </a:r>
            <a:r>
              <a:rPr lang="en-US" sz="3600" b="1" dirty="0" err="1" smtClean="0"/>
              <a:t>TR</a:t>
            </a:r>
            <a:r>
              <a:rPr lang="en-US" sz="3600" b="1" dirty="0" smtClean="0"/>
              <a:t>=TC</a:t>
            </a:r>
            <a:r>
              <a:rPr lang="uk-UA" dirty="0"/>
              <a:t>, що відповідає точці перетину лінії сукупного виторгу і кривої сукупних витрат або </a:t>
            </a:r>
            <a:r>
              <a:rPr lang="uk-UA" dirty="0" smtClean="0"/>
              <a:t>коли </a:t>
            </a:r>
            <a:r>
              <a:rPr lang="en-US" sz="3600" b="1" dirty="0" smtClean="0"/>
              <a:t>P = </a:t>
            </a:r>
            <a:r>
              <a:rPr lang="en-US" sz="2800" b="1" dirty="0" err="1" smtClean="0"/>
              <a:t>min</a:t>
            </a:r>
            <a:r>
              <a:rPr lang="en-US" sz="3600" b="1" dirty="0" err="1" smtClean="0"/>
              <a:t>ATC</a:t>
            </a:r>
            <a:endParaRPr lang="en-US" sz="3600" b="1" dirty="0" smtClean="0"/>
          </a:p>
          <a:p>
            <a:r>
              <a:rPr lang="uk-UA" b="1" i="1" dirty="0"/>
              <a:t>фірма мінімізує збитки шляхом виробництва</a:t>
            </a:r>
            <a:r>
              <a:rPr lang="uk-UA" dirty="0"/>
              <a:t>, коли </a:t>
            </a:r>
            <a:r>
              <a:rPr lang="en-US" sz="3600" b="1" dirty="0" smtClean="0"/>
              <a:t>TC&gt;</a:t>
            </a:r>
            <a:r>
              <a:rPr lang="en-US" sz="3600" b="1" dirty="0" err="1" smtClean="0"/>
              <a:t>TR</a:t>
            </a:r>
            <a:r>
              <a:rPr lang="en-US" sz="3600" b="1" dirty="0" smtClean="0"/>
              <a:t>&gt;VC</a:t>
            </a:r>
            <a:r>
              <a:rPr lang="uk-UA" dirty="0"/>
              <a:t>, існує точка перетину лінії сукупного виторгу і кривої змінних витрат, або коли </a:t>
            </a:r>
            <a:r>
              <a:rPr lang="en-US" sz="3600" b="1" dirty="0" err="1" smtClean="0"/>
              <a:t>ATC</a:t>
            </a:r>
            <a:r>
              <a:rPr lang="en-US" sz="3600" b="1" dirty="0" smtClean="0"/>
              <a:t>&gt;P&gt;=</a:t>
            </a:r>
            <a:r>
              <a:rPr lang="en-US" sz="3600" b="1" dirty="0" err="1" smtClean="0"/>
              <a:t>AVC</a:t>
            </a:r>
            <a:endParaRPr lang="uk-UA" sz="3600" b="1" dirty="0" smtClean="0"/>
          </a:p>
          <a:p>
            <a:r>
              <a:rPr lang="uk-UA" b="1" i="1" dirty="0"/>
              <a:t>фірма мінімізує збитки шляхом закриття</a:t>
            </a:r>
            <a:r>
              <a:rPr lang="uk-UA" dirty="0"/>
              <a:t>, коли </a:t>
            </a:r>
            <a:r>
              <a:rPr lang="en-US" sz="3600" b="1" dirty="0" err="1" smtClean="0"/>
              <a:t>TR</a:t>
            </a:r>
            <a:r>
              <a:rPr lang="en-US" sz="3600" b="1" dirty="0" smtClean="0"/>
              <a:t>&lt;VC</a:t>
            </a:r>
            <a:r>
              <a:rPr lang="en-US" dirty="0" smtClean="0"/>
              <a:t> </a:t>
            </a:r>
            <a:r>
              <a:rPr lang="uk-UA" dirty="0"/>
              <a:t>для всіх </a:t>
            </a:r>
            <a:r>
              <a:rPr lang="en-US" sz="3600" b="1" dirty="0" smtClean="0"/>
              <a:t>Q</a:t>
            </a:r>
            <a:r>
              <a:rPr lang="uk-UA" sz="3600" b="1" dirty="0" smtClean="0"/>
              <a:t> </a:t>
            </a:r>
            <a:r>
              <a:rPr lang="uk-UA" dirty="0"/>
              <a:t>або </a:t>
            </a:r>
            <a:r>
              <a:rPr lang="uk-UA" dirty="0" smtClean="0"/>
              <a:t>коли </a:t>
            </a:r>
            <a:r>
              <a:rPr lang="en-US" sz="3900" b="1" dirty="0" smtClean="0"/>
              <a:t>P &lt; min </a:t>
            </a:r>
            <a:r>
              <a:rPr lang="en-US" sz="3900" b="1" dirty="0" err="1" smtClean="0"/>
              <a:t>AVC</a:t>
            </a:r>
            <a:endParaRPr lang="uk-UA" sz="3900" b="1" dirty="0"/>
          </a:p>
        </p:txBody>
      </p:sp>
    </p:spTree>
    <p:extLst>
      <p:ext uri="{BB962C8B-B14F-4D97-AF65-F5344CB8AC3E}">
        <p14:creationId xmlns:p14="http://schemas.microsoft.com/office/powerpoint/2010/main" val="14239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 сполучна лінія 41"/>
          <p:cNvCxnSpPr>
            <a:stCxn id="17" idx="2"/>
          </p:cNvCxnSpPr>
          <p:nvPr/>
        </p:nvCxnSpPr>
        <p:spPr>
          <a:xfrm flipH="1">
            <a:off x="5303185" y="2442832"/>
            <a:ext cx="1415256" cy="25152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4" y="382772"/>
            <a:ext cx="10324213" cy="152222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4. Короткострокове пропонування конкурентної фірми і галузі. </a:t>
            </a:r>
            <a:r>
              <a:rPr lang="uk-UA" b="1" i="1" dirty="0"/>
              <a:t/>
            </a:r>
            <a:br>
              <a:rPr lang="uk-UA" b="1" i="1" dirty="0"/>
            </a:br>
            <a:r>
              <a:rPr lang="uk-UA" b="1" dirty="0"/>
              <a:t>Надлишок </a:t>
            </a:r>
            <a:r>
              <a:rPr lang="uk-UA" b="1" dirty="0" smtClean="0"/>
              <a:t>виробника</a:t>
            </a:r>
            <a:r>
              <a:rPr lang="uk-UA" b="1" i="1" dirty="0"/>
              <a:t/>
            </a:r>
            <a:br>
              <a:rPr lang="uk-UA" b="1" i="1" dirty="0"/>
            </a:br>
            <a:r>
              <a:rPr lang="uk-UA" dirty="0"/>
              <a:t> 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708064" y="2133600"/>
            <a:ext cx="3094076" cy="4575544"/>
          </a:xfrm>
        </p:spPr>
        <p:txBody>
          <a:bodyPr>
            <a:normAutofit/>
          </a:bodyPr>
          <a:lstStyle/>
          <a:p>
            <a:r>
              <a:rPr lang="uk-UA" b="1" dirty="0"/>
              <a:t>Модель короткострокової кривої пропонування конкурентної </a:t>
            </a:r>
            <a:r>
              <a:rPr lang="uk-UA" b="1" dirty="0" smtClean="0"/>
              <a:t>фірми</a:t>
            </a:r>
            <a:endParaRPr lang="en-US" b="1" dirty="0" smtClean="0"/>
          </a:p>
          <a:p>
            <a:endParaRPr lang="en-US" b="1" i="1" dirty="0" smtClean="0"/>
          </a:p>
          <a:p>
            <a:r>
              <a:rPr lang="uk-UA" b="1" i="1" dirty="0" smtClean="0"/>
              <a:t>Висхідний </a:t>
            </a:r>
            <a:r>
              <a:rPr lang="uk-UA" b="1" i="1" dirty="0"/>
              <a:t>відрізок кривої граничних витрат вище мінімуму середніх змінних витрат є </a:t>
            </a:r>
            <a:r>
              <a:rPr lang="uk-UA" b="1" i="1" u="sng" dirty="0"/>
              <a:t>короткостроковою кривою пропонування конкурентної фірми</a:t>
            </a:r>
            <a:endParaRPr lang="uk-UA" u="sng" dirty="0"/>
          </a:p>
        </p:txBody>
      </p:sp>
      <p:cxnSp>
        <p:nvCxnSpPr>
          <p:cNvPr id="4" name="Прямая со стрелкой 4"/>
          <p:cNvCxnSpPr/>
          <p:nvPr/>
        </p:nvCxnSpPr>
        <p:spPr>
          <a:xfrm flipV="1">
            <a:off x="2980204" y="2319404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6"/>
          <p:cNvCxnSpPr/>
          <p:nvPr/>
        </p:nvCxnSpPr>
        <p:spPr>
          <a:xfrm>
            <a:off x="2980204" y="6351852"/>
            <a:ext cx="529319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7"/>
          <p:cNvSpPr txBox="1">
            <a:spLocks noChangeArrowheads="1"/>
          </p:cNvSpPr>
          <p:nvPr/>
        </p:nvSpPr>
        <p:spPr bwMode="auto">
          <a:xfrm>
            <a:off x="2620164" y="1959364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8097708" y="635185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752130" y="627984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2667298" y="5110731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7196151" y="4986737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6324897" y="2103380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85"/>
          <p:cNvCxnSpPr/>
          <p:nvPr/>
        </p:nvCxnSpPr>
        <p:spPr>
          <a:xfrm>
            <a:off x="2980204" y="5336047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011518" y="2984751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6401950" y="4038304"/>
            <a:ext cx="642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олилиния 104"/>
          <p:cNvSpPr/>
          <p:nvPr/>
        </p:nvSpPr>
        <p:spPr>
          <a:xfrm>
            <a:off x="3302748" y="2442832"/>
            <a:ext cx="3415693" cy="3597102"/>
          </a:xfrm>
          <a:custGeom>
            <a:avLst/>
            <a:gdLst>
              <a:gd name="connsiteX0" fmla="*/ 0 w 3400425"/>
              <a:gd name="connsiteY0" fmla="*/ 2390775 h 3597102"/>
              <a:gd name="connsiteX1" fmla="*/ 1190625 w 3400425"/>
              <a:gd name="connsiteY1" fmla="*/ 3486150 h 3597102"/>
              <a:gd name="connsiteX2" fmla="*/ 3400425 w 3400425"/>
              <a:gd name="connsiteY2" fmla="*/ 0 h 3597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0425" h="3597102">
                <a:moveTo>
                  <a:pt x="0" y="2390775"/>
                </a:moveTo>
                <a:cubicBezTo>
                  <a:pt x="311943" y="3137694"/>
                  <a:pt x="623887" y="3884613"/>
                  <a:pt x="1190625" y="3486150"/>
                </a:cubicBezTo>
                <a:cubicBezTo>
                  <a:pt x="1757363" y="3087687"/>
                  <a:pt x="2578894" y="1543843"/>
                  <a:pt x="3400425" y="0"/>
                </a:cubicBezTo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олилиния 105"/>
          <p:cNvSpPr/>
          <p:nvPr/>
        </p:nvSpPr>
        <p:spPr>
          <a:xfrm>
            <a:off x="3221628" y="4137647"/>
            <a:ext cx="3996258" cy="820144"/>
          </a:xfrm>
          <a:custGeom>
            <a:avLst/>
            <a:gdLst>
              <a:gd name="connsiteX0" fmla="*/ 0 w 3619500"/>
              <a:gd name="connsiteY0" fmla="*/ 0 h 820144"/>
              <a:gd name="connsiteX1" fmla="*/ 1800225 w 3619500"/>
              <a:gd name="connsiteY1" fmla="*/ 819150 h 820144"/>
              <a:gd name="connsiteX2" fmla="*/ 3619500 w 3619500"/>
              <a:gd name="connsiteY2" fmla="*/ 133350 h 82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9500" h="820144">
                <a:moveTo>
                  <a:pt x="0" y="0"/>
                </a:moveTo>
                <a:cubicBezTo>
                  <a:pt x="598487" y="398462"/>
                  <a:pt x="1196975" y="796925"/>
                  <a:pt x="1800225" y="819150"/>
                </a:cubicBezTo>
                <a:cubicBezTo>
                  <a:pt x="2403475" y="841375"/>
                  <a:pt x="3011487" y="487362"/>
                  <a:pt x="3619500" y="13335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олилиния 107"/>
          <p:cNvSpPr/>
          <p:nvPr/>
        </p:nvSpPr>
        <p:spPr>
          <a:xfrm>
            <a:off x="3373806" y="2214577"/>
            <a:ext cx="4048125" cy="1816334"/>
          </a:xfrm>
          <a:custGeom>
            <a:avLst/>
            <a:gdLst>
              <a:gd name="connsiteX0" fmla="*/ 4048125 w 4048125"/>
              <a:gd name="connsiteY0" fmla="*/ 866775 h 1425216"/>
              <a:gd name="connsiteX1" fmla="*/ 2114550 w 4048125"/>
              <a:gd name="connsiteY1" fmla="*/ 1390650 h 1425216"/>
              <a:gd name="connsiteX2" fmla="*/ 0 w 4048125"/>
              <a:gd name="connsiteY2" fmla="*/ 0 h 142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8125" h="1425216">
                <a:moveTo>
                  <a:pt x="4048125" y="866775"/>
                </a:moveTo>
                <a:cubicBezTo>
                  <a:pt x="3418681" y="1200943"/>
                  <a:pt x="2789237" y="1535112"/>
                  <a:pt x="2114550" y="1390650"/>
                </a:cubicBezTo>
                <a:cubicBezTo>
                  <a:pt x="1439863" y="1246188"/>
                  <a:pt x="719931" y="623094"/>
                  <a:pt x="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5220851" y="4347772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390776" y="4626081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2670836" y="4486942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7199689" y="4362948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85"/>
          <p:cNvCxnSpPr/>
          <p:nvPr/>
        </p:nvCxnSpPr>
        <p:spPr>
          <a:xfrm>
            <a:off x="2983742" y="4712258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2670836" y="4157343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17"/>
          <p:cNvSpPr txBox="1">
            <a:spLocks noChangeArrowheads="1"/>
          </p:cNvSpPr>
          <p:nvPr/>
        </p:nvSpPr>
        <p:spPr bwMode="auto">
          <a:xfrm>
            <a:off x="7199689" y="4033349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85"/>
          <p:cNvCxnSpPr/>
          <p:nvPr/>
        </p:nvCxnSpPr>
        <p:spPr>
          <a:xfrm>
            <a:off x="2983742" y="4382659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7"/>
          <p:cNvSpPr txBox="1">
            <a:spLocks noChangeArrowheads="1"/>
          </p:cNvSpPr>
          <p:nvPr/>
        </p:nvSpPr>
        <p:spPr bwMode="auto">
          <a:xfrm>
            <a:off x="2649574" y="3817097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17"/>
          <p:cNvSpPr txBox="1">
            <a:spLocks noChangeArrowheads="1"/>
          </p:cNvSpPr>
          <p:nvPr/>
        </p:nvSpPr>
        <p:spPr bwMode="auto">
          <a:xfrm>
            <a:off x="7178427" y="3693103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85"/>
          <p:cNvCxnSpPr/>
          <p:nvPr/>
        </p:nvCxnSpPr>
        <p:spPr>
          <a:xfrm>
            <a:off x="2962480" y="4042413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2649574" y="3466215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7178427" y="3342221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85"/>
          <p:cNvCxnSpPr/>
          <p:nvPr/>
        </p:nvCxnSpPr>
        <p:spPr>
          <a:xfrm>
            <a:off x="2962480" y="3691531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5575075" y="4310650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Овал 34"/>
          <p:cNvSpPr/>
          <p:nvPr/>
        </p:nvSpPr>
        <p:spPr>
          <a:xfrm>
            <a:off x="5759374" y="3984577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6" name="Овал 35"/>
          <p:cNvSpPr/>
          <p:nvPr/>
        </p:nvSpPr>
        <p:spPr>
          <a:xfrm>
            <a:off x="5975568" y="3605345"/>
            <a:ext cx="144016" cy="1440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7" name="TextBox 17"/>
          <p:cNvSpPr txBox="1">
            <a:spLocks noChangeArrowheads="1"/>
          </p:cNvSpPr>
          <p:nvPr/>
        </p:nvSpPr>
        <p:spPr bwMode="auto">
          <a:xfrm>
            <a:off x="5373251" y="4011075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5617804" y="3692099"/>
            <a:ext cx="2872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9" name="TextBox 17"/>
          <p:cNvSpPr txBox="1">
            <a:spLocks noChangeArrowheads="1"/>
          </p:cNvSpPr>
          <p:nvPr/>
        </p:nvSpPr>
        <p:spPr bwMode="auto">
          <a:xfrm>
            <a:off x="5862351" y="328806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6743305" y="2103380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17"/>
              <p:cNvSpPr txBox="1">
                <a:spLocks noChangeArrowheads="1"/>
              </p:cNvSpPr>
              <p:nvPr/>
            </p:nvSpPr>
            <p:spPr bwMode="auto">
              <a:xfrm>
                <a:off x="5057103" y="6351852"/>
                <a:ext cx="657519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4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57103" y="6351852"/>
                <a:ext cx="657519" cy="362984"/>
              </a:xfrm>
              <a:prstGeom prst="rect">
                <a:avLst/>
              </a:prstGeom>
              <a:blipFill>
                <a:blip r:embed="rId2"/>
                <a:stretch>
                  <a:fillRect l="-3738" b="-18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единительная линия 100"/>
          <p:cNvCxnSpPr/>
          <p:nvPr/>
        </p:nvCxnSpPr>
        <p:spPr>
          <a:xfrm>
            <a:off x="5443696" y="4669195"/>
            <a:ext cx="0" cy="1656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17"/>
              <p:cNvSpPr txBox="1">
                <a:spLocks noChangeArrowheads="1"/>
              </p:cNvSpPr>
              <p:nvPr/>
            </p:nvSpPr>
            <p:spPr bwMode="auto">
              <a:xfrm>
                <a:off x="5431359" y="5952864"/>
                <a:ext cx="513217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6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1359" y="5952864"/>
                <a:ext cx="513217" cy="362984"/>
              </a:xfrm>
              <a:prstGeom prst="rect">
                <a:avLst/>
              </a:prstGeom>
              <a:blipFill>
                <a:blip r:embed="rId3"/>
                <a:stretch>
                  <a:fillRect l="-4762" b="-203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единительная линия 100"/>
          <p:cNvCxnSpPr/>
          <p:nvPr/>
        </p:nvCxnSpPr>
        <p:spPr>
          <a:xfrm>
            <a:off x="5636736" y="4374555"/>
            <a:ext cx="0" cy="1980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17"/>
              <p:cNvSpPr txBox="1">
                <a:spLocks noChangeArrowheads="1"/>
              </p:cNvSpPr>
              <p:nvPr/>
            </p:nvSpPr>
            <p:spPr bwMode="auto">
              <a:xfrm>
                <a:off x="5597023" y="6340751"/>
                <a:ext cx="513217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7023" y="6340751"/>
                <a:ext cx="513217" cy="362984"/>
              </a:xfrm>
              <a:prstGeom prst="rect">
                <a:avLst/>
              </a:prstGeom>
              <a:blipFill>
                <a:blip r:embed="rId4"/>
                <a:stretch>
                  <a:fillRect l="-3571" b="-18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Прямая соединительная линия 100"/>
          <p:cNvCxnSpPr/>
          <p:nvPr/>
        </p:nvCxnSpPr>
        <p:spPr>
          <a:xfrm>
            <a:off x="5829776" y="4029115"/>
            <a:ext cx="0" cy="2304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17"/>
              <p:cNvSpPr txBox="1">
                <a:spLocks noChangeArrowheads="1"/>
              </p:cNvSpPr>
              <p:nvPr/>
            </p:nvSpPr>
            <p:spPr bwMode="auto">
              <a:xfrm>
                <a:off x="5810383" y="5995311"/>
                <a:ext cx="513217" cy="3629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i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Q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100" i="1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0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10383" y="5995311"/>
                <a:ext cx="513217" cy="362984"/>
              </a:xfrm>
              <a:prstGeom prst="rect">
                <a:avLst/>
              </a:prstGeom>
              <a:blipFill>
                <a:blip r:embed="rId5"/>
                <a:stretch>
                  <a:fillRect l="-3571" b="-18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Прямая соединительная линия 100"/>
          <p:cNvCxnSpPr/>
          <p:nvPr/>
        </p:nvCxnSpPr>
        <p:spPr>
          <a:xfrm>
            <a:off x="6043136" y="3683675"/>
            <a:ext cx="0" cy="2664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сполучна лінія 53"/>
          <p:cNvCxnSpPr/>
          <p:nvPr/>
        </p:nvCxnSpPr>
        <p:spPr>
          <a:xfrm flipV="1">
            <a:off x="5308301" y="2398309"/>
            <a:ext cx="1446815" cy="25661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3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  <p:bldP spid="13" grpId="0"/>
      <p:bldP spid="15" grpId="0"/>
      <p:bldP spid="16" grpId="0"/>
      <p:bldP spid="17" grpId="0" animBg="1"/>
      <p:bldP spid="18" grpId="0" animBg="1"/>
      <p:bldP spid="19" grpId="0" animBg="1"/>
      <p:bldP spid="20" grpId="0"/>
      <p:bldP spid="21" grpId="0" animBg="1"/>
      <p:bldP spid="22" grpId="0"/>
      <p:bldP spid="23" grpId="0"/>
      <p:bldP spid="25" grpId="0"/>
      <p:bldP spid="26" grpId="0"/>
      <p:bldP spid="28" grpId="0"/>
      <p:bldP spid="29" grpId="0"/>
      <p:bldP spid="31" grpId="0"/>
      <p:bldP spid="32" grpId="0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  <p:bldP spid="44" grpId="0" animBg="1"/>
      <p:bldP spid="46" grpId="0" animBg="1"/>
      <p:bldP spid="48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Короткострокова</a:t>
            </a:r>
            <a:r>
              <a:rPr lang="ru-RU" b="1" i="1" dirty="0"/>
              <a:t> крива </a:t>
            </a:r>
            <a:r>
              <a:rPr lang="ru-RU" b="1" i="1" dirty="0" err="1"/>
              <a:t>ринкового</a:t>
            </a:r>
            <a:r>
              <a:rPr lang="ru-RU" b="1" i="1" dirty="0"/>
              <a:t> </a:t>
            </a:r>
            <a:r>
              <a:rPr lang="ru-RU" b="1" i="1" dirty="0" err="1"/>
              <a:t>пропонування</a:t>
            </a:r>
            <a:r>
              <a:rPr lang="ru-RU" dirty="0"/>
              <a:t>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488820" y="2133599"/>
            <a:ext cx="4502552" cy="4359797"/>
          </a:xfrm>
        </p:spPr>
        <p:txBody>
          <a:bodyPr>
            <a:normAutofit/>
          </a:bodyPr>
          <a:lstStyle/>
          <a:p>
            <a:r>
              <a:rPr lang="uk-UA" b="1" i="1" dirty="0"/>
              <a:t>Вона одержується шляхом додавання обсягів пропонування всіх фірм за кожної можливої ціни</a:t>
            </a:r>
            <a:r>
              <a:rPr lang="uk-UA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короткостроковому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число </a:t>
            </a:r>
            <a:r>
              <a:rPr lang="ru-RU" dirty="0" err="1"/>
              <a:t>фірм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постійне</a:t>
            </a:r>
            <a:r>
              <a:rPr lang="ru-RU" dirty="0"/>
              <a:t>.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часу на </a:t>
            </a:r>
            <a:r>
              <a:rPr lang="ru-RU" dirty="0" err="1"/>
              <a:t>будівництво</a:t>
            </a:r>
            <a:r>
              <a:rPr lang="ru-RU" dirty="0"/>
              <a:t> і </a:t>
            </a:r>
            <a:r>
              <a:rPr lang="ru-RU" dirty="0" err="1"/>
              <a:t>організацію</a:t>
            </a:r>
            <a:r>
              <a:rPr lang="ru-RU" dirty="0"/>
              <a:t> нового </a:t>
            </a:r>
            <a:r>
              <a:rPr lang="ru-RU" dirty="0" err="1"/>
              <a:t>виробництва</a:t>
            </a:r>
            <a:r>
              <a:rPr lang="ru-RU" dirty="0"/>
              <a:t>, тому вся </a:t>
            </a:r>
            <a:r>
              <a:rPr lang="ru-RU" dirty="0" err="1"/>
              <a:t>продукція</a:t>
            </a:r>
            <a:r>
              <a:rPr lang="ru-RU" dirty="0"/>
              <a:t> </a:t>
            </a:r>
            <a:r>
              <a:rPr lang="ru-RU" dirty="0" err="1"/>
              <a:t>виробляється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діючими</a:t>
            </a:r>
            <a:r>
              <a:rPr lang="ru-RU" dirty="0"/>
              <a:t> </a:t>
            </a:r>
            <a:r>
              <a:rPr lang="ru-RU" dirty="0" err="1"/>
              <a:t>фірмами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err="1"/>
              <a:t>Ринкове</a:t>
            </a:r>
            <a:r>
              <a:rPr lang="ru-RU" dirty="0"/>
              <a:t> </a:t>
            </a:r>
            <a:r>
              <a:rPr lang="ru-RU" dirty="0" err="1"/>
              <a:t>пропонування</a:t>
            </a:r>
            <a:r>
              <a:rPr lang="ru-RU" dirty="0"/>
              <a:t>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еластичним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пропонування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/>
              <a:t>. </a:t>
            </a:r>
            <a:endParaRPr lang="uk-UA" dirty="0"/>
          </a:p>
        </p:txBody>
      </p:sp>
      <p:grpSp>
        <p:nvGrpSpPr>
          <p:cNvPr id="4" name="Group 318"/>
          <p:cNvGrpSpPr>
            <a:grpSpLocks/>
          </p:cNvGrpSpPr>
          <p:nvPr/>
        </p:nvGrpSpPr>
        <p:grpSpPr bwMode="auto">
          <a:xfrm>
            <a:off x="2592926" y="2595572"/>
            <a:ext cx="4706082" cy="3434837"/>
            <a:chOff x="851" y="7151"/>
            <a:chExt cx="5214" cy="3600"/>
          </a:xfrm>
        </p:grpSpPr>
        <p:sp>
          <p:nvSpPr>
            <p:cNvPr id="5" name="Text Box 319"/>
            <p:cNvSpPr txBox="1">
              <a:spLocks noChangeArrowheads="1"/>
            </p:cNvSpPr>
            <p:nvPr/>
          </p:nvSpPr>
          <p:spPr bwMode="auto">
            <a:xfrm>
              <a:off x="1031" y="10391"/>
              <a:ext cx="46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</a:t>
              </a:r>
              <a:r>
                <a:rPr lang="uk-UA" sz="12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Короткострокове </a:t>
              </a:r>
              <a:r>
                <a:rPr lang="uk-UA" sz="12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галузеве пропонування</a:t>
              </a:r>
              <a:endPara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320" descr="Rozd 09-9_v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7151"/>
              <a:ext cx="5214" cy="3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914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 стрелкой 85"/>
          <p:cNvCxnSpPr/>
          <p:nvPr/>
        </p:nvCxnSpPr>
        <p:spPr>
          <a:xfrm>
            <a:off x="2693704" y="3068680"/>
            <a:ext cx="1872000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85"/>
          <p:cNvCxnSpPr/>
          <p:nvPr/>
        </p:nvCxnSpPr>
        <p:spPr>
          <a:xfrm flipV="1">
            <a:off x="3663745" y="1615478"/>
            <a:ext cx="1944075" cy="269369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85"/>
          <p:cNvCxnSpPr/>
          <p:nvPr/>
        </p:nvCxnSpPr>
        <p:spPr>
          <a:xfrm>
            <a:off x="3324079" y="1981529"/>
            <a:ext cx="2636980" cy="239964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94"/>
          <p:cNvSpPr/>
          <p:nvPr/>
        </p:nvSpPr>
        <p:spPr>
          <a:xfrm>
            <a:off x="6490201" y="3068960"/>
            <a:ext cx="3168352" cy="86409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uk-UA"/>
          </a:p>
        </p:txBody>
      </p:sp>
      <p:cxnSp>
        <p:nvCxnSpPr>
          <p:cNvPr id="8" name="Прямая со стрелкой 4"/>
          <p:cNvCxnSpPr/>
          <p:nvPr/>
        </p:nvCxnSpPr>
        <p:spPr>
          <a:xfrm flipV="1">
            <a:off x="6490201" y="2276872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6"/>
          <p:cNvCxnSpPr/>
          <p:nvPr/>
        </p:nvCxnSpPr>
        <p:spPr>
          <a:xfrm>
            <a:off x="6490202" y="6309320"/>
            <a:ext cx="5293193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6130162" y="1916833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11607705" y="630932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6262127" y="623731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7"/>
              <p:cNvSpPr txBox="1">
                <a:spLocks noChangeArrowheads="1"/>
              </p:cNvSpPr>
              <p:nvPr/>
            </p:nvSpPr>
            <p:spPr bwMode="auto">
              <a:xfrm>
                <a:off x="9408357" y="6309320"/>
                <a:ext cx="5003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Q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408357" y="6309320"/>
                <a:ext cx="500393" cy="369332"/>
              </a:xfrm>
              <a:prstGeom prst="rect">
                <a:avLst/>
              </a:prstGeom>
              <a:blipFill>
                <a:blip r:embed="rId2"/>
                <a:stretch>
                  <a:fillRect b="-163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6207775" y="2786758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7788639" y="3259724"/>
            <a:ext cx="6003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EP</a:t>
            </a:r>
            <a:endParaRPr lang="uk-UA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5777804" y="3981609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11184880" y="2884294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MR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690879" y="2411596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MC</a:t>
            </a:r>
          </a:p>
        </p:txBody>
      </p:sp>
      <p:cxnSp>
        <p:nvCxnSpPr>
          <p:cNvPr id="19" name="Прямая со стрелкой 85"/>
          <p:cNvCxnSpPr/>
          <p:nvPr/>
        </p:nvCxnSpPr>
        <p:spPr>
          <a:xfrm>
            <a:off x="6490201" y="3068960"/>
            <a:ext cx="475252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88"/>
          <p:cNvSpPr/>
          <p:nvPr/>
        </p:nvSpPr>
        <p:spPr>
          <a:xfrm>
            <a:off x="6562209" y="2780928"/>
            <a:ext cx="3312368" cy="2879132"/>
          </a:xfrm>
          <a:custGeom>
            <a:avLst/>
            <a:gdLst>
              <a:gd name="connsiteX0" fmla="*/ 0 w 3293616"/>
              <a:gd name="connsiteY0" fmla="*/ 2698812 h 3167164"/>
              <a:gd name="connsiteX1" fmla="*/ 514905 w 3293616"/>
              <a:gd name="connsiteY1" fmla="*/ 3160450 h 3167164"/>
              <a:gd name="connsiteX2" fmla="*/ 1731146 w 3293616"/>
              <a:gd name="connsiteY2" fmla="*/ 2388093 h 3167164"/>
              <a:gd name="connsiteX3" fmla="*/ 3293616 w 3293616"/>
              <a:gd name="connsiteY3" fmla="*/ 0 h 316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3616" h="3167164">
                <a:moveTo>
                  <a:pt x="0" y="2698812"/>
                </a:moveTo>
                <a:cubicBezTo>
                  <a:pt x="113190" y="2955524"/>
                  <a:pt x="226381" y="3212236"/>
                  <a:pt x="514905" y="3160450"/>
                </a:cubicBezTo>
                <a:cubicBezTo>
                  <a:pt x="803429" y="3108664"/>
                  <a:pt x="1268028" y="2914835"/>
                  <a:pt x="1731146" y="2388093"/>
                </a:cubicBezTo>
                <a:cubicBezTo>
                  <a:pt x="2194264" y="1861351"/>
                  <a:pt x="2743940" y="930675"/>
                  <a:pt x="329361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Полилиния 91"/>
          <p:cNvSpPr/>
          <p:nvPr/>
        </p:nvSpPr>
        <p:spPr>
          <a:xfrm rot="304171">
            <a:off x="6608028" y="2814094"/>
            <a:ext cx="4035096" cy="2341265"/>
          </a:xfrm>
          <a:custGeom>
            <a:avLst/>
            <a:gdLst>
              <a:gd name="connsiteX0" fmla="*/ 0 w 3391270"/>
              <a:gd name="connsiteY0" fmla="*/ 1535837 h 2191420"/>
              <a:gd name="connsiteX1" fmla="*/ 1677879 w 3391270"/>
              <a:gd name="connsiteY1" fmla="*/ 2112885 h 2191420"/>
              <a:gd name="connsiteX2" fmla="*/ 3391270 w 3391270"/>
              <a:gd name="connsiteY2" fmla="*/ 0 h 219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1270" h="2191420">
                <a:moveTo>
                  <a:pt x="0" y="1535837"/>
                </a:moveTo>
                <a:cubicBezTo>
                  <a:pt x="556333" y="1952347"/>
                  <a:pt x="1112667" y="2368858"/>
                  <a:pt x="1677879" y="2112885"/>
                </a:cubicBezTo>
                <a:cubicBezTo>
                  <a:pt x="2243091" y="1856912"/>
                  <a:pt x="2817180" y="928456"/>
                  <a:pt x="339127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2" name="Прямая соединительная линия 100"/>
          <p:cNvCxnSpPr/>
          <p:nvPr/>
        </p:nvCxnSpPr>
        <p:spPr>
          <a:xfrm>
            <a:off x="9658553" y="3068960"/>
            <a:ext cx="0" cy="324036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10287335" y="2514962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ATC</a:t>
            </a: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0417561" y="3253626"/>
            <a:ext cx="6422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AVC</a:t>
            </a:r>
          </a:p>
        </p:txBody>
      </p:sp>
      <p:sp>
        <p:nvSpPr>
          <p:cNvPr id="25" name="Полилиния 103"/>
          <p:cNvSpPr/>
          <p:nvPr/>
        </p:nvSpPr>
        <p:spPr>
          <a:xfrm>
            <a:off x="6942391" y="2420888"/>
            <a:ext cx="3724275" cy="1900094"/>
          </a:xfrm>
          <a:custGeom>
            <a:avLst/>
            <a:gdLst>
              <a:gd name="connsiteX0" fmla="*/ 3724275 w 3724275"/>
              <a:gd name="connsiteY0" fmla="*/ 428625 h 1900094"/>
              <a:gd name="connsiteX1" fmla="*/ 1762125 w 3724275"/>
              <a:gd name="connsiteY1" fmla="*/ 1895475 h 1900094"/>
              <a:gd name="connsiteX2" fmla="*/ 0 w 3724275"/>
              <a:gd name="connsiteY2" fmla="*/ 0 h 190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4275" h="1900094">
                <a:moveTo>
                  <a:pt x="3724275" y="428625"/>
                </a:moveTo>
                <a:cubicBezTo>
                  <a:pt x="3053556" y="1197768"/>
                  <a:pt x="2382837" y="1966912"/>
                  <a:pt x="1762125" y="1895475"/>
                </a:cubicBezTo>
                <a:cubicBezTo>
                  <a:pt x="1141413" y="1824038"/>
                  <a:pt x="570706" y="912019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" name="Овал 25"/>
          <p:cNvSpPr/>
          <p:nvPr/>
        </p:nvSpPr>
        <p:spPr>
          <a:xfrm>
            <a:off x="9622561" y="30329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9514537" y="26276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3"/>
          <p:cNvCxnSpPr/>
          <p:nvPr/>
        </p:nvCxnSpPr>
        <p:spPr>
          <a:xfrm flipH="1">
            <a:off x="6490201" y="3933056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4"/>
          <p:cNvCxnSpPr/>
          <p:nvPr/>
        </p:nvCxnSpPr>
        <p:spPr>
          <a:xfrm flipV="1">
            <a:off x="2693704" y="2276872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6"/>
          <p:cNvCxnSpPr/>
          <p:nvPr/>
        </p:nvCxnSpPr>
        <p:spPr>
          <a:xfrm>
            <a:off x="2693705" y="6309320"/>
            <a:ext cx="338400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2333665" y="1916833"/>
            <a:ext cx="345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5784214" y="630932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Q</a:t>
            </a:r>
          </a:p>
        </p:txBody>
      </p:sp>
      <p:sp>
        <p:nvSpPr>
          <p:cNvPr id="34" name="TextBox 17"/>
          <p:cNvSpPr txBox="1">
            <a:spLocks noChangeArrowheads="1"/>
          </p:cNvSpPr>
          <p:nvPr/>
        </p:nvSpPr>
        <p:spPr bwMode="auto">
          <a:xfrm>
            <a:off x="2465630" y="623731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17"/>
              <p:cNvSpPr txBox="1">
                <a:spLocks noChangeArrowheads="1"/>
              </p:cNvSpPr>
              <p:nvPr/>
            </p:nvSpPr>
            <p:spPr bwMode="auto">
              <a:xfrm>
                <a:off x="4313907" y="6309320"/>
                <a:ext cx="5003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1" dirty="0">
                              <a:latin typeface="Times New Roman" pitchFamily="18" charset="0"/>
                              <a:cs typeface="Times New Roman" pitchFamily="18" charset="0"/>
                            </a:rPr>
                            <m:t>Q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3907" y="6309320"/>
                <a:ext cx="500393" cy="369332"/>
              </a:xfrm>
              <a:prstGeom prst="rect">
                <a:avLst/>
              </a:prstGeom>
              <a:blipFill>
                <a:blip r:embed="rId3"/>
                <a:stretch>
                  <a:fillRect b="-163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17"/>
              <p:cNvSpPr txBox="1">
                <a:spLocks noChangeArrowheads="1"/>
              </p:cNvSpPr>
              <p:nvPr/>
            </p:nvSpPr>
            <p:spPr bwMode="auto">
              <a:xfrm>
                <a:off x="2327458" y="2884294"/>
                <a:ext cx="4819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6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7458" y="2884294"/>
                <a:ext cx="4819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17"/>
          <p:cNvSpPr txBox="1">
            <a:spLocks noChangeArrowheads="1"/>
          </p:cNvSpPr>
          <p:nvPr/>
        </p:nvSpPr>
        <p:spPr bwMode="auto">
          <a:xfrm>
            <a:off x="5053383" y="1430812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100"/>
          <p:cNvCxnSpPr/>
          <p:nvPr/>
        </p:nvCxnSpPr>
        <p:spPr>
          <a:xfrm>
            <a:off x="4551416" y="3089034"/>
            <a:ext cx="0" cy="324036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7"/>
          <p:cNvSpPr txBox="1">
            <a:spLocks noChangeArrowheads="1"/>
          </p:cNvSpPr>
          <p:nvPr/>
        </p:nvSpPr>
        <p:spPr bwMode="auto">
          <a:xfrm>
            <a:off x="5950984" y="3734892"/>
            <a:ext cx="620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ATC</a:t>
            </a:r>
          </a:p>
        </p:txBody>
      </p:sp>
      <p:sp>
        <p:nvSpPr>
          <p:cNvPr id="48" name="Овал 47"/>
          <p:cNvSpPr/>
          <p:nvPr/>
        </p:nvSpPr>
        <p:spPr>
          <a:xfrm>
            <a:off x="4503232" y="303296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9" name="TextBox 48"/>
          <p:cNvSpPr txBox="1"/>
          <p:nvPr/>
        </p:nvSpPr>
        <p:spPr>
          <a:xfrm>
            <a:off x="4367726" y="264328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Прямая со стрелкой 85"/>
          <p:cNvCxnSpPr/>
          <p:nvPr/>
        </p:nvCxnSpPr>
        <p:spPr>
          <a:xfrm>
            <a:off x="4590062" y="3079348"/>
            <a:ext cx="1908000" cy="0"/>
          </a:xfrm>
          <a:prstGeom prst="straightConnector1">
            <a:avLst/>
          </a:prstGeom>
          <a:ln w="19050">
            <a:solidFill>
              <a:schemeClr val="tx1"/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кутник 58"/>
          <p:cNvSpPr/>
          <p:nvPr/>
        </p:nvSpPr>
        <p:spPr>
          <a:xfrm>
            <a:off x="1632030" y="528552"/>
            <a:ext cx="103270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Короткострокова конкурентна </a:t>
            </a:r>
            <a:r>
              <a:rPr lang="uk-UA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рівновага </a:t>
            </a:r>
            <a:r>
              <a:rPr lang="uk-UA" sz="3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фірми і галузі</a:t>
            </a:r>
            <a:endParaRPr lang="uk-UA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5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20" grpId="0" animBg="1"/>
      <p:bldP spid="21" grpId="0" animBg="1"/>
      <p:bldP spid="23" grpId="0"/>
      <p:bldP spid="24" grpId="0"/>
      <p:bldP spid="25" grpId="0" animBg="1"/>
      <p:bldP spid="26" grpId="0" animBg="1"/>
      <p:bldP spid="27" grpId="0"/>
      <p:bldP spid="32" grpId="0"/>
      <p:bldP spid="33" grpId="0"/>
      <p:bldP spid="34" grpId="0"/>
      <p:bldP spid="35" grpId="0" animBg="1"/>
      <p:bldP spid="36" grpId="0"/>
      <p:bldP spid="40" grpId="0"/>
      <p:bldP spid="45" grpId="0"/>
      <p:bldP spid="48" grpId="0" animBg="1"/>
      <p:bldP spid="49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6" y="624110"/>
            <a:ext cx="10268711" cy="692626"/>
          </a:xfrm>
        </p:spPr>
        <p:txBody>
          <a:bodyPr/>
          <a:lstStyle/>
          <a:p>
            <a:r>
              <a:rPr lang="ru-RU" b="1" i="1" dirty="0"/>
              <a:t>1. </a:t>
            </a:r>
            <a:r>
              <a:rPr lang="ru-RU" b="1" i="1" dirty="0" err="1"/>
              <a:t>Фірма</a:t>
            </a:r>
            <a:r>
              <a:rPr lang="ru-RU" b="1" i="1" dirty="0"/>
              <a:t> на конкурентному ринку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91055" y="1316736"/>
            <a:ext cx="10104121" cy="5431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b="1" i="1" dirty="0"/>
              <a:t>Ринок досконалої конкуренції</a:t>
            </a:r>
            <a:r>
              <a:rPr lang="uk-UA" dirty="0"/>
              <a:t> має такі характерні риси:</a:t>
            </a:r>
          </a:p>
          <a:p>
            <a:pPr lvl="0"/>
            <a:r>
              <a:rPr lang="uk-UA" b="1" i="1" dirty="0"/>
              <a:t>Велика кількість продавців і покупців,</a:t>
            </a:r>
            <a:r>
              <a:rPr lang="uk-UA" dirty="0"/>
              <a:t>  кожен з яких дуже малий відносно ринку в цілому і тому не здатний помітно вплинути на ринкову ситуацію (фірми – на сукупний обсяг пропонування). </a:t>
            </a:r>
          </a:p>
          <a:p>
            <a:pPr lvl="0"/>
            <a:r>
              <a:rPr lang="uk-UA" b="1" i="1" dirty="0"/>
              <a:t>Стандартизована (однорідна) продукція </a:t>
            </a:r>
            <a:r>
              <a:rPr lang="uk-UA" dirty="0"/>
              <a:t>– продукти будь-яких фірм є аналогами, покупцеві байдуже, у якого продавця купувати продукт, існує лише </a:t>
            </a:r>
            <a:r>
              <a:rPr lang="uk-UA" i="1" dirty="0"/>
              <a:t>цінова конкуренція,</a:t>
            </a:r>
            <a:r>
              <a:rPr lang="uk-UA" dirty="0"/>
              <a:t> умови для нецінової конкуренції (різниця в якості продукції, рекламі, стимулюванні збуту додатковими послугами) відсутні.</a:t>
            </a:r>
          </a:p>
          <a:p>
            <a:pPr lvl="0"/>
            <a:r>
              <a:rPr lang="uk-UA" b="1" i="1" dirty="0"/>
              <a:t>Об’єктивність ціноутворення </a:t>
            </a:r>
            <a:r>
              <a:rPr lang="uk-UA" dirty="0"/>
              <a:t>(ситуація „</a:t>
            </a:r>
            <a:r>
              <a:rPr lang="en-US" i="1" dirty="0"/>
              <a:t>price taker</a:t>
            </a:r>
            <a:r>
              <a:rPr lang="uk-UA" dirty="0"/>
              <a:t>“) – випливає з двох попередніх ознак. Ціна продукту є об’єктивною, заданою ринком величиною, на яку жоден виробник, так само як і жоден покупець, не має впливу. </a:t>
            </a:r>
          </a:p>
          <a:p>
            <a:pPr lvl="0"/>
            <a:r>
              <a:rPr lang="uk-UA" b="1" i="1" dirty="0"/>
              <a:t>Інформованість покупців і продавців.</a:t>
            </a:r>
            <a:r>
              <a:rPr lang="uk-UA" dirty="0"/>
              <a:t> Всі суб’єкти конкурентного ринку добре поінформовані про ситуацію на ринку, про рівень цін на будь-який товар. Власне через це окрема фірма не може підвищити свою ціну.</a:t>
            </a:r>
          </a:p>
          <a:p>
            <a:pPr lvl="0"/>
            <a:r>
              <a:rPr lang="uk-UA" b="1" i="1" dirty="0"/>
              <a:t>Незалежність дій продавців</a:t>
            </a:r>
            <a:r>
              <a:rPr lang="uk-UA" dirty="0"/>
              <a:t>. Оскільки продавців дуже багато, можливість змови між ними відсутня, а оскільки фірми малі, то нема потреби домовлятись, хто скільки буде виробляти. Кожна фірма діє на власний розсуд і самостійно визначає обсяг випуску, який забезпечує їй максимальну вигоду за даною ринковою ціною. </a:t>
            </a:r>
          </a:p>
          <a:p>
            <a:r>
              <a:rPr lang="ru-RU" b="1" i="1" dirty="0" err="1"/>
              <a:t>Вільний</a:t>
            </a:r>
            <a:r>
              <a:rPr lang="ru-RU" b="1" i="1" dirty="0"/>
              <a:t> </a:t>
            </a:r>
            <a:r>
              <a:rPr lang="ru-RU" b="1" i="1" dirty="0" err="1"/>
              <a:t>вхід</a:t>
            </a:r>
            <a:r>
              <a:rPr lang="ru-RU" b="1" i="1" dirty="0"/>
              <a:t> і </a:t>
            </a:r>
            <a:r>
              <a:rPr lang="ru-RU" b="1" i="1" dirty="0" err="1"/>
              <a:t>вихід</a:t>
            </a:r>
            <a:r>
              <a:rPr lang="ru-RU" b="1" i="1" dirty="0"/>
              <a:t> з </a:t>
            </a:r>
            <a:r>
              <a:rPr lang="ru-RU" b="1" i="1" dirty="0" err="1"/>
              <a:t>галузі</a:t>
            </a:r>
            <a:r>
              <a:rPr lang="ru-RU" b="1" i="1" dirty="0"/>
              <a:t>.</a:t>
            </a:r>
            <a:r>
              <a:rPr lang="ru-RU" dirty="0"/>
              <a:t> </a:t>
            </a:r>
            <a:r>
              <a:rPr lang="ru-RU" dirty="0" err="1"/>
              <a:t>Конкурентний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гарантує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виробник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знайде</a:t>
            </a:r>
            <a:r>
              <a:rPr lang="ru-RU" dirty="0"/>
              <a:t> </a:t>
            </a:r>
            <a:r>
              <a:rPr lang="ru-RU" dirty="0" err="1"/>
              <a:t>кращий</a:t>
            </a:r>
            <a:r>
              <a:rPr lang="ru-RU" dirty="0"/>
              <a:t>, </a:t>
            </a:r>
            <a:r>
              <a:rPr lang="ru-RU" dirty="0" err="1"/>
              <a:t>ефективніший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в </a:t>
            </a:r>
            <a:r>
              <a:rPr lang="ru-RU" dirty="0" err="1"/>
              <a:t>галузь</a:t>
            </a:r>
            <a:r>
              <a:rPr lang="ru-RU" dirty="0"/>
              <a:t>, а </a:t>
            </a:r>
            <a:r>
              <a:rPr lang="ru-RU" dirty="0" err="1"/>
              <a:t>збиткові</a:t>
            </a:r>
            <a:r>
              <a:rPr lang="ru-RU" dirty="0"/>
              <a:t> </a:t>
            </a:r>
            <a:r>
              <a:rPr lang="ru-RU" dirty="0" err="1"/>
              <a:t>фірми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з </a:t>
            </a:r>
            <a:r>
              <a:rPr lang="ru-RU" dirty="0" err="1"/>
              <a:t>неї</a:t>
            </a:r>
            <a:r>
              <a:rPr lang="ru-RU" dirty="0"/>
              <a:t>. Не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жодних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, </a:t>
            </a:r>
            <a:r>
              <a:rPr lang="ru-RU" dirty="0" err="1"/>
              <a:t>технологічних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перешкод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заважали</a:t>
            </a:r>
            <a:r>
              <a:rPr lang="ru-RU" dirty="0"/>
              <a:t> б </a:t>
            </a:r>
            <a:r>
              <a:rPr lang="ru-RU" dirty="0" err="1"/>
              <a:t>виникненню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створювали</a:t>
            </a:r>
            <a:r>
              <a:rPr lang="ru-RU" dirty="0"/>
              <a:t> б </a:t>
            </a:r>
            <a:r>
              <a:rPr lang="ru-RU" dirty="0" err="1"/>
              <a:t>труднощі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збутом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662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Виробничий надлишок фірми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92992" y="2133600"/>
            <a:ext cx="3911620" cy="3777622"/>
          </a:xfrm>
        </p:spPr>
        <p:txBody>
          <a:bodyPr/>
          <a:lstStyle/>
          <a:p>
            <a:r>
              <a:rPr lang="uk-UA" dirty="0"/>
              <a:t>це різниця між ринковою ціною та граничними витратами. </a:t>
            </a:r>
            <a:endParaRPr lang="en-US" dirty="0" smtClean="0"/>
          </a:p>
          <a:p>
            <a:r>
              <a:rPr lang="uk-UA" dirty="0" smtClean="0"/>
              <a:t>Графічно </a:t>
            </a:r>
            <a:r>
              <a:rPr lang="uk-UA" dirty="0"/>
              <a:t>відповідає площі, розміщеній між кривою пропонування </a:t>
            </a:r>
            <a:r>
              <a:rPr lang="uk-UA" sz="3600" b="1" dirty="0" smtClean="0"/>
              <a:t>МС</a:t>
            </a:r>
            <a:r>
              <a:rPr lang="uk-UA" dirty="0" smtClean="0"/>
              <a:t> </a:t>
            </a:r>
            <a:r>
              <a:rPr lang="uk-UA" dirty="0"/>
              <a:t>та лінією попиту </a:t>
            </a:r>
            <a:r>
              <a:rPr lang="en-US" sz="3600" b="1" dirty="0" smtClean="0"/>
              <a:t>MR.</a:t>
            </a:r>
            <a:endParaRPr lang="uk-UA" b="1" dirty="0"/>
          </a:p>
        </p:txBody>
      </p:sp>
      <p:grpSp>
        <p:nvGrpSpPr>
          <p:cNvPr id="4" name="Group 327"/>
          <p:cNvGrpSpPr>
            <a:grpSpLocks/>
          </p:cNvGrpSpPr>
          <p:nvPr/>
        </p:nvGrpSpPr>
        <p:grpSpPr bwMode="auto">
          <a:xfrm>
            <a:off x="1993864" y="1905000"/>
            <a:ext cx="4615280" cy="4006222"/>
            <a:chOff x="0" y="5443"/>
            <a:chExt cx="3551" cy="3470"/>
          </a:xfrm>
        </p:grpSpPr>
        <p:sp>
          <p:nvSpPr>
            <p:cNvPr id="5" name="Text Box 328"/>
            <p:cNvSpPr txBox="1">
              <a:spLocks noChangeArrowheads="1"/>
            </p:cNvSpPr>
            <p:nvPr/>
          </p:nvSpPr>
          <p:spPr bwMode="auto">
            <a:xfrm>
              <a:off x="131" y="8591"/>
              <a:ext cx="3420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</a:t>
              </a:r>
              <a:r>
                <a:rPr lang="uk-UA" sz="14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Виробничий </a:t>
              </a:r>
              <a:r>
                <a:rPr lang="uk-UA" sz="14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надлишок фірми</a:t>
              </a:r>
              <a:endPara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329" descr="Rozd 09-11_v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443"/>
              <a:ext cx="3420" cy="3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33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Виробничий надлишок </a:t>
            </a:r>
            <a:r>
              <a:rPr lang="uk-UA" b="1" i="1" dirty="0"/>
              <a:t>для ринку</a:t>
            </a:r>
            <a:endParaRPr lang="uk-U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Місце для вмісту 2"/>
              <p:cNvSpPr>
                <a:spLocks noGrp="1"/>
              </p:cNvSpPr>
              <p:nvPr>
                <p:ph idx="1"/>
              </p:nvPr>
            </p:nvSpPr>
            <p:spPr>
              <a:xfrm>
                <a:off x="6848856" y="2133600"/>
                <a:ext cx="4655755" cy="3653742"/>
              </a:xfrm>
            </p:spPr>
            <p:txBody>
              <a:bodyPr/>
              <a:lstStyle/>
              <a:p>
                <a:r>
                  <a:rPr lang="uk-UA" dirty="0" smtClean="0"/>
                  <a:t>Сума виробничих надлишків всіх фірм </a:t>
                </a:r>
                <a:r>
                  <a:rPr lang="uk-UA" dirty="0" smtClean="0"/>
                  <a:t>галузі</a:t>
                </a:r>
              </a:p>
              <a:p>
                <a:r>
                  <a:rPr lang="uk-UA" dirty="0"/>
                  <a:t>Графічно він відповідає площі, розміщеній між лінією ринкової ціни та кривою пропонування у проміжку між нульовим та рівноважним обсягом </a:t>
                </a:r>
                <a:r>
                  <a:rPr lang="uk-UA" dirty="0" smtClean="0"/>
                  <a:t>виробництва</a:t>
                </a:r>
                <a:r>
                  <a:rPr lang="uk-UA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b="0" i="1" smtClean="0">
                          <a:latin typeface="Cambria Math" panose="02040503050406030204" pitchFamily="18" charset="0"/>
                        </a:rPr>
                        <m:t>Виробничий Надлишок=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𝑉𝐶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i="1">
                        <a:latin typeface="Cambria Math" panose="02040503050406030204" pitchFamily="18" charset="0"/>
                      </a:rPr>
                      <m:t>Виробничий Надлишок=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𝐴𝑉𝐶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 smtClean="0"/>
                  <a:t>*</a:t>
                </a:r>
                <a:endParaRPr lang="uk-UA" dirty="0"/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8856" y="2133600"/>
                <a:ext cx="4655755" cy="3653742"/>
              </a:xfrm>
              <a:blipFill>
                <a:blip r:embed="rId2"/>
                <a:stretch>
                  <a:fillRect l="-917" t="-83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30"/>
          <p:cNvGrpSpPr>
            <a:grpSpLocks/>
          </p:cNvGrpSpPr>
          <p:nvPr/>
        </p:nvGrpSpPr>
        <p:grpSpPr bwMode="auto">
          <a:xfrm>
            <a:off x="1932972" y="1423687"/>
            <a:ext cx="5069233" cy="5058136"/>
            <a:chOff x="851" y="7331"/>
            <a:chExt cx="3010" cy="3240"/>
          </a:xfrm>
        </p:grpSpPr>
        <p:sp>
          <p:nvSpPr>
            <p:cNvPr id="5" name="Text Box 331"/>
            <p:cNvSpPr txBox="1">
              <a:spLocks noChangeArrowheads="1"/>
            </p:cNvSpPr>
            <p:nvPr/>
          </p:nvSpPr>
          <p:spPr bwMode="auto">
            <a:xfrm>
              <a:off x="851" y="10209"/>
              <a:ext cx="3010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 </a:t>
              </a:r>
              <a:r>
                <a:rPr lang="uk-UA" sz="16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Виробничий надлишок для </a:t>
              </a:r>
              <a:r>
                <a:rPr lang="uk-UA" sz="160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ринку</a:t>
              </a:r>
              <a:endParaRPr lang="uk-UA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332" descr="Rozd 09-12_v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1" y="7331"/>
              <a:ext cx="2880" cy="2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38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7" y="624110"/>
            <a:ext cx="9913556" cy="710914"/>
          </a:xfrm>
        </p:spPr>
        <p:txBody>
          <a:bodyPr>
            <a:normAutofit/>
          </a:bodyPr>
          <a:lstStyle/>
          <a:p>
            <a:r>
              <a:rPr lang="ru-RU" b="1" dirty="0"/>
              <a:t>З </a:t>
            </a:r>
            <a:r>
              <a:rPr lang="ru-RU" b="1" dirty="0" err="1"/>
              <a:t>ознак</a:t>
            </a:r>
            <a:r>
              <a:rPr lang="ru-RU" b="1" dirty="0"/>
              <a:t> конкурентного ринку </a:t>
            </a:r>
            <a:r>
              <a:rPr lang="ru-RU" b="1" dirty="0" err="1" smtClean="0"/>
              <a:t>випливають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89888" y="1298448"/>
            <a:ext cx="10661904" cy="3493008"/>
          </a:xfrm>
        </p:spPr>
        <p:txBody>
          <a:bodyPr>
            <a:normAutofit/>
          </a:bodyPr>
          <a:lstStyle/>
          <a:p>
            <a:pPr marL="285750" lvl="1"/>
            <a:r>
              <a:rPr lang="ru-RU" b="1" i="1" dirty="0" err="1"/>
              <a:t>Особливості</a:t>
            </a:r>
            <a:r>
              <a:rPr lang="ru-RU" b="1" i="1" dirty="0"/>
              <a:t> </a:t>
            </a:r>
            <a:r>
              <a:rPr lang="ru-RU" b="1" i="1" dirty="0" err="1"/>
              <a:t>попиту</a:t>
            </a:r>
            <a:r>
              <a:rPr lang="ru-RU" b="1" i="1" dirty="0"/>
              <a:t> на </a:t>
            </a:r>
            <a:r>
              <a:rPr lang="ru-RU" b="1" i="1" dirty="0" err="1"/>
              <a:t>продукцію</a:t>
            </a:r>
            <a:r>
              <a:rPr lang="ru-RU" b="1" i="1" dirty="0"/>
              <a:t> </a:t>
            </a:r>
            <a:r>
              <a:rPr lang="ru-RU" b="1" i="1" dirty="0" err="1"/>
              <a:t>конкурентної</a:t>
            </a:r>
            <a:r>
              <a:rPr lang="ru-RU" b="1" i="1" dirty="0"/>
              <a:t> </a:t>
            </a:r>
            <a:r>
              <a:rPr lang="ru-RU" b="1" i="1" dirty="0" err="1" smtClean="0"/>
              <a:t>фірми</a:t>
            </a:r>
            <a:r>
              <a:rPr lang="en-US" b="1" i="1" dirty="0" smtClean="0"/>
              <a:t>: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b="1" i="1" dirty="0"/>
              <a:t>абсолютно </a:t>
            </a:r>
            <a:r>
              <a:rPr lang="ru-RU" b="1" i="1" dirty="0" err="1"/>
              <a:t>еластичним</a:t>
            </a:r>
            <a:r>
              <a:rPr lang="ru-RU" dirty="0"/>
              <a:t>, </a:t>
            </a:r>
            <a:r>
              <a:rPr lang="ru-RU" dirty="0" err="1"/>
              <a:t>графічно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горизонтальної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ринкової</a:t>
            </a:r>
            <a:r>
              <a:rPr lang="ru-RU" dirty="0"/>
              <a:t> </a:t>
            </a:r>
            <a:r>
              <a:rPr lang="ru-RU" dirty="0" err="1" smtClean="0"/>
              <a:t>ціни</a:t>
            </a:r>
            <a:endParaRPr lang="en-US" dirty="0" smtClean="0"/>
          </a:p>
          <a:p>
            <a:pPr marL="285750" lvl="1"/>
            <a:r>
              <a:rPr lang="uk-UA" dirty="0"/>
              <a:t>Конкурентна фірма, як і будь-яка інша, прагне максимізувати економічний прибуток, який вона визначає як </a:t>
            </a:r>
            <a:endParaRPr lang="en-US" dirty="0" smtClean="0"/>
          </a:p>
          <a:p>
            <a:pPr marL="285750" lvl="1"/>
            <a:endParaRPr lang="en-US" dirty="0"/>
          </a:p>
          <a:p>
            <a:pPr marL="285750" lvl="1"/>
            <a:r>
              <a:rPr lang="uk-UA" b="1" i="1" dirty="0"/>
              <a:t>Сукупний виторг </a:t>
            </a:r>
            <a:r>
              <a:rPr lang="uk-UA" dirty="0"/>
              <a:t>– це сума грошей, отриманих від продажу продукції на ринку</a:t>
            </a:r>
            <a:r>
              <a:rPr lang="uk-UA" dirty="0" smtClean="0"/>
              <a:t>:</a:t>
            </a:r>
          </a:p>
          <a:p>
            <a:pPr marL="285750" lvl="1"/>
            <a:r>
              <a:rPr lang="uk-UA" b="1" i="1" dirty="0"/>
              <a:t>Середній виторг </a:t>
            </a:r>
            <a:r>
              <a:rPr lang="uk-UA" dirty="0"/>
              <a:t>– це виручка від реалізації одиниці продукції</a:t>
            </a:r>
            <a:r>
              <a:rPr lang="uk-UA" dirty="0" smtClean="0"/>
              <a:t>:</a:t>
            </a:r>
          </a:p>
          <a:p>
            <a:pPr marL="285750" lvl="1"/>
            <a:r>
              <a:rPr lang="uk-UA" b="1" i="1" dirty="0"/>
              <a:t>Граничний виторг </a:t>
            </a:r>
            <a:r>
              <a:rPr lang="uk-UA" dirty="0"/>
              <a:t>– це додатковий виторг від продажу додаткової одиниці продукції</a:t>
            </a:r>
            <a:r>
              <a:rPr lang="uk-UA" dirty="0" smtClean="0"/>
              <a:t>:</a:t>
            </a:r>
          </a:p>
          <a:p>
            <a:pPr marL="285750" lvl="1"/>
            <a:endParaRPr lang="uk-UA" dirty="0"/>
          </a:p>
          <a:p>
            <a:pPr marL="285750" lvl="1"/>
            <a:r>
              <a:rPr lang="uk-UA" sz="1200" i="1" dirty="0"/>
              <a:t>Графічно криві середнього і граничного виторгу співпадають з лінією ціни і попиту на продукцію конкурентної фірми.</a:t>
            </a:r>
            <a:r>
              <a:rPr lang="uk-UA" dirty="0" smtClean="0"/>
              <a:t> </a:t>
            </a:r>
            <a:endParaRPr lang="uk-UA" dirty="0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404150"/>
              </p:ext>
            </p:extLst>
          </p:nvPr>
        </p:nvGraphicFramePr>
        <p:xfrm>
          <a:off x="5047488" y="2432303"/>
          <a:ext cx="2106778" cy="40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9" r:id="rId3" imgW="914003" imgH="177723" progId="Equation.3">
                  <p:embed/>
                </p:oleObj>
              </mc:Choice>
              <mc:Fallback>
                <p:oleObj r:id="rId3" imgW="914003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7488" y="2432303"/>
                        <a:ext cx="2106778" cy="402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'є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597824"/>
              </p:ext>
            </p:extLst>
          </p:nvPr>
        </p:nvGraphicFramePr>
        <p:xfrm>
          <a:off x="10121494" y="2834639"/>
          <a:ext cx="1380744" cy="415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0" r:id="rId5" imgW="685800" imgH="203200" progId="Equation.3">
                  <p:embed/>
                </p:oleObj>
              </mc:Choice>
              <mc:Fallback>
                <p:oleObj r:id="rId5" imgW="6858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1494" y="2834639"/>
                        <a:ext cx="1380744" cy="4155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'є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683243"/>
              </p:ext>
            </p:extLst>
          </p:nvPr>
        </p:nvGraphicFramePr>
        <p:xfrm>
          <a:off x="8183880" y="3250141"/>
          <a:ext cx="3560485" cy="42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r:id="rId7" imgW="1726451" imgH="203112" progId="Equation.3">
                  <p:embed/>
                </p:oleObj>
              </mc:Choice>
              <mc:Fallback>
                <p:oleObj r:id="rId7" imgW="1726451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880" y="3250141"/>
                        <a:ext cx="3560485" cy="424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'є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976924"/>
              </p:ext>
            </p:extLst>
          </p:nvPr>
        </p:nvGraphicFramePr>
        <p:xfrm>
          <a:off x="8183880" y="4009959"/>
          <a:ext cx="1915752" cy="390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r:id="rId9" imgW="1016000" imgH="203200" progId="Equation.3">
                  <p:embed/>
                </p:oleObj>
              </mc:Choice>
              <mc:Fallback>
                <p:oleObj r:id="rId9" imgW="10160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880" y="4009959"/>
                        <a:ext cx="1915752" cy="3903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2"/>
          <p:cNvCxnSpPr/>
          <p:nvPr/>
        </p:nvCxnSpPr>
        <p:spPr>
          <a:xfrm>
            <a:off x="1635444" y="4647571"/>
            <a:ext cx="0" cy="164179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4"/>
          <p:cNvCxnSpPr/>
          <p:nvPr/>
        </p:nvCxnSpPr>
        <p:spPr>
          <a:xfrm>
            <a:off x="1635444" y="6289369"/>
            <a:ext cx="180000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0"/>
          <p:cNvCxnSpPr/>
          <p:nvPr/>
        </p:nvCxnSpPr>
        <p:spPr>
          <a:xfrm>
            <a:off x="1635444" y="5613348"/>
            <a:ext cx="18000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39019" y="4647571"/>
            <a:ext cx="3603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9769" y="6315117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48107" y="6289369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19769" y="5281644"/>
            <a:ext cx="3603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25872" y="5372655"/>
            <a:ext cx="504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6055" y="5176450"/>
            <a:ext cx="1393714" cy="369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=AR=P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Прямая соединительная линия 2"/>
          <p:cNvCxnSpPr/>
          <p:nvPr/>
        </p:nvCxnSpPr>
        <p:spPr>
          <a:xfrm>
            <a:off x="4558476" y="4653667"/>
            <a:ext cx="0" cy="164179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4"/>
          <p:cNvCxnSpPr/>
          <p:nvPr/>
        </p:nvCxnSpPr>
        <p:spPr>
          <a:xfrm>
            <a:off x="4558476" y="6295465"/>
            <a:ext cx="1800000" cy="0"/>
          </a:xfrm>
          <a:prstGeom prst="line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10"/>
          <p:cNvCxnSpPr/>
          <p:nvPr/>
        </p:nvCxnSpPr>
        <p:spPr>
          <a:xfrm flipV="1">
            <a:off x="4558476" y="4791456"/>
            <a:ext cx="1051371" cy="149791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059936" y="4653667"/>
            <a:ext cx="4624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42801" y="6321213"/>
            <a:ext cx="4333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71139" y="6295465"/>
            <a:ext cx="360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30293" y="4647571"/>
            <a:ext cx="4333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61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5" grpId="0"/>
      <p:bldP spid="16" grpId="0"/>
      <p:bldP spid="17" grpId="0"/>
      <p:bldP spid="18" grpId="0"/>
      <p:bldP spid="19" grpId="0"/>
      <p:bldP spid="28" grpId="0"/>
      <p:bldP spid="32" grpId="0"/>
      <p:bldP spid="33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057" y="265176"/>
            <a:ext cx="9913555" cy="1639824"/>
          </a:xfrm>
        </p:spPr>
        <p:txBody>
          <a:bodyPr>
            <a:normAutofit fontScale="90000"/>
          </a:bodyPr>
          <a:lstStyle/>
          <a:p>
            <a:r>
              <a:rPr lang="uk-UA" dirty="0"/>
              <a:t>Для обчислення економічного прибутку фірмі потрібна інформація про </a:t>
            </a:r>
            <a:r>
              <a:rPr lang="uk-UA" b="1" i="1" dirty="0"/>
              <a:t>ціну,</a:t>
            </a:r>
            <a:r>
              <a:rPr lang="uk-UA" dirty="0"/>
              <a:t> </a:t>
            </a:r>
            <a:r>
              <a:rPr lang="uk-UA" b="1" i="1" dirty="0"/>
              <a:t>обсяг виробництва</a:t>
            </a:r>
            <a:r>
              <a:rPr lang="uk-UA" dirty="0"/>
              <a:t> і </a:t>
            </a:r>
            <a:r>
              <a:rPr lang="uk-UA" b="1" i="1" dirty="0"/>
              <a:t>витрати</a:t>
            </a:r>
            <a:r>
              <a:rPr lang="uk-UA" dirty="0"/>
              <a:t>.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91057" y="2133600"/>
            <a:ext cx="10222991" cy="4559808"/>
          </a:xfrm>
        </p:spPr>
        <p:txBody>
          <a:bodyPr>
            <a:normAutofit/>
          </a:bodyPr>
          <a:lstStyle/>
          <a:p>
            <a:r>
              <a:rPr lang="uk-UA" dirty="0"/>
              <a:t>ціна фіксована і задається ринком </a:t>
            </a:r>
            <a:r>
              <a:rPr lang="uk-UA" dirty="0" smtClean="0"/>
              <a:t>об’єктивно</a:t>
            </a:r>
            <a:r>
              <a:rPr lang="en-US" dirty="0" smtClean="0"/>
              <a:t>!!! </a:t>
            </a:r>
            <a:r>
              <a:rPr lang="uk-UA" b="1" u="sng" dirty="0" smtClean="0"/>
              <a:t>(ринкова ціна)</a:t>
            </a:r>
          </a:p>
          <a:p>
            <a:r>
              <a:rPr lang="uk-UA" dirty="0" smtClean="0"/>
              <a:t>основний чинник, </a:t>
            </a:r>
            <a:r>
              <a:rPr lang="uk-UA" dirty="0"/>
              <a:t>який </a:t>
            </a:r>
            <a:r>
              <a:rPr lang="uk-UA" dirty="0" smtClean="0"/>
              <a:t>визначає </a:t>
            </a:r>
            <a:r>
              <a:rPr lang="uk-UA" dirty="0"/>
              <a:t>обсяги випуску, є </a:t>
            </a:r>
            <a:r>
              <a:rPr lang="uk-UA" b="1" i="1" dirty="0" smtClean="0"/>
              <a:t>витрати!!!</a:t>
            </a:r>
          </a:p>
          <a:p>
            <a:r>
              <a:rPr lang="uk-UA" dirty="0"/>
              <a:t>Порівнюючи сукупний виторг </a:t>
            </a:r>
            <a:r>
              <a:rPr lang="en-US" sz="2400" b="1" dirty="0" err="1" smtClean="0"/>
              <a:t>TR</a:t>
            </a:r>
            <a:r>
              <a:rPr lang="en-US" dirty="0" smtClean="0"/>
              <a:t> </a:t>
            </a:r>
            <a:r>
              <a:rPr lang="uk-UA" dirty="0" smtClean="0"/>
              <a:t>з </a:t>
            </a:r>
            <a:r>
              <a:rPr lang="uk-UA" dirty="0"/>
              <a:t>сукупними витратами </a:t>
            </a:r>
            <a:r>
              <a:rPr lang="en-US" sz="2400" b="1" dirty="0" smtClean="0"/>
              <a:t>TC </a:t>
            </a:r>
            <a:r>
              <a:rPr lang="uk-UA" dirty="0" smtClean="0"/>
              <a:t>на </a:t>
            </a:r>
            <a:r>
              <a:rPr lang="uk-UA" dirty="0"/>
              <a:t>кожному обсязі випуску, а також ринкову </a:t>
            </a:r>
            <a:r>
              <a:rPr lang="uk-UA" dirty="0" smtClean="0"/>
              <a:t>ціну</a:t>
            </a:r>
            <a:r>
              <a:rPr lang="en-US" dirty="0" smtClean="0"/>
              <a:t> </a:t>
            </a:r>
            <a:r>
              <a:rPr lang="en-US" sz="2400" b="1" dirty="0" smtClean="0"/>
              <a:t>P</a:t>
            </a:r>
            <a:r>
              <a:rPr lang="uk-UA" dirty="0" smtClean="0"/>
              <a:t> </a:t>
            </a:r>
            <a:r>
              <a:rPr lang="uk-UA" dirty="0"/>
              <a:t>з середніми </a:t>
            </a:r>
            <a:r>
              <a:rPr lang="en-US" sz="2400" b="1" dirty="0" err="1" smtClean="0"/>
              <a:t>ATC</a:t>
            </a:r>
            <a:r>
              <a:rPr lang="en-US" sz="2400" b="1" dirty="0" smtClean="0"/>
              <a:t> </a:t>
            </a:r>
            <a:r>
              <a:rPr lang="uk-UA" dirty="0" smtClean="0"/>
              <a:t>та </a:t>
            </a:r>
            <a:r>
              <a:rPr lang="uk-UA" dirty="0"/>
              <a:t>граничними </a:t>
            </a:r>
            <a:r>
              <a:rPr lang="en-US" sz="2400" b="1" dirty="0" smtClean="0"/>
              <a:t>MC</a:t>
            </a:r>
            <a:r>
              <a:rPr lang="en-US" dirty="0" smtClean="0"/>
              <a:t> </a:t>
            </a:r>
            <a:r>
              <a:rPr lang="uk-UA" dirty="0" smtClean="0"/>
              <a:t>витратами</a:t>
            </a:r>
            <a:r>
              <a:rPr lang="uk-UA" dirty="0"/>
              <a:t>, фірма приймає рішення: </a:t>
            </a:r>
            <a:endParaRPr lang="uk-UA" dirty="0" smtClean="0"/>
          </a:p>
          <a:p>
            <a:pPr marL="457200" lvl="1" indent="0">
              <a:buNone/>
            </a:pPr>
            <a:r>
              <a:rPr lang="uk-UA" b="1" i="1" dirty="0" smtClean="0"/>
              <a:t>виробляти </a:t>
            </a:r>
            <a:r>
              <a:rPr lang="uk-UA" b="1" i="1" dirty="0"/>
              <a:t>продукцію </a:t>
            </a:r>
            <a:r>
              <a:rPr lang="uk-UA" b="1" i="1" dirty="0" smtClean="0"/>
              <a:t>взагалі</a:t>
            </a:r>
            <a:r>
              <a:rPr lang="en-US" b="1" i="1" dirty="0" smtClean="0"/>
              <a:t>???</a:t>
            </a:r>
            <a:r>
              <a:rPr lang="uk-UA" dirty="0" smtClean="0"/>
              <a:t>                </a:t>
            </a:r>
          </a:p>
          <a:p>
            <a:pPr marL="457200" lvl="1" indent="0">
              <a:buNone/>
            </a:pPr>
            <a:r>
              <a:rPr lang="uk-UA" b="1" i="1" dirty="0" smtClean="0"/>
              <a:t> </a:t>
            </a:r>
          </a:p>
          <a:p>
            <a:pPr marL="457200" lvl="1" indent="0">
              <a:buNone/>
            </a:pPr>
            <a:r>
              <a:rPr lang="uk-UA" b="1" i="1" dirty="0" smtClean="0"/>
              <a:t>виробляти</a:t>
            </a:r>
            <a:r>
              <a:rPr lang="uk-UA" b="1" i="1" dirty="0"/>
              <a:t>, </a:t>
            </a:r>
            <a:endParaRPr lang="uk-UA" b="1" i="1" dirty="0" smtClean="0"/>
          </a:p>
          <a:p>
            <a:pPr lvl="1"/>
            <a:endParaRPr lang="uk-UA" b="1" i="1" dirty="0" smtClean="0"/>
          </a:p>
          <a:p>
            <a:pPr marL="457200" lvl="1" indent="0">
              <a:buNone/>
            </a:pPr>
            <a:r>
              <a:rPr lang="uk-UA" b="1" i="1" dirty="0"/>
              <a:t>с</a:t>
            </a:r>
            <a:r>
              <a:rPr lang="uk-UA" b="1" i="1" dirty="0" smtClean="0"/>
              <a:t>кільки виробляти</a:t>
            </a:r>
            <a:r>
              <a:rPr lang="uk-UA" dirty="0" smtClean="0"/>
              <a:t>, </a:t>
            </a:r>
          </a:p>
          <a:p>
            <a:pPr marL="457200" lvl="1" indent="0">
              <a:buNone/>
            </a:pPr>
            <a:endParaRPr lang="uk-UA" b="1" i="1" dirty="0" smtClean="0"/>
          </a:p>
          <a:p>
            <a:pPr marL="457200" lvl="1" indent="0">
              <a:buNone/>
            </a:pPr>
            <a:r>
              <a:rPr lang="uk-UA" b="1" i="1" dirty="0" smtClean="0"/>
              <a:t>яким </a:t>
            </a:r>
            <a:r>
              <a:rPr lang="uk-UA" b="1" i="1" dirty="0"/>
              <a:t>буде результат діяльності</a:t>
            </a:r>
            <a:r>
              <a:rPr lang="uk-UA" dirty="0"/>
              <a:t>.</a:t>
            </a:r>
            <a:endParaRPr lang="uk-UA" b="1" u="sng" dirty="0"/>
          </a:p>
        </p:txBody>
      </p:sp>
      <p:sp>
        <p:nvSpPr>
          <p:cNvPr id="4" name="Стрілка вниз 3"/>
          <p:cNvSpPr/>
          <p:nvPr/>
        </p:nvSpPr>
        <p:spPr>
          <a:xfrm>
            <a:off x="2450592" y="4392454"/>
            <a:ext cx="182880" cy="42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 вниз 4"/>
          <p:cNvSpPr/>
          <p:nvPr/>
        </p:nvSpPr>
        <p:spPr>
          <a:xfrm>
            <a:off x="2450592" y="5204603"/>
            <a:ext cx="182880" cy="42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трілка вниз 5"/>
          <p:cNvSpPr/>
          <p:nvPr/>
        </p:nvSpPr>
        <p:spPr>
          <a:xfrm>
            <a:off x="2450592" y="5892502"/>
            <a:ext cx="182880" cy="429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5811758" y="4043922"/>
            <a:ext cx="180000" cy="43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6260333" y="4072269"/>
            <a:ext cx="237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/>
              <a:t>не виробляти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441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8488" y="246888"/>
            <a:ext cx="10250423" cy="1084635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Рекомендації</a:t>
            </a:r>
            <a:r>
              <a:rPr lang="en-US" b="1" i="1" dirty="0" smtClean="0"/>
              <a:t> </a:t>
            </a:r>
            <a:r>
              <a:rPr lang="uk-UA" b="1" i="1" dirty="0" smtClean="0"/>
              <a:t>для фірми у короткостроковому періоді:</a:t>
            </a:r>
            <a:endParaRPr lang="uk-UA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46504" y="1664208"/>
            <a:ext cx="9758108" cy="4292734"/>
          </a:xfrm>
        </p:spPr>
        <p:txBody>
          <a:bodyPr>
            <a:normAutofit/>
          </a:bodyPr>
          <a:lstStyle/>
          <a:p>
            <a:r>
              <a:rPr lang="uk-UA" sz="2400" dirty="0" smtClean="0"/>
              <a:t>фірмі </a:t>
            </a:r>
            <a:r>
              <a:rPr lang="uk-UA" sz="2400" dirty="0"/>
              <a:t>слід</a:t>
            </a:r>
            <a:r>
              <a:rPr lang="uk-UA" sz="2400" b="1" i="1" dirty="0"/>
              <a:t> </a:t>
            </a:r>
            <a:r>
              <a:rPr lang="uk-UA" sz="2400" b="1" i="1" u="sng" dirty="0"/>
              <a:t>виробляти </a:t>
            </a:r>
            <a:r>
              <a:rPr lang="uk-UA" sz="2400" b="1" i="1" u="sng" dirty="0" smtClean="0"/>
              <a:t>продукцію</a:t>
            </a:r>
            <a:r>
              <a:rPr lang="en-US" sz="2400" b="1" i="1" dirty="0" smtClean="0"/>
              <a:t>:</a:t>
            </a:r>
          </a:p>
          <a:p>
            <a:pPr lvl="1"/>
            <a:r>
              <a:rPr lang="uk-UA" sz="2000" dirty="0" smtClean="0"/>
              <a:t>якщо </a:t>
            </a:r>
            <a:r>
              <a:rPr lang="uk-UA" sz="2000" dirty="0"/>
              <a:t>вона отримує</a:t>
            </a:r>
            <a:r>
              <a:rPr lang="uk-UA" sz="2000" b="1" i="1" dirty="0"/>
              <a:t> економічний </a:t>
            </a:r>
            <a:r>
              <a:rPr lang="uk-UA" sz="2000" b="1" i="1" dirty="0" smtClean="0"/>
              <a:t>прибуток </a:t>
            </a:r>
            <a:r>
              <a:rPr lang="uk-UA" sz="4400" b="1" i="1" dirty="0" smtClean="0"/>
              <a:t>(ЕР </a:t>
            </a:r>
            <a:r>
              <a:rPr lang="en-US" sz="4400" b="1" i="1" dirty="0" smtClean="0"/>
              <a:t>&gt; 0</a:t>
            </a:r>
            <a:r>
              <a:rPr lang="uk-UA" sz="4400" b="1" i="1" dirty="0" smtClean="0"/>
              <a:t>)</a:t>
            </a:r>
            <a:endParaRPr lang="en-US" sz="4400" b="1" i="1" dirty="0" smtClean="0"/>
          </a:p>
          <a:p>
            <a:pPr lvl="1"/>
            <a:r>
              <a:rPr lang="uk-UA" sz="2000" b="1" i="1" dirty="0" smtClean="0"/>
              <a:t>коли </a:t>
            </a:r>
            <a:r>
              <a:rPr lang="uk-UA" sz="2000" b="1" i="1" dirty="0"/>
              <a:t>сума збитків менша, ніж постійні </a:t>
            </a:r>
            <a:r>
              <a:rPr lang="uk-UA" sz="2000" b="1" i="1" dirty="0" smtClean="0"/>
              <a:t>витрати</a:t>
            </a:r>
            <a:r>
              <a:rPr lang="en-US" sz="2000" dirty="0" smtClean="0"/>
              <a:t> </a:t>
            </a:r>
            <a:r>
              <a:rPr lang="en-US" sz="4400" b="1" i="1" dirty="0" smtClean="0"/>
              <a:t>(-EP &lt; FC)</a:t>
            </a:r>
            <a:endParaRPr lang="uk-UA" sz="2000" dirty="0" smtClean="0"/>
          </a:p>
          <a:p>
            <a:r>
              <a:rPr lang="uk-UA" sz="2400" dirty="0"/>
              <a:t>фірмі слід</a:t>
            </a:r>
            <a:r>
              <a:rPr lang="uk-UA" sz="2400" b="1" i="1" dirty="0"/>
              <a:t> </a:t>
            </a:r>
            <a:r>
              <a:rPr lang="uk-UA" sz="2400" b="1" i="1" u="sng" dirty="0"/>
              <a:t>припинити виробництво</a:t>
            </a:r>
            <a:r>
              <a:rPr lang="uk-UA" sz="2400" b="1" i="1" dirty="0"/>
              <a:t>, коли збитки перевищують величину постійних </a:t>
            </a:r>
            <a:r>
              <a:rPr lang="uk-UA" sz="2400" b="1" i="1" dirty="0" smtClean="0"/>
              <a:t>витрат </a:t>
            </a:r>
            <a:r>
              <a:rPr lang="en-US" sz="4400" b="1" i="1" dirty="0"/>
              <a:t>(-EP &gt;</a:t>
            </a:r>
            <a:r>
              <a:rPr lang="en-US" sz="4400" b="1" i="1" dirty="0" smtClean="0"/>
              <a:t> </a:t>
            </a:r>
            <a:r>
              <a:rPr lang="en-US" sz="4400" b="1" i="1" dirty="0"/>
              <a:t>FC</a:t>
            </a:r>
            <a:r>
              <a:rPr lang="en-US" sz="4400" b="1" i="1" dirty="0" smtClean="0"/>
              <a:t>)</a:t>
            </a:r>
            <a:endParaRPr lang="uk-UA" sz="24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364224" y="31912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99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4480" y="173736"/>
            <a:ext cx="10524743" cy="20848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uk-UA" b="1" dirty="0"/>
              <a:t>Загальне правило вибору оптимального обсягу випуску.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Моделі </a:t>
            </a:r>
            <a:r>
              <a:rPr lang="uk-UA" b="1" dirty="0"/>
              <a:t>визначення </a:t>
            </a:r>
            <a:r>
              <a:rPr lang="uk-UA" b="1" dirty="0" smtClean="0"/>
              <a:t>оптимального </a:t>
            </a:r>
            <a:r>
              <a:rPr lang="uk-UA" b="1" dirty="0"/>
              <a:t>обсягу виробництва та результату діяльності </a:t>
            </a:r>
            <a:r>
              <a:rPr lang="uk-UA" b="1" dirty="0" smtClean="0"/>
              <a:t>фірми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54479" y="2359152"/>
            <a:ext cx="10524743" cy="1938528"/>
          </a:xfrm>
        </p:spPr>
        <p:txBody>
          <a:bodyPr>
            <a:normAutofit/>
          </a:bodyPr>
          <a:lstStyle/>
          <a:p>
            <a:r>
              <a:rPr lang="uk-UA" dirty="0"/>
              <a:t>Оптимізація рішення фірми щодо виробництва і пропонування продукції передбачає </a:t>
            </a:r>
            <a:r>
              <a:rPr lang="uk-UA" dirty="0" err="1"/>
              <a:t>двохетапну</a:t>
            </a:r>
            <a:r>
              <a:rPr lang="uk-UA" dirty="0"/>
              <a:t> процедуру:</a:t>
            </a:r>
          </a:p>
          <a:p>
            <a:pPr lvl="1"/>
            <a:r>
              <a:rPr lang="uk-UA" i="1" dirty="0"/>
              <a:t>на першому етапі</a:t>
            </a:r>
            <a:r>
              <a:rPr lang="uk-UA" dirty="0"/>
              <a:t> фірма вибирає </a:t>
            </a:r>
            <a:r>
              <a:rPr lang="uk-UA" b="1" i="1" dirty="0"/>
              <a:t>оптимальний обсяг випуску</a:t>
            </a:r>
            <a:r>
              <a:rPr lang="uk-UA" dirty="0"/>
              <a:t>, тобто обсяг, який дозволяє максимізувати суму економічного прибутку або мінімізувати збитки за певний період</a:t>
            </a:r>
            <a:r>
              <a:rPr lang="uk-UA" dirty="0" smtClean="0"/>
              <a:t>;</a:t>
            </a:r>
          </a:p>
          <a:p>
            <a:pPr lvl="1"/>
            <a:r>
              <a:rPr lang="uk-UA" i="1" dirty="0"/>
              <a:t>на другому</a:t>
            </a:r>
            <a:r>
              <a:rPr lang="uk-UA" dirty="0"/>
              <a:t> – обчислює </a:t>
            </a:r>
            <a:r>
              <a:rPr lang="uk-UA" b="1" i="1" dirty="0"/>
              <a:t>результат діяльності</a:t>
            </a:r>
            <a:r>
              <a:rPr lang="uk-UA" dirty="0"/>
              <a:t> в оптимальному режимі – наскільки вона буде прибутковою або збитковою – з тим, щоб </a:t>
            </a:r>
            <a:r>
              <a:rPr lang="uk-UA" dirty="0" smtClean="0"/>
              <a:t>розробити </a:t>
            </a:r>
            <a:r>
              <a:rPr lang="uk-UA" dirty="0"/>
              <a:t>стратегію свого подальшого розвитку</a:t>
            </a:r>
            <a:r>
              <a:rPr lang="uk-UA" dirty="0" smtClean="0"/>
              <a:t>.</a:t>
            </a:r>
            <a:endParaRPr lang="uk-UA" dirty="0"/>
          </a:p>
        </p:txBody>
      </p:sp>
      <p:grpSp>
        <p:nvGrpSpPr>
          <p:cNvPr id="4" name="Group 336"/>
          <p:cNvGrpSpPr>
            <a:grpSpLocks/>
          </p:cNvGrpSpPr>
          <p:nvPr/>
        </p:nvGrpSpPr>
        <p:grpSpPr bwMode="auto">
          <a:xfrm>
            <a:off x="4028123" y="4297680"/>
            <a:ext cx="2619565" cy="2459736"/>
            <a:chOff x="4451" y="3731"/>
            <a:chExt cx="3240" cy="3420"/>
          </a:xfrm>
        </p:grpSpPr>
        <p:sp>
          <p:nvSpPr>
            <p:cNvPr id="5" name="Text Box 337"/>
            <p:cNvSpPr txBox="1">
              <a:spLocks noChangeArrowheads="1"/>
            </p:cNvSpPr>
            <p:nvPr/>
          </p:nvSpPr>
          <p:spPr bwMode="auto">
            <a:xfrm>
              <a:off x="4451" y="6654"/>
              <a:ext cx="3240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05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Рис. </a:t>
              </a:r>
              <a:r>
                <a:rPr lang="uk-UA" sz="105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Правило </a:t>
              </a:r>
              <a:r>
                <a:rPr lang="uk-UA" sz="105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оптимального </a:t>
              </a:r>
              <a:endParaRPr lang="uk-UA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105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обсягу випуску (</a:t>
              </a:r>
              <a:r>
                <a:rPr lang="en-US" sz="1050" b="1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MR</a:t>
              </a:r>
              <a:r>
                <a:rPr lang="ru-RU" sz="105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=</a:t>
              </a:r>
              <a:r>
                <a:rPr lang="en-US" sz="105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MC</a:t>
              </a:r>
              <a:r>
                <a:rPr lang="uk-UA" sz="1050" b="1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uk-UA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Picture 338" descr="Rozd 09-3_v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1" y="3731"/>
              <a:ext cx="3240" cy="2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019929"/>
              </p:ext>
            </p:extLst>
          </p:nvPr>
        </p:nvGraphicFramePr>
        <p:xfrm>
          <a:off x="7324344" y="4398264"/>
          <a:ext cx="3303139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r:id="rId4" imgW="1574800" imgH="203200" progId="Equation.3">
                  <p:embed/>
                </p:oleObj>
              </mc:Choice>
              <mc:Fallback>
                <p:oleObj r:id="rId4" imgW="1574800" imgH="203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344" y="4398264"/>
                        <a:ext cx="3303139" cy="43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'є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422720"/>
              </p:ext>
            </p:extLst>
          </p:nvPr>
        </p:nvGraphicFramePr>
        <p:xfrm>
          <a:off x="7324344" y="4930848"/>
          <a:ext cx="2711631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r:id="rId6" imgW="1295400" imgH="203200" progId="Equation.3">
                  <p:embed/>
                </p:oleObj>
              </mc:Choice>
              <mc:Fallback>
                <p:oleObj r:id="rId6" imgW="12954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344" y="4930848"/>
                        <a:ext cx="2711631" cy="43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'є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042822"/>
              </p:ext>
            </p:extLst>
          </p:nvPr>
        </p:nvGraphicFramePr>
        <p:xfrm>
          <a:off x="7324344" y="5463432"/>
          <a:ext cx="2222834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r:id="rId8" imgW="901309" imgH="177723" progId="Equation.3">
                  <p:embed/>
                </p:oleObj>
              </mc:Choice>
              <mc:Fallback>
                <p:oleObj r:id="rId8" imgW="901309" imgH="17772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344" y="5463432"/>
                        <a:ext cx="2222834" cy="4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'є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888245"/>
              </p:ext>
            </p:extLst>
          </p:nvPr>
        </p:nvGraphicFramePr>
        <p:xfrm>
          <a:off x="7324345" y="5996016"/>
          <a:ext cx="1867569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r:id="rId10" imgW="888614" imgH="203112" progId="Equation.3">
                  <p:embed/>
                </p:oleObj>
              </mc:Choice>
              <mc:Fallback>
                <p:oleObj r:id="rId10" imgW="888614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345" y="5996016"/>
                        <a:ext cx="1867569" cy="43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3352" y="624110"/>
            <a:ext cx="9674352" cy="756634"/>
          </a:xfrm>
        </p:spPr>
        <p:txBody>
          <a:bodyPr>
            <a:noAutofit/>
          </a:bodyPr>
          <a:lstStyle/>
          <a:p>
            <a:pPr algn="ctr"/>
            <a:r>
              <a:rPr lang="uk-UA" sz="4400" b="1" i="1" dirty="0" smtClean="0"/>
              <a:t>УМОВА МАКСИМІЗАЦІЇ ПРИБУТКУ</a:t>
            </a:r>
            <a:endParaRPr lang="uk-UA" sz="4400" dirty="0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40112"/>
              </p:ext>
            </p:extLst>
          </p:nvPr>
        </p:nvGraphicFramePr>
        <p:xfrm>
          <a:off x="1865376" y="1353312"/>
          <a:ext cx="9296123" cy="2423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r:id="rId3" imgW="672516" imgH="177646" progId="Equation.3">
                  <p:embed/>
                </p:oleObj>
              </mc:Choice>
              <mc:Fallback>
                <p:oleObj r:id="rId3" imgW="672516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76" y="1353312"/>
                        <a:ext cx="9296123" cy="2423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862467" y="3776472"/>
            <a:ext cx="9296122" cy="10058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b="1" i="1" dirty="0" smtClean="0"/>
              <a:t>Умова максимізації прибутку фірми в умовах досконалої конкуренції</a:t>
            </a:r>
            <a:endParaRPr lang="uk-UA" sz="2800" dirty="0"/>
          </a:p>
        </p:txBody>
      </p:sp>
      <p:graphicFrame>
        <p:nvGraphicFramePr>
          <p:cNvPr id="8" name="Об'є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412674"/>
              </p:ext>
            </p:extLst>
          </p:nvPr>
        </p:nvGraphicFramePr>
        <p:xfrm>
          <a:off x="4177842" y="5161866"/>
          <a:ext cx="4665371" cy="886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r:id="rId5" imgW="939392" imgH="177723" progId="Equation.3">
                  <p:embed/>
                </p:oleObj>
              </mc:Choice>
              <mc:Fallback>
                <p:oleObj r:id="rId5" imgW="939392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842" y="5161866"/>
                        <a:ext cx="4665371" cy="886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850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912" y="624110"/>
            <a:ext cx="10351007" cy="1280890"/>
          </a:xfrm>
        </p:spPr>
        <p:txBody>
          <a:bodyPr/>
          <a:lstStyle/>
          <a:p>
            <a:r>
              <a:rPr lang="ru-RU" b="1" i="1" dirty="0" err="1"/>
              <a:t>Загальне</a:t>
            </a:r>
            <a:r>
              <a:rPr lang="ru-RU" b="1" i="1" dirty="0"/>
              <a:t> правило</a:t>
            </a:r>
            <a:r>
              <a:rPr lang="ru-RU" dirty="0"/>
              <a:t> </a:t>
            </a:r>
            <a:r>
              <a:rPr lang="ru-RU" b="1" i="1" dirty="0" err="1"/>
              <a:t>вибору</a:t>
            </a:r>
            <a:r>
              <a:rPr lang="ru-RU" b="1" i="1" dirty="0"/>
              <a:t> оптимального </a:t>
            </a:r>
            <a:r>
              <a:rPr lang="ru-RU" b="1" i="1" dirty="0" err="1"/>
              <a:t>обсягу</a:t>
            </a:r>
            <a:r>
              <a:rPr lang="ru-RU" b="1" i="1" dirty="0"/>
              <a:t> </a:t>
            </a:r>
            <a:r>
              <a:rPr lang="ru-RU" b="1" i="1" dirty="0" err="1"/>
              <a:t>випуску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63040" y="1905000"/>
            <a:ext cx="10469880" cy="4779264"/>
          </a:xfrm>
        </p:spPr>
        <p:txBody>
          <a:bodyPr/>
          <a:lstStyle/>
          <a:p>
            <a:r>
              <a:rPr lang="ru-RU" dirty="0" err="1"/>
              <a:t>оптимальним</a:t>
            </a:r>
            <a:r>
              <a:rPr lang="ru-RU" dirty="0"/>
              <a:t> є </a:t>
            </a:r>
            <a:r>
              <a:rPr lang="ru-RU" dirty="0" err="1"/>
              <a:t>обсяг</a:t>
            </a:r>
            <a:r>
              <a:rPr lang="ru-RU" dirty="0"/>
              <a:t>, за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граничний</a:t>
            </a:r>
            <a:r>
              <a:rPr lang="ru-RU" dirty="0"/>
              <a:t> </a:t>
            </a:r>
            <a:r>
              <a:rPr lang="ru-RU" dirty="0" err="1"/>
              <a:t>виторг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</a:t>
            </a:r>
            <a:r>
              <a:rPr lang="ru-RU" dirty="0" err="1"/>
              <a:t>граничним</a:t>
            </a:r>
            <a:r>
              <a:rPr lang="ru-RU" dirty="0"/>
              <a:t> </a:t>
            </a:r>
            <a:r>
              <a:rPr lang="ru-RU" dirty="0" err="1"/>
              <a:t>витратам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uk-UA" dirty="0"/>
              <a:t>фірма перебуває у стані рівноваги, </a:t>
            </a:r>
            <a:r>
              <a:rPr lang="uk-UA" dirty="0" smtClean="0"/>
              <a:t>вона </a:t>
            </a:r>
            <a:r>
              <a:rPr lang="uk-UA" dirty="0"/>
              <a:t>не має стимулів до зміни обсягів, оскільки будь-яка зміна не поліпшить її стану. </a:t>
            </a:r>
            <a:endParaRPr lang="uk-UA" dirty="0" smtClean="0"/>
          </a:p>
          <a:p>
            <a:r>
              <a:rPr lang="uk-UA" dirty="0" smtClean="0"/>
              <a:t>Це </a:t>
            </a:r>
            <a:r>
              <a:rPr lang="uk-UA" dirty="0"/>
              <a:t>правило визначає </a:t>
            </a:r>
            <a:r>
              <a:rPr lang="uk-UA" b="1" i="1" dirty="0"/>
              <a:t>умову рівноваги для фірми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Воно </a:t>
            </a:r>
            <a:r>
              <a:rPr lang="uk-UA" b="1" dirty="0">
                <a:solidFill>
                  <a:srgbClr val="FF0000"/>
                </a:solidFill>
              </a:rPr>
              <a:t>справедливе для всіх фірм, у будь-якій ринковій </a:t>
            </a:r>
            <a:r>
              <a:rPr lang="uk-UA" b="1" dirty="0" smtClean="0">
                <a:solidFill>
                  <a:srgbClr val="FF0000"/>
                </a:solidFill>
              </a:rPr>
              <a:t>структурі!!!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Поведінку </a:t>
            </a:r>
            <a:r>
              <a:rPr lang="uk-UA" dirty="0"/>
              <a:t>фірми на конкурентному ринку в короткостроковому періоді вивчають за допомогою </a:t>
            </a:r>
            <a:r>
              <a:rPr lang="uk-UA" b="1" i="1" dirty="0"/>
              <a:t>двох моделей рівноваги</a:t>
            </a:r>
            <a:r>
              <a:rPr lang="uk-UA" dirty="0" smtClean="0"/>
              <a:t>:</a:t>
            </a:r>
          </a:p>
          <a:p>
            <a:r>
              <a:rPr lang="uk-UA" dirty="0" smtClean="0"/>
              <a:t>моделі </a:t>
            </a:r>
            <a:r>
              <a:rPr lang="en-US" dirty="0" err="1" smtClean="0"/>
              <a:t>TRTC</a:t>
            </a:r>
            <a:r>
              <a:rPr lang="en-US" dirty="0" smtClean="0"/>
              <a:t> - </a:t>
            </a:r>
            <a:r>
              <a:rPr lang="uk-UA" b="1" i="1" dirty="0"/>
              <a:t>співставлення сукупного виторгу і сукупних витрат</a:t>
            </a:r>
            <a:r>
              <a:rPr lang="uk-UA" i="1" dirty="0"/>
              <a:t> </a:t>
            </a:r>
            <a:endParaRPr lang="uk-UA" dirty="0"/>
          </a:p>
          <a:p>
            <a:r>
              <a:rPr lang="uk-UA" dirty="0"/>
              <a:t>моделі М</a:t>
            </a:r>
            <a:r>
              <a:rPr lang="en-US" dirty="0" smtClean="0"/>
              <a:t>R</a:t>
            </a:r>
            <a:r>
              <a:rPr lang="uk-UA" dirty="0" smtClean="0"/>
              <a:t>М</a:t>
            </a:r>
            <a:r>
              <a:rPr lang="en-US" dirty="0" smtClean="0"/>
              <a:t>C</a:t>
            </a:r>
            <a:r>
              <a:rPr lang="uk-UA" dirty="0" smtClean="0"/>
              <a:t> - </a:t>
            </a:r>
            <a:r>
              <a:rPr lang="uk-UA" b="1" i="1" dirty="0"/>
              <a:t>співставлення граничного виторгу і граничних витрат</a:t>
            </a:r>
            <a:endParaRPr lang="uk-UA" dirty="0"/>
          </a:p>
        </p:txBody>
      </p:sp>
      <p:graphicFrame>
        <p:nvGraphicFramePr>
          <p:cNvPr id="5" name="Об'є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691887"/>
              </p:ext>
            </p:extLst>
          </p:nvPr>
        </p:nvGraphicFramePr>
        <p:xfrm>
          <a:off x="4434795" y="2327941"/>
          <a:ext cx="3103185" cy="79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r:id="rId3" imgW="685502" imgH="177723" progId="Equation.3">
                  <p:embed/>
                </p:oleObj>
              </mc:Choice>
              <mc:Fallback>
                <p:oleObj r:id="rId3" imgW="685502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795" y="2327941"/>
                        <a:ext cx="3103185" cy="790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98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805" y="349790"/>
            <a:ext cx="8911687" cy="1280890"/>
          </a:xfrm>
        </p:spPr>
        <p:txBody>
          <a:bodyPr/>
          <a:lstStyle/>
          <a:p>
            <a:r>
              <a:rPr lang="uk-UA" b="1" dirty="0"/>
              <a:t>Модель максимізації прибутку </a:t>
            </a:r>
            <a:r>
              <a:rPr lang="uk-UA" b="1" dirty="0" err="1"/>
              <a:t>TRTC</a:t>
            </a:r>
            <a:r>
              <a:rPr lang="uk-UA" b="1" dirty="0"/>
              <a:t> для конкурентної фірми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7413646" y="1977049"/>
            <a:ext cx="3824330" cy="3777622"/>
          </a:xfrm>
        </p:spPr>
        <p:txBody>
          <a:bodyPr/>
          <a:lstStyle/>
          <a:p>
            <a:r>
              <a:rPr lang="uk-UA" dirty="0" smtClean="0"/>
              <a:t>1 етап – визначення оптимального обсягу: рівність </a:t>
            </a:r>
            <a:r>
              <a:rPr lang="uk-UA" dirty="0"/>
              <a:t>кутів нахилу обох кривих: </a:t>
            </a:r>
            <a:r>
              <a:rPr lang="uk-UA" i="1" dirty="0"/>
              <a:t>∆</a:t>
            </a:r>
            <a:r>
              <a:rPr lang="en-US" i="1" dirty="0" err="1"/>
              <a:t>TR</a:t>
            </a:r>
            <a:r>
              <a:rPr lang="uk-UA" i="1" dirty="0"/>
              <a:t>/∆</a:t>
            </a:r>
            <a:r>
              <a:rPr lang="en-US" i="1" dirty="0"/>
              <a:t>Q</a:t>
            </a:r>
            <a:r>
              <a:rPr lang="uk-UA" i="1" dirty="0"/>
              <a:t>=∆</a:t>
            </a:r>
            <a:r>
              <a:rPr lang="en-US" i="1" dirty="0"/>
              <a:t>TC</a:t>
            </a:r>
            <a:r>
              <a:rPr lang="uk-UA" i="1" dirty="0"/>
              <a:t>/∆</a:t>
            </a:r>
            <a:r>
              <a:rPr lang="en-US" i="1" dirty="0"/>
              <a:t>Q</a:t>
            </a:r>
            <a:r>
              <a:rPr lang="uk-UA" dirty="0"/>
              <a:t>, звідки випливає відповідність визначеного обсягу </a:t>
            </a:r>
            <a:r>
              <a:rPr lang="uk-UA" dirty="0" smtClean="0"/>
              <a:t>правилу</a:t>
            </a:r>
          </a:p>
          <a:p>
            <a:endParaRPr lang="uk-UA" dirty="0" smtClean="0"/>
          </a:p>
          <a:p>
            <a:r>
              <a:rPr lang="uk-UA" dirty="0" smtClean="0"/>
              <a:t>2 етап - </a:t>
            </a:r>
            <a:r>
              <a:rPr lang="ru-RU" b="1" i="1" dirty="0" err="1"/>
              <a:t>визначення</a:t>
            </a:r>
            <a:r>
              <a:rPr lang="ru-RU" b="1" i="1" dirty="0"/>
              <a:t> результату </a:t>
            </a:r>
            <a:r>
              <a:rPr lang="ru-RU" b="1" i="1" dirty="0" err="1"/>
              <a:t>діяльності</a:t>
            </a:r>
            <a:r>
              <a:rPr lang="ru-RU" dirty="0"/>
              <a:t>.</a:t>
            </a:r>
            <a:r>
              <a:rPr lang="uk-UA" dirty="0" smtClean="0"/>
              <a:t> </a:t>
            </a:r>
            <a:r>
              <a:rPr lang="ru-RU" dirty="0" err="1" smtClean="0"/>
              <a:t>Графічно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вертикальний</a:t>
            </a:r>
            <a:r>
              <a:rPr lang="ru-RU" dirty="0" smtClean="0"/>
              <a:t> </a:t>
            </a:r>
            <a:r>
              <a:rPr lang="ru-RU" dirty="0" err="1" smtClean="0"/>
              <a:t>відрізок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кривими</a:t>
            </a:r>
            <a:r>
              <a:rPr lang="ru-RU" dirty="0"/>
              <a:t> </a:t>
            </a:r>
            <a:r>
              <a:rPr lang="en-US" dirty="0" err="1" smtClean="0"/>
              <a:t>TR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TC</a:t>
            </a:r>
            <a:endParaRPr lang="uk-UA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35712" y="2276872"/>
            <a:ext cx="0" cy="403244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6"/>
          <p:cNvCxnSpPr/>
          <p:nvPr/>
        </p:nvCxnSpPr>
        <p:spPr>
          <a:xfrm>
            <a:off x="1835712" y="6309320"/>
            <a:ext cx="4032448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5"/>
          <p:cNvCxnSpPr/>
          <p:nvPr/>
        </p:nvCxnSpPr>
        <p:spPr>
          <a:xfrm flipV="1">
            <a:off x="1835712" y="2276872"/>
            <a:ext cx="4032448" cy="40324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36"/>
          <p:cNvSpPr/>
          <p:nvPr/>
        </p:nvSpPr>
        <p:spPr>
          <a:xfrm>
            <a:off x="1844294" y="3068960"/>
            <a:ext cx="3663826" cy="3236590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олилиния 37"/>
          <p:cNvSpPr/>
          <p:nvPr/>
        </p:nvSpPr>
        <p:spPr>
          <a:xfrm rot="181141">
            <a:off x="1935531" y="2362516"/>
            <a:ext cx="3345915" cy="3552856"/>
          </a:xfrm>
          <a:custGeom>
            <a:avLst/>
            <a:gdLst>
              <a:gd name="connsiteX0" fmla="*/ 0 w 3429000"/>
              <a:gd name="connsiteY0" fmla="*/ 2806700 h 2806700"/>
              <a:gd name="connsiteX1" fmla="*/ 806450 w 3429000"/>
              <a:gd name="connsiteY1" fmla="*/ 2279650 h 2806700"/>
              <a:gd name="connsiteX2" fmla="*/ 2324100 w 3429000"/>
              <a:gd name="connsiteY2" fmla="*/ 1936750 h 2806700"/>
              <a:gd name="connsiteX3" fmla="*/ 3429000 w 3429000"/>
              <a:gd name="connsiteY3" fmla="*/ 0 h 280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2806700">
                <a:moveTo>
                  <a:pt x="0" y="2806700"/>
                </a:moveTo>
                <a:cubicBezTo>
                  <a:pt x="209550" y="2615671"/>
                  <a:pt x="419100" y="2424642"/>
                  <a:pt x="806450" y="2279650"/>
                </a:cubicBezTo>
                <a:cubicBezTo>
                  <a:pt x="1193800" y="2134658"/>
                  <a:pt x="1887008" y="2316692"/>
                  <a:pt x="2324100" y="1936750"/>
                </a:cubicBezTo>
                <a:cubicBezTo>
                  <a:pt x="2761192" y="1556808"/>
                  <a:pt x="3095096" y="778404"/>
                  <a:pt x="3429000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0" name="Прямая со стрелкой 40"/>
          <p:cNvCxnSpPr/>
          <p:nvPr/>
        </p:nvCxnSpPr>
        <p:spPr>
          <a:xfrm>
            <a:off x="4155955" y="3973165"/>
            <a:ext cx="0" cy="864000"/>
          </a:xfrm>
          <a:prstGeom prst="straightConnector1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43"/>
          <p:cNvCxnSpPr/>
          <p:nvPr/>
        </p:nvCxnSpPr>
        <p:spPr>
          <a:xfrm>
            <a:off x="4153561" y="4846272"/>
            <a:ext cx="4789" cy="14805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45"/>
          <p:cNvCxnSpPr/>
          <p:nvPr/>
        </p:nvCxnSpPr>
        <p:spPr>
          <a:xfrm flipV="1">
            <a:off x="3383143" y="3460193"/>
            <a:ext cx="1296144" cy="129614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7"/>
          <p:cNvSpPr txBox="1">
            <a:spLocks noChangeArrowheads="1"/>
          </p:cNvSpPr>
          <p:nvPr/>
        </p:nvSpPr>
        <p:spPr bwMode="auto">
          <a:xfrm>
            <a:off x="1334131" y="1988840"/>
            <a:ext cx="5373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5868160" y="6165304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1607638" y="623731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7"/>
              <p:cNvSpPr txBox="1">
                <a:spLocks noChangeArrowheads="1"/>
              </p:cNvSpPr>
              <p:nvPr/>
            </p:nvSpPr>
            <p:spPr bwMode="auto">
              <a:xfrm>
                <a:off x="3927607" y="6327834"/>
                <a:ext cx="50039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Q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7607" y="6327834"/>
                <a:ext cx="500393" cy="369332"/>
              </a:xfrm>
              <a:prstGeom prst="rect">
                <a:avLst/>
              </a:prstGeom>
              <a:blipFill>
                <a:blip r:embed="rId3"/>
                <a:stretch>
                  <a:fillRect b="-163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5652136" y="1979548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58006" y="4211796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7"/>
          <p:cNvSpPr txBox="1">
            <a:spLocks noChangeArrowheads="1"/>
          </p:cNvSpPr>
          <p:nvPr/>
        </p:nvSpPr>
        <p:spPr bwMode="auto">
          <a:xfrm>
            <a:off x="5124295" y="2123564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5292096" y="278092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4901184" y="2714876"/>
            <a:ext cx="3189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2849880" y="4787516"/>
            <a:ext cx="3189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2002263" y="5525409"/>
            <a:ext cx="456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(-)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5420553" y="2063251"/>
            <a:ext cx="4561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(-)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3563904" y="4518401"/>
            <a:ext cx="4795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(+)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Об'є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555973"/>
              </p:ext>
            </p:extLst>
          </p:nvPr>
        </p:nvGraphicFramePr>
        <p:xfrm>
          <a:off x="8924544" y="3639304"/>
          <a:ext cx="1403188" cy="36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r:id="rId4" imgW="672516" imgH="177646" progId="Equation.3">
                  <p:embed/>
                </p:oleObj>
              </mc:Choice>
              <mc:Fallback>
                <p:oleObj r:id="rId4" imgW="672516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4544" y="3639304"/>
                        <a:ext cx="1403188" cy="365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990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07407E-6 L 0.00104 0.1257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8" grpId="0" animBg="1"/>
      <p:bldP spid="9" grpId="0" animBg="1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1534</TotalTime>
  <Words>1547</Words>
  <Application>Microsoft Office PowerPoint</Application>
  <PresentationFormat>Широкий екран</PresentationFormat>
  <Paragraphs>244</Paragraphs>
  <Slides>21</Slides>
  <Notes>0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8" baseType="lpstr">
      <vt:lpstr>Arial</vt:lpstr>
      <vt:lpstr>Cambria Math</vt:lpstr>
      <vt:lpstr>Century Gothic</vt:lpstr>
      <vt:lpstr>Times New Roman</vt:lpstr>
      <vt:lpstr>Wingdings 3</vt:lpstr>
      <vt:lpstr>Пасмо</vt:lpstr>
      <vt:lpstr>Equation.3</vt:lpstr>
      <vt:lpstr>Лекція 7. ВИБІР ФІРМОЮ ОПТИМАЛЬНОГО  ОБСЯГУ ВИПУСКУ І КОНКУРЕНТНЕ ПРОПОНУВАННЯ У КОРОТКОСТРОКОВОМУ ПЕРІОДІ</vt:lpstr>
      <vt:lpstr>1. Фірма на конкурентному ринку</vt:lpstr>
      <vt:lpstr>З ознак конкурентного ринку випливають</vt:lpstr>
      <vt:lpstr>Для обчислення економічного прибутку фірмі потрібна інформація про ціну, обсяг виробництва і витрати. </vt:lpstr>
      <vt:lpstr>Рекомендації для фірми у короткостроковому періоді:</vt:lpstr>
      <vt:lpstr>2. Загальне правило вибору оптимального обсягу випуску.  Моделі визначення оптимального обсягу виробництва та результату діяльності фірми</vt:lpstr>
      <vt:lpstr>УМОВА МАКСИМІЗАЦІЇ ПРИБУТКУ</vt:lpstr>
      <vt:lpstr>Загальне правило вибору оптимального обсягу випуску:</vt:lpstr>
      <vt:lpstr>Модель максимізації прибутку TRTC для конкурентної фірми</vt:lpstr>
      <vt:lpstr>Модель максимізації прибутку MRMC для конкурентної фірми</vt:lpstr>
      <vt:lpstr>3. Реакція конкурентної фірми на зміну ринкової ціни</vt:lpstr>
      <vt:lpstr>Презентація PowerPoint</vt:lpstr>
      <vt:lpstr>Модель MRMC</vt:lpstr>
      <vt:lpstr>Модель мінімізації збитків МRМC для конкурентної фірми</vt:lpstr>
      <vt:lpstr>Модель мінімізації збитків МRМC для конкурентної фірми</vt:lpstr>
      <vt:lpstr>Умови прибутковості та збитковості конкурентної фірми:</vt:lpstr>
      <vt:lpstr>4. Короткострокове пропонування конкурентної фірми і галузі.  Надлишок виробника  </vt:lpstr>
      <vt:lpstr>Короткострокова крива ринкового пропонування </vt:lpstr>
      <vt:lpstr>Презентація PowerPoint</vt:lpstr>
      <vt:lpstr>Виробничий надлишок фірми </vt:lpstr>
      <vt:lpstr>Виробничий надлишок для ринку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6. ЗМІНА РІВНОВАГИ СПОЖИВАЧА. ІНДИВІДУАЛЬНИЙ ТА РИНКОВИЙ ПОПИТ</dc:title>
  <dc:creator>Дмитро Нікитенко</dc:creator>
  <cp:lastModifiedBy>Дмитро Нікитенко</cp:lastModifiedBy>
  <cp:revision>102</cp:revision>
  <dcterms:created xsi:type="dcterms:W3CDTF">2019-09-21T13:30:46Z</dcterms:created>
  <dcterms:modified xsi:type="dcterms:W3CDTF">2020-11-10T17:28:46Z</dcterms:modified>
</cp:coreProperties>
</file>