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8" r:id="rId2"/>
    <p:sldId id="289" r:id="rId3"/>
    <p:sldId id="260" r:id="rId4"/>
    <p:sldId id="261" r:id="rId5"/>
    <p:sldId id="262" r:id="rId6"/>
    <p:sldId id="257" r:id="rId7"/>
    <p:sldId id="258" r:id="rId8"/>
    <p:sldId id="259" r:id="rId9"/>
    <p:sldId id="290" r:id="rId10"/>
    <p:sldId id="287" r:id="rId11"/>
    <p:sldId id="291" r:id="rId12"/>
    <p:sldId id="292" r:id="rId13"/>
    <p:sldId id="293" r:id="rId14"/>
    <p:sldId id="256" r:id="rId15"/>
    <p:sldId id="267" r:id="rId16"/>
    <p:sldId id="268" r:id="rId17"/>
    <p:sldId id="264" r:id="rId18"/>
    <p:sldId id="269" r:id="rId19"/>
    <p:sldId id="266" r:id="rId20"/>
    <p:sldId id="275" r:id="rId21"/>
    <p:sldId id="276" r:id="rId22"/>
    <p:sldId id="277" r:id="rId23"/>
    <p:sldId id="278" r:id="rId24"/>
    <p:sldId id="279" r:id="rId25"/>
    <p:sldId id="270" r:id="rId26"/>
    <p:sldId id="271" r:id="rId27"/>
    <p:sldId id="272" r:id="rId28"/>
    <p:sldId id="294" r:id="rId29"/>
    <p:sldId id="280" r:id="rId30"/>
    <p:sldId id="281" r:id="rId31"/>
    <p:sldId id="282" r:id="rId32"/>
    <p:sldId id="273" r:id="rId33"/>
    <p:sldId id="286" r:id="rId34"/>
    <p:sldId id="284" r:id="rId35"/>
    <p:sldId id="285" r:id="rId36"/>
    <p:sldId id="28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0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Футбольні видання</c:v>
                </c:pt>
                <c:pt idx="1">
                  <c:v>Часописи з боксу та бойових мистецтв</c:v>
                </c:pt>
                <c:pt idx="2">
                  <c:v>з автомобілізму</c:v>
                </c:pt>
                <c:pt idx="3">
                  <c:v>Універсальні спортивні ЗМІ</c:v>
                </c:pt>
                <c:pt idx="4">
                  <c:v>з тенісу</c:v>
                </c:pt>
                <c:pt idx="5">
                  <c:v>з шахів і шашок</c:v>
                </c:pt>
                <c:pt idx="6">
                  <c:v>з гольфу</c:v>
                </c:pt>
                <c:pt idx="7">
                  <c:v>з його та бодібілдингу  </c:v>
                </c:pt>
                <c:pt idx="8">
                  <c:v> з туризму екстремального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33</c:v>
                </c:pt>
                <c:pt idx="1">
                  <c:v>2</c:v>
                </c:pt>
                <c:pt idx="2">
                  <c:v>1</c:v>
                </c:pt>
                <c:pt idx="3">
                  <c:v>20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Футбольні видання</c:v>
                </c:pt>
                <c:pt idx="1">
                  <c:v>Часописи з боксу та бойових мистецтв</c:v>
                </c:pt>
                <c:pt idx="2">
                  <c:v>з автомобілізму</c:v>
                </c:pt>
                <c:pt idx="3">
                  <c:v>Універсальні спортивні ЗМІ</c:v>
                </c:pt>
                <c:pt idx="4">
                  <c:v>з тенісу</c:v>
                </c:pt>
                <c:pt idx="5">
                  <c:v>з шахів і шашок</c:v>
                </c:pt>
                <c:pt idx="6">
                  <c:v>з гольфу</c:v>
                </c:pt>
                <c:pt idx="7">
                  <c:v>з його та бодібілдингу  </c:v>
                </c:pt>
                <c:pt idx="8">
                  <c:v> з туризму екстремального 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70</c:v>
                </c:pt>
                <c:pt idx="1">
                  <c:v>7</c:v>
                </c:pt>
                <c:pt idx="2">
                  <c:v>2</c:v>
                </c:pt>
                <c:pt idx="3">
                  <c:v>43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515968"/>
        <c:axId val="34525952"/>
        <c:axId val="34485568"/>
      </c:bar3DChart>
      <c:catAx>
        <c:axId val="34515968"/>
        <c:scaling>
          <c:orientation val="minMax"/>
        </c:scaling>
        <c:delete val="0"/>
        <c:axPos val="b"/>
        <c:majorTickMark val="out"/>
        <c:minorTickMark val="none"/>
        <c:tickLblPos val="nextTo"/>
        <c:crossAx val="34525952"/>
        <c:crosses val="autoZero"/>
        <c:auto val="1"/>
        <c:lblAlgn val="ctr"/>
        <c:lblOffset val="100"/>
        <c:noMultiLvlLbl val="0"/>
      </c:catAx>
      <c:valAx>
        <c:axId val="345259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4515968"/>
        <c:crosses val="autoZero"/>
        <c:crossBetween val="between"/>
      </c:valAx>
      <c:serAx>
        <c:axId val="34485568"/>
        <c:scaling>
          <c:orientation val="minMax"/>
        </c:scaling>
        <c:delete val="0"/>
        <c:axPos val="b"/>
        <c:majorTickMark val="out"/>
        <c:minorTickMark val="none"/>
        <c:tickLblPos val="nextTo"/>
        <c:crossAx val="34525952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B8D70A-A566-4514-A555-B142CC066AD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221778-1349-4362-9679-7FF2F9764122}">
      <dgm:prSet phldrT="[Текст]" custT="1"/>
      <dgm:spPr/>
      <dgm:t>
        <a:bodyPr/>
        <a:lstStyle/>
        <a:p>
          <a:r>
            <a:rPr lang="uk-UA" sz="1400" dirty="0" smtClean="0"/>
            <a:t>Концепція спорту як державної ідеологеми </a:t>
          </a:r>
          <a:endParaRPr lang="ru-RU" sz="1400" dirty="0"/>
        </a:p>
      </dgm:t>
    </dgm:pt>
    <dgm:pt modelId="{3924A2F3-1B63-4CDD-8A53-CE7138C43BB3}" type="parTrans" cxnId="{34429DFF-162B-47EF-8BE9-E90819CBB009}">
      <dgm:prSet/>
      <dgm:spPr/>
      <dgm:t>
        <a:bodyPr/>
        <a:lstStyle/>
        <a:p>
          <a:endParaRPr lang="ru-RU"/>
        </a:p>
      </dgm:t>
    </dgm:pt>
    <dgm:pt modelId="{695013FC-44A7-45FC-BBE2-5361B3DC3B95}" type="sibTrans" cxnId="{34429DFF-162B-47EF-8BE9-E90819CBB009}">
      <dgm:prSet/>
      <dgm:spPr/>
      <dgm:t>
        <a:bodyPr/>
        <a:lstStyle/>
        <a:p>
          <a:endParaRPr lang="ru-RU"/>
        </a:p>
      </dgm:t>
    </dgm:pt>
    <dgm:pt modelId="{511763E8-8EB4-4CD1-9FD4-33A414421AD6}">
      <dgm:prSet phldrT="[Текст]"/>
      <dgm:spPr/>
      <dgm:t>
        <a:bodyPr/>
        <a:lstStyle/>
        <a:p>
          <a:r>
            <a:rPr lang="uk-UA" dirty="0" smtClean="0"/>
            <a:t>Концепція спорту як театр</a:t>
          </a:r>
          <a:r>
            <a:rPr lang="ru-RU" dirty="0" smtClean="0"/>
            <a:t>у</a:t>
          </a:r>
          <a:r>
            <a:rPr lang="uk-UA" smtClean="0"/>
            <a:t>, мистецтва </a:t>
          </a:r>
          <a:endParaRPr lang="ru-RU" dirty="0"/>
        </a:p>
      </dgm:t>
    </dgm:pt>
    <dgm:pt modelId="{14A2B411-6F49-44EA-BE71-100BAF2FB44E}" type="parTrans" cxnId="{BBBBE646-2097-47C5-B0A3-4AA78FE8ECB3}">
      <dgm:prSet/>
      <dgm:spPr/>
      <dgm:t>
        <a:bodyPr/>
        <a:lstStyle/>
        <a:p>
          <a:endParaRPr lang="ru-RU"/>
        </a:p>
      </dgm:t>
    </dgm:pt>
    <dgm:pt modelId="{5F285A78-FFFA-42EE-9A05-E478A94156ED}" type="sibTrans" cxnId="{BBBBE646-2097-47C5-B0A3-4AA78FE8ECB3}">
      <dgm:prSet/>
      <dgm:spPr/>
      <dgm:t>
        <a:bodyPr/>
        <a:lstStyle/>
        <a:p>
          <a:endParaRPr lang="ru-RU"/>
        </a:p>
      </dgm:t>
    </dgm:pt>
    <dgm:pt modelId="{B325A419-1ADD-4704-9DE8-D65F250F5591}">
      <dgm:prSet phldrT="[Текст]" custT="1"/>
      <dgm:spPr/>
      <dgm:t>
        <a:bodyPr/>
        <a:lstStyle/>
        <a:p>
          <a:r>
            <a:rPr lang="uk-UA" sz="1400" dirty="0" smtClean="0"/>
            <a:t>Концепція </a:t>
          </a:r>
          <a:r>
            <a:rPr lang="uk-UA" sz="1400" dirty="0" err="1" smtClean="0"/>
            <a:t>спотрту</a:t>
          </a:r>
          <a:r>
            <a:rPr lang="uk-UA" sz="1400" dirty="0" smtClean="0"/>
            <a:t> як політики</a:t>
          </a:r>
          <a:endParaRPr lang="ru-RU" sz="1400" dirty="0"/>
        </a:p>
      </dgm:t>
    </dgm:pt>
    <dgm:pt modelId="{1DF57AB7-6341-4141-BD3D-65B1FA09A486}" type="parTrans" cxnId="{CB99A7A1-FFD7-4DA2-A9E9-D59CF971895A}">
      <dgm:prSet/>
      <dgm:spPr/>
      <dgm:t>
        <a:bodyPr/>
        <a:lstStyle/>
        <a:p>
          <a:endParaRPr lang="ru-RU"/>
        </a:p>
      </dgm:t>
    </dgm:pt>
    <dgm:pt modelId="{05D5965A-8DC6-47C0-BFF8-53AFF01A4A00}" type="sibTrans" cxnId="{CB99A7A1-FFD7-4DA2-A9E9-D59CF971895A}">
      <dgm:prSet/>
      <dgm:spPr/>
      <dgm:t>
        <a:bodyPr/>
        <a:lstStyle/>
        <a:p>
          <a:endParaRPr lang="ru-RU"/>
        </a:p>
      </dgm:t>
    </dgm:pt>
    <dgm:pt modelId="{5D24FD3D-18F3-4CE2-81A8-4D0FBBA03E22}">
      <dgm:prSet phldrT="[Текст]" custT="1"/>
      <dgm:spPr/>
      <dgm:t>
        <a:bodyPr/>
        <a:lstStyle/>
        <a:p>
          <a:r>
            <a:rPr lang="uk-UA" sz="1400" dirty="0" smtClean="0"/>
            <a:t>Концепція спорту  як виховання</a:t>
          </a:r>
          <a:endParaRPr lang="ru-RU" sz="1400" dirty="0"/>
        </a:p>
      </dgm:t>
    </dgm:pt>
    <dgm:pt modelId="{49B17FB0-F29B-497E-AA5A-9A8334870F31}" type="parTrans" cxnId="{46B758F8-E13D-4582-96D0-F577A10D63E8}">
      <dgm:prSet/>
      <dgm:spPr/>
      <dgm:t>
        <a:bodyPr/>
        <a:lstStyle/>
        <a:p>
          <a:endParaRPr lang="ru-RU"/>
        </a:p>
      </dgm:t>
    </dgm:pt>
    <dgm:pt modelId="{C77C862F-686D-4805-B89D-86EE607750A4}" type="sibTrans" cxnId="{46B758F8-E13D-4582-96D0-F577A10D63E8}">
      <dgm:prSet/>
      <dgm:spPr/>
      <dgm:t>
        <a:bodyPr/>
        <a:lstStyle/>
        <a:p>
          <a:endParaRPr lang="ru-RU"/>
        </a:p>
      </dgm:t>
    </dgm:pt>
    <dgm:pt modelId="{963D6C3C-914F-4F2E-BC49-E4E8A81BC09E}">
      <dgm:prSet phldrT="[Текст]" custT="1"/>
      <dgm:spPr/>
      <dgm:t>
        <a:bodyPr/>
        <a:lstStyle/>
        <a:p>
          <a:r>
            <a:rPr lang="uk-UA" sz="1400" dirty="0" smtClean="0"/>
            <a:t>Концепція спорту як духовного і </a:t>
          </a:r>
          <a:r>
            <a:rPr lang="uk-UA" sz="1400" dirty="0" err="1" smtClean="0"/>
            <a:t>фвзичного</a:t>
          </a:r>
          <a:r>
            <a:rPr lang="uk-UA" sz="1400" dirty="0" smtClean="0"/>
            <a:t> здоров</a:t>
          </a:r>
          <a:r>
            <a:rPr lang="en-US" sz="1400" dirty="0" smtClean="0"/>
            <a:t>’</a:t>
          </a:r>
          <a:r>
            <a:rPr lang="uk-UA" sz="1000" dirty="0" smtClean="0"/>
            <a:t>я</a:t>
          </a:r>
          <a:endParaRPr lang="ru-RU" sz="1000" dirty="0"/>
        </a:p>
      </dgm:t>
    </dgm:pt>
    <dgm:pt modelId="{F883D4E4-98A9-4AF6-B472-3F9B74FD6A9F}" type="parTrans" cxnId="{C284FD05-9680-49CF-8249-438A8AAC3F52}">
      <dgm:prSet/>
      <dgm:spPr/>
      <dgm:t>
        <a:bodyPr/>
        <a:lstStyle/>
        <a:p>
          <a:endParaRPr lang="ru-RU"/>
        </a:p>
      </dgm:t>
    </dgm:pt>
    <dgm:pt modelId="{CB26F1A2-D0B0-48F9-8026-19535683476D}" type="sibTrans" cxnId="{C284FD05-9680-49CF-8249-438A8AAC3F52}">
      <dgm:prSet/>
      <dgm:spPr/>
      <dgm:t>
        <a:bodyPr/>
        <a:lstStyle/>
        <a:p>
          <a:endParaRPr lang="ru-RU"/>
        </a:p>
      </dgm:t>
    </dgm:pt>
    <dgm:pt modelId="{B5089882-A0ED-4E43-8403-1C5098639F87}">
      <dgm:prSet custT="1"/>
      <dgm:spPr/>
      <dgm:t>
        <a:bodyPr/>
        <a:lstStyle/>
        <a:p>
          <a:r>
            <a:rPr lang="ru-RU" sz="1400" dirty="0" err="1" smtClean="0"/>
            <a:t>Концепція</a:t>
          </a:r>
          <a:r>
            <a:rPr lang="ru-RU" sz="1400" dirty="0" smtClean="0"/>
            <a:t> спорту як посла світу і </a:t>
          </a:r>
          <a:r>
            <a:rPr lang="ru-RU" sz="1400" dirty="0" err="1" smtClean="0"/>
            <a:t>дружби</a:t>
          </a:r>
          <a:endParaRPr lang="ru-RU" sz="1400" dirty="0"/>
        </a:p>
      </dgm:t>
    </dgm:pt>
    <dgm:pt modelId="{9AE376D0-9669-465A-BAE3-AD8A0CB09FC1}" type="parTrans" cxnId="{42742E16-EE8C-4610-8ADF-B6F6A1038E5F}">
      <dgm:prSet/>
      <dgm:spPr/>
      <dgm:t>
        <a:bodyPr/>
        <a:lstStyle/>
        <a:p>
          <a:endParaRPr lang="ru-RU"/>
        </a:p>
      </dgm:t>
    </dgm:pt>
    <dgm:pt modelId="{E6884E07-47D2-4337-8188-22A6989647FF}" type="sibTrans" cxnId="{42742E16-EE8C-4610-8ADF-B6F6A1038E5F}">
      <dgm:prSet/>
      <dgm:spPr/>
      <dgm:t>
        <a:bodyPr/>
        <a:lstStyle/>
        <a:p>
          <a:endParaRPr lang="ru-RU"/>
        </a:p>
      </dgm:t>
    </dgm:pt>
    <dgm:pt modelId="{693C73FE-B23B-4B5C-A021-C4864525E357}" type="pres">
      <dgm:prSet presAssocID="{D4B8D70A-A566-4514-A555-B142CC066A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7F587D-586C-428D-931B-7D13DAA89AF0}" type="pres">
      <dgm:prSet presAssocID="{10221778-1349-4362-9679-7FF2F9764122}" presName="node" presStyleLbl="node1" presStyleIdx="0" presStyleCnt="6" custScaleX="105324" custScaleY="205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95775-C99B-4E41-BF54-B5703A515B5A}" type="pres">
      <dgm:prSet presAssocID="{10221778-1349-4362-9679-7FF2F9764122}" presName="spNode" presStyleCnt="0"/>
      <dgm:spPr/>
    </dgm:pt>
    <dgm:pt modelId="{F70F3075-3D97-4D42-8E92-1041BE2965E6}" type="pres">
      <dgm:prSet presAssocID="{695013FC-44A7-45FC-BBE2-5361B3DC3B95}" presName="sibTrans" presStyleLbl="sibTrans1D1" presStyleIdx="0" presStyleCnt="6"/>
      <dgm:spPr/>
      <dgm:t>
        <a:bodyPr/>
        <a:lstStyle/>
        <a:p>
          <a:endParaRPr lang="ru-RU"/>
        </a:p>
      </dgm:t>
    </dgm:pt>
    <dgm:pt modelId="{05D15B18-430C-4FE4-957B-1BD17A3FC933}" type="pres">
      <dgm:prSet presAssocID="{511763E8-8EB4-4CD1-9FD4-33A414421AD6}" presName="node" presStyleLbl="node1" presStyleIdx="1" presStyleCnt="6" custScaleX="94926" custScaleY="172509" custRadScaleRad="100000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FF680-49D6-4C17-8113-AA8A510B0725}" type="pres">
      <dgm:prSet presAssocID="{511763E8-8EB4-4CD1-9FD4-33A414421AD6}" presName="spNode" presStyleCnt="0"/>
      <dgm:spPr/>
    </dgm:pt>
    <dgm:pt modelId="{B5DA0910-0F24-47C3-AD1F-7E33C6E6692B}" type="pres">
      <dgm:prSet presAssocID="{5F285A78-FFFA-42EE-9A05-E478A94156ED}" presName="sibTrans" presStyleLbl="sibTrans1D1" presStyleIdx="1" presStyleCnt="6"/>
      <dgm:spPr/>
      <dgm:t>
        <a:bodyPr/>
        <a:lstStyle/>
        <a:p>
          <a:endParaRPr lang="ru-RU"/>
        </a:p>
      </dgm:t>
    </dgm:pt>
    <dgm:pt modelId="{0BE822B1-4868-41E2-8720-08A14CCD3CA8}" type="pres">
      <dgm:prSet presAssocID="{B325A419-1ADD-4704-9DE8-D65F250F5591}" presName="node" presStyleLbl="node1" presStyleIdx="2" presStyleCnt="6" custScaleX="116182" custScaleY="177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173DB-E85E-4353-957A-A1F14C9F8802}" type="pres">
      <dgm:prSet presAssocID="{B325A419-1ADD-4704-9DE8-D65F250F5591}" presName="spNode" presStyleCnt="0"/>
      <dgm:spPr/>
    </dgm:pt>
    <dgm:pt modelId="{A3C4E90E-F9F4-4412-A749-5DF50C918367}" type="pres">
      <dgm:prSet presAssocID="{05D5965A-8DC6-47C0-BFF8-53AFF01A4A00}" presName="sibTrans" presStyleLbl="sibTrans1D1" presStyleIdx="2" presStyleCnt="6"/>
      <dgm:spPr/>
      <dgm:t>
        <a:bodyPr/>
        <a:lstStyle/>
        <a:p>
          <a:endParaRPr lang="ru-RU"/>
        </a:p>
      </dgm:t>
    </dgm:pt>
    <dgm:pt modelId="{CD6B2884-1021-41B7-A526-E5FA91350302}" type="pres">
      <dgm:prSet presAssocID="{B5089882-A0ED-4E43-8403-1C5098639F87}" presName="node" presStyleLbl="node1" presStyleIdx="3" presStyleCnt="6" custScaleX="114351" custScaleY="199728" custRadScaleRad="89101" custRadScaleInc="5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4A5B7-6FAC-4FDE-B151-B349402D906E}" type="pres">
      <dgm:prSet presAssocID="{B5089882-A0ED-4E43-8403-1C5098639F87}" presName="spNode" presStyleCnt="0"/>
      <dgm:spPr/>
    </dgm:pt>
    <dgm:pt modelId="{1856A54E-E524-46F1-9F52-525088FE8942}" type="pres">
      <dgm:prSet presAssocID="{E6884E07-47D2-4337-8188-22A6989647FF}" presName="sibTrans" presStyleLbl="sibTrans1D1" presStyleIdx="3" presStyleCnt="6"/>
      <dgm:spPr/>
      <dgm:t>
        <a:bodyPr/>
        <a:lstStyle/>
        <a:p>
          <a:endParaRPr lang="ru-RU"/>
        </a:p>
      </dgm:t>
    </dgm:pt>
    <dgm:pt modelId="{1AE1BD3F-5A1B-40D5-B424-325FE3788CCA}" type="pres">
      <dgm:prSet presAssocID="{5D24FD3D-18F3-4CE2-81A8-4D0FBBA03E22}" presName="node" presStyleLbl="node1" presStyleIdx="4" presStyleCnt="6" custScaleX="99353" custScaleY="157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32A0E-51C2-4949-AF8B-C10824635A13}" type="pres">
      <dgm:prSet presAssocID="{5D24FD3D-18F3-4CE2-81A8-4D0FBBA03E22}" presName="spNode" presStyleCnt="0"/>
      <dgm:spPr/>
    </dgm:pt>
    <dgm:pt modelId="{5DB1A21F-ADBE-45C4-BDCB-32D90616EACB}" type="pres">
      <dgm:prSet presAssocID="{C77C862F-686D-4805-B89D-86EE607750A4}" presName="sibTrans" presStyleLbl="sibTrans1D1" presStyleIdx="4" presStyleCnt="6"/>
      <dgm:spPr/>
      <dgm:t>
        <a:bodyPr/>
        <a:lstStyle/>
        <a:p>
          <a:endParaRPr lang="ru-RU"/>
        </a:p>
      </dgm:t>
    </dgm:pt>
    <dgm:pt modelId="{CEA181D2-9F8D-4C10-9DFE-4CC06EDB9DDE}" type="pres">
      <dgm:prSet presAssocID="{963D6C3C-914F-4F2E-BC49-E4E8A81BC09E}" presName="node" presStyleLbl="node1" presStyleIdx="5" presStyleCnt="6" custScaleX="118053" custScaleY="142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13A63-8A66-42FB-99D8-895C82CB1BB0}" type="pres">
      <dgm:prSet presAssocID="{963D6C3C-914F-4F2E-BC49-E4E8A81BC09E}" presName="spNode" presStyleCnt="0"/>
      <dgm:spPr/>
    </dgm:pt>
    <dgm:pt modelId="{372C7614-86E9-4546-96FC-93D61F0BC9B0}" type="pres">
      <dgm:prSet presAssocID="{CB26F1A2-D0B0-48F9-8026-19535683476D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2EBB7F58-3683-4812-88F3-0DE97B6F1D2B}" type="presOf" srcId="{10221778-1349-4362-9679-7FF2F9764122}" destId="{FF7F587D-586C-428D-931B-7D13DAA89AF0}" srcOrd="0" destOrd="0" presId="urn:microsoft.com/office/officeart/2005/8/layout/cycle6"/>
    <dgm:cxn modelId="{47FA9F9B-03A9-49EC-8F8F-B9163042FBED}" type="presOf" srcId="{B5089882-A0ED-4E43-8403-1C5098639F87}" destId="{CD6B2884-1021-41B7-A526-E5FA91350302}" srcOrd="0" destOrd="0" presId="urn:microsoft.com/office/officeart/2005/8/layout/cycle6"/>
    <dgm:cxn modelId="{22B14A73-4FB4-4C40-B1F0-48CDC4AC56E8}" type="presOf" srcId="{B325A419-1ADD-4704-9DE8-D65F250F5591}" destId="{0BE822B1-4868-41E2-8720-08A14CCD3CA8}" srcOrd="0" destOrd="0" presId="urn:microsoft.com/office/officeart/2005/8/layout/cycle6"/>
    <dgm:cxn modelId="{46B758F8-E13D-4582-96D0-F577A10D63E8}" srcId="{D4B8D70A-A566-4514-A555-B142CC066ADE}" destId="{5D24FD3D-18F3-4CE2-81A8-4D0FBBA03E22}" srcOrd="4" destOrd="0" parTransId="{49B17FB0-F29B-497E-AA5A-9A8334870F31}" sibTransId="{C77C862F-686D-4805-B89D-86EE607750A4}"/>
    <dgm:cxn modelId="{9237D701-BF3B-4E55-AE9F-DF7D1DDB6116}" type="presOf" srcId="{963D6C3C-914F-4F2E-BC49-E4E8A81BC09E}" destId="{CEA181D2-9F8D-4C10-9DFE-4CC06EDB9DDE}" srcOrd="0" destOrd="0" presId="urn:microsoft.com/office/officeart/2005/8/layout/cycle6"/>
    <dgm:cxn modelId="{175190C8-1E32-4B56-AC79-04EB18A2088E}" type="presOf" srcId="{CB26F1A2-D0B0-48F9-8026-19535683476D}" destId="{372C7614-86E9-4546-96FC-93D61F0BC9B0}" srcOrd="0" destOrd="0" presId="urn:microsoft.com/office/officeart/2005/8/layout/cycle6"/>
    <dgm:cxn modelId="{4B7932CD-1304-454B-8913-3C7F847A8427}" type="presOf" srcId="{511763E8-8EB4-4CD1-9FD4-33A414421AD6}" destId="{05D15B18-430C-4FE4-957B-1BD17A3FC933}" srcOrd="0" destOrd="0" presId="urn:microsoft.com/office/officeart/2005/8/layout/cycle6"/>
    <dgm:cxn modelId="{8BABE88C-3B94-49D1-A504-79C20177B0B8}" type="presOf" srcId="{695013FC-44A7-45FC-BBE2-5361B3DC3B95}" destId="{F70F3075-3D97-4D42-8E92-1041BE2965E6}" srcOrd="0" destOrd="0" presId="urn:microsoft.com/office/officeart/2005/8/layout/cycle6"/>
    <dgm:cxn modelId="{34429DFF-162B-47EF-8BE9-E90819CBB009}" srcId="{D4B8D70A-A566-4514-A555-B142CC066ADE}" destId="{10221778-1349-4362-9679-7FF2F9764122}" srcOrd="0" destOrd="0" parTransId="{3924A2F3-1B63-4CDD-8A53-CE7138C43BB3}" sibTransId="{695013FC-44A7-45FC-BBE2-5361B3DC3B95}"/>
    <dgm:cxn modelId="{CB99A7A1-FFD7-4DA2-A9E9-D59CF971895A}" srcId="{D4B8D70A-A566-4514-A555-B142CC066ADE}" destId="{B325A419-1ADD-4704-9DE8-D65F250F5591}" srcOrd="2" destOrd="0" parTransId="{1DF57AB7-6341-4141-BD3D-65B1FA09A486}" sibTransId="{05D5965A-8DC6-47C0-BFF8-53AFF01A4A00}"/>
    <dgm:cxn modelId="{5ABAB2CC-7BC9-44E8-A2F9-1573599B6FE4}" type="presOf" srcId="{C77C862F-686D-4805-B89D-86EE607750A4}" destId="{5DB1A21F-ADBE-45C4-BDCB-32D90616EACB}" srcOrd="0" destOrd="0" presId="urn:microsoft.com/office/officeart/2005/8/layout/cycle6"/>
    <dgm:cxn modelId="{F3C42F7F-ADF7-4CCD-B0A2-475073A6BA6E}" type="presOf" srcId="{E6884E07-47D2-4337-8188-22A6989647FF}" destId="{1856A54E-E524-46F1-9F52-525088FE8942}" srcOrd="0" destOrd="0" presId="urn:microsoft.com/office/officeart/2005/8/layout/cycle6"/>
    <dgm:cxn modelId="{98F6DE9A-6589-4084-9036-B3B941398882}" type="presOf" srcId="{D4B8D70A-A566-4514-A555-B142CC066ADE}" destId="{693C73FE-B23B-4B5C-A021-C4864525E357}" srcOrd="0" destOrd="0" presId="urn:microsoft.com/office/officeart/2005/8/layout/cycle6"/>
    <dgm:cxn modelId="{8B61A6EC-A009-45FD-9867-4D5810D181E0}" type="presOf" srcId="{05D5965A-8DC6-47C0-BFF8-53AFF01A4A00}" destId="{A3C4E90E-F9F4-4412-A749-5DF50C918367}" srcOrd="0" destOrd="0" presId="urn:microsoft.com/office/officeart/2005/8/layout/cycle6"/>
    <dgm:cxn modelId="{54D6E92A-62C3-4BC3-86F1-663DEFB615EF}" type="presOf" srcId="{5F285A78-FFFA-42EE-9A05-E478A94156ED}" destId="{B5DA0910-0F24-47C3-AD1F-7E33C6E6692B}" srcOrd="0" destOrd="0" presId="urn:microsoft.com/office/officeart/2005/8/layout/cycle6"/>
    <dgm:cxn modelId="{BBBBE646-2097-47C5-B0A3-4AA78FE8ECB3}" srcId="{D4B8D70A-A566-4514-A555-B142CC066ADE}" destId="{511763E8-8EB4-4CD1-9FD4-33A414421AD6}" srcOrd="1" destOrd="0" parTransId="{14A2B411-6F49-44EA-BE71-100BAF2FB44E}" sibTransId="{5F285A78-FFFA-42EE-9A05-E478A94156ED}"/>
    <dgm:cxn modelId="{42742E16-EE8C-4610-8ADF-B6F6A1038E5F}" srcId="{D4B8D70A-A566-4514-A555-B142CC066ADE}" destId="{B5089882-A0ED-4E43-8403-1C5098639F87}" srcOrd="3" destOrd="0" parTransId="{9AE376D0-9669-465A-BAE3-AD8A0CB09FC1}" sibTransId="{E6884E07-47D2-4337-8188-22A6989647FF}"/>
    <dgm:cxn modelId="{C284FD05-9680-49CF-8249-438A8AAC3F52}" srcId="{D4B8D70A-A566-4514-A555-B142CC066ADE}" destId="{963D6C3C-914F-4F2E-BC49-E4E8A81BC09E}" srcOrd="5" destOrd="0" parTransId="{F883D4E4-98A9-4AF6-B472-3F9B74FD6A9F}" sibTransId="{CB26F1A2-D0B0-48F9-8026-19535683476D}"/>
    <dgm:cxn modelId="{E390A1B7-1139-4D8F-AA84-5C34DF716B5A}" type="presOf" srcId="{5D24FD3D-18F3-4CE2-81A8-4D0FBBA03E22}" destId="{1AE1BD3F-5A1B-40D5-B424-325FE3788CCA}" srcOrd="0" destOrd="0" presId="urn:microsoft.com/office/officeart/2005/8/layout/cycle6"/>
    <dgm:cxn modelId="{930FBB8D-E83B-48EE-A6A4-2FE5FD2231F6}" type="presParOf" srcId="{693C73FE-B23B-4B5C-A021-C4864525E357}" destId="{FF7F587D-586C-428D-931B-7D13DAA89AF0}" srcOrd="0" destOrd="0" presId="urn:microsoft.com/office/officeart/2005/8/layout/cycle6"/>
    <dgm:cxn modelId="{F57B4A4E-D3D9-4E75-ACAD-9142B175722D}" type="presParOf" srcId="{693C73FE-B23B-4B5C-A021-C4864525E357}" destId="{37195775-C99B-4E41-BF54-B5703A515B5A}" srcOrd="1" destOrd="0" presId="urn:microsoft.com/office/officeart/2005/8/layout/cycle6"/>
    <dgm:cxn modelId="{F090C52C-0158-44C6-9D3E-17777E796183}" type="presParOf" srcId="{693C73FE-B23B-4B5C-A021-C4864525E357}" destId="{F70F3075-3D97-4D42-8E92-1041BE2965E6}" srcOrd="2" destOrd="0" presId="urn:microsoft.com/office/officeart/2005/8/layout/cycle6"/>
    <dgm:cxn modelId="{32CB2B37-072C-4A8D-9AC1-0FC3F81FBA41}" type="presParOf" srcId="{693C73FE-B23B-4B5C-A021-C4864525E357}" destId="{05D15B18-430C-4FE4-957B-1BD17A3FC933}" srcOrd="3" destOrd="0" presId="urn:microsoft.com/office/officeart/2005/8/layout/cycle6"/>
    <dgm:cxn modelId="{DE56B835-A707-4022-8913-1AFB5C9EA6FA}" type="presParOf" srcId="{693C73FE-B23B-4B5C-A021-C4864525E357}" destId="{C13FF680-49D6-4C17-8113-AA8A510B0725}" srcOrd="4" destOrd="0" presId="urn:microsoft.com/office/officeart/2005/8/layout/cycle6"/>
    <dgm:cxn modelId="{CBF68D4B-2C42-4E1A-8323-2FAC774EEF8A}" type="presParOf" srcId="{693C73FE-B23B-4B5C-A021-C4864525E357}" destId="{B5DA0910-0F24-47C3-AD1F-7E33C6E6692B}" srcOrd="5" destOrd="0" presId="urn:microsoft.com/office/officeart/2005/8/layout/cycle6"/>
    <dgm:cxn modelId="{3A1C64DD-B40E-4841-98B2-CBE0403AD975}" type="presParOf" srcId="{693C73FE-B23B-4B5C-A021-C4864525E357}" destId="{0BE822B1-4868-41E2-8720-08A14CCD3CA8}" srcOrd="6" destOrd="0" presId="urn:microsoft.com/office/officeart/2005/8/layout/cycle6"/>
    <dgm:cxn modelId="{32C87D87-E0D6-4BF4-AAC3-9015BED8FBB1}" type="presParOf" srcId="{693C73FE-B23B-4B5C-A021-C4864525E357}" destId="{BFA173DB-E85E-4353-957A-A1F14C9F8802}" srcOrd="7" destOrd="0" presId="urn:microsoft.com/office/officeart/2005/8/layout/cycle6"/>
    <dgm:cxn modelId="{04057C91-25F8-48A6-8410-FAD711902AE5}" type="presParOf" srcId="{693C73FE-B23B-4B5C-A021-C4864525E357}" destId="{A3C4E90E-F9F4-4412-A749-5DF50C918367}" srcOrd="8" destOrd="0" presId="urn:microsoft.com/office/officeart/2005/8/layout/cycle6"/>
    <dgm:cxn modelId="{7C6F5C9E-B210-4EF3-BA32-A673CC1FF9C9}" type="presParOf" srcId="{693C73FE-B23B-4B5C-A021-C4864525E357}" destId="{CD6B2884-1021-41B7-A526-E5FA91350302}" srcOrd="9" destOrd="0" presId="urn:microsoft.com/office/officeart/2005/8/layout/cycle6"/>
    <dgm:cxn modelId="{A49CD6EC-F402-4B00-BEFE-94A065C0902B}" type="presParOf" srcId="{693C73FE-B23B-4B5C-A021-C4864525E357}" destId="{1204A5B7-6FAC-4FDE-B151-B349402D906E}" srcOrd="10" destOrd="0" presId="urn:microsoft.com/office/officeart/2005/8/layout/cycle6"/>
    <dgm:cxn modelId="{AAE8821B-E706-435D-9E38-05F9E0FC5BA3}" type="presParOf" srcId="{693C73FE-B23B-4B5C-A021-C4864525E357}" destId="{1856A54E-E524-46F1-9F52-525088FE8942}" srcOrd="11" destOrd="0" presId="urn:microsoft.com/office/officeart/2005/8/layout/cycle6"/>
    <dgm:cxn modelId="{9560BEDD-A41B-4F67-A777-FBCBEA4F4C06}" type="presParOf" srcId="{693C73FE-B23B-4B5C-A021-C4864525E357}" destId="{1AE1BD3F-5A1B-40D5-B424-325FE3788CCA}" srcOrd="12" destOrd="0" presId="urn:microsoft.com/office/officeart/2005/8/layout/cycle6"/>
    <dgm:cxn modelId="{5422DC4A-501A-4065-90A9-D1FBE0225AB2}" type="presParOf" srcId="{693C73FE-B23B-4B5C-A021-C4864525E357}" destId="{9FE32A0E-51C2-4949-AF8B-C10824635A13}" srcOrd="13" destOrd="0" presId="urn:microsoft.com/office/officeart/2005/8/layout/cycle6"/>
    <dgm:cxn modelId="{25E845BB-A2F8-4A35-ACEE-937EAB01355C}" type="presParOf" srcId="{693C73FE-B23B-4B5C-A021-C4864525E357}" destId="{5DB1A21F-ADBE-45C4-BDCB-32D90616EACB}" srcOrd="14" destOrd="0" presId="urn:microsoft.com/office/officeart/2005/8/layout/cycle6"/>
    <dgm:cxn modelId="{B35E71BF-D98A-4B6B-A8BB-2CCA4470BA01}" type="presParOf" srcId="{693C73FE-B23B-4B5C-A021-C4864525E357}" destId="{CEA181D2-9F8D-4C10-9DFE-4CC06EDB9DDE}" srcOrd="15" destOrd="0" presId="urn:microsoft.com/office/officeart/2005/8/layout/cycle6"/>
    <dgm:cxn modelId="{EED77DDD-9775-4EAD-B562-D861D4BD719A}" type="presParOf" srcId="{693C73FE-B23B-4B5C-A021-C4864525E357}" destId="{AA513A63-8A66-42FB-99D8-895C82CB1BB0}" srcOrd="16" destOrd="0" presId="urn:microsoft.com/office/officeart/2005/8/layout/cycle6"/>
    <dgm:cxn modelId="{C2CD51BC-8E40-4352-8475-29F80D13814B}" type="presParOf" srcId="{693C73FE-B23B-4B5C-A021-C4864525E357}" destId="{372C7614-86E9-4546-96FC-93D61F0BC9B0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29A9C6-5903-4166-B346-F54FD9CB160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42BE5D-49AD-472E-BFB9-BD4DFE08FF19}">
      <dgm:prSet phldrT="[Текст]" custT="1"/>
      <dgm:spPr/>
      <dgm:t>
        <a:bodyPr/>
        <a:lstStyle/>
        <a:p>
          <a:r>
            <a:rPr lang="uk-UA" sz="1600" dirty="0" smtClean="0"/>
            <a:t>Літературні жанри</a:t>
          </a:r>
          <a:endParaRPr lang="ru-RU" sz="1600" dirty="0"/>
        </a:p>
      </dgm:t>
    </dgm:pt>
    <dgm:pt modelId="{8729FEC9-E98A-4C4F-8829-3774CD0F181E}" type="parTrans" cxnId="{960EB350-BC7E-4DDA-A99B-E8FAB1122AE0}">
      <dgm:prSet/>
      <dgm:spPr/>
      <dgm:t>
        <a:bodyPr/>
        <a:lstStyle/>
        <a:p>
          <a:endParaRPr lang="ru-RU"/>
        </a:p>
      </dgm:t>
    </dgm:pt>
    <dgm:pt modelId="{D01A7883-543D-4C94-97B5-DB57190DA493}" type="sibTrans" cxnId="{960EB350-BC7E-4DDA-A99B-E8FAB1122AE0}">
      <dgm:prSet/>
      <dgm:spPr/>
      <dgm:t>
        <a:bodyPr/>
        <a:lstStyle/>
        <a:p>
          <a:endParaRPr lang="ru-RU"/>
        </a:p>
      </dgm:t>
    </dgm:pt>
    <dgm:pt modelId="{27D4FC86-9153-484E-9E96-781C207C479D}">
      <dgm:prSet phldrT="[Текст]"/>
      <dgm:spPr/>
      <dgm:t>
        <a:bodyPr/>
        <a:lstStyle/>
        <a:p>
          <a:r>
            <a:rPr lang="uk-UA" dirty="0" smtClean="0"/>
            <a:t>новели</a:t>
          </a:r>
          <a:endParaRPr lang="ru-RU" dirty="0"/>
        </a:p>
      </dgm:t>
    </dgm:pt>
    <dgm:pt modelId="{D82E37BA-39B3-4A12-B824-A85961821881}" type="parTrans" cxnId="{08348F46-5AA7-42BC-9739-BA3B57B86F32}">
      <dgm:prSet/>
      <dgm:spPr/>
      <dgm:t>
        <a:bodyPr/>
        <a:lstStyle/>
        <a:p>
          <a:endParaRPr lang="ru-RU"/>
        </a:p>
      </dgm:t>
    </dgm:pt>
    <dgm:pt modelId="{1B4A17A0-FB2D-4780-AD76-BC9F728E838B}" type="sibTrans" cxnId="{08348F46-5AA7-42BC-9739-BA3B57B86F32}">
      <dgm:prSet/>
      <dgm:spPr/>
      <dgm:t>
        <a:bodyPr/>
        <a:lstStyle/>
        <a:p>
          <a:endParaRPr lang="ru-RU"/>
        </a:p>
      </dgm:t>
    </dgm:pt>
    <dgm:pt modelId="{CBB92A29-1127-4272-83C7-5438B88ECFFC}">
      <dgm:prSet phldrT="[Текст]" custT="1"/>
      <dgm:spPr/>
      <dgm:t>
        <a:bodyPr/>
        <a:lstStyle/>
        <a:p>
          <a:r>
            <a:rPr lang="uk-UA" sz="1600" dirty="0" smtClean="0"/>
            <a:t>оповідання</a:t>
          </a:r>
          <a:endParaRPr lang="ru-RU" sz="1600" dirty="0"/>
        </a:p>
      </dgm:t>
    </dgm:pt>
    <dgm:pt modelId="{11074163-5FF8-4A3A-A1DC-64E90E31766B}" type="parTrans" cxnId="{8810B4B3-7114-42BB-AD7A-AD48269485D9}">
      <dgm:prSet/>
      <dgm:spPr/>
      <dgm:t>
        <a:bodyPr/>
        <a:lstStyle/>
        <a:p>
          <a:endParaRPr lang="ru-RU"/>
        </a:p>
      </dgm:t>
    </dgm:pt>
    <dgm:pt modelId="{EFA17ED2-152F-4589-A985-11483630B0E4}" type="sibTrans" cxnId="{8810B4B3-7114-42BB-AD7A-AD48269485D9}">
      <dgm:prSet/>
      <dgm:spPr/>
      <dgm:t>
        <a:bodyPr/>
        <a:lstStyle/>
        <a:p>
          <a:endParaRPr lang="ru-RU"/>
        </a:p>
      </dgm:t>
    </dgm:pt>
    <dgm:pt modelId="{E9EA20C4-CB7F-4EA9-A462-32A93A88C306}">
      <dgm:prSet phldrT="[Текст]" custT="1"/>
      <dgm:spPr/>
      <dgm:t>
        <a:bodyPr/>
        <a:lstStyle/>
        <a:p>
          <a:r>
            <a:rPr lang="uk-UA" sz="1600" dirty="0" smtClean="0"/>
            <a:t>уривки з романів</a:t>
          </a:r>
          <a:endParaRPr lang="ru-RU" sz="1600" dirty="0"/>
        </a:p>
      </dgm:t>
    </dgm:pt>
    <dgm:pt modelId="{729529BC-1F70-4D6E-BF76-CC8000CA4965}" type="parTrans" cxnId="{4B586968-42F2-418D-872C-88FF0AAE1523}">
      <dgm:prSet/>
      <dgm:spPr/>
      <dgm:t>
        <a:bodyPr/>
        <a:lstStyle/>
        <a:p>
          <a:endParaRPr lang="ru-RU"/>
        </a:p>
      </dgm:t>
    </dgm:pt>
    <dgm:pt modelId="{FC901045-63E6-4556-92DC-AB7F41F0111C}" type="sibTrans" cxnId="{4B586968-42F2-418D-872C-88FF0AAE1523}">
      <dgm:prSet/>
      <dgm:spPr/>
      <dgm:t>
        <a:bodyPr/>
        <a:lstStyle/>
        <a:p>
          <a:endParaRPr lang="ru-RU"/>
        </a:p>
      </dgm:t>
    </dgm:pt>
    <dgm:pt modelId="{6CCE81D6-C1F4-409B-A6E9-AF5343FA8F0A}">
      <dgm:prSet phldrT="[Текст]" custT="1"/>
      <dgm:spPr/>
      <dgm:t>
        <a:bodyPr/>
        <a:lstStyle/>
        <a:p>
          <a:r>
            <a:rPr lang="uk-UA" sz="1600" dirty="0" smtClean="0"/>
            <a:t>повісті</a:t>
          </a:r>
          <a:endParaRPr lang="ru-RU" sz="1600" dirty="0"/>
        </a:p>
      </dgm:t>
    </dgm:pt>
    <dgm:pt modelId="{78AC5B24-BB6D-4E47-A1D9-1C095C84AFD1}" type="parTrans" cxnId="{92F4476E-0FDD-4BE0-95D8-6720662E0F0F}">
      <dgm:prSet/>
      <dgm:spPr/>
      <dgm:t>
        <a:bodyPr/>
        <a:lstStyle/>
        <a:p>
          <a:endParaRPr lang="ru-RU"/>
        </a:p>
      </dgm:t>
    </dgm:pt>
    <dgm:pt modelId="{2996E5CB-F8FC-41D9-8247-668B86B6F3DF}" type="sibTrans" cxnId="{92F4476E-0FDD-4BE0-95D8-6720662E0F0F}">
      <dgm:prSet/>
      <dgm:spPr/>
      <dgm:t>
        <a:bodyPr/>
        <a:lstStyle/>
        <a:p>
          <a:endParaRPr lang="ru-RU"/>
        </a:p>
      </dgm:t>
    </dgm:pt>
    <dgm:pt modelId="{EB3C656A-5D0F-4086-BD36-343CBDCE0593}">
      <dgm:prSet/>
      <dgm:spPr/>
      <dgm:t>
        <a:bodyPr/>
        <a:lstStyle/>
        <a:p>
          <a:endParaRPr lang="ru-RU" dirty="0"/>
        </a:p>
      </dgm:t>
    </dgm:pt>
    <dgm:pt modelId="{255B0F54-96C8-4E3E-A54E-4F1307A902FD}" type="parTrans" cxnId="{F513DD17-4166-4B77-950B-DA55B5C27A0C}">
      <dgm:prSet/>
      <dgm:spPr/>
      <dgm:t>
        <a:bodyPr/>
        <a:lstStyle/>
        <a:p>
          <a:endParaRPr lang="ru-RU"/>
        </a:p>
      </dgm:t>
    </dgm:pt>
    <dgm:pt modelId="{B1820380-29DA-4400-99A0-C4F2CD82A9CB}" type="sibTrans" cxnId="{F513DD17-4166-4B77-950B-DA55B5C27A0C}">
      <dgm:prSet/>
      <dgm:spPr/>
      <dgm:t>
        <a:bodyPr/>
        <a:lstStyle/>
        <a:p>
          <a:endParaRPr lang="ru-RU"/>
        </a:p>
      </dgm:t>
    </dgm:pt>
    <dgm:pt modelId="{29CEBC82-307D-4C1A-A82D-C52B0112EE86}">
      <dgm:prSet/>
      <dgm:spPr/>
      <dgm:t>
        <a:bodyPr/>
        <a:lstStyle/>
        <a:p>
          <a:endParaRPr lang="ru-RU" dirty="0"/>
        </a:p>
      </dgm:t>
    </dgm:pt>
    <dgm:pt modelId="{B40FCD7A-3802-4113-A3CA-7BD46E1A7378}" type="parTrans" cxnId="{2CF4C7A4-F3BF-4DE1-B6F3-321A1C641465}">
      <dgm:prSet/>
      <dgm:spPr/>
      <dgm:t>
        <a:bodyPr/>
        <a:lstStyle/>
        <a:p>
          <a:endParaRPr lang="ru-RU"/>
        </a:p>
      </dgm:t>
    </dgm:pt>
    <dgm:pt modelId="{15DD4138-A746-4A2E-934C-609BB3217238}" type="sibTrans" cxnId="{2CF4C7A4-F3BF-4DE1-B6F3-321A1C641465}">
      <dgm:prSet/>
      <dgm:spPr/>
      <dgm:t>
        <a:bodyPr/>
        <a:lstStyle/>
        <a:p>
          <a:endParaRPr lang="ru-RU"/>
        </a:p>
      </dgm:t>
    </dgm:pt>
    <dgm:pt modelId="{A5A171C3-DF27-4413-AA8D-D27F282B3568}">
      <dgm:prSet phldrT="[Текст]" custT="1"/>
      <dgm:spPr/>
      <dgm:t>
        <a:bodyPr/>
        <a:lstStyle/>
        <a:p>
          <a:r>
            <a:rPr lang="uk-UA" sz="1600" dirty="0" smtClean="0"/>
            <a:t>казки</a:t>
          </a:r>
          <a:endParaRPr lang="ru-RU" sz="1600" dirty="0"/>
        </a:p>
      </dgm:t>
    </dgm:pt>
    <dgm:pt modelId="{7DA3926A-13CE-4F73-A798-F52F1F8517FB}" type="parTrans" cxnId="{167BBE9A-FB54-4A5A-BEEE-3227BCF235EC}">
      <dgm:prSet/>
      <dgm:spPr/>
      <dgm:t>
        <a:bodyPr/>
        <a:lstStyle/>
        <a:p>
          <a:endParaRPr lang="ru-RU"/>
        </a:p>
      </dgm:t>
    </dgm:pt>
    <dgm:pt modelId="{10DD9773-214C-42CD-B8C5-B35975774638}" type="sibTrans" cxnId="{167BBE9A-FB54-4A5A-BEEE-3227BCF235EC}">
      <dgm:prSet/>
      <dgm:spPr/>
      <dgm:t>
        <a:bodyPr/>
        <a:lstStyle/>
        <a:p>
          <a:endParaRPr lang="ru-RU"/>
        </a:p>
      </dgm:t>
    </dgm:pt>
    <dgm:pt modelId="{A40FEE17-3147-4FA3-A831-9B634D8A7AB4}">
      <dgm:prSet phldrT="[Текст]" custT="1"/>
      <dgm:spPr/>
      <dgm:t>
        <a:bodyPr/>
        <a:lstStyle/>
        <a:p>
          <a:r>
            <a:rPr lang="uk-UA" sz="1600" dirty="0" smtClean="0"/>
            <a:t>сценки</a:t>
          </a:r>
          <a:endParaRPr lang="ru-RU" sz="1600" dirty="0"/>
        </a:p>
      </dgm:t>
    </dgm:pt>
    <dgm:pt modelId="{769B804A-78CF-44D8-9CC2-313FF1BF8156}" type="parTrans" cxnId="{8872A36D-1AF5-4AB3-9A50-C3713EBD644C}">
      <dgm:prSet/>
      <dgm:spPr/>
      <dgm:t>
        <a:bodyPr/>
        <a:lstStyle/>
        <a:p>
          <a:endParaRPr lang="ru-RU"/>
        </a:p>
      </dgm:t>
    </dgm:pt>
    <dgm:pt modelId="{76B5FFFD-1579-43BA-B579-E6D067450F10}" type="sibTrans" cxnId="{8872A36D-1AF5-4AB3-9A50-C3713EBD644C}">
      <dgm:prSet/>
      <dgm:spPr/>
      <dgm:t>
        <a:bodyPr/>
        <a:lstStyle/>
        <a:p>
          <a:endParaRPr lang="ru-RU"/>
        </a:p>
      </dgm:t>
    </dgm:pt>
    <dgm:pt modelId="{7C714048-FD68-4259-A719-96134C2BED89}">
      <dgm:prSet phldrT="[Текст]"/>
      <dgm:spPr/>
      <dgm:t>
        <a:bodyPr/>
        <a:lstStyle/>
        <a:p>
          <a:r>
            <a:rPr lang="uk-UA" dirty="0" smtClean="0"/>
            <a:t>п’єси (комедії)</a:t>
          </a:r>
          <a:endParaRPr lang="ru-RU" dirty="0"/>
        </a:p>
      </dgm:t>
    </dgm:pt>
    <dgm:pt modelId="{B90E9E7B-A0B2-4469-A0AB-EEE3C0BB60F3}" type="parTrans" cxnId="{39D8B93B-785E-4E05-8B08-7CE586A1FE42}">
      <dgm:prSet/>
      <dgm:spPr/>
      <dgm:t>
        <a:bodyPr/>
        <a:lstStyle/>
        <a:p>
          <a:endParaRPr lang="ru-RU"/>
        </a:p>
      </dgm:t>
    </dgm:pt>
    <dgm:pt modelId="{24F76B33-658E-44B1-955F-0B9DEDE6990A}" type="sibTrans" cxnId="{39D8B93B-785E-4E05-8B08-7CE586A1FE42}">
      <dgm:prSet/>
      <dgm:spPr/>
      <dgm:t>
        <a:bodyPr/>
        <a:lstStyle/>
        <a:p>
          <a:endParaRPr lang="ru-RU"/>
        </a:p>
      </dgm:t>
    </dgm:pt>
    <dgm:pt modelId="{94F7135C-CF2A-4CE2-8143-1052C853A137}">
      <dgm:prSet phldrT="[Текст]" custT="1"/>
      <dgm:spPr/>
      <dgm:t>
        <a:bodyPr/>
        <a:lstStyle/>
        <a:p>
          <a:r>
            <a:rPr lang="uk-UA" sz="1600" dirty="0" smtClean="0"/>
            <a:t>щоденники</a:t>
          </a:r>
          <a:endParaRPr lang="ru-RU" sz="1600" dirty="0"/>
        </a:p>
      </dgm:t>
    </dgm:pt>
    <dgm:pt modelId="{816E44F9-0981-46CA-9898-95A7A0F27127}" type="parTrans" cxnId="{BA705FC5-7023-4433-A5C7-B34B15814886}">
      <dgm:prSet/>
      <dgm:spPr/>
      <dgm:t>
        <a:bodyPr/>
        <a:lstStyle/>
        <a:p>
          <a:endParaRPr lang="ru-RU"/>
        </a:p>
      </dgm:t>
    </dgm:pt>
    <dgm:pt modelId="{14664EB5-DA48-47FC-90C8-640AD2EF298C}" type="sibTrans" cxnId="{BA705FC5-7023-4433-A5C7-B34B15814886}">
      <dgm:prSet/>
      <dgm:spPr/>
      <dgm:t>
        <a:bodyPr/>
        <a:lstStyle/>
        <a:p>
          <a:endParaRPr lang="ru-RU"/>
        </a:p>
      </dgm:t>
    </dgm:pt>
    <dgm:pt modelId="{20CEA357-1BD0-4C4B-A66B-6CA5F53AEBE6}">
      <dgm:prSet phldrT="[Текст]" custT="1"/>
      <dgm:spPr/>
      <dgm:t>
        <a:bodyPr/>
        <a:lstStyle/>
        <a:p>
          <a:r>
            <a:rPr lang="uk-UA" sz="1600" dirty="0" smtClean="0"/>
            <a:t>вірші</a:t>
          </a:r>
          <a:endParaRPr lang="ru-RU" sz="1600" dirty="0"/>
        </a:p>
      </dgm:t>
    </dgm:pt>
    <dgm:pt modelId="{936C6714-C69C-43E7-B0E2-3727DA428072}" type="parTrans" cxnId="{2432E614-F75D-4F9B-97CF-B210D6E083F2}">
      <dgm:prSet/>
      <dgm:spPr/>
      <dgm:t>
        <a:bodyPr/>
        <a:lstStyle/>
        <a:p>
          <a:endParaRPr lang="ru-RU"/>
        </a:p>
      </dgm:t>
    </dgm:pt>
    <dgm:pt modelId="{47C85C44-2A25-4BFE-9553-A16D6A40B165}" type="sibTrans" cxnId="{2432E614-F75D-4F9B-97CF-B210D6E083F2}">
      <dgm:prSet/>
      <dgm:spPr/>
      <dgm:t>
        <a:bodyPr/>
        <a:lstStyle/>
        <a:p>
          <a:endParaRPr lang="ru-RU"/>
        </a:p>
      </dgm:t>
    </dgm:pt>
    <dgm:pt modelId="{B0BCA2BB-D314-4CA5-9602-CC080F6A64AB}">
      <dgm:prSet phldrT="[Текст]" custT="1"/>
      <dgm:spPr/>
      <dgm:t>
        <a:bodyPr/>
        <a:lstStyle/>
        <a:p>
          <a:r>
            <a:rPr lang="uk-UA" sz="1600" dirty="0" smtClean="0"/>
            <a:t>байки</a:t>
          </a:r>
          <a:endParaRPr lang="ru-RU" sz="1600" dirty="0"/>
        </a:p>
      </dgm:t>
    </dgm:pt>
    <dgm:pt modelId="{10BA8605-F4C7-46B7-A29B-681490918F73}" type="parTrans" cxnId="{E63AD908-33EE-4A0B-BBC8-4EB899D18670}">
      <dgm:prSet/>
      <dgm:spPr/>
      <dgm:t>
        <a:bodyPr/>
        <a:lstStyle/>
        <a:p>
          <a:endParaRPr lang="ru-RU"/>
        </a:p>
      </dgm:t>
    </dgm:pt>
    <dgm:pt modelId="{47489D23-E5CF-43AE-9681-9B897446B11E}" type="sibTrans" cxnId="{E63AD908-33EE-4A0B-BBC8-4EB899D18670}">
      <dgm:prSet/>
      <dgm:spPr/>
      <dgm:t>
        <a:bodyPr/>
        <a:lstStyle/>
        <a:p>
          <a:endParaRPr lang="ru-RU"/>
        </a:p>
      </dgm:t>
    </dgm:pt>
    <dgm:pt modelId="{7A98F969-5377-4B73-9F69-2148832C93AD}">
      <dgm:prSet phldrT="[Текст]" custT="1"/>
      <dgm:spPr/>
      <dgm:t>
        <a:bodyPr/>
        <a:lstStyle/>
        <a:p>
          <a:r>
            <a:rPr lang="uk-UA" sz="1600" dirty="0" smtClean="0"/>
            <a:t>епіграми</a:t>
          </a:r>
          <a:endParaRPr lang="ru-RU" sz="1600" dirty="0"/>
        </a:p>
      </dgm:t>
    </dgm:pt>
    <dgm:pt modelId="{9D155B4A-BCC5-4A29-AC46-6158F13F6307}" type="parTrans" cxnId="{120D387D-6C91-4C2C-A670-DFD8771712AF}">
      <dgm:prSet/>
      <dgm:spPr/>
      <dgm:t>
        <a:bodyPr/>
        <a:lstStyle/>
        <a:p>
          <a:endParaRPr lang="ru-RU"/>
        </a:p>
      </dgm:t>
    </dgm:pt>
    <dgm:pt modelId="{2EC45E20-8AEE-46DB-95D8-26E6BAD08F26}" type="sibTrans" cxnId="{120D387D-6C91-4C2C-A670-DFD8771712AF}">
      <dgm:prSet/>
      <dgm:spPr/>
      <dgm:t>
        <a:bodyPr/>
        <a:lstStyle/>
        <a:p>
          <a:endParaRPr lang="ru-RU"/>
        </a:p>
      </dgm:t>
    </dgm:pt>
    <dgm:pt modelId="{DAEE9ABD-14B8-4067-9F28-744153BDA2A5}">
      <dgm:prSet phldrT="[Текст]" custT="1"/>
      <dgm:spPr/>
      <dgm:t>
        <a:bodyPr/>
        <a:lstStyle/>
        <a:p>
          <a:r>
            <a:rPr lang="uk-UA" sz="1600" dirty="0" smtClean="0"/>
            <a:t>дружні шаржі</a:t>
          </a:r>
          <a:endParaRPr lang="ru-RU" sz="1600" dirty="0"/>
        </a:p>
      </dgm:t>
    </dgm:pt>
    <dgm:pt modelId="{3C2EA6CC-DCAC-4FBF-BA30-C11830D592AA}" type="parTrans" cxnId="{1BD79130-330D-442F-8895-DC96714A0EDC}">
      <dgm:prSet/>
      <dgm:spPr/>
      <dgm:t>
        <a:bodyPr/>
        <a:lstStyle/>
        <a:p>
          <a:endParaRPr lang="ru-RU"/>
        </a:p>
      </dgm:t>
    </dgm:pt>
    <dgm:pt modelId="{AE4C2621-F532-49B7-8EB4-A393575D6938}" type="sibTrans" cxnId="{1BD79130-330D-442F-8895-DC96714A0EDC}">
      <dgm:prSet/>
      <dgm:spPr/>
      <dgm:t>
        <a:bodyPr/>
        <a:lstStyle/>
        <a:p>
          <a:endParaRPr lang="ru-RU"/>
        </a:p>
      </dgm:t>
    </dgm:pt>
    <dgm:pt modelId="{139B4D7A-3A3F-4CB5-BBC5-B9272095E003}" type="pres">
      <dgm:prSet presAssocID="{5129A9C6-5903-4166-B346-F54FD9CB160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7D87CA-6862-44A2-A545-E1AF8FCB1E3E}" type="pres">
      <dgm:prSet presAssocID="{5129A9C6-5903-4166-B346-F54FD9CB1608}" presName="radial" presStyleCnt="0">
        <dgm:presLayoutVars>
          <dgm:animLvl val="ctr"/>
        </dgm:presLayoutVars>
      </dgm:prSet>
      <dgm:spPr/>
    </dgm:pt>
    <dgm:pt modelId="{08BB3B47-0FB2-4E44-9806-2ADDC1116F64}" type="pres">
      <dgm:prSet presAssocID="{9742BE5D-49AD-472E-BFB9-BD4DFE08FF19}" presName="centerShape" presStyleLbl="vennNode1" presStyleIdx="0" presStyleCnt="13" custLinFactNeighborX="4053" custLinFactNeighborY="-852"/>
      <dgm:spPr/>
      <dgm:t>
        <a:bodyPr/>
        <a:lstStyle/>
        <a:p>
          <a:endParaRPr lang="ru-RU"/>
        </a:p>
      </dgm:t>
    </dgm:pt>
    <dgm:pt modelId="{785A54F2-70A4-459D-AA15-CC47A0AA430C}" type="pres">
      <dgm:prSet presAssocID="{27D4FC86-9153-484E-9E96-781C207C479D}" presName="node" presStyleLbl="vennNode1" presStyleIdx="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560CB-3AF0-4583-8092-3D2A1D1E9721}" type="pres">
      <dgm:prSet presAssocID="{CBB92A29-1127-4272-83C7-5438B88ECFFC}" presName="node" presStyleLbl="vennNode1" presStyleIdx="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50F9D-46CB-42AA-9D77-D153526640B6}" type="pres">
      <dgm:prSet presAssocID="{E9EA20C4-CB7F-4EA9-A462-32A93A88C306}" presName="node" presStyleLbl="vennNode1" presStyleIdx="3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D13C7-19E5-4130-80A0-A9BF417E18A1}" type="pres">
      <dgm:prSet presAssocID="{6CCE81D6-C1F4-409B-A6E9-AF5343FA8F0A}" presName="node" presStyleLbl="vennNode1" presStyleIdx="4" presStyleCnt="13" custRadScaleRad="105540" custRadScaleInc="-11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E558C-06FA-4F5F-8DF4-44E158EECF44}" type="pres">
      <dgm:prSet presAssocID="{A5A171C3-DF27-4413-AA8D-D27F282B3568}" presName="node" presStyleLbl="vennNode1" presStyleIdx="5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0BB75-28AF-4199-9F9A-D7B606822745}" type="pres">
      <dgm:prSet presAssocID="{A40FEE17-3147-4FA3-A831-9B634D8A7AB4}" presName="node" presStyleLbl="vennNode1" presStyleIdx="6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60EAA-C1EC-44B9-9B5D-438DE70E46B6}" type="pres">
      <dgm:prSet presAssocID="{7C714048-FD68-4259-A719-96134C2BED89}" presName="node" presStyleLbl="vennNode1" presStyleIdx="7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E1CA3-B28C-4FD6-9D91-C6E8A074BD0D}" type="pres">
      <dgm:prSet presAssocID="{94F7135C-CF2A-4CE2-8143-1052C853A137}" presName="node" presStyleLbl="vennNode1" presStyleIdx="8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E95FE-6CEF-43F9-9CA4-23CCB9F80103}" type="pres">
      <dgm:prSet presAssocID="{20CEA357-1BD0-4C4B-A66B-6CA5F53AEBE6}" presName="node" presStyleLbl="vennNode1" presStyleIdx="9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D82C3-87FB-4710-A4A6-D0ECAAD4622E}" type="pres">
      <dgm:prSet presAssocID="{B0BCA2BB-D314-4CA5-9602-CC080F6A64AB}" presName="node" presStyleLbl="vennNode1" presStyleIdx="1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D8F76-6580-4392-B8D6-A77933335339}" type="pres">
      <dgm:prSet presAssocID="{7A98F969-5377-4B73-9F69-2148832C93AD}" presName="node" presStyleLbl="vennNode1" presStyleIdx="1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5A4C8-7462-49E3-9298-D155819BA58F}" type="pres">
      <dgm:prSet presAssocID="{DAEE9ABD-14B8-4067-9F28-744153BDA2A5}" presName="node" presStyleLbl="vennNode1" presStyleIdx="12" presStyleCnt="13" custRadScaleRad="101457" custRadScaleInc="7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7BE71B-A74A-43CC-BF45-825B5906E369}" type="presOf" srcId="{27D4FC86-9153-484E-9E96-781C207C479D}" destId="{785A54F2-70A4-459D-AA15-CC47A0AA430C}" srcOrd="0" destOrd="0" presId="urn:microsoft.com/office/officeart/2005/8/layout/radial3"/>
    <dgm:cxn modelId="{9B514D5E-68A5-4E78-936B-51EF68BD4AD0}" type="presOf" srcId="{DAEE9ABD-14B8-4067-9F28-744153BDA2A5}" destId="{3655A4C8-7462-49E3-9298-D155819BA58F}" srcOrd="0" destOrd="0" presId="urn:microsoft.com/office/officeart/2005/8/layout/radial3"/>
    <dgm:cxn modelId="{4B586968-42F2-418D-872C-88FF0AAE1523}" srcId="{9742BE5D-49AD-472E-BFB9-BD4DFE08FF19}" destId="{E9EA20C4-CB7F-4EA9-A462-32A93A88C306}" srcOrd="2" destOrd="0" parTransId="{729529BC-1F70-4D6E-BF76-CC8000CA4965}" sibTransId="{FC901045-63E6-4556-92DC-AB7F41F0111C}"/>
    <dgm:cxn modelId="{A46300CD-1452-4F40-9847-9412AE617731}" type="presOf" srcId="{20CEA357-1BD0-4C4B-A66B-6CA5F53AEBE6}" destId="{7F3E95FE-6CEF-43F9-9CA4-23CCB9F80103}" srcOrd="0" destOrd="0" presId="urn:microsoft.com/office/officeart/2005/8/layout/radial3"/>
    <dgm:cxn modelId="{2CF4C7A4-F3BF-4DE1-B6F3-321A1C641465}" srcId="{5129A9C6-5903-4166-B346-F54FD9CB1608}" destId="{29CEBC82-307D-4C1A-A82D-C52B0112EE86}" srcOrd="2" destOrd="0" parTransId="{B40FCD7A-3802-4113-A3CA-7BD46E1A7378}" sibTransId="{15DD4138-A746-4A2E-934C-609BB3217238}"/>
    <dgm:cxn modelId="{2432E614-F75D-4F9B-97CF-B210D6E083F2}" srcId="{9742BE5D-49AD-472E-BFB9-BD4DFE08FF19}" destId="{20CEA357-1BD0-4C4B-A66B-6CA5F53AEBE6}" srcOrd="8" destOrd="0" parTransId="{936C6714-C69C-43E7-B0E2-3727DA428072}" sibTransId="{47C85C44-2A25-4BFE-9553-A16D6A40B165}"/>
    <dgm:cxn modelId="{F513DD17-4166-4B77-950B-DA55B5C27A0C}" srcId="{5129A9C6-5903-4166-B346-F54FD9CB1608}" destId="{EB3C656A-5D0F-4086-BD36-343CBDCE0593}" srcOrd="1" destOrd="0" parTransId="{255B0F54-96C8-4E3E-A54E-4F1307A902FD}" sibTransId="{B1820380-29DA-4400-99A0-C4F2CD82A9CB}"/>
    <dgm:cxn modelId="{CB8951F4-386F-47EB-9181-B79F933051F1}" type="presOf" srcId="{E9EA20C4-CB7F-4EA9-A462-32A93A88C306}" destId="{3D850F9D-46CB-42AA-9D77-D153526640B6}" srcOrd="0" destOrd="0" presId="urn:microsoft.com/office/officeart/2005/8/layout/radial3"/>
    <dgm:cxn modelId="{92F4476E-0FDD-4BE0-95D8-6720662E0F0F}" srcId="{9742BE5D-49AD-472E-BFB9-BD4DFE08FF19}" destId="{6CCE81D6-C1F4-409B-A6E9-AF5343FA8F0A}" srcOrd="3" destOrd="0" parTransId="{78AC5B24-BB6D-4E47-A1D9-1C095C84AFD1}" sibTransId="{2996E5CB-F8FC-41D9-8247-668B86B6F3DF}"/>
    <dgm:cxn modelId="{8872A36D-1AF5-4AB3-9A50-C3713EBD644C}" srcId="{9742BE5D-49AD-472E-BFB9-BD4DFE08FF19}" destId="{A40FEE17-3147-4FA3-A831-9B634D8A7AB4}" srcOrd="5" destOrd="0" parTransId="{769B804A-78CF-44D8-9CC2-313FF1BF8156}" sibTransId="{76B5FFFD-1579-43BA-B579-E6D067450F10}"/>
    <dgm:cxn modelId="{8810B4B3-7114-42BB-AD7A-AD48269485D9}" srcId="{9742BE5D-49AD-472E-BFB9-BD4DFE08FF19}" destId="{CBB92A29-1127-4272-83C7-5438B88ECFFC}" srcOrd="1" destOrd="0" parTransId="{11074163-5FF8-4A3A-A1DC-64E90E31766B}" sibTransId="{EFA17ED2-152F-4589-A985-11483630B0E4}"/>
    <dgm:cxn modelId="{08348F46-5AA7-42BC-9739-BA3B57B86F32}" srcId="{9742BE5D-49AD-472E-BFB9-BD4DFE08FF19}" destId="{27D4FC86-9153-484E-9E96-781C207C479D}" srcOrd="0" destOrd="0" parTransId="{D82E37BA-39B3-4A12-B824-A85961821881}" sibTransId="{1B4A17A0-FB2D-4780-AD76-BC9F728E838B}"/>
    <dgm:cxn modelId="{9A4535FD-A8BA-4352-9E67-4EEFD911DEE1}" type="presOf" srcId="{A5A171C3-DF27-4413-AA8D-D27F282B3568}" destId="{61BE558C-06FA-4F5F-8DF4-44E158EECF44}" srcOrd="0" destOrd="0" presId="urn:microsoft.com/office/officeart/2005/8/layout/radial3"/>
    <dgm:cxn modelId="{167BBE9A-FB54-4A5A-BEEE-3227BCF235EC}" srcId="{9742BE5D-49AD-472E-BFB9-BD4DFE08FF19}" destId="{A5A171C3-DF27-4413-AA8D-D27F282B3568}" srcOrd="4" destOrd="0" parTransId="{7DA3926A-13CE-4F73-A798-F52F1F8517FB}" sibTransId="{10DD9773-214C-42CD-B8C5-B35975774638}"/>
    <dgm:cxn modelId="{B971B3DD-46A6-4F91-90E0-A5A8EB486E60}" type="presOf" srcId="{7C714048-FD68-4259-A719-96134C2BED89}" destId="{55360EAA-C1EC-44B9-9B5D-438DE70E46B6}" srcOrd="0" destOrd="0" presId="urn:microsoft.com/office/officeart/2005/8/layout/radial3"/>
    <dgm:cxn modelId="{649B4F1C-A947-415C-9FA4-18740AB2C93C}" type="presOf" srcId="{94F7135C-CF2A-4CE2-8143-1052C853A137}" destId="{AF7E1CA3-B28C-4FD6-9D91-C6E8A074BD0D}" srcOrd="0" destOrd="0" presId="urn:microsoft.com/office/officeart/2005/8/layout/radial3"/>
    <dgm:cxn modelId="{FDBB50F6-DFBA-41B2-AE7F-D2147FB57AE4}" type="presOf" srcId="{A40FEE17-3147-4FA3-A831-9B634D8A7AB4}" destId="{01C0BB75-28AF-4199-9F9A-D7B606822745}" srcOrd="0" destOrd="0" presId="urn:microsoft.com/office/officeart/2005/8/layout/radial3"/>
    <dgm:cxn modelId="{39D8B93B-785E-4E05-8B08-7CE586A1FE42}" srcId="{9742BE5D-49AD-472E-BFB9-BD4DFE08FF19}" destId="{7C714048-FD68-4259-A719-96134C2BED89}" srcOrd="6" destOrd="0" parTransId="{B90E9E7B-A0B2-4469-A0AB-EEE3C0BB60F3}" sibTransId="{24F76B33-658E-44B1-955F-0B9DEDE6990A}"/>
    <dgm:cxn modelId="{D3CBB165-C7E4-4956-A603-D0EDF65BD8C1}" type="presOf" srcId="{5129A9C6-5903-4166-B346-F54FD9CB1608}" destId="{139B4D7A-3A3F-4CB5-BBC5-B9272095E003}" srcOrd="0" destOrd="0" presId="urn:microsoft.com/office/officeart/2005/8/layout/radial3"/>
    <dgm:cxn modelId="{56EC91B3-B0CC-4412-9A7A-EA7850FB1401}" type="presOf" srcId="{7A98F969-5377-4B73-9F69-2148832C93AD}" destId="{F4CD8F76-6580-4392-B8D6-A77933335339}" srcOrd="0" destOrd="0" presId="urn:microsoft.com/office/officeart/2005/8/layout/radial3"/>
    <dgm:cxn modelId="{015739B6-C07C-4471-B757-6119B136CED8}" type="presOf" srcId="{6CCE81D6-C1F4-409B-A6E9-AF5343FA8F0A}" destId="{264D13C7-19E5-4130-80A0-A9BF417E18A1}" srcOrd="0" destOrd="0" presId="urn:microsoft.com/office/officeart/2005/8/layout/radial3"/>
    <dgm:cxn modelId="{1BD79130-330D-442F-8895-DC96714A0EDC}" srcId="{9742BE5D-49AD-472E-BFB9-BD4DFE08FF19}" destId="{DAEE9ABD-14B8-4067-9F28-744153BDA2A5}" srcOrd="11" destOrd="0" parTransId="{3C2EA6CC-DCAC-4FBF-BA30-C11830D592AA}" sibTransId="{AE4C2621-F532-49B7-8EB4-A393575D6938}"/>
    <dgm:cxn modelId="{960EB350-BC7E-4DDA-A99B-E8FAB1122AE0}" srcId="{5129A9C6-5903-4166-B346-F54FD9CB1608}" destId="{9742BE5D-49AD-472E-BFB9-BD4DFE08FF19}" srcOrd="0" destOrd="0" parTransId="{8729FEC9-E98A-4C4F-8829-3774CD0F181E}" sibTransId="{D01A7883-543D-4C94-97B5-DB57190DA493}"/>
    <dgm:cxn modelId="{4ADE13A7-6463-4499-8F22-740C0AF993F4}" type="presOf" srcId="{9742BE5D-49AD-472E-BFB9-BD4DFE08FF19}" destId="{08BB3B47-0FB2-4E44-9806-2ADDC1116F64}" srcOrd="0" destOrd="0" presId="urn:microsoft.com/office/officeart/2005/8/layout/radial3"/>
    <dgm:cxn modelId="{5AD07C16-35AD-4B19-9089-32C0006DD442}" type="presOf" srcId="{B0BCA2BB-D314-4CA5-9602-CC080F6A64AB}" destId="{323D82C3-87FB-4710-A4A6-D0ECAAD4622E}" srcOrd="0" destOrd="0" presId="urn:microsoft.com/office/officeart/2005/8/layout/radial3"/>
    <dgm:cxn modelId="{E63AD908-33EE-4A0B-BBC8-4EB899D18670}" srcId="{9742BE5D-49AD-472E-BFB9-BD4DFE08FF19}" destId="{B0BCA2BB-D314-4CA5-9602-CC080F6A64AB}" srcOrd="9" destOrd="0" parTransId="{10BA8605-F4C7-46B7-A29B-681490918F73}" sibTransId="{47489D23-E5CF-43AE-9681-9B897446B11E}"/>
    <dgm:cxn modelId="{120D387D-6C91-4C2C-A670-DFD8771712AF}" srcId="{9742BE5D-49AD-472E-BFB9-BD4DFE08FF19}" destId="{7A98F969-5377-4B73-9F69-2148832C93AD}" srcOrd="10" destOrd="0" parTransId="{9D155B4A-BCC5-4A29-AC46-6158F13F6307}" sibTransId="{2EC45E20-8AEE-46DB-95D8-26E6BAD08F26}"/>
    <dgm:cxn modelId="{9CF3D864-B610-4E3F-BBB9-F3858DD6BD2D}" type="presOf" srcId="{CBB92A29-1127-4272-83C7-5438B88ECFFC}" destId="{A6A560CB-3AF0-4583-8092-3D2A1D1E9721}" srcOrd="0" destOrd="0" presId="urn:microsoft.com/office/officeart/2005/8/layout/radial3"/>
    <dgm:cxn modelId="{BA705FC5-7023-4433-A5C7-B34B15814886}" srcId="{9742BE5D-49AD-472E-BFB9-BD4DFE08FF19}" destId="{94F7135C-CF2A-4CE2-8143-1052C853A137}" srcOrd="7" destOrd="0" parTransId="{816E44F9-0981-46CA-9898-95A7A0F27127}" sibTransId="{14664EB5-DA48-47FC-90C8-640AD2EF298C}"/>
    <dgm:cxn modelId="{C85E95F5-1B29-4714-B439-950C5C180706}" type="presParOf" srcId="{139B4D7A-3A3F-4CB5-BBC5-B9272095E003}" destId="{CE7D87CA-6862-44A2-A545-E1AF8FCB1E3E}" srcOrd="0" destOrd="0" presId="urn:microsoft.com/office/officeart/2005/8/layout/radial3"/>
    <dgm:cxn modelId="{D5F8D301-ABF6-4BF2-98B2-9E05991C573C}" type="presParOf" srcId="{CE7D87CA-6862-44A2-A545-E1AF8FCB1E3E}" destId="{08BB3B47-0FB2-4E44-9806-2ADDC1116F64}" srcOrd="0" destOrd="0" presId="urn:microsoft.com/office/officeart/2005/8/layout/radial3"/>
    <dgm:cxn modelId="{6EFD9C4F-7C2C-4CD1-A5B7-98881B6F5FDA}" type="presParOf" srcId="{CE7D87CA-6862-44A2-A545-E1AF8FCB1E3E}" destId="{785A54F2-70A4-459D-AA15-CC47A0AA430C}" srcOrd="1" destOrd="0" presId="urn:microsoft.com/office/officeart/2005/8/layout/radial3"/>
    <dgm:cxn modelId="{819B07FC-0D09-4989-B6D0-215E80008F72}" type="presParOf" srcId="{CE7D87CA-6862-44A2-A545-E1AF8FCB1E3E}" destId="{A6A560CB-3AF0-4583-8092-3D2A1D1E9721}" srcOrd="2" destOrd="0" presId="urn:microsoft.com/office/officeart/2005/8/layout/radial3"/>
    <dgm:cxn modelId="{24C0EAC2-7C9C-4B59-B646-7BAC6633A5EE}" type="presParOf" srcId="{CE7D87CA-6862-44A2-A545-E1AF8FCB1E3E}" destId="{3D850F9D-46CB-42AA-9D77-D153526640B6}" srcOrd="3" destOrd="0" presId="urn:microsoft.com/office/officeart/2005/8/layout/radial3"/>
    <dgm:cxn modelId="{98519221-1C12-4B77-ABE8-67B7305ABBD5}" type="presParOf" srcId="{CE7D87CA-6862-44A2-A545-E1AF8FCB1E3E}" destId="{264D13C7-19E5-4130-80A0-A9BF417E18A1}" srcOrd="4" destOrd="0" presId="urn:microsoft.com/office/officeart/2005/8/layout/radial3"/>
    <dgm:cxn modelId="{988D694D-874D-423B-92AF-CB007F4ACF80}" type="presParOf" srcId="{CE7D87CA-6862-44A2-A545-E1AF8FCB1E3E}" destId="{61BE558C-06FA-4F5F-8DF4-44E158EECF44}" srcOrd="5" destOrd="0" presId="urn:microsoft.com/office/officeart/2005/8/layout/radial3"/>
    <dgm:cxn modelId="{917E2141-ABC3-4B06-A4F3-DFAB09DD7583}" type="presParOf" srcId="{CE7D87CA-6862-44A2-A545-E1AF8FCB1E3E}" destId="{01C0BB75-28AF-4199-9F9A-D7B606822745}" srcOrd="6" destOrd="0" presId="urn:microsoft.com/office/officeart/2005/8/layout/radial3"/>
    <dgm:cxn modelId="{7207B09D-58FC-407D-94E5-6B5003FF1A92}" type="presParOf" srcId="{CE7D87CA-6862-44A2-A545-E1AF8FCB1E3E}" destId="{55360EAA-C1EC-44B9-9B5D-438DE70E46B6}" srcOrd="7" destOrd="0" presId="urn:microsoft.com/office/officeart/2005/8/layout/radial3"/>
    <dgm:cxn modelId="{A2B10F4C-17B0-4C35-A558-F5836E496C48}" type="presParOf" srcId="{CE7D87CA-6862-44A2-A545-E1AF8FCB1E3E}" destId="{AF7E1CA3-B28C-4FD6-9D91-C6E8A074BD0D}" srcOrd="8" destOrd="0" presId="urn:microsoft.com/office/officeart/2005/8/layout/radial3"/>
    <dgm:cxn modelId="{5C533D56-EEBB-4601-A417-77975E8B569E}" type="presParOf" srcId="{CE7D87CA-6862-44A2-A545-E1AF8FCB1E3E}" destId="{7F3E95FE-6CEF-43F9-9CA4-23CCB9F80103}" srcOrd="9" destOrd="0" presId="urn:microsoft.com/office/officeart/2005/8/layout/radial3"/>
    <dgm:cxn modelId="{EF635656-7514-4FDE-BA2F-C05962BA75DE}" type="presParOf" srcId="{CE7D87CA-6862-44A2-A545-E1AF8FCB1E3E}" destId="{323D82C3-87FB-4710-A4A6-D0ECAAD4622E}" srcOrd="10" destOrd="0" presId="urn:microsoft.com/office/officeart/2005/8/layout/radial3"/>
    <dgm:cxn modelId="{B565F93C-AC97-45AE-BA74-418F506C15B1}" type="presParOf" srcId="{CE7D87CA-6862-44A2-A545-E1AF8FCB1E3E}" destId="{F4CD8F76-6580-4392-B8D6-A77933335339}" srcOrd="11" destOrd="0" presId="urn:microsoft.com/office/officeart/2005/8/layout/radial3"/>
    <dgm:cxn modelId="{E3FAB6C7-C710-43B4-A8C6-48D45CA3727A}" type="presParOf" srcId="{CE7D87CA-6862-44A2-A545-E1AF8FCB1E3E}" destId="{3655A4C8-7462-49E3-9298-D155819BA58F}" srcOrd="1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CD999E-5DC7-4490-A3BA-6A377598784F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438E0F-07C8-4263-A90D-8CF0121234EB}">
      <dgm:prSet phldrT="[Текст]" custT="1"/>
      <dgm:spPr/>
      <dgm:t>
        <a:bodyPr/>
        <a:lstStyle/>
        <a:p>
          <a:r>
            <a:rPr lang="uk-UA" sz="1400" dirty="0" smtClean="0"/>
            <a:t>Художньо-публіцистичні жанри</a:t>
          </a:r>
          <a:endParaRPr lang="ru-RU" sz="1400" dirty="0"/>
        </a:p>
      </dgm:t>
    </dgm:pt>
    <dgm:pt modelId="{0B416883-A7CA-4582-A63D-C654B28D9082}" type="parTrans" cxnId="{51C6153F-955B-4683-ABE6-85D041774A58}">
      <dgm:prSet/>
      <dgm:spPr/>
      <dgm:t>
        <a:bodyPr/>
        <a:lstStyle/>
        <a:p>
          <a:endParaRPr lang="ru-RU"/>
        </a:p>
      </dgm:t>
    </dgm:pt>
    <dgm:pt modelId="{5148546C-2221-45BB-909F-4FE302B36441}" type="sibTrans" cxnId="{51C6153F-955B-4683-ABE6-85D041774A58}">
      <dgm:prSet/>
      <dgm:spPr/>
      <dgm:t>
        <a:bodyPr/>
        <a:lstStyle/>
        <a:p>
          <a:endParaRPr lang="ru-RU"/>
        </a:p>
      </dgm:t>
    </dgm:pt>
    <dgm:pt modelId="{62D8C56B-8AB3-44A2-AE08-A1C1468BA1EB}">
      <dgm:prSet phldrT="[Текст]"/>
      <dgm:spPr/>
      <dgm:t>
        <a:bodyPr/>
        <a:lstStyle/>
        <a:p>
          <a:r>
            <a:rPr lang="uk-UA" dirty="0" smtClean="0"/>
            <a:t>гуморески</a:t>
          </a:r>
          <a:endParaRPr lang="ru-RU" dirty="0"/>
        </a:p>
      </dgm:t>
    </dgm:pt>
    <dgm:pt modelId="{4138F809-62C2-4C64-B9C7-77802BCBD366}" type="parTrans" cxnId="{86DE9DFA-EC8B-45F9-AEF5-91E6CA03A5CB}">
      <dgm:prSet/>
      <dgm:spPr/>
      <dgm:t>
        <a:bodyPr/>
        <a:lstStyle/>
        <a:p>
          <a:endParaRPr lang="ru-RU"/>
        </a:p>
      </dgm:t>
    </dgm:pt>
    <dgm:pt modelId="{ACB9A57E-185D-4934-B43D-14E1C6E79F2A}" type="sibTrans" cxnId="{86DE9DFA-EC8B-45F9-AEF5-91E6CA03A5CB}">
      <dgm:prSet/>
      <dgm:spPr/>
      <dgm:t>
        <a:bodyPr/>
        <a:lstStyle/>
        <a:p>
          <a:endParaRPr lang="ru-RU"/>
        </a:p>
      </dgm:t>
    </dgm:pt>
    <dgm:pt modelId="{E4FA3D95-1B17-4454-831D-8706C1EC98F2}">
      <dgm:prSet phldrT="[Текст]" custT="1"/>
      <dgm:spPr/>
      <dgm:t>
        <a:bodyPr/>
        <a:lstStyle/>
        <a:p>
          <a:r>
            <a:rPr lang="uk-UA" sz="1400" dirty="0" smtClean="0"/>
            <a:t>життєві історії</a:t>
          </a:r>
          <a:endParaRPr lang="ru-RU" sz="1400" dirty="0"/>
        </a:p>
      </dgm:t>
    </dgm:pt>
    <dgm:pt modelId="{B50B3529-52A7-4615-9FB8-33B4C2EE8D64}" type="parTrans" cxnId="{12B7406E-3048-4CFF-875F-9E87B10C603B}">
      <dgm:prSet/>
      <dgm:spPr/>
      <dgm:t>
        <a:bodyPr/>
        <a:lstStyle/>
        <a:p>
          <a:endParaRPr lang="ru-RU"/>
        </a:p>
      </dgm:t>
    </dgm:pt>
    <dgm:pt modelId="{3885EF83-A3D1-4F7D-8B78-223C5D61394B}" type="sibTrans" cxnId="{12B7406E-3048-4CFF-875F-9E87B10C603B}">
      <dgm:prSet/>
      <dgm:spPr/>
      <dgm:t>
        <a:bodyPr/>
        <a:lstStyle/>
        <a:p>
          <a:endParaRPr lang="ru-RU"/>
        </a:p>
      </dgm:t>
    </dgm:pt>
    <dgm:pt modelId="{36C9F889-17EF-4B09-B171-70845F36B50B}">
      <dgm:prSet phldrT="[Текст]"/>
      <dgm:spPr/>
      <dgm:t>
        <a:bodyPr/>
        <a:lstStyle/>
        <a:p>
          <a:r>
            <a:rPr lang="uk-UA" dirty="0" smtClean="0"/>
            <a:t>подорожні нариси</a:t>
          </a:r>
          <a:endParaRPr lang="ru-RU" dirty="0"/>
        </a:p>
      </dgm:t>
    </dgm:pt>
    <dgm:pt modelId="{BCFF4416-72D3-4D66-9FAA-479D75A9CCF9}" type="parTrans" cxnId="{4794B510-2849-47FD-B66D-C47936167EEC}">
      <dgm:prSet/>
      <dgm:spPr/>
      <dgm:t>
        <a:bodyPr/>
        <a:lstStyle/>
        <a:p>
          <a:endParaRPr lang="ru-RU"/>
        </a:p>
      </dgm:t>
    </dgm:pt>
    <dgm:pt modelId="{BDAC7BB9-5757-4418-9407-FA2FE1AA6585}" type="sibTrans" cxnId="{4794B510-2849-47FD-B66D-C47936167EEC}">
      <dgm:prSet/>
      <dgm:spPr/>
      <dgm:t>
        <a:bodyPr/>
        <a:lstStyle/>
        <a:p>
          <a:endParaRPr lang="ru-RU"/>
        </a:p>
      </dgm:t>
    </dgm:pt>
    <dgm:pt modelId="{BA323D43-CD29-4579-92AE-B2FD5A172AB9}">
      <dgm:prSet phldrT="[Текст]" custT="1"/>
      <dgm:spPr/>
      <dgm:t>
        <a:bodyPr/>
        <a:lstStyle/>
        <a:p>
          <a:r>
            <a:rPr lang="uk-UA" sz="1400" dirty="0" smtClean="0"/>
            <a:t>замальовки</a:t>
          </a:r>
          <a:endParaRPr lang="ru-RU" sz="1400" dirty="0"/>
        </a:p>
      </dgm:t>
    </dgm:pt>
    <dgm:pt modelId="{E444ED03-20B7-4D5B-BFBF-254B1DDF75FD}" type="parTrans" cxnId="{09BFC585-FBA8-4A4B-9195-73A8A538374A}">
      <dgm:prSet/>
      <dgm:spPr/>
      <dgm:t>
        <a:bodyPr/>
        <a:lstStyle/>
        <a:p>
          <a:endParaRPr lang="ru-RU"/>
        </a:p>
      </dgm:t>
    </dgm:pt>
    <dgm:pt modelId="{31058642-7EDF-4F55-9ECF-E7E7A3121E40}" type="sibTrans" cxnId="{09BFC585-FBA8-4A4B-9195-73A8A538374A}">
      <dgm:prSet/>
      <dgm:spPr/>
      <dgm:t>
        <a:bodyPr/>
        <a:lstStyle/>
        <a:p>
          <a:endParaRPr lang="ru-RU"/>
        </a:p>
      </dgm:t>
    </dgm:pt>
    <dgm:pt modelId="{794E9C45-9A75-4B4D-A493-1BAB36C09FE2}">
      <dgm:prSet phldrT="[Текст]"/>
      <dgm:spPr/>
      <dgm:t>
        <a:bodyPr/>
        <a:lstStyle/>
        <a:p>
          <a:r>
            <a:rPr lang="uk-UA" dirty="0" smtClean="0"/>
            <a:t>фейлетони</a:t>
          </a:r>
          <a:endParaRPr lang="ru-RU" dirty="0"/>
        </a:p>
      </dgm:t>
    </dgm:pt>
    <dgm:pt modelId="{4CBE5F3A-684E-4768-A087-DE5702629FFE}" type="parTrans" cxnId="{AB88D1CD-106F-442A-A8DB-F15A63EF34F0}">
      <dgm:prSet/>
      <dgm:spPr/>
      <dgm:t>
        <a:bodyPr/>
        <a:lstStyle/>
        <a:p>
          <a:endParaRPr lang="ru-RU"/>
        </a:p>
      </dgm:t>
    </dgm:pt>
    <dgm:pt modelId="{826A787A-FD5B-4026-B5F9-5E84DE7A83DE}" type="sibTrans" cxnId="{AB88D1CD-106F-442A-A8DB-F15A63EF34F0}">
      <dgm:prSet/>
      <dgm:spPr/>
      <dgm:t>
        <a:bodyPr/>
        <a:lstStyle/>
        <a:p>
          <a:endParaRPr lang="ru-RU"/>
        </a:p>
      </dgm:t>
    </dgm:pt>
    <dgm:pt modelId="{0BF633BF-84EE-4EA4-8C34-99E1E5DA5DA2}">
      <dgm:prSet phldrT="[Текст]"/>
      <dgm:spPr/>
      <dgm:t>
        <a:bodyPr/>
        <a:lstStyle/>
        <a:p>
          <a:r>
            <a:rPr lang="uk-UA" dirty="0" smtClean="0"/>
            <a:t>памфлети</a:t>
          </a:r>
          <a:endParaRPr lang="ru-RU" dirty="0"/>
        </a:p>
      </dgm:t>
    </dgm:pt>
    <dgm:pt modelId="{E5AEB842-F842-4EA4-A90A-9C7D97810DC8}" type="parTrans" cxnId="{05A2E396-B602-4157-ACDA-F873346F212B}">
      <dgm:prSet/>
      <dgm:spPr/>
      <dgm:t>
        <a:bodyPr/>
        <a:lstStyle/>
        <a:p>
          <a:endParaRPr lang="ru-RU"/>
        </a:p>
      </dgm:t>
    </dgm:pt>
    <dgm:pt modelId="{A76DF7B3-A8FC-48F2-83B6-5D8B451AEE24}" type="sibTrans" cxnId="{05A2E396-B602-4157-ACDA-F873346F212B}">
      <dgm:prSet/>
      <dgm:spPr/>
      <dgm:t>
        <a:bodyPr/>
        <a:lstStyle/>
        <a:p>
          <a:endParaRPr lang="ru-RU"/>
        </a:p>
      </dgm:t>
    </dgm:pt>
    <dgm:pt modelId="{5690F52C-1380-464E-98DF-02B1602E7F1C}">
      <dgm:prSet phldrT="[Текст]" custT="1"/>
      <dgm:spPr/>
      <dgm:t>
        <a:bodyPr/>
        <a:lstStyle/>
        <a:p>
          <a:r>
            <a:rPr lang="uk-UA" sz="1400" dirty="0" smtClean="0"/>
            <a:t>портретні нариси</a:t>
          </a:r>
          <a:endParaRPr lang="ru-RU" sz="1400" dirty="0"/>
        </a:p>
      </dgm:t>
    </dgm:pt>
    <dgm:pt modelId="{F1963FC0-1CA9-4EE5-B629-FA1E2B883433}" type="parTrans" cxnId="{4EB8EB5C-02D0-4169-A708-89033D216258}">
      <dgm:prSet/>
      <dgm:spPr/>
      <dgm:t>
        <a:bodyPr/>
        <a:lstStyle/>
        <a:p>
          <a:endParaRPr lang="ru-RU"/>
        </a:p>
      </dgm:t>
    </dgm:pt>
    <dgm:pt modelId="{B60529EF-1E41-4B7A-A2AF-AACB49872FFD}" type="sibTrans" cxnId="{4EB8EB5C-02D0-4169-A708-89033D216258}">
      <dgm:prSet/>
      <dgm:spPr/>
      <dgm:t>
        <a:bodyPr/>
        <a:lstStyle/>
        <a:p>
          <a:endParaRPr lang="ru-RU"/>
        </a:p>
      </dgm:t>
    </dgm:pt>
    <dgm:pt modelId="{CB8FF947-2658-4A63-B8C7-5CD835CD516B}">
      <dgm:prSet phldrT="[Текст]" custT="1"/>
      <dgm:spPr/>
      <dgm:t>
        <a:bodyPr/>
        <a:lstStyle/>
        <a:p>
          <a:r>
            <a:rPr lang="uk-UA" sz="1400" dirty="0" smtClean="0"/>
            <a:t>портретні </a:t>
          </a:r>
          <a:r>
            <a:rPr lang="uk-UA" sz="1400" dirty="0" err="1" smtClean="0"/>
            <a:t>інтерв</a:t>
          </a:r>
          <a:r>
            <a:rPr lang="en-US" sz="1400" dirty="0" smtClean="0"/>
            <a:t>’</a:t>
          </a:r>
          <a:r>
            <a:rPr lang="ru-RU" sz="1400" dirty="0" smtClean="0"/>
            <a:t>ю</a:t>
          </a:r>
          <a:endParaRPr lang="ru-RU" sz="1400" dirty="0"/>
        </a:p>
      </dgm:t>
    </dgm:pt>
    <dgm:pt modelId="{87B4CC54-8DF2-4A0C-9173-C804C7478067}" type="parTrans" cxnId="{FFE229FD-6A85-405D-B247-A3B18F130E60}">
      <dgm:prSet/>
      <dgm:spPr/>
      <dgm:t>
        <a:bodyPr/>
        <a:lstStyle/>
        <a:p>
          <a:endParaRPr lang="ru-RU"/>
        </a:p>
      </dgm:t>
    </dgm:pt>
    <dgm:pt modelId="{B80A392E-B245-483C-8FC6-25944076BB93}" type="sibTrans" cxnId="{FFE229FD-6A85-405D-B247-A3B18F130E60}">
      <dgm:prSet/>
      <dgm:spPr/>
      <dgm:t>
        <a:bodyPr/>
        <a:lstStyle/>
        <a:p>
          <a:endParaRPr lang="ru-RU"/>
        </a:p>
      </dgm:t>
    </dgm:pt>
    <dgm:pt modelId="{5AA4FADA-5BA4-4E02-9805-0BD40F3B6B72}">
      <dgm:prSet phldrT="[Текст]" custT="1"/>
      <dgm:spPr/>
      <dgm:t>
        <a:bodyPr/>
        <a:lstStyle/>
        <a:p>
          <a:r>
            <a:rPr lang="ru-RU" sz="1400" dirty="0" err="1" smtClean="0"/>
            <a:t>авторськ</a:t>
          </a:r>
          <a:r>
            <a:rPr lang="uk-UA" sz="1400" dirty="0" smtClean="0"/>
            <a:t>і</a:t>
          </a:r>
          <a:r>
            <a:rPr lang="ru-RU" sz="1400" dirty="0" smtClean="0"/>
            <a:t> колонки</a:t>
          </a:r>
          <a:endParaRPr lang="ru-RU" sz="1400" dirty="0"/>
        </a:p>
      </dgm:t>
    </dgm:pt>
    <dgm:pt modelId="{E46E600D-9FA8-4AA3-BE15-FBCFED11F56D}" type="parTrans" cxnId="{E8DAE4C5-DBC5-473F-AA20-67185E111CAE}">
      <dgm:prSet/>
      <dgm:spPr/>
      <dgm:t>
        <a:bodyPr/>
        <a:lstStyle/>
        <a:p>
          <a:endParaRPr lang="ru-RU"/>
        </a:p>
      </dgm:t>
    </dgm:pt>
    <dgm:pt modelId="{A058722A-79D0-43BB-B0DB-42C98FEB4980}" type="sibTrans" cxnId="{E8DAE4C5-DBC5-473F-AA20-67185E111CAE}">
      <dgm:prSet/>
      <dgm:spPr/>
      <dgm:t>
        <a:bodyPr/>
        <a:lstStyle/>
        <a:p>
          <a:endParaRPr lang="ru-RU"/>
        </a:p>
      </dgm:t>
    </dgm:pt>
    <dgm:pt modelId="{61DA56E5-66E6-4D0B-AE5C-76674A60EEA2}">
      <dgm:prSet phldrT="[Текст]" custT="1"/>
      <dgm:spPr/>
      <dgm:t>
        <a:bodyPr/>
        <a:lstStyle/>
        <a:p>
          <a:r>
            <a:rPr lang="uk-UA" sz="1400" dirty="0" smtClean="0"/>
            <a:t>сатиричні коментарі</a:t>
          </a:r>
          <a:endParaRPr lang="ru-RU" sz="1400" dirty="0"/>
        </a:p>
      </dgm:t>
    </dgm:pt>
    <dgm:pt modelId="{8171371B-87A9-44BD-8151-A6C906529FAE}" type="parTrans" cxnId="{DBE45859-1BC6-403D-B742-EED022ECFA84}">
      <dgm:prSet/>
      <dgm:spPr/>
      <dgm:t>
        <a:bodyPr/>
        <a:lstStyle/>
        <a:p>
          <a:endParaRPr lang="ru-RU"/>
        </a:p>
      </dgm:t>
    </dgm:pt>
    <dgm:pt modelId="{6360FAC4-8776-4D0D-8BB3-0FDE20E1AC41}" type="sibTrans" cxnId="{DBE45859-1BC6-403D-B742-EED022ECFA84}">
      <dgm:prSet/>
      <dgm:spPr/>
      <dgm:t>
        <a:bodyPr/>
        <a:lstStyle/>
        <a:p>
          <a:endParaRPr lang="ru-RU"/>
        </a:p>
      </dgm:t>
    </dgm:pt>
    <dgm:pt modelId="{853B7E49-5FF5-4AE1-8FB7-0CCD5ED2D283}" type="pres">
      <dgm:prSet presAssocID="{AACD999E-5DC7-4490-A3BA-6A377598784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F5A01C-940C-425C-A08D-226E0E2D4D0B}" type="pres">
      <dgm:prSet presAssocID="{AACD999E-5DC7-4490-A3BA-6A377598784F}" presName="radial" presStyleCnt="0">
        <dgm:presLayoutVars>
          <dgm:animLvl val="ctr"/>
        </dgm:presLayoutVars>
      </dgm:prSet>
      <dgm:spPr/>
    </dgm:pt>
    <dgm:pt modelId="{A5F44714-D0AA-4E0B-8138-0E7C892C038B}" type="pres">
      <dgm:prSet presAssocID="{07438E0F-07C8-4263-A90D-8CF0121234EB}" presName="centerShape" presStyleLbl="vennNode1" presStyleIdx="0" presStyleCnt="11"/>
      <dgm:spPr/>
      <dgm:t>
        <a:bodyPr/>
        <a:lstStyle/>
        <a:p>
          <a:endParaRPr lang="ru-RU"/>
        </a:p>
      </dgm:t>
    </dgm:pt>
    <dgm:pt modelId="{728E8899-9792-460E-BB50-4FDBEEFFE88D}" type="pres">
      <dgm:prSet presAssocID="{62D8C56B-8AB3-44A2-AE08-A1C1468BA1EB}" presName="node" presStyleLbl="venn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51AC3-8CFA-4076-97FE-D89C79878A81}" type="pres">
      <dgm:prSet presAssocID="{E4FA3D95-1B17-4454-831D-8706C1EC98F2}" presName="node" presStyleLbl="venn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F0872-9ED1-4471-A835-3750984D251D}" type="pres">
      <dgm:prSet presAssocID="{36C9F889-17EF-4B09-B171-70845F36B50B}" presName="node" presStyleLbl="venn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6E3E8-CFA4-46B0-9638-52B545A3FF20}" type="pres">
      <dgm:prSet presAssocID="{BA323D43-CD29-4579-92AE-B2FD5A172AB9}" presName="node" presStyleLbl="venn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20C8D-579E-4A6E-A484-2BFFB0725D4D}" type="pres">
      <dgm:prSet presAssocID="{794E9C45-9A75-4B4D-A493-1BAB36C09FE2}" presName="node" presStyleLbl="venn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414BB-621E-4F11-BF72-5121F4C7F4AC}" type="pres">
      <dgm:prSet presAssocID="{0BF633BF-84EE-4EA4-8C34-99E1E5DA5DA2}" presName="node" presStyleLbl="venn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78FAA-E15B-419E-9402-CE0333248947}" type="pres">
      <dgm:prSet presAssocID="{5690F52C-1380-464E-98DF-02B1602E7F1C}" presName="node" presStyleLbl="venn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379DF-608B-408A-801F-F957BD0D8D5F}" type="pres">
      <dgm:prSet presAssocID="{CB8FF947-2658-4A63-B8C7-5CD835CD516B}" presName="node" presStyleLbl="venn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37EF9-10C8-433E-9740-38EB399698C1}" type="pres">
      <dgm:prSet presAssocID="{5AA4FADA-5BA4-4E02-9805-0BD40F3B6B72}" presName="node" presStyleLbl="venn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FD0BA-3CCC-441F-9575-465590642687}" type="pres">
      <dgm:prSet presAssocID="{61DA56E5-66E6-4D0B-AE5C-76674A60EEA2}" presName="node" presStyleLbl="venn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BFC585-FBA8-4A4B-9195-73A8A538374A}" srcId="{07438E0F-07C8-4263-A90D-8CF0121234EB}" destId="{BA323D43-CD29-4579-92AE-B2FD5A172AB9}" srcOrd="3" destOrd="0" parTransId="{E444ED03-20B7-4D5B-BFBF-254B1DDF75FD}" sibTransId="{31058642-7EDF-4F55-9ECF-E7E7A3121E40}"/>
    <dgm:cxn modelId="{05A2E396-B602-4157-ACDA-F873346F212B}" srcId="{07438E0F-07C8-4263-A90D-8CF0121234EB}" destId="{0BF633BF-84EE-4EA4-8C34-99E1E5DA5DA2}" srcOrd="5" destOrd="0" parTransId="{E5AEB842-F842-4EA4-A90A-9C7D97810DC8}" sibTransId="{A76DF7B3-A8FC-48F2-83B6-5D8B451AEE24}"/>
    <dgm:cxn modelId="{E8DAE4C5-DBC5-473F-AA20-67185E111CAE}" srcId="{07438E0F-07C8-4263-A90D-8CF0121234EB}" destId="{5AA4FADA-5BA4-4E02-9805-0BD40F3B6B72}" srcOrd="8" destOrd="0" parTransId="{E46E600D-9FA8-4AA3-BE15-FBCFED11F56D}" sibTransId="{A058722A-79D0-43BB-B0DB-42C98FEB4980}"/>
    <dgm:cxn modelId="{DF9CDEBD-5FCF-43E1-916F-4879F562A081}" type="presOf" srcId="{E4FA3D95-1B17-4454-831D-8706C1EC98F2}" destId="{8DB51AC3-8CFA-4076-97FE-D89C79878A81}" srcOrd="0" destOrd="0" presId="urn:microsoft.com/office/officeart/2005/8/layout/radial3"/>
    <dgm:cxn modelId="{E7732403-DBE6-4291-8A86-28AA1E83DE0C}" type="presOf" srcId="{62D8C56B-8AB3-44A2-AE08-A1C1468BA1EB}" destId="{728E8899-9792-460E-BB50-4FDBEEFFE88D}" srcOrd="0" destOrd="0" presId="urn:microsoft.com/office/officeart/2005/8/layout/radial3"/>
    <dgm:cxn modelId="{01EF93FF-BA37-4149-9E09-967448D51877}" type="presOf" srcId="{794E9C45-9A75-4B4D-A493-1BAB36C09FE2}" destId="{0F220C8D-579E-4A6E-A484-2BFFB0725D4D}" srcOrd="0" destOrd="0" presId="urn:microsoft.com/office/officeart/2005/8/layout/radial3"/>
    <dgm:cxn modelId="{86DE9DFA-EC8B-45F9-AEF5-91E6CA03A5CB}" srcId="{07438E0F-07C8-4263-A90D-8CF0121234EB}" destId="{62D8C56B-8AB3-44A2-AE08-A1C1468BA1EB}" srcOrd="0" destOrd="0" parTransId="{4138F809-62C2-4C64-B9C7-77802BCBD366}" sibTransId="{ACB9A57E-185D-4934-B43D-14E1C6E79F2A}"/>
    <dgm:cxn modelId="{4BE34BEF-EE07-4226-895B-BB569135574E}" type="presOf" srcId="{0BF633BF-84EE-4EA4-8C34-99E1E5DA5DA2}" destId="{2E3414BB-621E-4F11-BF72-5121F4C7F4AC}" srcOrd="0" destOrd="0" presId="urn:microsoft.com/office/officeart/2005/8/layout/radial3"/>
    <dgm:cxn modelId="{12B7406E-3048-4CFF-875F-9E87B10C603B}" srcId="{07438E0F-07C8-4263-A90D-8CF0121234EB}" destId="{E4FA3D95-1B17-4454-831D-8706C1EC98F2}" srcOrd="1" destOrd="0" parTransId="{B50B3529-52A7-4615-9FB8-33B4C2EE8D64}" sibTransId="{3885EF83-A3D1-4F7D-8B78-223C5D61394B}"/>
    <dgm:cxn modelId="{5DB489E1-91C4-4277-9BCB-9DC6805D15DF}" type="presOf" srcId="{CB8FF947-2658-4A63-B8C7-5CD835CD516B}" destId="{6D2379DF-608B-408A-801F-F957BD0D8D5F}" srcOrd="0" destOrd="0" presId="urn:microsoft.com/office/officeart/2005/8/layout/radial3"/>
    <dgm:cxn modelId="{DBE45859-1BC6-403D-B742-EED022ECFA84}" srcId="{07438E0F-07C8-4263-A90D-8CF0121234EB}" destId="{61DA56E5-66E6-4D0B-AE5C-76674A60EEA2}" srcOrd="9" destOrd="0" parTransId="{8171371B-87A9-44BD-8151-A6C906529FAE}" sibTransId="{6360FAC4-8776-4D0D-8BB3-0FDE20E1AC41}"/>
    <dgm:cxn modelId="{0718500C-F6C2-4AAB-BC51-A15EC35FAD42}" type="presOf" srcId="{61DA56E5-66E6-4D0B-AE5C-76674A60EEA2}" destId="{434FD0BA-3CCC-441F-9575-465590642687}" srcOrd="0" destOrd="0" presId="urn:microsoft.com/office/officeart/2005/8/layout/radial3"/>
    <dgm:cxn modelId="{4794B510-2849-47FD-B66D-C47936167EEC}" srcId="{07438E0F-07C8-4263-A90D-8CF0121234EB}" destId="{36C9F889-17EF-4B09-B171-70845F36B50B}" srcOrd="2" destOrd="0" parTransId="{BCFF4416-72D3-4D66-9FAA-479D75A9CCF9}" sibTransId="{BDAC7BB9-5757-4418-9407-FA2FE1AA6585}"/>
    <dgm:cxn modelId="{FFE229FD-6A85-405D-B247-A3B18F130E60}" srcId="{07438E0F-07C8-4263-A90D-8CF0121234EB}" destId="{CB8FF947-2658-4A63-B8C7-5CD835CD516B}" srcOrd="7" destOrd="0" parTransId="{87B4CC54-8DF2-4A0C-9173-C804C7478067}" sibTransId="{B80A392E-B245-483C-8FC6-25944076BB93}"/>
    <dgm:cxn modelId="{580CF767-E560-4EE0-A767-F30E5A475AB1}" type="presOf" srcId="{36C9F889-17EF-4B09-B171-70845F36B50B}" destId="{DEFF0872-9ED1-4471-A835-3750984D251D}" srcOrd="0" destOrd="0" presId="urn:microsoft.com/office/officeart/2005/8/layout/radial3"/>
    <dgm:cxn modelId="{1E22FBF9-32B2-4E90-8DB4-56DE71115816}" type="presOf" srcId="{BA323D43-CD29-4579-92AE-B2FD5A172AB9}" destId="{5FB6E3E8-CFA4-46B0-9638-52B545A3FF20}" srcOrd="0" destOrd="0" presId="urn:microsoft.com/office/officeart/2005/8/layout/radial3"/>
    <dgm:cxn modelId="{2E0FF766-B340-4F86-8E49-7F4B874052D9}" type="presOf" srcId="{AACD999E-5DC7-4490-A3BA-6A377598784F}" destId="{853B7E49-5FF5-4AE1-8FB7-0CCD5ED2D283}" srcOrd="0" destOrd="0" presId="urn:microsoft.com/office/officeart/2005/8/layout/radial3"/>
    <dgm:cxn modelId="{89814310-13E0-4CE8-855C-730BBEEDA23A}" type="presOf" srcId="{07438E0F-07C8-4263-A90D-8CF0121234EB}" destId="{A5F44714-D0AA-4E0B-8138-0E7C892C038B}" srcOrd="0" destOrd="0" presId="urn:microsoft.com/office/officeart/2005/8/layout/radial3"/>
    <dgm:cxn modelId="{4EB8EB5C-02D0-4169-A708-89033D216258}" srcId="{07438E0F-07C8-4263-A90D-8CF0121234EB}" destId="{5690F52C-1380-464E-98DF-02B1602E7F1C}" srcOrd="6" destOrd="0" parTransId="{F1963FC0-1CA9-4EE5-B629-FA1E2B883433}" sibTransId="{B60529EF-1E41-4B7A-A2AF-AACB49872FFD}"/>
    <dgm:cxn modelId="{51C6153F-955B-4683-ABE6-85D041774A58}" srcId="{AACD999E-5DC7-4490-A3BA-6A377598784F}" destId="{07438E0F-07C8-4263-A90D-8CF0121234EB}" srcOrd="0" destOrd="0" parTransId="{0B416883-A7CA-4582-A63D-C654B28D9082}" sibTransId="{5148546C-2221-45BB-909F-4FE302B36441}"/>
    <dgm:cxn modelId="{155B6830-8675-44ED-B576-C3B01CD69420}" type="presOf" srcId="{5AA4FADA-5BA4-4E02-9805-0BD40F3B6B72}" destId="{39637EF9-10C8-433E-9740-38EB399698C1}" srcOrd="0" destOrd="0" presId="urn:microsoft.com/office/officeart/2005/8/layout/radial3"/>
    <dgm:cxn modelId="{AB88D1CD-106F-442A-A8DB-F15A63EF34F0}" srcId="{07438E0F-07C8-4263-A90D-8CF0121234EB}" destId="{794E9C45-9A75-4B4D-A493-1BAB36C09FE2}" srcOrd="4" destOrd="0" parTransId="{4CBE5F3A-684E-4768-A087-DE5702629FFE}" sibTransId="{826A787A-FD5B-4026-B5F9-5E84DE7A83DE}"/>
    <dgm:cxn modelId="{8A7F047F-5F54-4475-92E2-FA4245373DAB}" type="presOf" srcId="{5690F52C-1380-464E-98DF-02B1602E7F1C}" destId="{1E578FAA-E15B-419E-9402-CE0333248947}" srcOrd="0" destOrd="0" presId="urn:microsoft.com/office/officeart/2005/8/layout/radial3"/>
    <dgm:cxn modelId="{A4930115-66B0-4677-9453-84FB0D8D8A4D}" type="presParOf" srcId="{853B7E49-5FF5-4AE1-8FB7-0CCD5ED2D283}" destId="{C1F5A01C-940C-425C-A08D-226E0E2D4D0B}" srcOrd="0" destOrd="0" presId="urn:microsoft.com/office/officeart/2005/8/layout/radial3"/>
    <dgm:cxn modelId="{EB6DEA85-A9C7-4E27-9B2C-D861B67FD2C8}" type="presParOf" srcId="{C1F5A01C-940C-425C-A08D-226E0E2D4D0B}" destId="{A5F44714-D0AA-4E0B-8138-0E7C892C038B}" srcOrd="0" destOrd="0" presId="urn:microsoft.com/office/officeart/2005/8/layout/radial3"/>
    <dgm:cxn modelId="{9C536904-DF90-4DC9-AFA8-B58193BF41C0}" type="presParOf" srcId="{C1F5A01C-940C-425C-A08D-226E0E2D4D0B}" destId="{728E8899-9792-460E-BB50-4FDBEEFFE88D}" srcOrd="1" destOrd="0" presId="urn:microsoft.com/office/officeart/2005/8/layout/radial3"/>
    <dgm:cxn modelId="{3499B8F9-9339-4C67-8076-87031DA1F493}" type="presParOf" srcId="{C1F5A01C-940C-425C-A08D-226E0E2D4D0B}" destId="{8DB51AC3-8CFA-4076-97FE-D89C79878A81}" srcOrd="2" destOrd="0" presId="urn:microsoft.com/office/officeart/2005/8/layout/radial3"/>
    <dgm:cxn modelId="{0CDADF66-A464-4E4E-A437-69A497F0D556}" type="presParOf" srcId="{C1F5A01C-940C-425C-A08D-226E0E2D4D0B}" destId="{DEFF0872-9ED1-4471-A835-3750984D251D}" srcOrd="3" destOrd="0" presId="urn:microsoft.com/office/officeart/2005/8/layout/radial3"/>
    <dgm:cxn modelId="{A99C8875-3FC9-4FC3-9AB4-112C0F2FD500}" type="presParOf" srcId="{C1F5A01C-940C-425C-A08D-226E0E2D4D0B}" destId="{5FB6E3E8-CFA4-46B0-9638-52B545A3FF20}" srcOrd="4" destOrd="0" presId="urn:microsoft.com/office/officeart/2005/8/layout/radial3"/>
    <dgm:cxn modelId="{F93E7027-4F1B-4410-A966-2E4369D49D58}" type="presParOf" srcId="{C1F5A01C-940C-425C-A08D-226E0E2D4D0B}" destId="{0F220C8D-579E-4A6E-A484-2BFFB0725D4D}" srcOrd="5" destOrd="0" presId="urn:microsoft.com/office/officeart/2005/8/layout/radial3"/>
    <dgm:cxn modelId="{A0EFEDD2-F771-4541-86EB-2207ECEA41E3}" type="presParOf" srcId="{C1F5A01C-940C-425C-A08D-226E0E2D4D0B}" destId="{2E3414BB-621E-4F11-BF72-5121F4C7F4AC}" srcOrd="6" destOrd="0" presId="urn:microsoft.com/office/officeart/2005/8/layout/radial3"/>
    <dgm:cxn modelId="{61BAFA7E-11C4-4D78-9575-877F0FDD9421}" type="presParOf" srcId="{C1F5A01C-940C-425C-A08D-226E0E2D4D0B}" destId="{1E578FAA-E15B-419E-9402-CE0333248947}" srcOrd="7" destOrd="0" presId="urn:microsoft.com/office/officeart/2005/8/layout/radial3"/>
    <dgm:cxn modelId="{16543BA9-8247-4710-A611-08EA24232912}" type="presParOf" srcId="{C1F5A01C-940C-425C-A08D-226E0E2D4D0B}" destId="{6D2379DF-608B-408A-801F-F957BD0D8D5F}" srcOrd="8" destOrd="0" presId="urn:microsoft.com/office/officeart/2005/8/layout/radial3"/>
    <dgm:cxn modelId="{4F98B24F-D0F0-4F9C-8DF8-B5BFD9D61C05}" type="presParOf" srcId="{C1F5A01C-940C-425C-A08D-226E0E2D4D0B}" destId="{39637EF9-10C8-433E-9740-38EB399698C1}" srcOrd="9" destOrd="0" presId="urn:microsoft.com/office/officeart/2005/8/layout/radial3"/>
    <dgm:cxn modelId="{A237F9E4-8756-4AD1-A962-FE9116A60799}" type="presParOf" srcId="{C1F5A01C-940C-425C-A08D-226E0E2D4D0B}" destId="{434FD0BA-3CCC-441F-9575-465590642687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F587D-586C-428D-931B-7D13DAA89AF0}">
      <dsp:nvSpPr>
        <dsp:cNvPr id="0" name=""/>
        <dsp:cNvSpPr/>
      </dsp:nvSpPr>
      <dsp:spPr>
        <a:xfrm>
          <a:off x="2477054" y="-362972"/>
          <a:ext cx="1152125" cy="1461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Концепція спорту як державної ідеологеми </a:t>
          </a:r>
          <a:endParaRPr lang="ru-RU" sz="1400" kern="1200" dirty="0"/>
        </a:p>
      </dsp:txBody>
      <dsp:txXfrm>
        <a:off x="2533296" y="-306730"/>
        <a:ext cx="1039641" cy="1349201"/>
      </dsp:txXfrm>
    </dsp:sp>
    <dsp:sp modelId="{F70F3075-3D97-4D42-8E92-1041BE2965E6}">
      <dsp:nvSpPr>
        <dsp:cNvPr id="0" name=""/>
        <dsp:cNvSpPr/>
      </dsp:nvSpPr>
      <dsp:spPr>
        <a:xfrm>
          <a:off x="1378595" y="367870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2254320" y="103580"/>
              </a:moveTo>
              <a:arcTo wR="1674521" hR="1674521" stAng="17415480" swAng="803006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15B18-430C-4FE4-957B-1BD17A3FC933}">
      <dsp:nvSpPr>
        <dsp:cNvPr id="0" name=""/>
        <dsp:cNvSpPr/>
      </dsp:nvSpPr>
      <dsp:spPr>
        <a:xfrm>
          <a:off x="3984103" y="591838"/>
          <a:ext cx="1038382" cy="12265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Концепція спорту як театр</a:t>
          </a:r>
          <a:r>
            <a:rPr lang="ru-RU" sz="1400" kern="1200" dirty="0" smtClean="0"/>
            <a:t>у</a:t>
          </a:r>
          <a:r>
            <a:rPr lang="uk-UA" sz="1400" kern="1200" smtClean="0"/>
            <a:t>, мистецтва </a:t>
          </a:r>
          <a:endParaRPr lang="ru-RU" sz="1400" kern="1200" dirty="0"/>
        </a:p>
      </dsp:txBody>
      <dsp:txXfrm>
        <a:off x="4034793" y="642528"/>
        <a:ext cx="937002" cy="1125204"/>
      </dsp:txXfrm>
    </dsp:sp>
    <dsp:sp modelId="{B5DA0910-0F24-47C3-AD1F-7E33C6E6692B}">
      <dsp:nvSpPr>
        <dsp:cNvPr id="0" name=""/>
        <dsp:cNvSpPr/>
      </dsp:nvSpPr>
      <dsp:spPr>
        <a:xfrm>
          <a:off x="1378595" y="367870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3334565" y="1454811"/>
              </a:moveTo>
              <a:arcTo wR="1674521" hR="1674521" stAng="21147637" swAng="866767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822B1-4868-41E2-8720-08A14CCD3CA8}">
      <dsp:nvSpPr>
        <dsp:cNvPr id="0" name=""/>
        <dsp:cNvSpPr/>
      </dsp:nvSpPr>
      <dsp:spPr>
        <a:xfrm>
          <a:off x="3867844" y="2248022"/>
          <a:ext cx="1270899" cy="1263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Концепція </a:t>
          </a:r>
          <a:r>
            <a:rPr lang="uk-UA" sz="1400" kern="1200" dirty="0" err="1" smtClean="0"/>
            <a:t>спотрту</a:t>
          </a:r>
          <a:r>
            <a:rPr lang="uk-UA" sz="1400" kern="1200" dirty="0" smtClean="0"/>
            <a:t> як політики</a:t>
          </a:r>
          <a:endParaRPr lang="ru-RU" sz="1400" kern="1200" dirty="0"/>
        </a:p>
      </dsp:txBody>
      <dsp:txXfrm>
        <a:off x="3929511" y="2309689"/>
        <a:ext cx="1147565" cy="1139925"/>
      </dsp:txXfrm>
    </dsp:sp>
    <dsp:sp modelId="{A3C4E90E-F9F4-4412-A749-5DF50C918367}">
      <dsp:nvSpPr>
        <dsp:cNvPr id="0" name=""/>
        <dsp:cNvSpPr/>
      </dsp:nvSpPr>
      <dsp:spPr>
        <a:xfrm>
          <a:off x="2759765" y="255020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1105846" y="3249523"/>
              </a:moveTo>
              <a:arcTo wR="1674521" hR="1674521" stAng="6591165" swAng="477798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B2884-1021-41B7-A526-E5FA91350302}">
      <dsp:nvSpPr>
        <dsp:cNvPr id="0" name=""/>
        <dsp:cNvSpPr/>
      </dsp:nvSpPr>
      <dsp:spPr>
        <a:xfrm>
          <a:off x="2399929" y="2824089"/>
          <a:ext cx="1250870" cy="14201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Концепція</a:t>
          </a:r>
          <a:r>
            <a:rPr lang="ru-RU" sz="1400" kern="1200" dirty="0" smtClean="0"/>
            <a:t> спорту як посла світу і </a:t>
          </a:r>
          <a:r>
            <a:rPr lang="ru-RU" sz="1400" kern="1200" dirty="0" err="1" smtClean="0"/>
            <a:t>дружби</a:t>
          </a:r>
          <a:endParaRPr lang="ru-RU" sz="1400" kern="1200" dirty="0"/>
        </a:p>
      </dsp:txBody>
      <dsp:txXfrm>
        <a:off x="2460991" y="2885151"/>
        <a:ext cx="1128746" cy="1297994"/>
      </dsp:txXfrm>
    </dsp:sp>
    <dsp:sp modelId="{1856A54E-E524-46F1-9F52-525088FE8942}">
      <dsp:nvSpPr>
        <dsp:cNvPr id="0" name=""/>
        <dsp:cNvSpPr/>
      </dsp:nvSpPr>
      <dsp:spPr>
        <a:xfrm>
          <a:off x="257432" y="101508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2139842" y="3283091"/>
              </a:moveTo>
              <a:arcTo wR="1674521" hR="1674521" stAng="4431967" swAng="556651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1BD3F-5A1B-40D5-B424-325FE3788CCA}">
      <dsp:nvSpPr>
        <dsp:cNvPr id="0" name=""/>
        <dsp:cNvSpPr/>
      </dsp:nvSpPr>
      <dsp:spPr>
        <a:xfrm>
          <a:off x="1059534" y="2320401"/>
          <a:ext cx="1086809" cy="1118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Концепція спорту  як виховання</a:t>
          </a:r>
          <a:endParaRPr lang="ru-RU" sz="1400" kern="1200" dirty="0"/>
        </a:p>
      </dsp:txBody>
      <dsp:txXfrm>
        <a:off x="1112588" y="2373455"/>
        <a:ext cx="980701" cy="1012393"/>
      </dsp:txXfrm>
    </dsp:sp>
    <dsp:sp modelId="{5DB1A21F-ADBE-45C4-BDCB-32D90616EACB}">
      <dsp:nvSpPr>
        <dsp:cNvPr id="0" name=""/>
        <dsp:cNvSpPr/>
      </dsp:nvSpPr>
      <dsp:spPr>
        <a:xfrm>
          <a:off x="1378595" y="367870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22237" y="1946516"/>
              </a:moveTo>
              <a:arcTo wR="1674521" hR="1674521" stAng="10239116" swAng="1233824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181D2-9F8D-4C10-9DFE-4CC06EDB9DDE}">
      <dsp:nvSpPr>
        <dsp:cNvPr id="0" name=""/>
        <dsp:cNvSpPr/>
      </dsp:nvSpPr>
      <dsp:spPr>
        <a:xfrm>
          <a:off x="957255" y="699548"/>
          <a:ext cx="1291366" cy="1011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Концепція спорту як духовного і </a:t>
          </a:r>
          <a:r>
            <a:rPr lang="uk-UA" sz="1400" kern="1200" dirty="0" err="1" smtClean="0"/>
            <a:t>фвзичного</a:t>
          </a:r>
          <a:r>
            <a:rPr lang="uk-UA" sz="1400" kern="1200" dirty="0" smtClean="0"/>
            <a:t> здоров</a:t>
          </a:r>
          <a:r>
            <a:rPr lang="en-US" sz="1400" kern="1200" dirty="0" smtClean="0"/>
            <a:t>’</a:t>
          </a:r>
          <a:r>
            <a:rPr lang="uk-UA" sz="1000" kern="1200" dirty="0" smtClean="0"/>
            <a:t>я</a:t>
          </a:r>
          <a:endParaRPr lang="ru-RU" sz="1000" kern="1200" dirty="0"/>
        </a:p>
      </dsp:txBody>
      <dsp:txXfrm>
        <a:off x="1006616" y="748909"/>
        <a:ext cx="1192644" cy="912442"/>
      </dsp:txXfrm>
    </dsp:sp>
    <dsp:sp modelId="{372C7614-86E9-4546-96FC-93D61F0BC9B0}">
      <dsp:nvSpPr>
        <dsp:cNvPr id="0" name=""/>
        <dsp:cNvSpPr/>
      </dsp:nvSpPr>
      <dsp:spPr>
        <a:xfrm>
          <a:off x="1378595" y="367870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677997" y="328801"/>
              </a:moveTo>
              <a:arcTo wR="1674521" hR="1674521" stAng="14008772" swAng="974019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B3B47-0FB2-4E44-9806-2ADDC1116F64}">
      <dsp:nvSpPr>
        <dsp:cNvPr id="0" name=""/>
        <dsp:cNvSpPr/>
      </dsp:nvSpPr>
      <dsp:spPr>
        <a:xfrm>
          <a:off x="2354551" y="1329086"/>
          <a:ext cx="2601851" cy="26018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Літературні жанри</a:t>
          </a:r>
          <a:endParaRPr lang="ru-RU" sz="1600" kern="1200" dirty="0"/>
        </a:p>
      </dsp:txBody>
      <dsp:txXfrm>
        <a:off x="2735583" y="1710118"/>
        <a:ext cx="1839787" cy="1839787"/>
      </dsp:txXfrm>
    </dsp:sp>
    <dsp:sp modelId="{785A54F2-70A4-459D-AA15-CC47A0AA430C}">
      <dsp:nvSpPr>
        <dsp:cNvPr id="0" name=""/>
        <dsp:cNvSpPr/>
      </dsp:nvSpPr>
      <dsp:spPr>
        <a:xfrm>
          <a:off x="2841925" y="1872"/>
          <a:ext cx="1300925" cy="13009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новели</a:t>
          </a:r>
          <a:endParaRPr lang="ru-RU" sz="1800" kern="1200" dirty="0"/>
        </a:p>
      </dsp:txBody>
      <dsp:txXfrm>
        <a:off x="3032441" y="192388"/>
        <a:ext cx="919893" cy="919893"/>
      </dsp:txXfrm>
    </dsp:sp>
    <dsp:sp modelId="{A6A560CB-3AF0-4583-8092-3D2A1D1E9721}">
      <dsp:nvSpPr>
        <dsp:cNvPr id="0" name=""/>
        <dsp:cNvSpPr/>
      </dsp:nvSpPr>
      <dsp:spPr>
        <a:xfrm>
          <a:off x="3847905" y="271424"/>
          <a:ext cx="1300925" cy="13009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оповідання</a:t>
          </a:r>
          <a:endParaRPr lang="ru-RU" sz="1600" kern="1200" dirty="0"/>
        </a:p>
      </dsp:txBody>
      <dsp:txXfrm>
        <a:off x="4038421" y="461940"/>
        <a:ext cx="919893" cy="919893"/>
      </dsp:txXfrm>
    </dsp:sp>
    <dsp:sp modelId="{3D850F9D-46CB-42AA-9D77-D153526640B6}">
      <dsp:nvSpPr>
        <dsp:cNvPr id="0" name=""/>
        <dsp:cNvSpPr/>
      </dsp:nvSpPr>
      <dsp:spPr>
        <a:xfrm>
          <a:off x="4584334" y="1007852"/>
          <a:ext cx="1300925" cy="13009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уривки з романів</a:t>
          </a:r>
          <a:endParaRPr lang="ru-RU" sz="1600" kern="1200" dirty="0"/>
        </a:p>
      </dsp:txBody>
      <dsp:txXfrm>
        <a:off x="4774850" y="1198368"/>
        <a:ext cx="919893" cy="919893"/>
      </dsp:txXfrm>
    </dsp:sp>
    <dsp:sp modelId="{264D13C7-19E5-4130-80A0-A9BF417E18A1}">
      <dsp:nvSpPr>
        <dsp:cNvPr id="0" name=""/>
        <dsp:cNvSpPr/>
      </dsp:nvSpPr>
      <dsp:spPr>
        <a:xfrm>
          <a:off x="4961578" y="1887360"/>
          <a:ext cx="1300925" cy="13009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повісті</a:t>
          </a:r>
          <a:endParaRPr lang="ru-RU" sz="1600" kern="1200" dirty="0"/>
        </a:p>
      </dsp:txBody>
      <dsp:txXfrm>
        <a:off x="5152094" y="2077876"/>
        <a:ext cx="919893" cy="919893"/>
      </dsp:txXfrm>
    </dsp:sp>
    <dsp:sp modelId="{61BE558C-06FA-4F5F-8DF4-44E158EECF44}">
      <dsp:nvSpPr>
        <dsp:cNvPr id="0" name=""/>
        <dsp:cNvSpPr/>
      </dsp:nvSpPr>
      <dsp:spPr>
        <a:xfrm>
          <a:off x="4584334" y="3019813"/>
          <a:ext cx="1300925" cy="13009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казки</a:t>
          </a:r>
          <a:endParaRPr lang="ru-RU" sz="1600" kern="1200" dirty="0"/>
        </a:p>
      </dsp:txBody>
      <dsp:txXfrm>
        <a:off x="4774850" y="3210329"/>
        <a:ext cx="919893" cy="919893"/>
      </dsp:txXfrm>
    </dsp:sp>
    <dsp:sp modelId="{01C0BB75-28AF-4199-9F9A-D7B606822745}">
      <dsp:nvSpPr>
        <dsp:cNvPr id="0" name=""/>
        <dsp:cNvSpPr/>
      </dsp:nvSpPr>
      <dsp:spPr>
        <a:xfrm>
          <a:off x="3847905" y="3756242"/>
          <a:ext cx="1300925" cy="13009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сценки</a:t>
          </a:r>
          <a:endParaRPr lang="ru-RU" sz="1600" kern="1200" dirty="0"/>
        </a:p>
      </dsp:txBody>
      <dsp:txXfrm>
        <a:off x="4038421" y="3946758"/>
        <a:ext cx="919893" cy="919893"/>
      </dsp:txXfrm>
    </dsp:sp>
    <dsp:sp modelId="{55360EAA-C1EC-44B9-9B5D-438DE70E46B6}">
      <dsp:nvSpPr>
        <dsp:cNvPr id="0" name=""/>
        <dsp:cNvSpPr/>
      </dsp:nvSpPr>
      <dsp:spPr>
        <a:xfrm>
          <a:off x="2841925" y="4025793"/>
          <a:ext cx="1300925" cy="13009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п’єси (комедії)</a:t>
          </a:r>
          <a:endParaRPr lang="ru-RU" sz="1800" kern="1200" dirty="0"/>
        </a:p>
      </dsp:txBody>
      <dsp:txXfrm>
        <a:off x="3032441" y="4216309"/>
        <a:ext cx="919893" cy="919893"/>
      </dsp:txXfrm>
    </dsp:sp>
    <dsp:sp modelId="{AF7E1CA3-B28C-4FD6-9D91-C6E8A074BD0D}">
      <dsp:nvSpPr>
        <dsp:cNvPr id="0" name=""/>
        <dsp:cNvSpPr/>
      </dsp:nvSpPr>
      <dsp:spPr>
        <a:xfrm>
          <a:off x="1835944" y="3756242"/>
          <a:ext cx="1300925" cy="13009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щоденники</a:t>
          </a:r>
          <a:endParaRPr lang="ru-RU" sz="1600" kern="1200" dirty="0"/>
        </a:p>
      </dsp:txBody>
      <dsp:txXfrm>
        <a:off x="2026460" y="3946758"/>
        <a:ext cx="919893" cy="919893"/>
      </dsp:txXfrm>
    </dsp:sp>
    <dsp:sp modelId="{7F3E95FE-6CEF-43F9-9CA4-23CCB9F80103}">
      <dsp:nvSpPr>
        <dsp:cNvPr id="0" name=""/>
        <dsp:cNvSpPr/>
      </dsp:nvSpPr>
      <dsp:spPr>
        <a:xfrm>
          <a:off x="1099516" y="3019813"/>
          <a:ext cx="1300925" cy="13009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вірші</a:t>
          </a:r>
          <a:endParaRPr lang="ru-RU" sz="1600" kern="1200" dirty="0"/>
        </a:p>
      </dsp:txBody>
      <dsp:txXfrm>
        <a:off x="1290032" y="3210329"/>
        <a:ext cx="919893" cy="919893"/>
      </dsp:txXfrm>
    </dsp:sp>
    <dsp:sp modelId="{323D82C3-87FB-4710-A4A6-D0ECAAD4622E}">
      <dsp:nvSpPr>
        <dsp:cNvPr id="0" name=""/>
        <dsp:cNvSpPr/>
      </dsp:nvSpPr>
      <dsp:spPr>
        <a:xfrm>
          <a:off x="829964" y="2013833"/>
          <a:ext cx="1300925" cy="13009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байки</a:t>
          </a:r>
          <a:endParaRPr lang="ru-RU" sz="1600" kern="1200" dirty="0"/>
        </a:p>
      </dsp:txBody>
      <dsp:txXfrm>
        <a:off x="1020480" y="2204349"/>
        <a:ext cx="919893" cy="919893"/>
      </dsp:txXfrm>
    </dsp:sp>
    <dsp:sp modelId="{F4CD8F76-6580-4392-B8D6-A77933335339}">
      <dsp:nvSpPr>
        <dsp:cNvPr id="0" name=""/>
        <dsp:cNvSpPr/>
      </dsp:nvSpPr>
      <dsp:spPr>
        <a:xfrm>
          <a:off x="1099516" y="1007852"/>
          <a:ext cx="1300925" cy="13009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епіграми</a:t>
          </a:r>
          <a:endParaRPr lang="ru-RU" sz="1600" kern="1200" dirty="0"/>
        </a:p>
      </dsp:txBody>
      <dsp:txXfrm>
        <a:off x="1290032" y="1198368"/>
        <a:ext cx="919893" cy="919893"/>
      </dsp:txXfrm>
    </dsp:sp>
    <dsp:sp modelId="{3655A4C8-7462-49E3-9298-D155819BA58F}">
      <dsp:nvSpPr>
        <dsp:cNvPr id="0" name=""/>
        <dsp:cNvSpPr/>
      </dsp:nvSpPr>
      <dsp:spPr>
        <a:xfrm>
          <a:off x="1887337" y="209514"/>
          <a:ext cx="1300925" cy="13009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дружні шаржі</a:t>
          </a:r>
          <a:endParaRPr lang="ru-RU" sz="1600" kern="1200" dirty="0"/>
        </a:p>
      </dsp:txBody>
      <dsp:txXfrm>
        <a:off x="2077853" y="400030"/>
        <a:ext cx="919893" cy="919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44714-D0AA-4E0B-8138-0E7C892C038B}">
      <dsp:nvSpPr>
        <dsp:cNvPr id="0" name=""/>
        <dsp:cNvSpPr/>
      </dsp:nvSpPr>
      <dsp:spPr>
        <a:xfrm>
          <a:off x="1920875" y="904875"/>
          <a:ext cx="2254249" cy="22542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Художньо-публіцистичні жанри</a:t>
          </a:r>
          <a:endParaRPr lang="ru-RU" sz="1400" kern="1200" dirty="0"/>
        </a:p>
      </dsp:txBody>
      <dsp:txXfrm>
        <a:off x="2251002" y="1235002"/>
        <a:ext cx="1593995" cy="1593995"/>
      </dsp:txXfrm>
    </dsp:sp>
    <dsp:sp modelId="{728E8899-9792-460E-BB50-4FDBEEFFE88D}">
      <dsp:nvSpPr>
        <dsp:cNvPr id="0" name=""/>
        <dsp:cNvSpPr/>
      </dsp:nvSpPr>
      <dsp:spPr>
        <a:xfrm>
          <a:off x="2484437" y="402"/>
          <a:ext cx="1127124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гуморески</a:t>
          </a:r>
          <a:endParaRPr lang="ru-RU" sz="1300" kern="1200" dirty="0"/>
        </a:p>
      </dsp:txBody>
      <dsp:txXfrm>
        <a:off x="2649500" y="165465"/>
        <a:ext cx="796998" cy="796998"/>
      </dsp:txXfrm>
    </dsp:sp>
    <dsp:sp modelId="{8DB51AC3-8CFA-4076-97FE-D89C79878A81}">
      <dsp:nvSpPr>
        <dsp:cNvPr id="0" name=""/>
        <dsp:cNvSpPr/>
      </dsp:nvSpPr>
      <dsp:spPr>
        <a:xfrm>
          <a:off x="3347326" y="280772"/>
          <a:ext cx="1127124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життєві історії</a:t>
          </a:r>
          <a:endParaRPr lang="ru-RU" sz="1400" kern="1200" dirty="0"/>
        </a:p>
      </dsp:txBody>
      <dsp:txXfrm>
        <a:off x="3512389" y="445835"/>
        <a:ext cx="796998" cy="796998"/>
      </dsp:txXfrm>
    </dsp:sp>
    <dsp:sp modelId="{DEFF0872-9ED1-4471-A835-3750984D251D}">
      <dsp:nvSpPr>
        <dsp:cNvPr id="0" name=""/>
        <dsp:cNvSpPr/>
      </dsp:nvSpPr>
      <dsp:spPr>
        <a:xfrm>
          <a:off x="3880621" y="1014789"/>
          <a:ext cx="1127124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подорожні нариси</a:t>
          </a:r>
          <a:endParaRPr lang="ru-RU" sz="1300" kern="1200" dirty="0"/>
        </a:p>
      </dsp:txBody>
      <dsp:txXfrm>
        <a:off x="4045684" y="1179852"/>
        <a:ext cx="796998" cy="796998"/>
      </dsp:txXfrm>
    </dsp:sp>
    <dsp:sp modelId="{5FB6E3E8-CFA4-46B0-9638-52B545A3FF20}">
      <dsp:nvSpPr>
        <dsp:cNvPr id="0" name=""/>
        <dsp:cNvSpPr/>
      </dsp:nvSpPr>
      <dsp:spPr>
        <a:xfrm>
          <a:off x="3880621" y="1922085"/>
          <a:ext cx="1127124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замальовки</a:t>
          </a:r>
          <a:endParaRPr lang="ru-RU" sz="1400" kern="1200" dirty="0"/>
        </a:p>
      </dsp:txBody>
      <dsp:txXfrm>
        <a:off x="4045684" y="2087148"/>
        <a:ext cx="796998" cy="796998"/>
      </dsp:txXfrm>
    </dsp:sp>
    <dsp:sp modelId="{0F220C8D-579E-4A6E-A484-2BFFB0725D4D}">
      <dsp:nvSpPr>
        <dsp:cNvPr id="0" name=""/>
        <dsp:cNvSpPr/>
      </dsp:nvSpPr>
      <dsp:spPr>
        <a:xfrm>
          <a:off x="3347326" y="2656102"/>
          <a:ext cx="1127124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фейлетони</a:t>
          </a:r>
          <a:endParaRPr lang="ru-RU" sz="1300" kern="1200" dirty="0"/>
        </a:p>
      </dsp:txBody>
      <dsp:txXfrm>
        <a:off x="3512389" y="2821165"/>
        <a:ext cx="796998" cy="796998"/>
      </dsp:txXfrm>
    </dsp:sp>
    <dsp:sp modelId="{2E3414BB-621E-4F11-BF72-5121F4C7F4AC}">
      <dsp:nvSpPr>
        <dsp:cNvPr id="0" name=""/>
        <dsp:cNvSpPr/>
      </dsp:nvSpPr>
      <dsp:spPr>
        <a:xfrm>
          <a:off x="2484437" y="2936472"/>
          <a:ext cx="1127124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памфлети</a:t>
          </a:r>
          <a:endParaRPr lang="ru-RU" sz="1300" kern="1200" dirty="0"/>
        </a:p>
      </dsp:txBody>
      <dsp:txXfrm>
        <a:off x="2649500" y="3101535"/>
        <a:ext cx="796998" cy="796998"/>
      </dsp:txXfrm>
    </dsp:sp>
    <dsp:sp modelId="{1E578FAA-E15B-419E-9402-CE0333248947}">
      <dsp:nvSpPr>
        <dsp:cNvPr id="0" name=""/>
        <dsp:cNvSpPr/>
      </dsp:nvSpPr>
      <dsp:spPr>
        <a:xfrm>
          <a:off x="1621548" y="2656102"/>
          <a:ext cx="1127124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портретні нариси</a:t>
          </a:r>
          <a:endParaRPr lang="ru-RU" sz="1400" kern="1200" dirty="0"/>
        </a:p>
      </dsp:txBody>
      <dsp:txXfrm>
        <a:off x="1786611" y="2821165"/>
        <a:ext cx="796998" cy="796998"/>
      </dsp:txXfrm>
    </dsp:sp>
    <dsp:sp modelId="{6D2379DF-608B-408A-801F-F957BD0D8D5F}">
      <dsp:nvSpPr>
        <dsp:cNvPr id="0" name=""/>
        <dsp:cNvSpPr/>
      </dsp:nvSpPr>
      <dsp:spPr>
        <a:xfrm>
          <a:off x="1088253" y="1922085"/>
          <a:ext cx="1127124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портретні </a:t>
          </a:r>
          <a:r>
            <a:rPr lang="uk-UA" sz="1400" kern="1200" dirty="0" err="1" smtClean="0"/>
            <a:t>інтерв</a:t>
          </a:r>
          <a:r>
            <a:rPr lang="en-US" sz="1400" kern="1200" dirty="0" smtClean="0"/>
            <a:t>’</a:t>
          </a:r>
          <a:r>
            <a:rPr lang="ru-RU" sz="1400" kern="1200" dirty="0" smtClean="0"/>
            <a:t>ю</a:t>
          </a:r>
          <a:endParaRPr lang="ru-RU" sz="1400" kern="1200" dirty="0"/>
        </a:p>
      </dsp:txBody>
      <dsp:txXfrm>
        <a:off x="1253316" y="2087148"/>
        <a:ext cx="796998" cy="796998"/>
      </dsp:txXfrm>
    </dsp:sp>
    <dsp:sp modelId="{39637EF9-10C8-433E-9740-38EB399698C1}">
      <dsp:nvSpPr>
        <dsp:cNvPr id="0" name=""/>
        <dsp:cNvSpPr/>
      </dsp:nvSpPr>
      <dsp:spPr>
        <a:xfrm>
          <a:off x="1088253" y="1014789"/>
          <a:ext cx="1127124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авторськ</a:t>
          </a:r>
          <a:r>
            <a:rPr lang="uk-UA" sz="1400" kern="1200" dirty="0" smtClean="0"/>
            <a:t>і</a:t>
          </a:r>
          <a:r>
            <a:rPr lang="ru-RU" sz="1400" kern="1200" dirty="0" smtClean="0"/>
            <a:t> колонки</a:t>
          </a:r>
          <a:endParaRPr lang="ru-RU" sz="1400" kern="1200" dirty="0"/>
        </a:p>
      </dsp:txBody>
      <dsp:txXfrm>
        <a:off x="1253316" y="1179852"/>
        <a:ext cx="796998" cy="796998"/>
      </dsp:txXfrm>
    </dsp:sp>
    <dsp:sp modelId="{434FD0BA-3CCC-441F-9575-465590642687}">
      <dsp:nvSpPr>
        <dsp:cNvPr id="0" name=""/>
        <dsp:cNvSpPr/>
      </dsp:nvSpPr>
      <dsp:spPr>
        <a:xfrm>
          <a:off x="1621548" y="280772"/>
          <a:ext cx="1127124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сатиричні коментарі</a:t>
          </a:r>
          <a:endParaRPr lang="ru-RU" sz="1400" kern="1200" dirty="0"/>
        </a:p>
      </dsp:txBody>
      <dsp:txXfrm>
        <a:off x="1786611" y="445835"/>
        <a:ext cx="796998" cy="796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20688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Лекція: «</a:t>
            </a:r>
            <a:r>
              <a:rPr lang="uk-UA" sz="6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Специфіка</a:t>
            </a:r>
            <a:r>
              <a:rPr lang="uk-UA" sz="6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української </a:t>
            </a:r>
            <a:r>
              <a:rPr lang="uk-UA" sz="6600" b="1" i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спортивної преси»</a:t>
            </a:r>
            <a:endParaRPr lang="es-ES" sz="6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80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68325" y="16467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El deporte no sólo se constituye actualmente como el producto informativo de mayor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68325" y="16627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interés colectivo y éxito social en la mayoría de los lugares, sino que además ha sido capaz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68325" y="16787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de expandirse y evolucionar forjando estrechos vínculos con la comunidad de habitantes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68325" y="1694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a la que pertenece y se dirige, ya sea una ciudad, una región o un país. Cumple así su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68325" y="17110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función de constituirse como “un instrumento civilizador y constructor del tejido social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836712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solidFill>
                  <a:srgbClr val="002060"/>
                </a:solidFill>
              </a:rPr>
              <a:t>1. </a:t>
            </a:r>
            <a:r>
              <a:rPr lang="uk-UA" sz="2000" dirty="0" err="1" smtClean="0">
                <a:solidFill>
                  <a:srgbClr val="002060"/>
                </a:solidFill>
              </a:rPr>
              <a:t>Диферсифікація</a:t>
            </a:r>
            <a:r>
              <a:rPr lang="uk-UA" sz="2000" dirty="0" smtClean="0">
                <a:solidFill>
                  <a:srgbClr val="002060"/>
                </a:solidFill>
              </a:rPr>
              <a:t> мас-медіа, конвергенція  </a:t>
            </a:r>
            <a:r>
              <a:rPr lang="uk-UA" sz="2000" dirty="0" err="1" smtClean="0">
                <a:solidFill>
                  <a:srgbClr val="002060"/>
                </a:solidFill>
              </a:rPr>
              <a:t>медіаплатформ</a:t>
            </a:r>
            <a:r>
              <a:rPr lang="uk-UA" sz="2000" dirty="0">
                <a:solidFill>
                  <a:srgbClr val="002060"/>
                </a:solidFill>
              </a:rPr>
              <a:t> </a:t>
            </a:r>
            <a:r>
              <a:rPr lang="uk-UA" sz="2000" dirty="0" smtClean="0">
                <a:solidFill>
                  <a:srgbClr val="002060"/>
                </a:solidFill>
              </a:rPr>
              <a:t>сприяє започаткуванню відео-новинних сайтів, репрезентації на спеціальних каналах </a:t>
            </a:r>
            <a:r>
              <a:rPr lang="en-US" sz="2000" dirty="0" smtClean="0">
                <a:solidFill>
                  <a:srgbClr val="002060"/>
                </a:solidFill>
              </a:rPr>
              <a:t>YouTube</a:t>
            </a:r>
            <a:r>
              <a:rPr lang="uk-UA" sz="2000" dirty="0" smtClean="0">
                <a:solidFill>
                  <a:srgbClr val="002060"/>
                </a:solidFill>
              </a:rPr>
              <a:t>, створенню симбіозу </a:t>
            </a:r>
            <a:r>
              <a:rPr lang="uk-UA" sz="2000" dirty="0">
                <a:solidFill>
                  <a:srgbClr val="002060"/>
                </a:solidFill>
              </a:rPr>
              <a:t>друкованого </a:t>
            </a:r>
            <a:r>
              <a:rPr lang="uk-UA" sz="2000" dirty="0" smtClean="0">
                <a:solidFill>
                  <a:srgbClr val="002060"/>
                </a:solidFill>
              </a:rPr>
              <a:t>спортивного часопису </a:t>
            </a:r>
            <a:r>
              <a:rPr lang="uk-UA" sz="2000" dirty="0">
                <a:solidFill>
                  <a:srgbClr val="002060"/>
                </a:solidFill>
              </a:rPr>
              <a:t>та </a:t>
            </a:r>
            <a:r>
              <a:rPr lang="uk-UA" sz="2000" dirty="0" err="1" smtClean="0">
                <a:solidFill>
                  <a:srgbClr val="002060"/>
                </a:solidFill>
              </a:rPr>
              <a:t>інтернет-ЗМІ</a:t>
            </a:r>
            <a:r>
              <a:rPr lang="uk-UA" sz="2000" dirty="0">
                <a:solidFill>
                  <a:srgbClr val="002060"/>
                </a:solidFill>
              </a:rPr>
              <a:t>, </a:t>
            </a:r>
            <a:r>
              <a:rPr lang="uk-UA" sz="2000" dirty="0" smtClean="0">
                <a:solidFill>
                  <a:srgbClr val="002060"/>
                </a:solidFill>
              </a:rPr>
              <a:t>заснуванні спортивного мультимедійного проекту </a:t>
            </a:r>
            <a:r>
              <a:rPr lang="uk-UA" sz="2000" dirty="0">
                <a:solidFill>
                  <a:srgbClr val="002060"/>
                </a:solidFill>
              </a:rPr>
              <a:t>із загальною творчою філософією, що </a:t>
            </a:r>
            <a:r>
              <a:rPr lang="uk-UA" sz="2000" dirty="0" smtClean="0">
                <a:solidFill>
                  <a:srgbClr val="002060"/>
                </a:solidFill>
              </a:rPr>
              <a:t>поєднуватиме </a:t>
            </a:r>
            <a:r>
              <a:rPr lang="uk-UA" sz="2000" dirty="0">
                <a:solidFill>
                  <a:srgbClr val="002060"/>
                </a:solidFill>
              </a:rPr>
              <a:t>газету з розкрученим брендом і </a:t>
            </a:r>
            <a:r>
              <a:rPr lang="uk-UA" sz="2000" dirty="0" err="1">
                <a:solidFill>
                  <a:srgbClr val="002060"/>
                </a:solidFill>
              </a:rPr>
              <a:t>інтернет-ресурс</a:t>
            </a:r>
            <a:r>
              <a:rPr lang="uk-UA" sz="2000" dirty="0">
                <a:solidFill>
                  <a:srgbClr val="002060"/>
                </a:solidFill>
              </a:rPr>
              <a:t>, що інтегрує в собі </a:t>
            </a:r>
            <a:r>
              <a:rPr lang="uk-UA" sz="2000" dirty="0" err="1">
                <a:solidFill>
                  <a:srgbClr val="002060"/>
                </a:solidFill>
              </a:rPr>
              <a:t>інтернет-телебачення</a:t>
            </a:r>
            <a:r>
              <a:rPr lang="uk-UA" sz="2000" dirty="0" smtClean="0">
                <a:solidFill>
                  <a:srgbClr val="002060"/>
                </a:solidFill>
              </a:rPr>
              <a:t>. Такий мультимедійний проект може включати  експертний інформаційний-новинний канал, </a:t>
            </a:r>
            <a:r>
              <a:rPr lang="uk-UA" sz="2000" dirty="0" err="1" smtClean="0">
                <a:solidFill>
                  <a:srgbClr val="002060"/>
                </a:solidFill>
              </a:rPr>
              <a:t>відеорозділ</a:t>
            </a:r>
            <a:r>
              <a:rPr lang="uk-UA" sz="2000" dirty="0" smtClean="0">
                <a:solidFill>
                  <a:srgbClr val="002060"/>
                </a:solidFill>
              </a:rPr>
              <a:t>, що включає нарізку кращих моментів матчів (</a:t>
            </a:r>
            <a:r>
              <a:rPr lang="uk-UA" sz="2000" dirty="0" err="1" smtClean="0">
                <a:solidFill>
                  <a:srgbClr val="002060"/>
                </a:solidFill>
              </a:rPr>
              <a:t>хайлайти</a:t>
            </a:r>
            <a:r>
              <a:rPr lang="uk-UA" sz="2000" dirty="0" smtClean="0">
                <a:solidFill>
                  <a:srgbClr val="002060"/>
                </a:solidFill>
              </a:rPr>
              <a:t>), інформаційно-аналітичні передачі.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" name="AutoShape 8" descr="Image result for &amp;mcy;&amp;ucy;&amp;lcy;&amp;softcy;&amp;tcy;&amp;icy;&amp;mcy;&amp;iecy;&amp;dcy;&amp;iukcy;&amp;jcy;&amp;ncy;&amp;acy; &amp;zhcy;&amp;ucy;&amp;rcy;&amp;ncy;&amp;acy;&amp;lcy;&amp;iukcy;&amp;scy;&amp;tcy;&amp;icy;&amp;k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99034"/>
            <a:ext cx="3816424" cy="2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99034"/>
            <a:ext cx="3962003" cy="21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41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52736"/>
            <a:ext cx="6462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002060"/>
                </a:solidFill>
              </a:rPr>
              <a:t>2. Перспективи спортивної журналістики полягають у широкому </a:t>
            </a:r>
            <a:r>
              <a:rPr lang="uk-UA" sz="2000" b="1" dirty="0">
                <a:solidFill>
                  <a:srgbClr val="002060"/>
                </a:solidFill>
              </a:rPr>
              <a:t>використанні елементів репрезентації візуального контенту (</a:t>
            </a:r>
            <a:r>
              <a:rPr lang="uk-UA" sz="2000" b="1" dirty="0" smtClean="0">
                <a:solidFill>
                  <a:srgbClr val="002060"/>
                </a:solidFill>
              </a:rPr>
              <a:t>графіків, </a:t>
            </a:r>
            <a:r>
              <a:rPr lang="uk-UA" sz="2000" b="1" dirty="0" err="1" smtClean="0">
                <a:solidFill>
                  <a:srgbClr val="002060"/>
                </a:solidFill>
              </a:rPr>
              <a:t>інфографіки</a:t>
            </a:r>
            <a:r>
              <a:rPr lang="uk-UA" sz="2000" b="1" dirty="0" smtClean="0">
                <a:solidFill>
                  <a:srgbClr val="002060"/>
                </a:solidFill>
              </a:rPr>
              <a:t>, діаграм,відео</a:t>
            </a:r>
            <a:r>
              <a:rPr lang="uk-UA" sz="2000" b="1" dirty="0">
                <a:solidFill>
                  <a:srgbClr val="002060"/>
                </a:solidFill>
              </a:rPr>
              <a:t>, </a:t>
            </a:r>
            <a:r>
              <a:rPr lang="uk-UA" sz="2000" b="1" dirty="0" smtClean="0">
                <a:solidFill>
                  <a:srgbClr val="002060"/>
                </a:solidFill>
              </a:rPr>
              <a:t>аудіо, анімації), що привертають увагу реципієнтів, подають повну, динамічну та яскраву картину змагань. Візуальний контент стає найбільш ефективною та дієвою формою розтлумачити та виразити різноманітні аспекти турніру чи матчу простою та привабливої манерою. 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05064"/>
            <a:ext cx="3418706" cy="177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90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92696"/>
            <a:ext cx="66064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7030A0"/>
                </a:solidFill>
              </a:rPr>
              <a:t>3. Досить перспективним напрямком є спортивної журналістики є журналістика даних, що дозволяє резюмувати певний турнір чи матч.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Цифри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пропонують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споживачеві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чітке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бачення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певного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змагання</a:t>
            </a:r>
            <a:r>
              <a:rPr lang="ru-RU" b="1" dirty="0" smtClean="0">
                <a:solidFill>
                  <a:srgbClr val="7030A0"/>
                </a:solidFill>
              </a:rPr>
              <a:t> та </a:t>
            </a:r>
            <a:r>
              <a:rPr lang="ru-RU" b="1" dirty="0" err="1" smtClean="0">
                <a:solidFill>
                  <a:srgbClr val="7030A0"/>
                </a:solidFill>
              </a:rPr>
              <a:t>різноманітних</a:t>
            </a:r>
            <a:r>
              <a:rPr lang="ru-RU" b="1" dirty="0" smtClean="0">
                <a:solidFill>
                  <a:srgbClr val="7030A0"/>
                </a:solidFill>
              </a:rPr>
              <a:t> характеристик </a:t>
            </a:r>
            <a:r>
              <a:rPr lang="ru-RU" b="1" dirty="0" err="1" smtClean="0">
                <a:solidFill>
                  <a:srgbClr val="7030A0"/>
                </a:solidFill>
              </a:rPr>
              <a:t>учасників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цього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змагання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що</a:t>
            </a:r>
            <a:r>
              <a:rPr lang="ru-RU" b="1" dirty="0" smtClean="0">
                <a:solidFill>
                  <a:srgbClr val="7030A0"/>
                </a:solidFill>
              </a:rPr>
              <a:t> є способом </a:t>
            </a:r>
            <a:r>
              <a:rPr lang="ru-RU" b="1" dirty="0" err="1">
                <a:solidFill>
                  <a:srgbClr val="7030A0"/>
                </a:solidFill>
              </a:rPr>
              <a:t>пізнання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який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спортсмен </a:t>
            </a:r>
            <a:r>
              <a:rPr lang="ru-RU" b="1" dirty="0" err="1" smtClean="0">
                <a:solidFill>
                  <a:srgbClr val="7030A0"/>
                </a:solidFill>
              </a:rPr>
              <a:t>був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більш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продуктивним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і </a:t>
            </a:r>
            <a:r>
              <a:rPr lang="ru-RU" b="1" dirty="0" err="1">
                <a:solidFill>
                  <a:srgbClr val="7030A0"/>
                </a:solidFill>
              </a:rPr>
              <a:t>які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аспекти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гри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варто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поліпшити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команді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або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спортсменові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на </a:t>
            </a:r>
            <a:r>
              <a:rPr lang="ru-RU" b="1" dirty="0" err="1">
                <a:solidFill>
                  <a:srgbClr val="7030A0"/>
                </a:solidFill>
              </a:rPr>
              <a:t>майбутнє</a:t>
            </a:r>
            <a:r>
              <a:rPr lang="ru-RU" b="1" dirty="0">
                <a:solidFill>
                  <a:srgbClr val="7030A0"/>
                </a:solidFill>
              </a:rPr>
              <a:t>. </a:t>
            </a:r>
            <a:r>
              <a:rPr lang="ru-RU" b="1" dirty="0" err="1">
                <a:solidFill>
                  <a:srgbClr val="7030A0"/>
                </a:solidFill>
              </a:rPr>
              <a:t>Статистичні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дані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можуть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дати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ексклюзивні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посилання</a:t>
            </a:r>
            <a:r>
              <a:rPr lang="ru-RU" b="1" dirty="0">
                <a:solidFill>
                  <a:srgbClr val="7030A0"/>
                </a:solidFill>
              </a:rPr>
              <a:t> на </a:t>
            </a:r>
            <a:r>
              <a:rPr lang="ru-RU" b="1" dirty="0" err="1" smtClean="0">
                <a:solidFill>
                  <a:srgbClr val="7030A0"/>
                </a:solidFill>
              </a:rPr>
              <a:t>конкретний</a:t>
            </a:r>
            <a:r>
              <a:rPr lang="ru-RU" b="1" dirty="0" smtClean="0">
                <a:solidFill>
                  <a:srgbClr val="7030A0"/>
                </a:solidFill>
              </a:rPr>
              <a:t> матч </a:t>
            </a:r>
            <a:r>
              <a:rPr lang="ru-RU" b="1" dirty="0" err="1" smtClean="0">
                <a:solidFill>
                  <a:srgbClr val="7030A0"/>
                </a:solidFill>
              </a:rPr>
              <a:t>або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акумулювати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дані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щодо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всього</a:t>
            </a:r>
            <a:r>
              <a:rPr lang="ru-RU" b="1" dirty="0" smtClean="0">
                <a:solidFill>
                  <a:srgbClr val="7030A0"/>
                </a:solidFill>
              </a:rPr>
              <a:t> сезону, </a:t>
            </a:r>
            <a:r>
              <a:rPr lang="ru-RU" b="1" dirty="0" err="1" smtClean="0">
                <a:solidFill>
                  <a:srgbClr val="7030A0"/>
                </a:solidFill>
              </a:rPr>
              <a:t>етапу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чи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професійної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кар'єри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гравця</a:t>
            </a:r>
            <a:r>
              <a:rPr lang="ru-RU" b="1" dirty="0" smtClean="0">
                <a:solidFill>
                  <a:srgbClr val="7030A0"/>
                </a:solidFill>
              </a:rPr>
              <a:t> (так </a:t>
            </a:r>
            <a:r>
              <a:rPr lang="ru-RU" b="1" dirty="0" err="1" smtClean="0">
                <a:solidFill>
                  <a:srgbClr val="7030A0"/>
                </a:solidFill>
              </a:rPr>
              <a:t>зв</a:t>
            </a:r>
            <a:r>
              <a:rPr lang="ru-RU" b="1" dirty="0" smtClean="0">
                <a:solidFill>
                  <a:srgbClr val="7030A0"/>
                </a:solidFill>
              </a:rPr>
              <a:t>. </a:t>
            </a:r>
            <a:r>
              <a:rPr lang="ru-RU" b="1" dirty="0">
                <a:solidFill>
                  <a:srgbClr val="7030A0"/>
                </a:solidFill>
              </a:rPr>
              <a:t>«</a:t>
            </a:r>
            <a:r>
              <a:rPr lang="ru-RU" b="1" dirty="0" err="1" smtClean="0">
                <a:solidFill>
                  <a:srgbClr val="7030A0"/>
                </a:solidFill>
              </a:rPr>
              <a:t>історичні</a:t>
            </a:r>
            <a:r>
              <a:rPr lang="ru-RU" b="1" dirty="0" smtClean="0">
                <a:solidFill>
                  <a:srgbClr val="7030A0"/>
                </a:solidFill>
              </a:rPr>
              <a:t> цикли»). </a:t>
            </a:r>
            <a:r>
              <a:rPr lang="ru-RU" b="1" dirty="0">
                <a:solidFill>
                  <a:srgbClr val="7030A0"/>
                </a:solidFill>
              </a:rPr>
              <a:t>Таким чином, вони </a:t>
            </a:r>
            <a:r>
              <a:rPr lang="ru-RU" b="1" dirty="0" err="1">
                <a:solidFill>
                  <a:srgbClr val="7030A0"/>
                </a:solidFill>
              </a:rPr>
              <a:t>можуть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пояснити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специфічні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аспекти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змагання</a:t>
            </a:r>
            <a:r>
              <a:rPr lang="ru-RU" b="1" dirty="0" smtClean="0">
                <a:solidFill>
                  <a:srgbClr val="7030A0"/>
                </a:solidFill>
              </a:rPr>
              <a:t> (процент </a:t>
            </a:r>
            <a:r>
              <a:rPr lang="ru-RU" b="1" dirty="0" err="1" smtClean="0">
                <a:solidFill>
                  <a:srgbClr val="7030A0"/>
                </a:solidFill>
              </a:rPr>
              <a:t>підбирань</a:t>
            </a:r>
            <a:r>
              <a:rPr lang="ru-RU" b="1" dirty="0" smtClean="0">
                <a:solidFill>
                  <a:srgbClr val="7030A0"/>
                </a:solidFill>
              </a:rPr>
              <a:t> та </a:t>
            </a:r>
            <a:r>
              <a:rPr lang="ru-RU" b="1" dirty="0" err="1" smtClean="0">
                <a:solidFill>
                  <a:srgbClr val="7030A0"/>
                </a:solidFill>
              </a:rPr>
              <a:t>потраплянь</a:t>
            </a:r>
            <a:r>
              <a:rPr lang="ru-RU" b="1" dirty="0" smtClean="0">
                <a:solidFill>
                  <a:srgbClr val="7030A0"/>
                </a:solidFill>
              </a:rPr>
              <a:t> у </a:t>
            </a:r>
            <a:r>
              <a:rPr lang="ru-RU" b="1" dirty="0" err="1" smtClean="0">
                <a:solidFill>
                  <a:srgbClr val="7030A0"/>
                </a:solidFill>
              </a:rPr>
              <a:t>баскетболі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невимушених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помилок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у </a:t>
            </a:r>
            <a:r>
              <a:rPr lang="ru-RU" b="1" dirty="0" err="1" smtClean="0">
                <a:solidFill>
                  <a:srgbClr val="7030A0"/>
                </a:solidFill>
              </a:rPr>
              <a:t>тенісі</a:t>
            </a:r>
            <a:r>
              <a:rPr lang="ru-RU" b="1" dirty="0" smtClean="0">
                <a:solidFill>
                  <a:srgbClr val="7030A0"/>
                </a:solidFill>
              </a:rPr>
              <a:t>).</a:t>
            </a:r>
            <a:endParaRPr lang="es-ES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8045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64719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88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4</a:t>
            </a:r>
            <a:r>
              <a:rPr lang="uk-UA" b="1" dirty="0" smtClean="0">
                <a:solidFill>
                  <a:srgbClr val="7030A0"/>
                </a:solidFill>
              </a:rPr>
              <a:t>. </a:t>
            </a:r>
            <a:r>
              <a:rPr lang="uk-UA" sz="2000" b="1" dirty="0" smtClean="0">
                <a:solidFill>
                  <a:srgbClr val="7030A0"/>
                </a:solidFill>
              </a:rPr>
              <a:t>Однією з перспектив спортивної журналістики може стати культивування </a:t>
            </a:r>
            <a:r>
              <a:rPr lang="uk-UA" sz="2000" b="1" dirty="0">
                <a:solidFill>
                  <a:srgbClr val="7030A0"/>
                </a:solidFill>
              </a:rPr>
              <a:t>розширеного </a:t>
            </a:r>
            <a:r>
              <a:rPr lang="uk-UA" sz="2000" b="1" dirty="0" smtClean="0">
                <a:solidFill>
                  <a:srgbClr val="7030A0"/>
                </a:solidFill>
              </a:rPr>
              <a:t>формату – </a:t>
            </a:r>
            <a:r>
              <a:rPr lang="uk-UA" sz="2000" b="1" dirty="0" err="1" smtClean="0">
                <a:solidFill>
                  <a:srgbClr val="7030A0"/>
                </a:solidFill>
              </a:rPr>
              <a:t>лонгріду</a:t>
            </a:r>
            <a:r>
              <a:rPr lang="uk-UA" sz="2000" b="1" dirty="0" smtClean="0">
                <a:solidFill>
                  <a:srgbClr val="7030A0"/>
                </a:solidFill>
              </a:rPr>
              <a:t>, </a:t>
            </a:r>
            <a:r>
              <a:rPr lang="en-US" sz="2000" b="1" dirty="0">
                <a:solidFill>
                  <a:srgbClr val="7030A0"/>
                </a:solidFill>
              </a:rPr>
              <a:t>storytelling</a:t>
            </a:r>
          </a:p>
          <a:p>
            <a:pPr algn="just"/>
            <a:r>
              <a:rPr lang="en-US" sz="2000" b="1" dirty="0">
                <a:solidFill>
                  <a:srgbClr val="7030A0"/>
                </a:solidFill>
              </a:rPr>
              <a:t> digital</a:t>
            </a:r>
            <a:r>
              <a:rPr lang="uk-UA" sz="2000" b="1" dirty="0" smtClean="0">
                <a:solidFill>
                  <a:srgbClr val="7030A0"/>
                </a:solidFill>
              </a:rPr>
              <a:t> (</a:t>
            </a:r>
            <a:r>
              <a:rPr lang="en-US" sz="2000" b="1" dirty="0" smtClean="0">
                <a:solidFill>
                  <a:srgbClr val="7030A0"/>
                </a:solidFill>
              </a:rPr>
              <a:t>Long-form </a:t>
            </a:r>
            <a:r>
              <a:rPr lang="en-US" sz="2000" b="1" dirty="0">
                <a:solidFill>
                  <a:srgbClr val="7030A0"/>
                </a:solidFill>
              </a:rPr>
              <a:t>journalism</a:t>
            </a:r>
            <a:r>
              <a:rPr lang="en-US" sz="2000" b="1" dirty="0" smtClean="0">
                <a:solidFill>
                  <a:srgbClr val="7030A0"/>
                </a:solidFill>
              </a:rPr>
              <a:t>)</a:t>
            </a:r>
            <a:r>
              <a:rPr lang="uk-UA" sz="2000" b="1" dirty="0" smtClean="0">
                <a:solidFill>
                  <a:srgbClr val="7030A0"/>
                </a:solidFill>
              </a:rPr>
              <a:t>, жанру, якому 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притаманний</a:t>
            </a:r>
            <a:r>
              <a:rPr lang="ru-RU" sz="2000" b="1" dirty="0">
                <a:solidFill>
                  <a:srgbClr val="7030A0"/>
                </a:solidFill>
              </a:rPr>
              <a:t> великий </a:t>
            </a:r>
            <a:r>
              <a:rPr lang="ru-RU" sz="2000" b="1" dirty="0" err="1">
                <a:solidFill>
                  <a:srgbClr val="7030A0"/>
                </a:solidFill>
              </a:rPr>
              <a:t>обсяг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контексту і </a:t>
            </a:r>
            <a:r>
              <a:rPr lang="ru-RU" sz="2000" b="1" dirty="0" err="1" smtClean="0">
                <a:solidFill>
                  <a:srgbClr val="7030A0"/>
                </a:solidFill>
              </a:rPr>
              <a:t>може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досягати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обсягу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роману </a:t>
            </a:r>
            <a:r>
              <a:rPr lang="ru-RU" sz="2000" b="1" dirty="0" err="1" smtClean="0">
                <a:solidFill>
                  <a:srgbClr val="7030A0"/>
                </a:solidFill>
              </a:rPr>
              <a:t>із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застосуанням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мультимедійного</a:t>
            </a:r>
            <a:r>
              <a:rPr lang="ru-RU" sz="2000" b="1" dirty="0" smtClean="0">
                <a:solidFill>
                  <a:srgbClr val="7030A0"/>
                </a:solidFill>
              </a:rPr>
              <a:t> контенту </a:t>
            </a:r>
            <a:r>
              <a:rPr lang="ru-RU" sz="2000" b="1" dirty="0">
                <a:solidFill>
                  <a:srgbClr val="7030A0"/>
                </a:solidFill>
              </a:rPr>
              <a:t>та </a:t>
            </a:r>
            <a:r>
              <a:rPr lang="ru-RU" sz="2000" b="1" dirty="0" err="1" smtClean="0">
                <a:solidFill>
                  <a:srgbClr val="7030A0"/>
                </a:solidFill>
              </a:rPr>
              <a:t>художнього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літературного</a:t>
            </a:r>
            <a:r>
              <a:rPr lang="ru-RU" sz="2000" b="1" dirty="0" smtClean="0">
                <a:solidFill>
                  <a:srgbClr val="7030A0"/>
                </a:solidFill>
              </a:rPr>
              <a:t> стилю.</a:t>
            </a:r>
          </a:p>
          <a:p>
            <a:pPr algn="just"/>
            <a:r>
              <a:rPr lang="uk-UA" sz="2000" b="1" dirty="0" err="1" smtClean="0">
                <a:solidFill>
                  <a:srgbClr val="7030A0"/>
                </a:solidFill>
              </a:rPr>
              <a:t>Нарративна</a:t>
            </a:r>
            <a:r>
              <a:rPr lang="uk-UA" sz="2000" b="1" dirty="0" smtClean="0">
                <a:solidFill>
                  <a:srgbClr val="7030A0"/>
                </a:solidFill>
              </a:rPr>
              <a:t> спортивна журналістика характеризується представленням переконливих та цікавих історій, обсягом понад 10. 000 слів та структурою, розділеною на глави, а також шляхом застосування </a:t>
            </a:r>
            <a:r>
              <a:rPr lang="uk-UA" sz="2000" b="1" dirty="0" err="1" smtClean="0">
                <a:solidFill>
                  <a:srgbClr val="7030A0"/>
                </a:solidFill>
              </a:rPr>
              <a:t>мультимедіа</a:t>
            </a:r>
            <a:r>
              <a:rPr lang="uk-UA" sz="2000" b="1" dirty="0" smtClean="0">
                <a:solidFill>
                  <a:srgbClr val="7030A0"/>
                </a:solidFill>
              </a:rPr>
              <a:t> та інтерактивних елементів. </a:t>
            </a:r>
            <a:endParaRPr lang="es-ES" sz="20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Image result for storytel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8778"/>
            <a:ext cx="4020294" cy="230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2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262192" cy="1872209"/>
          </a:xfrm>
        </p:spPr>
        <p:txBody>
          <a:bodyPr/>
          <a:lstStyle/>
          <a:p>
            <a:pPr algn="ctr"/>
            <a:r>
              <a:rPr lang="uk-UA" sz="3200" dirty="0" smtClean="0"/>
              <a:t>Перспективи української спортивної журналістики щодо оптимізації змісту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789040"/>
            <a:ext cx="6864424" cy="230425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sz="3100" b="1" dirty="0" smtClean="0">
                <a:solidFill>
                  <a:srgbClr val="7030A0"/>
                </a:solidFill>
              </a:rPr>
              <a:t>Перспективи спортивної журналістики України полягають у  врахуванні трьох чинників: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dirty="0"/>
              <a:t>н</a:t>
            </a:r>
            <a:r>
              <a:rPr lang="uk-UA" dirty="0" smtClean="0"/>
              <a:t>аціональні традиції;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dirty="0" smtClean="0"/>
              <a:t>історичний досвід класичних взірців спортивних мас-медіа України різних епох;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dirty="0"/>
              <a:t>с</a:t>
            </a:r>
            <a:r>
              <a:rPr lang="uk-UA" dirty="0" smtClean="0"/>
              <a:t>учасні світові тенденції розвитку спортивної журналістики;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2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2548881" y="3133490"/>
            <a:ext cx="43091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1) </a:t>
            </a:r>
            <a:r>
              <a:rPr lang="uk-UA" sz="2400" dirty="0" smtClean="0">
                <a:solidFill>
                  <a:srgbClr val="002060"/>
                </a:solidFill>
              </a:rPr>
              <a:t>орієнтація </a:t>
            </a:r>
            <a:r>
              <a:rPr lang="uk-UA" sz="2400" dirty="0">
                <a:solidFill>
                  <a:srgbClr val="002060"/>
                </a:solidFill>
              </a:rPr>
              <a:t>на кращі взірці європейської (англійської, іспанської, італійської, німецької) та світової спортивної періодики тощо (тобто дослідження їх досвіду, </a:t>
            </a:r>
            <a:r>
              <a:rPr lang="uk-UA" sz="2400" dirty="0" smtClean="0">
                <a:solidFill>
                  <a:srgbClr val="002060"/>
                </a:solidFill>
              </a:rPr>
              <a:t>врахування </a:t>
            </a:r>
            <a:r>
              <a:rPr lang="uk-UA" sz="2400" dirty="0">
                <a:solidFill>
                  <a:srgbClr val="002060"/>
                </a:solidFill>
              </a:rPr>
              <a:t>їх помилок та успіхів);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100" name="Picture 4" descr="Image result for gazeta mar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1" y="-68964"/>
            <a:ext cx="2520280" cy="545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gazeta corriere dello sport"/>
          <p:cNvSpPr>
            <a:spLocks noChangeAspect="1" noChangeArrowheads="1"/>
          </p:cNvSpPr>
          <p:nvPr/>
        </p:nvSpPr>
        <p:spPr bwMode="auto">
          <a:xfrm>
            <a:off x="155575" y="-1919288"/>
            <a:ext cx="27241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056734" cy="302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Картинки по запросу kicker журна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 descr="Картинки по запросу kicker журна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542" y="3133490"/>
            <a:ext cx="2348458" cy="319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 flipV="1">
            <a:off x="3203848" y="2256548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Змістові перспективи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5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617538"/>
            <a:ext cx="3816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C00000"/>
                </a:solidFill>
              </a:rPr>
              <a:t>2) </a:t>
            </a:r>
            <a:r>
              <a:rPr lang="uk-UA" dirty="0" smtClean="0">
                <a:solidFill>
                  <a:srgbClr val="C00000"/>
                </a:solidFill>
              </a:rPr>
              <a:t>орієнтація </a:t>
            </a:r>
            <a:r>
              <a:rPr lang="uk-UA" dirty="0">
                <a:solidFill>
                  <a:srgbClr val="C00000"/>
                </a:solidFill>
              </a:rPr>
              <a:t>на видатні явища </a:t>
            </a:r>
            <a:r>
              <a:rPr lang="uk-UA" dirty="0" smtClean="0">
                <a:solidFill>
                  <a:srgbClr val="C00000"/>
                </a:solidFill>
              </a:rPr>
              <a:t>української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uk-UA" dirty="0" smtClean="0">
                <a:solidFill>
                  <a:srgbClr val="C00000"/>
                </a:solidFill>
              </a:rPr>
              <a:t>спортивної </a:t>
            </a:r>
            <a:r>
              <a:rPr lang="uk-UA" dirty="0">
                <a:solidFill>
                  <a:srgbClr val="C00000"/>
                </a:solidFill>
              </a:rPr>
              <a:t>журналістики дорадянської та радянської епохи, зокрема врахування досвіду гігантів української спортивної преси – журналу  «Фізкультура і спорт» (1922-1939, 1957-1999, Київ) та «Спортивної газети» </a:t>
            </a:r>
            <a:r>
              <a:rPr lang="uk-UA" dirty="0" smtClean="0">
                <a:solidFill>
                  <a:srgbClr val="C00000"/>
                </a:solidFill>
              </a:rPr>
              <a:t>(1949-2010</a:t>
            </a:r>
            <a:r>
              <a:rPr lang="uk-UA" dirty="0">
                <a:solidFill>
                  <a:srgbClr val="002060"/>
                </a:solidFill>
              </a:rPr>
              <a:t>, Київ);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AutoShape 2" descr="Image result for &amp;zhcy;&amp;ucy;&amp;rcy;&amp;ncy;&amp;acy;&amp;lcy; &amp;scy;&amp;tcy;&amp;acy;&amp;rcy;&amp;tcy; &amp;scy;&amp;pcy;&amp;ocy;&amp;rcy;&amp;tcy;&amp;icy;&amp;vcy;&amp;ncy;&amp;icy;&amp;j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Image result for &amp;zhcy;&amp;ucy;&amp;rcy;&amp;ncy;&amp;acy;&amp;lcy; &amp;scy;&amp;tcy;&amp;acy;&amp;rcy;&amp;tcy; &amp;scy;&amp;pcy;&amp;ocy;&amp;rcy;&amp;tcy;&amp;icy;&amp;vcy;&amp;ncy;&amp;icy;&amp;jcy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журнал старт спортивны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журнал старт спортивный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Картинки по запросу журнал старт спортивный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Картинки по запросу журнал старт спортивный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" descr="Картинки по запросу журнал старт спортивный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Картинки по запросу журнал старт спортивный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6" y="311075"/>
            <a:ext cx="2971200" cy="398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570" y="3212977"/>
            <a:ext cx="5491901" cy="336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84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3086"/>
            <a:ext cx="57536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Ф</a:t>
            </a:r>
            <a:r>
              <a:rPr lang="uk-UA" sz="2400" dirty="0" smtClean="0">
                <a:solidFill>
                  <a:srgbClr val="FF0000"/>
                </a:solidFill>
              </a:rPr>
              <a:t>акти </a:t>
            </a:r>
            <a:r>
              <a:rPr lang="uk-UA" sz="2400" dirty="0">
                <a:solidFill>
                  <a:srgbClr val="FF0000"/>
                </a:solidFill>
              </a:rPr>
              <a:t>визнання української спортивної періодики </a:t>
            </a:r>
            <a:r>
              <a:rPr lang="uk-UA" sz="2400" dirty="0" smtClean="0">
                <a:solidFill>
                  <a:srgbClr val="FF0000"/>
                </a:solidFill>
              </a:rPr>
              <a:t>у світі</a:t>
            </a:r>
          </a:p>
          <a:p>
            <a:pPr algn="just"/>
            <a:r>
              <a:rPr lang="uk-UA" sz="2400" dirty="0" smtClean="0">
                <a:solidFill>
                  <a:srgbClr val="7030A0"/>
                </a:solidFill>
              </a:rPr>
              <a:t>У 1893 р. </a:t>
            </a:r>
            <a:r>
              <a:rPr lang="uk-UA" sz="2400" dirty="0">
                <a:solidFill>
                  <a:srgbClr val="7030A0"/>
                </a:solidFill>
              </a:rPr>
              <a:t>київський </a:t>
            </a:r>
            <a:r>
              <a:rPr lang="uk-UA" sz="2400" dirty="0" smtClean="0">
                <a:solidFill>
                  <a:srgbClr val="7030A0"/>
                </a:solidFill>
              </a:rPr>
              <a:t>спортивний часопис </a:t>
            </a:r>
            <a:r>
              <a:rPr lang="uk-UA" sz="2400" dirty="0">
                <a:solidFill>
                  <a:srgbClr val="7030A0"/>
                </a:solidFill>
              </a:rPr>
              <a:t>«</a:t>
            </a:r>
            <a:r>
              <a:rPr lang="uk-UA" sz="2400" dirty="0" err="1">
                <a:solidFill>
                  <a:srgbClr val="7030A0"/>
                </a:solidFill>
              </a:rPr>
              <a:t>Вестник</a:t>
            </a:r>
            <a:r>
              <a:rPr lang="uk-UA" sz="2400" dirty="0">
                <a:solidFill>
                  <a:srgbClr val="7030A0"/>
                </a:solidFill>
              </a:rPr>
              <a:t> голубиного </a:t>
            </a:r>
            <a:r>
              <a:rPr lang="uk-UA" sz="2400" dirty="0" err="1">
                <a:solidFill>
                  <a:srgbClr val="7030A0"/>
                </a:solidFill>
              </a:rPr>
              <a:t>спорта</a:t>
            </a:r>
            <a:r>
              <a:rPr lang="uk-UA" sz="2400" dirty="0">
                <a:solidFill>
                  <a:srgbClr val="7030A0"/>
                </a:solidFill>
              </a:rPr>
              <a:t>» був нагороджений дипломом на Всесвітній Міжнародній виставці періодичних видань у </a:t>
            </a:r>
            <a:r>
              <a:rPr lang="uk-UA" sz="2400" dirty="0" smtClean="0">
                <a:solidFill>
                  <a:srgbClr val="7030A0"/>
                </a:solidFill>
              </a:rPr>
              <a:t>Брюсселі.</a:t>
            </a:r>
          </a:p>
          <a:p>
            <a:pPr algn="just"/>
            <a:r>
              <a:rPr lang="uk-UA" sz="2400" dirty="0" smtClean="0">
                <a:solidFill>
                  <a:srgbClr val="7030A0"/>
                </a:solidFill>
              </a:rPr>
              <a:t>У 1928 року харківський </a:t>
            </a:r>
            <a:r>
              <a:rPr lang="uk-UA" sz="2400" dirty="0">
                <a:solidFill>
                  <a:srgbClr val="7030A0"/>
                </a:solidFill>
              </a:rPr>
              <a:t>журнал «</a:t>
            </a:r>
            <a:r>
              <a:rPr lang="uk-UA" sz="2400" dirty="0" err="1">
                <a:solidFill>
                  <a:srgbClr val="7030A0"/>
                </a:solidFill>
              </a:rPr>
              <a:t>Вестник</a:t>
            </a:r>
            <a:r>
              <a:rPr lang="uk-UA" sz="2400" dirty="0">
                <a:solidFill>
                  <a:srgbClr val="7030A0"/>
                </a:solidFill>
              </a:rPr>
              <a:t>  </a:t>
            </a:r>
            <a:r>
              <a:rPr lang="uk-UA" sz="2400" dirty="0" err="1">
                <a:solidFill>
                  <a:srgbClr val="7030A0"/>
                </a:solidFill>
              </a:rPr>
              <a:t>физической</a:t>
            </a:r>
            <a:r>
              <a:rPr lang="uk-UA" sz="2400" dirty="0">
                <a:solidFill>
                  <a:srgbClr val="7030A0"/>
                </a:solidFill>
              </a:rPr>
              <a:t> </a:t>
            </a:r>
            <a:r>
              <a:rPr lang="uk-UA" sz="2400" dirty="0" err="1">
                <a:solidFill>
                  <a:srgbClr val="7030A0"/>
                </a:solidFill>
              </a:rPr>
              <a:t>культуры</a:t>
            </a:r>
            <a:r>
              <a:rPr lang="uk-UA" sz="2400" dirty="0">
                <a:solidFill>
                  <a:srgbClr val="7030A0"/>
                </a:solidFill>
              </a:rPr>
              <a:t>» було премійовано в Парижі на виставці фізкультурної </a:t>
            </a:r>
            <a:r>
              <a:rPr lang="uk-UA" sz="2400" dirty="0" smtClean="0">
                <a:solidFill>
                  <a:srgbClr val="7030A0"/>
                </a:solidFill>
              </a:rPr>
              <a:t>преси.  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3688" y="-1"/>
            <a:ext cx="2666781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https://meshok.net/pics2/3365487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099">
            <a:off x="6153688" y="2636912"/>
            <a:ext cx="2810800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6091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899591" y="3212976"/>
            <a:ext cx="69847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002060"/>
                </a:solidFill>
              </a:rPr>
              <a:t>3) заснування нових часописів з популярних в країні видів спорту та уведення до видань різноманітних рубрик, підрубрик, які відповідають інтересам </a:t>
            </a:r>
            <a:r>
              <a:rPr lang="uk-UA" dirty="0" smtClean="0">
                <a:solidFill>
                  <a:srgbClr val="002060"/>
                </a:solidFill>
              </a:rPr>
              <a:t>реципієнтів</a:t>
            </a:r>
            <a:r>
              <a:rPr lang="uk-UA" dirty="0">
                <a:solidFill>
                  <a:srgbClr val="002060"/>
                </a:solidFill>
              </a:rPr>
              <a:t>,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розширення тематичної палітри </a:t>
            </a:r>
            <a:r>
              <a:rPr lang="uk-UA" dirty="0">
                <a:solidFill>
                  <a:srgbClr val="002060"/>
                </a:solidFill>
              </a:rPr>
              <a:t>видань, адже із близько сімдесяти видів спорту у вітчизняній спортивній періодиці висвітлюється максимум </a:t>
            </a:r>
            <a:r>
              <a:rPr lang="uk-UA" dirty="0" smtClean="0">
                <a:solidFill>
                  <a:srgbClr val="002060"/>
                </a:solidFill>
              </a:rPr>
              <a:t>15.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Поява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на </a:t>
            </a:r>
            <a:r>
              <a:rPr lang="ru-RU" dirty="0" err="1">
                <a:solidFill>
                  <a:srgbClr val="002060"/>
                </a:solidFill>
              </a:rPr>
              <a:t>медіаринку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України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видань</a:t>
            </a:r>
            <a:r>
              <a:rPr lang="ru-RU" dirty="0">
                <a:solidFill>
                  <a:srgbClr val="002060"/>
                </a:solidFill>
              </a:rPr>
              <a:t> не </a:t>
            </a:r>
            <a:r>
              <a:rPr lang="ru-RU" dirty="0" err="1">
                <a:solidFill>
                  <a:srgbClr val="002060"/>
                </a:solidFill>
              </a:rPr>
              <a:t>лише</a:t>
            </a:r>
            <a:r>
              <a:rPr lang="ru-RU" dirty="0">
                <a:solidFill>
                  <a:srgbClr val="002060"/>
                </a:solidFill>
              </a:rPr>
              <a:t> за </a:t>
            </a:r>
            <a:r>
              <a:rPr lang="ru-RU" dirty="0" err="1" smtClean="0">
                <a:solidFill>
                  <a:srgbClr val="002060"/>
                </a:solidFill>
              </a:rPr>
              <a:t>тематичним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</a:rPr>
              <a:t>але й за </a:t>
            </a:r>
            <a:r>
              <a:rPr lang="ru-RU" dirty="0" err="1">
                <a:solidFill>
                  <a:srgbClr val="002060"/>
                </a:solidFill>
              </a:rPr>
              <a:t>аудиториним</a:t>
            </a:r>
            <a:r>
              <a:rPr lang="ru-RU" dirty="0">
                <a:solidFill>
                  <a:srgbClr val="002060"/>
                </a:solidFill>
              </a:rPr>
              <a:t> принципом (</a:t>
            </a:r>
            <a:r>
              <a:rPr lang="ru-RU" dirty="0" err="1">
                <a:solidFill>
                  <a:srgbClr val="002060"/>
                </a:solidFill>
              </a:rPr>
              <a:t>насамперед</a:t>
            </a:r>
            <a:r>
              <a:rPr lang="ru-RU" dirty="0">
                <a:solidFill>
                  <a:srgbClr val="002060"/>
                </a:solidFill>
              </a:rPr>
              <a:t> за </a:t>
            </a:r>
            <a:r>
              <a:rPr lang="ru-RU" dirty="0" err="1">
                <a:solidFill>
                  <a:srgbClr val="002060"/>
                </a:solidFill>
              </a:rPr>
              <a:t>гендерними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віковими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ознаками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AutoShape 2" descr="https://mail.yandex.ua/message_part/image.png?_uid=127721641&amp;hid=1.1.3&amp;ids=162129586585354989&amp;name=image.png&amp;yandex_class=yandex_inline_content_110490.365008838.2291225270214550984916618256439_1.1.3_1621295865853549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76674"/>
            <a:ext cx="6840759" cy="253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77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03832020"/>
              </p:ext>
            </p:extLst>
          </p:nvPr>
        </p:nvGraphicFramePr>
        <p:xfrm>
          <a:off x="683568" y="1821920"/>
          <a:ext cx="7320136" cy="4071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75656" y="404664"/>
            <a:ext cx="5382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Динаміка розвитку тематичних видів спортивної преси України в 1991-1998 та 1999-2014 роках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4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Перспективи спортивної преси можна розглядати в </a:t>
            </a:r>
            <a:r>
              <a:rPr lang="uk-UA" sz="2800" b="1" dirty="0" smtClean="0">
                <a:solidFill>
                  <a:srgbClr val="7030A0"/>
                </a:solidFill>
              </a:rPr>
              <a:t>двох </a:t>
            </a:r>
            <a:r>
              <a:rPr lang="uk-UA" sz="2800" b="1" dirty="0">
                <a:solidFill>
                  <a:srgbClr val="7030A0"/>
                </a:solidFill>
              </a:rPr>
              <a:t>напрямках: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pPr algn="just"/>
            <a:r>
              <a:rPr lang="uk-UA" sz="2800" dirty="0" smtClean="0">
                <a:solidFill>
                  <a:srgbClr val="00B050"/>
                </a:solidFill>
                <a:cs typeface="Aharoni" panose="02010803020104030203" pitchFamily="2" charset="-79"/>
              </a:rPr>
              <a:t>1) Технічні (в плані конвергенції медіа-платформ, </a:t>
            </a:r>
            <a:r>
              <a:rPr lang="uk-UA" sz="2800" dirty="0">
                <a:solidFill>
                  <a:srgbClr val="00B050"/>
                </a:solidFill>
                <a:cs typeface="Aharoni" panose="02010803020104030203" pitchFamily="2" charset="-79"/>
              </a:rPr>
              <a:t>використання мультимедійних </a:t>
            </a:r>
            <a:r>
              <a:rPr lang="uk-UA" sz="2800" dirty="0" smtClean="0">
                <a:solidFill>
                  <a:srgbClr val="00B050"/>
                </a:solidFill>
                <a:cs typeface="Aharoni" panose="02010803020104030203" pitchFamily="2" charset="-79"/>
              </a:rPr>
              <a:t>технологій та модифікації </a:t>
            </a:r>
            <a:r>
              <a:rPr lang="uk-UA" sz="2800" dirty="0">
                <a:solidFill>
                  <a:srgbClr val="00B050"/>
                </a:solidFill>
                <a:cs typeface="Aharoni" panose="02010803020104030203" pitchFamily="2" charset="-79"/>
              </a:rPr>
              <a:t>дизайну</a:t>
            </a:r>
            <a:r>
              <a:rPr lang="uk-UA" sz="2800" dirty="0" smtClean="0">
                <a:solidFill>
                  <a:srgbClr val="00B050"/>
                </a:solidFill>
                <a:cs typeface="Aharoni" panose="02010803020104030203" pitchFamily="2" charset="-79"/>
              </a:rPr>
              <a:t>); </a:t>
            </a:r>
          </a:p>
          <a:p>
            <a:pPr algn="just"/>
            <a:r>
              <a:rPr lang="uk-UA" sz="2800" dirty="0" smtClean="0">
                <a:solidFill>
                  <a:srgbClr val="00B050"/>
                </a:solidFill>
                <a:cs typeface="Aharoni" panose="02010803020104030203" pitchFamily="2" charset="-79"/>
              </a:rPr>
              <a:t>2) Змістові </a:t>
            </a:r>
            <a:r>
              <a:rPr lang="uk-UA" sz="2800" dirty="0">
                <a:solidFill>
                  <a:srgbClr val="00B050"/>
                </a:solidFill>
                <a:cs typeface="Aharoni" panose="02010803020104030203" pitchFamily="2" charset="-79"/>
              </a:rPr>
              <a:t>(шляхи оптимізації </a:t>
            </a:r>
            <a:r>
              <a:rPr lang="uk-UA" sz="2800" dirty="0" smtClean="0">
                <a:solidFill>
                  <a:srgbClr val="00B050"/>
                </a:solidFill>
                <a:cs typeface="Aharoni" panose="02010803020104030203" pitchFamily="2" charset="-79"/>
              </a:rPr>
              <a:t>змістового наповнення часописів).</a:t>
            </a:r>
            <a:endParaRPr lang="ru-RU" sz="2800" dirty="0">
              <a:solidFill>
                <a:srgbClr val="00B050"/>
              </a:solidFill>
              <a:cs typeface="Aharoni" panose="02010803020104030203" pitchFamily="2" charset="-79"/>
            </a:endParaRPr>
          </a:p>
        </p:txBody>
      </p:sp>
      <p:sp>
        <p:nvSpPr>
          <p:cNvPr id="4" name="AutoShape 2" descr="Image result for generos de pren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745">
            <a:off x="971600" y="3573016"/>
            <a:ext cx="20955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age result for generos de pren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9685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3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AutoShape 2" descr="Image result for &amp;gcy;&amp;acy;&amp;zcy;&amp;iecy;&amp;tcy;&amp;acy; «&amp;Scy;&amp;pcy;&amp;ocy;&amp;rcy;&amp;tcy;&amp;icy;&amp;vcy;&amp;ncy;&amp;acy; &amp;Vcy;&amp;iukcy;&amp;ncy;&amp;ncy;&amp;icy;&amp;chcy;&amp;chcy;&amp;icy;&amp;ncy;&amp;acy;» \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65" y="1916832"/>
            <a:ext cx="357088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620690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rgbClr val="002060"/>
                </a:solidFill>
              </a:rPr>
              <a:t>4</a:t>
            </a:r>
            <a:r>
              <a:rPr lang="uk-UA" sz="2400" dirty="0" smtClean="0">
                <a:solidFill>
                  <a:srgbClr val="002060"/>
                </a:solidFill>
              </a:rPr>
              <a:t>) </a:t>
            </a:r>
            <a:r>
              <a:rPr lang="uk-UA" sz="2400" dirty="0">
                <a:solidFill>
                  <a:srgbClr val="002060"/>
                </a:solidFill>
              </a:rPr>
              <a:t>поширення регіональної </a:t>
            </a:r>
            <a:r>
              <a:rPr lang="uk-UA" sz="2400" dirty="0" smtClean="0">
                <a:solidFill>
                  <a:srgbClr val="002060"/>
                </a:solidFill>
              </a:rPr>
              <a:t>та місцевої спортивної періодики </a:t>
            </a:r>
            <a:r>
              <a:rPr lang="uk-UA" sz="2400" dirty="0">
                <a:solidFill>
                  <a:srgbClr val="002060"/>
                </a:solidFill>
              </a:rPr>
              <a:t>в </a:t>
            </a:r>
            <a:r>
              <a:rPr lang="uk-UA" sz="2400" dirty="0" smtClean="0">
                <a:solidFill>
                  <a:srgbClr val="002060"/>
                </a:solidFill>
              </a:rPr>
              <a:t>українському інформаційному просторі;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AutoShape 5" descr="Image result for &amp;gcy;&amp;acy;&amp;zcy;&amp;iecy;&amp;tcy;&amp;acy; «&amp;Ocy;&amp;dcy;&amp;iecy;&amp;scy;&amp;scy;&amp;acy;-&amp;Scy;&amp;pcy;&amp;ocy;&amp;rcy;&amp;tcy;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9010">
            <a:off x="4880423" y="1852248"/>
            <a:ext cx="2627734" cy="318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47275"/>
            <a:ext cx="3556230" cy="206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91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0688"/>
            <a:ext cx="6606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rgbClr val="FF0000"/>
                </a:solidFill>
              </a:rPr>
              <a:t>5) зменшення </a:t>
            </a:r>
            <a:r>
              <a:rPr lang="uk-UA" dirty="0">
                <a:solidFill>
                  <a:srgbClr val="FF0000"/>
                </a:solidFill>
              </a:rPr>
              <a:t>гіпертрофії футбольної тематики, досягнення пропорційності, збалансованість висвітлення різних видів </a:t>
            </a:r>
            <a:r>
              <a:rPr lang="uk-UA" dirty="0" smtClean="0">
                <a:solidFill>
                  <a:srgbClr val="FF0000"/>
                </a:solidFill>
              </a:rPr>
              <a:t>спорту, </a:t>
            </a:r>
            <a:r>
              <a:rPr lang="uk-UA" dirty="0">
                <a:solidFill>
                  <a:srgbClr val="FF0000"/>
                </a:solidFill>
              </a:rPr>
              <a:t>акцентуація на шпальтах регіональних спортивних видань на тих видах спорту, які найбільш характерні і розповсюджені в конкретному регіоні (популярність того чи іншого виду спорту в конкретному регіоні зумовлюється географічним розташуванням регіону, його кліматичними умовами, наявністю в регіоні відомих клубів з конкретних видів спорту,  інтересом населення регіону до певних видів </a:t>
            </a:r>
            <a:r>
              <a:rPr lang="uk-UA" dirty="0" smtClean="0">
                <a:solidFill>
                  <a:srgbClr val="FF0000"/>
                </a:solidFill>
              </a:rPr>
              <a:t>спорту);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AutoShape 2" descr="Image result for depor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00219"/>
            <a:ext cx="3765668" cy="192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4480">
            <a:off x="4934592" y="3692132"/>
            <a:ext cx="3318084" cy="152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0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02834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 smtClean="0">
                <a:solidFill>
                  <a:srgbClr val="002060"/>
                </a:solidFill>
              </a:rPr>
              <a:t>6)  </a:t>
            </a:r>
            <a:r>
              <a:rPr lang="uk-UA" dirty="0">
                <a:solidFill>
                  <a:srgbClr val="002060"/>
                </a:solidFill>
              </a:rPr>
              <a:t>розвиток національних спортивних традицій, висвітлення на шпальтах видань насамперед національних, самобутніх, істинно українських видів спорту, які мають сприяти розвитку національної свідомості і усвідомленню самобутності власної нації. </a:t>
            </a:r>
            <a:r>
              <a:rPr lang="uk-UA" dirty="0" smtClean="0">
                <a:solidFill>
                  <a:srgbClr val="002060"/>
                </a:solidFill>
              </a:rPr>
              <a:t>Для </a:t>
            </a:r>
            <a:r>
              <a:rPr lang="uk-UA" dirty="0">
                <a:solidFill>
                  <a:srgbClr val="002060"/>
                </a:solidFill>
              </a:rPr>
              <a:t>українського народу зокрема традиційними видами спорту є запорізький спас, бойовий гопак, козачий приклад, </a:t>
            </a:r>
            <a:r>
              <a:rPr lang="uk-UA" dirty="0" err="1">
                <a:solidFill>
                  <a:srgbClr val="002060"/>
                </a:solidFill>
              </a:rPr>
              <a:t>хортінг</a:t>
            </a:r>
            <a:r>
              <a:rPr lang="uk-UA" dirty="0">
                <a:solidFill>
                  <a:srgbClr val="002060"/>
                </a:solidFill>
              </a:rPr>
              <a:t> тощо;</a:t>
            </a:r>
            <a:r>
              <a:rPr lang="uk-UA" dirty="0"/>
              <a:t>		</a:t>
            </a:r>
            <a:endParaRPr lang="ru-RU" dirty="0"/>
          </a:p>
        </p:txBody>
      </p:sp>
      <p:sp>
        <p:nvSpPr>
          <p:cNvPr id="4" name="AutoShape 2" descr="Image result for &amp;zcy;&amp;acy;&amp;pcy;&amp;ocy;&amp;rcy;&amp;iukcy;&amp;zcy;&amp;softcy;&amp;kcy;&amp;icy;&amp;jcy; &amp;scy;&amp;pcy;&amp;acy;&amp;s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90664"/>
            <a:ext cx="3528392" cy="217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Image result for &amp;zcy;&amp;acy;&amp;pcy;&amp;ocy;&amp;rcy;&amp;iukcy;&amp;zcy;&amp;softcy;&amp;kcy;&amp;icy;&amp;jcy; &amp;scy;&amp;pcy;&amp;acy;&amp;scy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6504">
            <a:off x="4860032" y="3890665"/>
            <a:ext cx="2677259" cy="185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27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07975" y="764704"/>
            <a:ext cx="613623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solidFill>
                  <a:srgbClr val="7030A0"/>
                </a:solidFill>
              </a:rPr>
              <a:t>Спортивна преса України має популяризувати суто національні види спорту, як вітчизняні, так і інших держав.  Так зокрема, київський журнал «Старт» 1960-1990-х рр. приділяв велику увагу  самобутньому національному </a:t>
            </a:r>
            <a:r>
              <a:rPr lang="uk-UA" sz="2000" dirty="0">
                <a:solidFill>
                  <a:srgbClr val="7030A0"/>
                </a:solidFill>
              </a:rPr>
              <a:t>спорту республік (</a:t>
            </a:r>
            <a:r>
              <a:rPr lang="uk-UA" sz="2000" dirty="0" err="1">
                <a:solidFill>
                  <a:srgbClr val="7030A0"/>
                </a:solidFill>
              </a:rPr>
              <a:t>Арменії</a:t>
            </a:r>
            <a:r>
              <a:rPr lang="uk-UA" sz="2000" dirty="0">
                <a:solidFill>
                  <a:srgbClr val="7030A0"/>
                </a:solidFill>
              </a:rPr>
              <a:t>, Азербайджанку, Грузії, </a:t>
            </a:r>
            <a:r>
              <a:rPr lang="uk-UA" sz="2000" dirty="0" err="1">
                <a:solidFill>
                  <a:srgbClr val="7030A0"/>
                </a:solidFill>
              </a:rPr>
              <a:t>Кіргізії</a:t>
            </a:r>
            <a:r>
              <a:rPr lang="uk-UA" sz="2000" dirty="0">
                <a:solidFill>
                  <a:srgbClr val="7030A0"/>
                </a:solidFill>
              </a:rPr>
              <a:t> тощо), зокрема в рубриках «Національні види спорту», «Біля джерел народного спорту», де висвітлювалися такі види спорту: боротьба «</a:t>
            </a:r>
            <a:r>
              <a:rPr lang="uk-UA" sz="2000" dirty="0" err="1">
                <a:solidFill>
                  <a:srgbClr val="7030A0"/>
                </a:solidFill>
              </a:rPr>
              <a:t>гюлеш</a:t>
            </a:r>
            <a:r>
              <a:rPr lang="uk-UA" sz="2000" dirty="0">
                <a:solidFill>
                  <a:srgbClr val="7030A0"/>
                </a:solidFill>
              </a:rPr>
              <a:t>» – Азербайджан, </a:t>
            </a:r>
            <a:r>
              <a:rPr lang="uk-UA" sz="2000" dirty="0" err="1">
                <a:solidFill>
                  <a:srgbClr val="7030A0"/>
                </a:solidFill>
              </a:rPr>
              <a:t>лелобурті</a:t>
            </a:r>
            <a:r>
              <a:rPr lang="uk-UA" sz="2000" dirty="0">
                <a:solidFill>
                  <a:srgbClr val="7030A0"/>
                </a:solidFill>
              </a:rPr>
              <a:t> (</a:t>
            </a:r>
            <a:r>
              <a:rPr lang="uk-UA" sz="2000" dirty="0" err="1">
                <a:solidFill>
                  <a:srgbClr val="7030A0"/>
                </a:solidFill>
              </a:rPr>
              <a:t>лело</a:t>
            </a:r>
            <a:r>
              <a:rPr lang="uk-UA" sz="2000" dirty="0">
                <a:solidFill>
                  <a:srgbClr val="7030A0"/>
                </a:solidFill>
              </a:rPr>
              <a:t>), </a:t>
            </a:r>
            <a:r>
              <a:rPr lang="uk-UA" sz="2000" dirty="0" err="1">
                <a:solidFill>
                  <a:srgbClr val="7030A0"/>
                </a:solidFill>
              </a:rPr>
              <a:t>джігіти</a:t>
            </a:r>
            <a:r>
              <a:rPr lang="uk-UA" sz="2000" dirty="0">
                <a:solidFill>
                  <a:srgbClr val="7030A0"/>
                </a:solidFill>
              </a:rPr>
              <a:t> (кінні змагання з наїзниками), </a:t>
            </a:r>
            <a:r>
              <a:rPr lang="uk-UA" sz="2000" dirty="0" err="1">
                <a:solidFill>
                  <a:srgbClr val="7030A0"/>
                </a:solidFill>
              </a:rPr>
              <a:t>цхенбурті</a:t>
            </a:r>
            <a:r>
              <a:rPr lang="uk-UA" sz="2000" dirty="0">
                <a:solidFill>
                  <a:srgbClr val="7030A0"/>
                </a:solidFill>
              </a:rPr>
              <a:t>, </a:t>
            </a:r>
            <a:r>
              <a:rPr lang="uk-UA" sz="2000" dirty="0" err="1">
                <a:solidFill>
                  <a:srgbClr val="7030A0"/>
                </a:solidFill>
              </a:rPr>
              <a:t>ісінді</a:t>
            </a:r>
            <a:r>
              <a:rPr lang="uk-UA" sz="2000" dirty="0">
                <a:solidFill>
                  <a:srgbClr val="7030A0"/>
                </a:solidFill>
              </a:rPr>
              <a:t> (кінна гра), </a:t>
            </a:r>
            <a:r>
              <a:rPr lang="uk-UA" sz="2000" dirty="0" err="1">
                <a:solidFill>
                  <a:srgbClr val="7030A0"/>
                </a:solidFill>
              </a:rPr>
              <a:t>кабахі</a:t>
            </a:r>
            <a:r>
              <a:rPr lang="uk-UA" sz="2000" dirty="0">
                <a:solidFill>
                  <a:srgbClr val="7030A0"/>
                </a:solidFill>
              </a:rPr>
              <a:t>, </a:t>
            </a:r>
            <a:r>
              <a:rPr lang="uk-UA" sz="2000" dirty="0" err="1">
                <a:solidFill>
                  <a:srgbClr val="7030A0"/>
                </a:solidFill>
              </a:rPr>
              <a:t>тарчія</a:t>
            </a:r>
            <a:r>
              <a:rPr lang="uk-UA" sz="2000" dirty="0">
                <a:solidFill>
                  <a:srgbClr val="7030A0"/>
                </a:solidFill>
              </a:rPr>
              <a:t>, </a:t>
            </a:r>
            <a:r>
              <a:rPr lang="uk-UA" sz="2000" dirty="0" err="1">
                <a:solidFill>
                  <a:srgbClr val="7030A0"/>
                </a:solidFill>
              </a:rPr>
              <a:t>мкедаоба</a:t>
            </a:r>
            <a:r>
              <a:rPr lang="uk-UA" sz="2000" dirty="0">
                <a:solidFill>
                  <a:srgbClr val="7030A0"/>
                </a:solidFill>
              </a:rPr>
              <a:t> – Грузія, </a:t>
            </a:r>
            <a:r>
              <a:rPr lang="uk-UA" sz="2000" dirty="0" err="1">
                <a:solidFill>
                  <a:srgbClr val="7030A0"/>
                </a:solidFill>
              </a:rPr>
              <a:t>оодариш</a:t>
            </a:r>
            <a:r>
              <a:rPr lang="uk-UA" sz="2000" dirty="0">
                <a:solidFill>
                  <a:srgbClr val="7030A0"/>
                </a:solidFill>
              </a:rPr>
              <a:t> (схватка на конях), </a:t>
            </a:r>
            <a:r>
              <a:rPr lang="uk-UA" sz="2000" dirty="0" err="1">
                <a:solidFill>
                  <a:srgbClr val="7030A0"/>
                </a:solidFill>
              </a:rPr>
              <a:t>куреш</a:t>
            </a:r>
            <a:r>
              <a:rPr lang="uk-UA" sz="2000" dirty="0">
                <a:solidFill>
                  <a:srgbClr val="7030A0"/>
                </a:solidFill>
              </a:rPr>
              <a:t> (боротьба), </a:t>
            </a:r>
            <a:r>
              <a:rPr lang="uk-UA" sz="2000" dirty="0" err="1">
                <a:solidFill>
                  <a:srgbClr val="7030A0"/>
                </a:solidFill>
              </a:rPr>
              <a:t>киз-куумай</a:t>
            </a:r>
            <a:r>
              <a:rPr lang="uk-UA" sz="2000" dirty="0">
                <a:solidFill>
                  <a:srgbClr val="7030A0"/>
                </a:solidFill>
              </a:rPr>
              <a:t> (наздожени дівчину) – </a:t>
            </a:r>
            <a:r>
              <a:rPr lang="uk-UA" sz="2000" dirty="0" err="1" smtClean="0">
                <a:solidFill>
                  <a:srgbClr val="7030A0"/>
                </a:solidFill>
              </a:rPr>
              <a:t>Кіргізія</a:t>
            </a:r>
            <a:r>
              <a:rPr lang="uk-UA" sz="2000" dirty="0" smtClean="0">
                <a:solidFill>
                  <a:srgbClr val="7030A0"/>
                </a:solidFill>
              </a:rPr>
              <a:t>).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AutoShape 2" descr="Image result for &amp;tscy;&amp;khcy;&amp;iecy;&amp;ncy;&amp;bcy;&amp;ucy;&amp;rcy;&amp;t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4752">
            <a:off x="6858000" y="2364972"/>
            <a:ext cx="2286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0088">
            <a:off x="6156176" y="4367750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752">
            <a:off x="6767512" y="16232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8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1536866" y="69269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000" dirty="0">
                <a:solidFill>
                  <a:srgbClr val="0070C0"/>
                </a:solidFill>
              </a:rPr>
              <a:t>7</a:t>
            </a:r>
            <a:r>
              <a:rPr lang="uk-UA" sz="2000" dirty="0" smtClean="0">
                <a:solidFill>
                  <a:srgbClr val="0070C0"/>
                </a:solidFill>
              </a:rPr>
              <a:t>) </a:t>
            </a:r>
            <a:r>
              <a:rPr lang="uk-UA" sz="2000" dirty="0">
                <a:solidFill>
                  <a:srgbClr val="0070C0"/>
                </a:solidFill>
              </a:rPr>
              <a:t>перехід спортивних часописів на українську мову, покращення мовної якості матеріалів (уникнення жаргонізмів, просторіччя, кальок з </a:t>
            </a:r>
            <a:r>
              <a:rPr lang="uk-UA" sz="2000" dirty="0" smtClean="0">
                <a:solidFill>
                  <a:srgbClr val="0070C0"/>
                </a:solidFill>
              </a:rPr>
              <a:t>російської), </a:t>
            </a:r>
            <a:r>
              <a:rPr lang="uk-UA" sz="2000" dirty="0">
                <a:solidFill>
                  <a:srgbClr val="0070C0"/>
                </a:solidFill>
              </a:rPr>
              <a:t>вживання власне української спортивної </a:t>
            </a:r>
            <a:r>
              <a:rPr lang="uk-UA" sz="2000" dirty="0" smtClean="0">
                <a:solidFill>
                  <a:srgbClr val="0070C0"/>
                </a:solidFill>
              </a:rPr>
              <a:t>термінології</a:t>
            </a:r>
            <a:r>
              <a:rPr lang="uk-UA" dirty="0" smtClean="0"/>
              <a:t>;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0789">
            <a:off x="5508104" y="2780928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829">
            <a:off x="1144920" y="3255133"/>
            <a:ext cx="31146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48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5813"/>
            <a:ext cx="5094312" cy="320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4029164"/>
            <a:ext cx="5094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002060"/>
                </a:solidFill>
              </a:rPr>
              <a:t>8</a:t>
            </a:r>
            <a:r>
              <a:rPr lang="uk-UA" sz="2000" dirty="0" smtClean="0">
                <a:solidFill>
                  <a:srgbClr val="002060"/>
                </a:solidFill>
              </a:rPr>
              <a:t>) </a:t>
            </a:r>
            <a:r>
              <a:rPr lang="uk-UA" sz="2000" dirty="0">
                <a:solidFill>
                  <a:srgbClr val="002060"/>
                </a:solidFill>
              </a:rPr>
              <a:t>збагачення жанрової палітри </a:t>
            </a:r>
            <a:r>
              <a:rPr lang="uk-UA" sz="2000" dirty="0" smtClean="0">
                <a:solidFill>
                  <a:srgbClr val="002060"/>
                </a:solidFill>
              </a:rPr>
              <a:t>часописів, що </a:t>
            </a:r>
            <a:r>
              <a:rPr lang="uk-UA" sz="2000" dirty="0">
                <a:solidFill>
                  <a:srgbClr val="002060"/>
                </a:solidFill>
              </a:rPr>
              <a:t>зокрема має виявлятися у ширшому використанні аналітичних та художньо-публіцистичних </a:t>
            </a:r>
            <a:r>
              <a:rPr lang="uk-UA" sz="2000" dirty="0" smtClean="0">
                <a:solidFill>
                  <a:srgbClr val="002060"/>
                </a:solidFill>
              </a:rPr>
              <a:t>жанрів, а  також </a:t>
            </a:r>
            <a:r>
              <a:rPr lang="uk-UA" sz="2000" dirty="0" err="1" smtClean="0">
                <a:solidFill>
                  <a:srgbClr val="002060"/>
                </a:solidFill>
              </a:rPr>
              <a:t>синергені</a:t>
            </a:r>
            <a:r>
              <a:rPr lang="uk-UA" sz="2000" dirty="0" smtClean="0">
                <a:solidFill>
                  <a:srgbClr val="002060"/>
                </a:solidFill>
              </a:rPr>
              <a:t> на шпальтах видань журналістських та літературних жанрів.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4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67123290"/>
              </p:ext>
            </p:extLst>
          </p:nvPr>
        </p:nvGraphicFramePr>
        <p:xfrm>
          <a:off x="1043608" y="620688"/>
          <a:ext cx="69847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67744" y="0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Літературні жанри, традиційні для спортивної журналістики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3051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8641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B050"/>
                </a:solidFill>
              </a:rPr>
              <a:t>Акцентуація на художньо-публіцистичний дискурс спортивної періодики</a:t>
            </a:r>
            <a:endParaRPr lang="ru-RU" sz="2400" dirty="0">
              <a:solidFill>
                <a:srgbClr val="00B05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6682999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34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3305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92896"/>
            <a:ext cx="21399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620688"/>
            <a:ext cx="6462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9) </a:t>
            </a:r>
            <a:r>
              <a:rPr lang="ru-RU" sz="2400" dirty="0" err="1">
                <a:solidFill>
                  <a:srgbClr val="002060"/>
                </a:solidFill>
              </a:rPr>
              <a:t>п</a:t>
            </a:r>
            <a:r>
              <a:rPr lang="ru-RU" sz="2400" dirty="0" err="1" smtClean="0">
                <a:solidFill>
                  <a:srgbClr val="002060"/>
                </a:solidFill>
              </a:rPr>
              <a:t>ідхід</a:t>
            </a:r>
            <a:r>
              <a:rPr lang="ru-RU" sz="2400" dirty="0" smtClean="0">
                <a:solidFill>
                  <a:srgbClr val="002060"/>
                </a:solidFill>
              </a:rPr>
              <a:t> до </a:t>
            </a:r>
            <a:r>
              <a:rPr lang="ru-RU" sz="2400" dirty="0">
                <a:solidFill>
                  <a:srgbClr val="002060"/>
                </a:solidFill>
              </a:rPr>
              <a:t>контенту як синтетичного </a:t>
            </a:r>
            <a:r>
              <a:rPr lang="ru-RU" sz="2400" dirty="0" err="1">
                <a:solidFill>
                  <a:srgbClr val="002060"/>
                </a:solidFill>
              </a:rPr>
              <a:t>поєднання</a:t>
            </a:r>
            <a:r>
              <a:rPr lang="ru-RU" sz="2400" dirty="0">
                <a:solidFill>
                  <a:srgbClr val="002060"/>
                </a:solidFill>
              </a:rPr>
              <a:t> вербального та </a:t>
            </a:r>
            <a:r>
              <a:rPr lang="ru-RU" sz="2400" dirty="0" err="1">
                <a:solidFill>
                  <a:srgbClr val="002060"/>
                </a:solidFill>
              </a:rPr>
              <a:t>візуального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складників</a:t>
            </a:r>
            <a:r>
              <a:rPr lang="ru-RU" sz="2400" dirty="0">
                <a:solidFill>
                  <a:srgbClr val="002060"/>
                </a:solidFill>
              </a:rPr>
              <a:t>,  </a:t>
            </a:r>
            <a:r>
              <a:rPr lang="ru-RU" sz="2400" dirty="0" err="1">
                <a:solidFill>
                  <a:srgbClr val="002060"/>
                </a:solidFill>
              </a:rPr>
              <a:t>що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утворюють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цілісний</a:t>
            </a:r>
            <a:r>
              <a:rPr lang="ru-RU" sz="2400" dirty="0">
                <a:solidFill>
                  <a:srgbClr val="002060"/>
                </a:solidFill>
              </a:rPr>
              <a:t> текст; </a:t>
            </a:r>
            <a:r>
              <a:rPr lang="ru-RU" sz="2400" dirty="0" err="1">
                <a:solidFill>
                  <a:srgbClr val="002060"/>
                </a:solidFill>
              </a:rPr>
              <a:t>ілюстрацію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слід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розуміти</a:t>
            </a:r>
            <a:r>
              <a:rPr lang="ru-RU" sz="2400" dirty="0">
                <a:solidFill>
                  <a:srgbClr val="002060"/>
                </a:solidFill>
              </a:rPr>
              <a:t> як текст, </a:t>
            </a:r>
            <a:r>
              <a:rPr lang="ru-RU" sz="2400" dirty="0" err="1">
                <a:solidFill>
                  <a:srgbClr val="002060"/>
                </a:solidFill>
              </a:rPr>
              <a:t>що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несе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певне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ідейне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смислове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навантаження</a:t>
            </a:r>
            <a:r>
              <a:rPr lang="ru-RU" sz="2400" dirty="0">
                <a:solidFill>
                  <a:srgbClr val="002060"/>
                </a:solidFill>
              </a:rPr>
              <a:t> для </a:t>
            </a:r>
            <a:r>
              <a:rPr lang="ru-RU" sz="2400" dirty="0" err="1">
                <a:solidFill>
                  <a:srgbClr val="002060"/>
                </a:solidFill>
              </a:rPr>
              <a:t>реципієнта</a:t>
            </a:r>
            <a:r>
              <a:rPr lang="ru-RU" sz="2400" dirty="0">
                <a:solidFill>
                  <a:srgbClr val="002060"/>
                </a:solidFill>
              </a:rPr>
              <a:t> і </a:t>
            </a:r>
            <a:r>
              <a:rPr lang="ru-RU" sz="2400" dirty="0" err="1">
                <a:solidFill>
                  <a:srgbClr val="002060"/>
                </a:solidFill>
              </a:rPr>
              <a:t>відповідним</a:t>
            </a:r>
            <a:r>
              <a:rPr lang="ru-RU" sz="2400" dirty="0">
                <a:solidFill>
                  <a:srgbClr val="002060"/>
                </a:solidFill>
              </a:rPr>
              <a:t> чином </a:t>
            </a:r>
            <a:r>
              <a:rPr lang="ru-RU" sz="2400" dirty="0" err="1">
                <a:solidFill>
                  <a:srgbClr val="002060"/>
                </a:solidFill>
              </a:rPr>
              <a:t>впливає</a:t>
            </a:r>
            <a:r>
              <a:rPr lang="ru-RU" sz="2400" dirty="0">
                <a:solidFill>
                  <a:srgbClr val="002060"/>
                </a:solidFill>
              </a:rPr>
              <a:t> на </a:t>
            </a:r>
            <a:r>
              <a:rPr lang="ru-RU" sz="2400" dirty="0" err="1" smtClean="0">
                <a:solidFill>
                  <a:srgbClr val="002060"/>
                </a:solidFill>
              </a:rPr>
              <a:t>нього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  <a:r>
              <a:rPr lang="ru-RU" sz="2400" dirty="0" err="1" smtClean="0">
                <a:solidFill>
                  <a:srgbClr val="002060"/>
                </a:solidFill>
              </a:rPr>
              <a:t>Розширення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жанрової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фотоілюстраційної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палітри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газет:  </a:t>
            </a:r>
            <a:r>
              <a:rPr lang="ru-RU" sz="2400" dirty="0" err="1" smtClean="0">
                <a:solidFill>
                  <a:srgbClr val="002060"/>
                </a:solidFill>
              </a:rPr>
              <a:t>фоторепортажі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фотокарикатури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фотогуморески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дружні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шаржі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фотозамальовки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фотоетюди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фотонариси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малюнки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документальні</a:t>
            </a:r>
            <a:r>
              <a:rPr lang="ru-RU" sz="2400" dirty="0" smtClean="0">
                <a:solidFill>
                  <a:srgbClr val="002060"/>
                </a:solidFill>
              </a:rPr>
              <a:t> фото. 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5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764704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solidFill>
                  <a:srgbClr val="0070C0"/>
                </a:solidFill>
              </a:rPr>
              <a:t>10) акцентуація на аксіологічній </a:t>
            </a:r>
            <a:r>
              <a:rPr lang="uk-UA" sz="2000" dirty="0">
                <a:solidFill>
                  <a:srgbClr val="0070C0"/>
                </a:solidFill>
              </a:rPr>
              <a:t>складовій спорту, формування громадської думки за допомогою спортивних публікацій проти негативних явищ (пияцтва, наркотиків, бандитизму); виховання в людині вольових якостей, витривалості, задоволення духовних потреб людини, виховання патріотизму, інтернаціоналізму, національної </a:t>
            </a:r>
            <a:r>
              <a:rPr lang="uk-UA" sz="2000" dirty="0" smtClean="0">
                <a:solidFill>
                  <a:srgbClr val="0070C0"/>
                </a:solidFill>
              </a:rPr>
              <a:t>гідності.</a:t>
            </a:r>
          </a:p>
        </p:txBody>
      </p:sp>
      <p:sp>
        <p:nvSpPr>
          <p:cNvPr id="7" name="AutoShape 2" descr="Image result for &amp;scy;&amp;pcy;&amp;ocy;&amp;rcy;&amp;tcy; &amp;pcy;&amp;rcy;&amp;ocy;&amp;tcy;&amp;icy;&amp;vcy; &amp;pcy;&amp;softcy;&amp;yacy;&amp;ncy;&amp;scy;&amp;tcy;&amp;v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101">
            <a:off x="460768" y="3212976"/>
            <a:ext cx="4411365" cy="287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274">
            <a:off x="5364088" y="3766995"/>
            <a:ext cx="2762250" cy="219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78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7190184" cy="1728192"/>
          </a:xfrm>
        </p:spPr>
        <p:txBody>
          <a:bodyPr>
            <a:normAutofit fontScale="90000"/>
          </a:bodyPr>
          <a:lstStyle/>
          <a:p>
            <a:r>
              <a:rPr lang="uk-UA" sz="4900" dirty="0" smtClean="0">
                <a:solidFill>
                  <a:srgbClr val="00B0F0"/>
                </a:solidFill>
              </a:rPr>
              <a:t>Завдання спорту як соціального інституту та спортивної журналістики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564904"/>
            <a:ext cx="6864424" cy="3744416"/>
          </a:xfrm>
        </p:spPr>
        <p:txBody>
          <a:bodyPr>
            <a:normAutofit fontScale="25000" lnSpcReduction="20000"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ru-RU" sz="7200" dirty="0" err="1" smtClean="0">
                <a:solidFill>
                  <a:srgbClr val="2A065A"/>
                </a:solidFill>
              </a:rPr>
              <a:t>сприяння</a:t>
            </a:r>
            <a:r>
              <a:rPr lang="ru-RU" sz="7200" dirty="0" smtClean="0">
                <a:solidFill>
                  <a:srgbClr val="2A065A"/>
                </a:solidFill>
              </a:rPr>
              <a:t> </a:t>
            </a:r>
            <a:r>
              <a:rPr lang="ru-RU" sz="7200" dirty="0">
                <a:solidFill>
                  <a:srgbClr val="2A065A"/>
                </a:solidFill>
              </a:rPr>
              <a:t>моральному та </a:t>
            </a:r>
            <a:r>
              <a:rPr lang="ru-RU" sz="7200" dirty="0" err="1">
                <a:solidFill>
                  <a:srgbClr val="2A065A"/>
                </a:solidFill>
              </a:rPr>
              <a:t>естетичному</a:t>
            </a:r>
            <a:r>
              <a:rPr lang="ru-RU" sz="7200" dirty="0">
                <a:solidFill>
                  <a:srgbClr val="2A065A"/>
                </a:solidFill>
              </a:rPr>
              <a:t> </a:t>
            </a:r>
            <a:r>
              <a:rPr lang="ru-RU" sz="7200" dirty="0" err="1">
                <a:solidFill>
                  <a:srgbClr val="2A065A"/>
                </a:solidFill>
              </a:rPr>
              <a:t>вихованню</a:t>
            </a:r>
            <a:r>
              <a:rPr lang="ru-RU" sz="7200" dirty="0">
                <a:solidFill>
                  <a:srgbClr val="2A065A"/>
                </a:solidFill>
              </a:rPr>
              <a:t> </a:t>
            </a:r>
            <a:r>
              <a:rPr lang="ru-RU" sz="7200" dirty="0" err="1">
                <a:solidFill>
                  <a:srgbClr val="2A065A"/>
                </a:solidFill>
              </a:rPr>
              <a:t>людини</a:t>
            </a:r>
            <a:r>
              <a:rPr lang="ru-RU" sz="7200" dirty="0">
                <a:solidFill>
                  <a:srgbClr val="2A065A"/>
                </a:solidFill>
              </a:rPr>
              <a:t>, </a:t>
            </a:r>
            <a:r>
              <a:rPr lang="ru-RU" sz="7200" dirty="0" err="1" smtClean="0">
                <a:solidFill>
                  <a:srgbClr val="2A065A"/>
                </a:solidFill>
              </a:rPr>
              <a:t>забезпечення</a:t>
            </a:r>
            <a:r>
              <a:rPr lang="ru-RU" sz="7200" dirty="0" smtClean="0">
                <a:solidFill>
                  <a:srgbClr val="2A065A"/>
                </a:solidFill>
              </a:rPr>
              <a:t> </a:t>
            </a:r>
            <a:r>
              <a:rPr lang="ru-RU" sz="7200" dirty="0" err="1">
                <a:solidFill>
                  <a:srgbClr val="2A065A"/>
                </a:solidFill>
              </a:rPr>
              <a:t>її</a:t>
            </a:r>
            <a:r>
              <a:rPr lang="ru-RU" sz="7200" dirty="0">
                <a:solidFill>
                  <a:srgbClr val="2A065A"/>
                </a:solidFill>
              </a:rPr>
              <a:t> </a:t>
            </a:r>
            <a:r>
              <a:rPr lang="ru-RU" sz="7200" dirty="0" err="1">
                <a:solidFill>
                  <a:srgbClr val="2A065A"/>
                </a:solidFill>
              </a:rPr>
              <a:t>духовних</a:t>
            </a:r>
            <a:r>
              <a:rPr lang="ru-RU" sz="7200" dirty="0">
                <a:solidFill>
                  <a:srgbClr val="2A065A"/>
                </a:solidFill>
              </a:rPr>
              <a:t> </a:t>
            </a:r>
            <a:r>
              <a:rPr lang="ru-RU" sz="7200" dirty="0" smtClean="0">
                <a:solidFill>
                  <a:srgbClr val="2A065A"/>
                </a:solidFill>
              </a:rPr>
              <a:t>потреб;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ru-RU" sz="7200" dirty="0" err="1">
                <a:solidFill>
                  <a:srgbClr val="2A065A"/>
                </a:solidFill>
              </a:rPr>
              <a:t>с</a:t>
            </a:r>
            <a:r>
              <a:rPr lang="ru-RU" sz="7200" dirty="0" err="1" smtClean="0">
                <a:solidFill>
                  <a:srgbClr val="2A065A"/>
                </a:solidFill>
              </a:rPr>
              <a:t>прияння</a:t>
            </a:r>
            <a:r>
              <a:rPr lang="ru-RU" sz="7200" dirty="0" smtClean="0">
                <a:solidFill>
                  <a:srgbClr val="2A065A"/>
                </a:solidFill>
              </a:rPr>
              <a:t> </a:t>
            </a:r>
            <a:r>
              <a:rPr lang="ru-RU" sz="7200" dirty="0" err="1" smtClean="0">
                <a:solidFill>
                  <a:srgbClr val="2A065A"/>
                </a:solidFill>
              </a:rPr>
              <a:t>встановленню</a:t>
            </a:r>
            <a:r>
              <a:rPr lang="ru-RU" sz="7200" dirty="0" smtClean="0">
                <a:solidFill>
                  <a:srgbClr val="2A065A"/>
                </a:solidFill>
              </a:rPr>
              <a:t> </a:t>
            </a:r>
            <a:r>
              <a:rPr lang="ru-RU" sz="7200" dirty="0" err="1" smtClean="0">
                <a:solidFill>
                  <a:srgbClr val="2A065A"/>
                </a:solidFill>
              </a:rPr>
              <a:t>дружніх</a:t>
            </a:r>
            <a:r>
              <a:rPr lang="ru-RU" sz="7200" dirty="0" smtClean="0">
                <a:solidFill>
                  <a:srgbClr val="2A065A"/>
                </a:solidFill>
              </a:rPr>
              <a:t> </a:t>
            </a:r>
            <a:r>
              <a:rPr lang="ru-RU" sz="7200" dirty="0" err="1" smtClean="0">
                <a:solidFill>
                  <a:srgbClr val="2A065A"/>
                </a:solidFill>
              </a:rPr>
              <a:t>інтернаціональних</a:t>
            </a:r>
            <a:r>
              <a:rPr lang="ru-RU" sz="7200" dirty="0" smtClean="0">
                <a:solidFill>
                  <a:srgbClr val="2A065A"/>
                </a:solidFill>
              </a:rPr>
              <a:t> </a:t>
            </a:r>
            <a:r>
              <a:rPr lang="ru-RU" sz="7200" dirty="0" err="1" smtClean="0">
                <a:solidFill>
                  <a:srgbClr val="2A065A"/>
                </a:solidFill>
              </a:rPr>
              <a:t>зв</a:t>
            </a:r>
            <a:r>
              <a:rPr lang="en-US" sz="7200" dirty="0" smtClean="0">
                <a:solidFill>
                  <a:srgbClr val="2A065A"/>
                </a:solidFill>
              </a:rPr>
              <a:t>’</a:t>
            </a:r>
            <a:r>
              <a:rPr lang="uk-UA" sz="7200" dirty="0" err="1">
                <a:solidFill>
                  <a:srgbClr val="2A065A"/>
                </a:solidFill>
              </a:rPr>
              <a:t>язківу</a:t>
            </a:r>
            <a:r>
              <a:rPr lang="uk-UA" sz="7200" dirty="0">
                <a:solidFill>
                  <a:srgbClr val="2A065A"/>
                </a:solidFill>
              </a:rPr>
              <a:t> </a:t>
            </a:r>
            <a:r>
              <a:rPr lang="uk-UA" sz="7200" dirty="0" smtClean="0">
                <a:solidFill>
                  <a:srgbClr val="2A065A"/>
                </a:solidFill>
              </a:rPr>
              <a:t>і </a:t>
            </a:r>
            <a:r>
              <a:rPr lang="uk-UA" sz="7200" dirty="0">
                <a:solidFill>
                  <a:srgbClr val="2A065A"/>
                </a:solidFill>
              </a:rPr>
              <a:t>поліпшенні взаєморозуміння між людьми й народами;</a:t>
            </a:r>
            <a:endParaRPr lang="uk-UA" sz="7200" dirty="0" smtClean="0">
              <a:solidFill>
                <a:srgbClr val="2A065A"/>
              </a:solidFill>
            </a:endParaRP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ru-RU" sz="7200" dirty="0" smtClean="0">
                <a:solidFill>
                  <a:srgbClr val="2A065A"/>
                </a:solidFill>
              </a:rPr>
              <a:t> </a:t>
            </a:r>
            <a:r>
              <a:rPr lang="ru-RU" sz="7200" dirty="0" err="1" smtClean="0">
                <a:solidFill>
                  <a:srgbClr val="2A065A"/>
                </a:solidFill>
              </a:rPr>
              <a:t>забезпечення</a:t>
            </a:r>
            <a:r>
              <a:rPr lang="ru-RU" sz="7200" dirty="0" smtClean="0">
                <a:solidFill>
                  <a:srgbClr val="2A065A"/>
                </a:solidFill>
              </a:rPr>
              <a:t> </a:t>
            </a:r>
            <a:r>
              <a:rPr lang="ru-RU" sz="7200" dirty="0" err="1" smtClean="0">
                <a:solidFill>
                  <a:srgbClr val="2A065A"/>
                </a:solidFill>
              </a:rPr>
              <a:t>агрегації</a:t>
            </a:r>
            <a:r>
              <a:rPr lang="ru-RU" sz="7200" dirty="0" smtClean="0">
                <a:solidFill>
                  <a:srgbClr val="2A065A"/>
                </a:solidFill>
              </a:rPr>
              <a:t> </a:t>
            </a:r>
            <a:r>
              <a:rPr lang="ru-RU" sz="7200" dirty="0" err="1">
                <a:solidFill>
                  <a:srgbClr val="2A065A"/>
                </a:solidFill>
              </a:rPr>
              <a:t>різних</a:t>
            </a:r>
            <a:r>
              <a:rPr lang="ru-RU" sz="7200" dirty="0">
                <a:solidFill>
                  <a:srgbClr val="2A065A"/>
                </a:solidFill>
              </a:rPr>
              <a:t> </a:t>
            </a:r>
            <a:r>
              <a:rPr lang="ru-RU" sz="7200" dirty="0" err="1">
                <a:solidFill>
                  <a:srgbClr val="2A065A"/>
                </a:solidFill>
              </a:rPr>
              <a:t>вікових</a:t>
            </a:r>
            <a:r>
              <a:rPr lang="ru-RU" sz="7200" dirty="0">
                <a:solidFill>
                  <a:srgbClr val="2A065A"/>
                </a:solidFill>
              </a:rPr>
              <a:t>  групп </a:t>
            </a:r>
            <a:r>
              <a:rPr lang="ru-RU" sz="7200" dirty="0" err="1">
                <a:solidFill>
                  <a:srgbClr val="2A065A"/>
                </a:solidFill>
              </a:rPr>
              <a:t>територій</a:t>
            </a:r>
            <a:r>
              <a:rPr lang="ru-RU" sz="7200" dirty="0">
                <a:solidFill>
                  <a:srgbClr val="2A065A"/>
                </a:solidFill>
              </a:rPr>
              <a:t>, </a:t>
            </a:r>
            <a:r>
              <a:rPr lang="ru-RU" sz="7200" dirty="0" err="1" smtClean="0">
                <a:solidFill>
                  <a:srgbClr val="2A065A"/>
                </a:solidFill>
              </a:rPr>
              <a:t>спільнот</a:t>
            </a:r>
            <a:r>
              <a:rPr lang="ru-RU" sz="7200" dirty="0" smtClean="0">
                <a:solidFill>
                  <a:srgbClr val="2A065A"/>
                </a:solidFill>
              </a:rPr>
              <a:t>;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ru-RU" sz="7200" dirty="0" err="1">
                <a:solidFill>
                  <a:srgbClr val="2A065A"/>
                </a:solidFill>
              </a:rPr>
              <a:t>формування</a:t>
            </a:r>
            <a:r>
              <a:rPr lang="ru-RU" sz="7200" dirty="0">
                <a:solidFill>
                  <a:srgbClr val="2A065A"/>
                </a:solidFill>
              </a:rPr>
              <a:t> та </a:t>
            </a:r>
            <a:r>
              <a:rPr lang="ru-RU" sz="7200" dirty="0" err="1" smtClean="0">
                <a:solidFill>
                  <a:srgbClr val="2A065A"/>
                </a:solidFill>
              </a:rPr>
              <a:t>вдосконалення</a:t>
            </a:r>
            <a:r>
              <a:rPr lang="ru-RU" sz="7200" dirty="0" smtClean="0">
                <a:solidFill>
                  <a:srgbClr val="2A065A"/>
                </a:solidFill>
              </a:rPr>
              <a:t> </a:t>
            </a:r>
            <a:r>
              <a:rPr lang="ru-RU" sz="7200" dirty="0" err="1" smtClean="0">
                <a:solidFill>
                  <a:srgbClr val="2A065A"/>
                </a:solidFill>
              </a:rPr>
              <a:t>фізичних</a:t>
            </a:r>
            <a:r>
              <a:rPr lang="ru-RU" sz="7200" dirty="0" smtClean="0">
                <a:solidFill>
                  <a:srgbClr val="2A065A"/>
                </a:solidFill>
              </a:rPr>
              <a:t> </a:t>
            </a:r>
            <a:r>
              <a:rPr lang="ru-RU" sz="7200" dirty="0" err="1">
                <a:solidFill>
                  <a:srgbClr val="2A065A"/>
                </a:solidFill>
              </a:rPr>
              <a:t>якостей</a:t>
            </a:r>
            <a:r>
              <a:rPr lang="ru-RU" sz="7200" dirty="0">
                <a:solidFill>
                  <a:srgbClr val="2A065A"/>
                </a:solidFill>
              </a:rPr>
              <a:t> і </a:t>
            </a:r>
            <a:r>
              <a:rPr lang="ru-RU" sz="7200" dirty="0" err="1">
                <a:solidFill>
                  <a:srgbClr val="2A065A"/>
                </a:solidFill>
              </a:rPr>
              <a:t>рухових</a:t>
            </a:r>
            <a:r>
              <a:rPr lang="ru-RU" sz="7200" dirty="0">
                <a:solidFill>
                  <a:srgbClr val="2A065A"/>
                </a:solidFill>
              </a:rPr>
              <a:t> </a:t>
            </a:r>
            <a:r>
              <a:rPr lang="ru-RU" sz="7200" dirty="0" err="1">
                <a:solidFill>
                  <a:srgbClr val="2A065A"/>
                </a:solidFill>
              </a:rPr>
              <a:t>здібностей</a:t>
            </a:r>
            <a:r>
              <a:rPr lang="ru-RU" sz="7200" dirty="0">
                <a:solidFill>
                  <a:srgbClr val="2A065A"/>
                </a:solidFill>
              </a:rPr>
              <a:t> </a:t>
            </a:r>
            <a:r>
              <a:rPr lang="ru-RU" sz="7200" dirty="0" err="1">
                <a:solidFill>
                  <a:srgbClr val="2A065A"/>
                </a:solidFill>
              </a:rPr>
              <a:t>людини</a:t>
            </a:r>
            <a:r>
              <a:rPr lang="ru-RU" sz="7200" dirty="0">
                <a:solidFill>
                  <a:srgbClr val="2A065A"/>
                </a:solidFill>
              </a:rPr>
              <a:t>, </a:t>
            </a:r>
            <a:r>
              <a:rPr lang="ru-RU" sz="7200" dirty="0" err="1" smtClean="0">
                <a:solidFill>
                  <a:srgbClr val="2A065A"/>
                </a:solidFill>
              </a:rPr>
              <a:t>її</a:t>
            </a:r>
            <a:r>
              <a:rPr lang="ru-RU" sz="7200" dirty="0" smtClean="0">
                <a:solidFill>
                  <a:srgbClr val="2A065A"/>
                </a:solidFill>
              </a:rPr>
              <a:t> </a:t>
            </a:r>
            <a:r>
              <a:rPr lang="ru-RU" sz="7200" dirty="0" err="1">
                <a:solidFill>
                  <a:srgbClr val="2A065A"/>
                </a:solidFill>
              </a:rPr>
              <a:t>естетичної</a:t>
            </a:r>
            <a:r>
              <a:rPr lang="ru-RU" sz="7200" dirty="0">
                <a:solidFill>
                  <a:srgbClr val="2A065A"/>
                </a:solidFill>
              </a:rPr>
              <a:t>, </a:t>
            </a:r>
            <a:r>
              <a:rPr lang="ru-RU" sz="7200" dirty="0" err="1">
                <a:solidFill>
                  <a:srgbClr val="2A065A"/>
                </a:solidFill>
              </a:rPr>
              <a:t>моральної</a:t>
            </a:r>
            <a:r>
              <a:rPr lang="ru-RU" sz="7200" dirty="0">
                <a:solidFill>
                  <a:srgbClr val="2A065A"/>
                </a:solidFill>
              </a:rPr>
              <a:t>, </a:t>
            </a:r>
            <a:r>
              <a:rPr lang="ru-RU" sz="7200" dirty="0" err="1">
                <a:solidFill>
                  <a:srgbClr val="2A065A"/>
                </a:solidFill>
              </a:rPr>
              <a:t>екологічної</a:t>
            </a:r>
            <a:r>
              <a:rPr lang="ru-RU" sz="7200" dirty="0">
                <a:solidFill>
                  <a:srgbClr val="2A065A"/>
                </a:solidFill>
              </a:rPr>
              <a:t>, </a:t>
            </a:r>
            <a:r>
              <a:rPr lang="ru-RU" sz="7200" dirty="0" err="1">
                <a:solidFill>
                  <a:srgbClr val="2A065A"/>
                </a:solidFill>
              </a:rPr>
              <a:t>комунікативної</a:t>
            </a:r>
            <a:r>
              <a:rPr lang="ru-RU" sz="7200" dirty="0">
                <a:solidFill>
                  <a:srgbClr val="2A065A"/>
                </a:solidFill>
              </a:rPr>
              <a:t> </a:t>
            </a:r>
            <a:r>
              <a:rPr lang="ru-RU" sz="7200" dirty="0" err="1">
                <a:solidFill>
                  <a:srgbClr val="2A065A"/>
                </a:solidFill>
              </a:rPr>
              <a:t>культури</a:t>
            </a:r>
            <a:r>
              <a:rPr lang="ru-RU" sz="7200" dirty="0">
                <a:solidFill>
                  <a:srgbClr val="2A065A"/>
                </a:solidFill>
              </a:rPr>
              <a:t>, </a:t>
            </a:r>
            <a:r>
              <a:rPr lang="ru-RU" sz="7200" dirty="0" err="1">
                <a:solidFill>
                  <a:srgbClr val="2A065A"/>
                </a:solidFill>
              </a:rPr>
              <a:t>творчих</a:t>
            </a:r>
            <a:r>
              <a:rPr lang="ru-RU" sz="7200" dirty="0">
                <a:solidFill>
                  <a:srgbClr val="2A065A"/>
                </a:solidFill>
              </a:rPr>
              <a:t> та </a:t>
            </a:r>
            <a:r>
              <a:rPr lang="ru-RU" sz="7200" dirty="0" err="1">
                <a:solidFill>
                  <a:srgbClr val="2A065A"/>
                </a:solidFill>
              </a:rPr>
              <a:t>інших</a:t>
            </a:r>
            <a:r>
              <a:rPr lang="ru-RU" sz="7200" dirty="0">
                <a:solidFill>
                  <a:srgbClr val="2A065A"/>
                </a:solidFill>
              </a:rPr>
              <a:t> </a:t>
            </a:r>
            <a:r>
              <a:rPr lang="ru-RU" sz="7200" dirty="0" err="1">
                <a:solidFill>
                  <a:srgbClr val="2A065A"/>
                </a:solidFill>
              </a:rPr>
              <a:t>духовних</a:t>
            </a:r>
            <a:r>
              <a:rPr lang="ru-RU" sz="7200" dirty="0">
                <a:solidFill>
                  <a:srgbClr val="2A065A"/>
                </a:solidFill>
              </a:rPr>
              <a:t> </a:t>
            </a:r>
            <a:r>
              <a:rPr lang="ru-RU" sz="7200" dirty="0" err="1" smtClean="0">
                <a:solidFill>
                  <a:srgbClr val="2A065A"/>
                </a:solidFill>
              </a:rPr>
              <a:t>здібностей</a:t>
            </a:r>
            <a:r>
              <a:rPr lang="ru-RU" sz="7200" dirty="0">
                <a:solidFill>
                  <a:srgbClr val="2A065A"/>
                </a:solidFill>
              </a:rPr>
              <a:t>;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ru-RU" sz="7200" dirty="0">
                <a:solidFill>
                  <a:srgbClr val="2A065A"/>
                </a:solidFill>
              </a:rPr>
              <a:t>служить </a:t>
            </a:r>
            <a:r>
              <a:rPr lang="ru-RU" sz="7200" dirty="0" err="1">
                <a:solidFill>
                  <a:srgbClr val="2A065A"/>
                </a:solidFill>
              </a:rPr>
              <a:t>провідником</a:t>
            </a:r>
            <a:r>
              <a:rPr lang="ru-RU" sz="7200" dirty="0">
                <a:solidFill>
                  <a:srgbClr val="2A065A"/>
                </a:solidFill>
              </a:rPr>
              <a:t> </a:t>
            </a:r>
            <a:r>
              <a:rPr lang="ru-RU" sz="7200" dirty="0" err="1">
                <a:solidFill>
                  <a:srgbClr val="2A065A"/>
                </a:solidFill>
              </a:rPr>
              <a:t>культурної</a:t>
            </a:r>
            <a:r>
              <a:rPr lang="ru-RU" sz="7200" dirty="0">
                <a:solidFill>
                  <a:srgbClr val="2A065A"/>
                </a:solidFill>
              </a:rPr>
              <a:t> </a:t>
            </a:r>
            <a:r>
              <a:rPr lang="ru-RU" sz="7200" dirty="0" err="1">
                <a:solidFill>
                  <a:srgbClr val="2A065A"/>
                </a:solidFill>
              </a:rPr>
              <a:t>універсалізації</a:t>
            </a:r>
            <a:r>
              <a:rPr lang="ru-RU" sz="7200" dirty="0">
                <a:solidFill>
                  <a:srgbClr val="2A065A"/>
                </a:solidFill>
              </a:rPr>
              <a:t> (</a:t>
            </a:r>
            <a:r>
              <a:rPr lang="ru-RU" sz="7200" dirty="0" err="1">
                <a:solidFill>
                  <a:srgbClr val="2A065A"/>
                </a:solidFill>
              </a:rPr>
              <a:t>глобалізації</a:t>
            </a:r>
            <a:r>
              <a:rPr lang="ru-RU" sz="7200" dirty="0">
                <a:solidFill>
                  <a:srgbClr val="2A065A"/>
                </a:solidFill>
              </a:rPr>
              <a:t>) і </a:t>
            </a:r>
            <a:r>
              <a:rPr lang="ru-RU" sz="7200" dirty="0" err="1">
                <a:solidFill>
                  <a:srgbClr val="2A065A"/>
                </a:solidFill>
              </a:rPr>
              <a:t>засобом</a:t>
            </a:r>
            <a:r>
              <a:rPr lang="ru-RU" sz="7200" dirty="0">
                <a:solidFill>
                  <a:srgbClr val="2A065A"/>
                </a:solidFill>
              </a:rPr>
              <a:t> </a:t>
            </a:r>
            <a:r>
              <a:rPr lang="ru-RU" sz="7200" dirty="0" err="1">
                <a:solidFill>
                  <a:srgbClr val="2A065A"/>
                </a:solidFill>
              </a:rPr>
              <a:t>ідентифікації</a:t>
            </a:r>
            <a:r>
              <a:rPr lang="ru-RU" sz="7200" dirty="0">
                <a:solidFill>
                  <a:srgbClr val="2A065A"/>
                </a:solidFill>
              </a:rPr>
              <a:t> </a:t>
            </a:r>
            <a:r>
              <a:rPr lang="ru-RU" sz="7200" dirty="0" err="1">
                <a:solidFill>
                  <a:srgbClr val="2A065A"/>
                </a:solidFill>
              </a:rPr>
              <a:t>національних</a:t>
            </a:r>
            <a:r>
              <a:rPr lang="ru-RU" sz="7200" dirty="0">
                <a:solidFill>
                  <a:srgbClr val="2A065A"/>
                </a:solidFill>
              </a:rPr>
              <a:t> культур (</a:t>
            </a:r>
            <a:r>
              <a:rPr lang="ru-RU" sz="7200" dirty="0" err="1">
                <a:solidFill>
                  <a:srgbClr val="2A065A"/>
                </a:solidFill>
              </a:rPr>
              <a:t>глокалізації</a:t>
            </a:r>
            <a:r>
              <a:rPr lang="ru-RU" sz="7200" dirty="0" smtClean="0">
                <a:solidFill>
                  <a:srgbClr val="2A065A"/>
                </a:solidFill>
              </a:rPr>
              <a:t>);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ru-RU" sz="7200" dirty="0">
                <a:solidFill>
                  <a:srgbClr val="2A065A"/>
                </a:solidFill>
              </a:rPr>
              <a:t>модельно </a:t>
            </a:r>
            <a:r>
              <a:rPr lang="ru-RU" sz="7200" dirty="0" err="1" smtClean="0">
                <a:solidFill>
                  <a:srgbClr val="2A065A"/>
                </a:solidFill>
              </a:rPr>
              <a:t>відтворення</a:t>
            </a:r>
            <a:r>
              <a:rPr lang="ru-RU" sz="7200" dirty="0" smtClean="0">
                <a:solidFill>
                  <a:srgbClr val="2A065A"/>
                </a:solidFill>
              </a:rPr>
              <a:t> </a:t>
            </a:r>
            <a:r>
              <a:rPr lang="ru-RU" sz="7200" dirty="0" err="1" smtClean="0">
                <a:solidFill>
                  <a:srgbClr val="2A065A"/>
                </a:solidFill>
              </a:rPr>
              <a:t>альтернативи</a:t>
            </a:r>
            <a:r>
              <a:rPr lang="ru-RU" sz="7200" dirty="0" smtClean="0">
                <a:solidFill>
                  <a:srgbClr val="2A065A"/>
                </a:solidFill>
              </a:rPr>
              <a:t> </a:t>
            </a:r>
            <a:r>
              <a:rPr lang="ru-RU" sz="7200" dirty="0" err="1" smtClean="0">
                <a:solidFill>
                  <a:srgbClr val="2A065A"/>
                </a:solidFill>
              </a:rPr>
              <a:t>сучасної</a:t>
            </a:r>
            <a:r>
              <a:rPr lang="ru-RU" sz="7200" dirty="0" smtClean="0">
                <a:solidFill>
                  <a:srgbClr val="2A065A"/>
                </a:solidFill>
              </a:rPr>
              <a:t> </a:t>
            </a:r>
            <a:r>
              <a:rPr lang="ru-RU" sz="7200" dirty="0" err="1" smtClean="0">
                <a:solidFill>
                  <a:srgbClr val="2A065A"/>
                </a:solidFill>
              </a:rPr>
              <a:t>культури</a:t>
            </a:r>
            <a:r>
              <a:rPr lang="ru-RU" sz="7200" dirty="0">
                <a:solidFill>
                  <a:srgbClr val="2A065A"/>
                </a:solidFill>
              </a:rPr>
              <a:t>.</a:t>
            </a:r>
            <a:r>
              <a:rPr lang="ru-RU" sz="7200" dirty="0" smtClean="0">
                <a:solidFill>
                  <a:srgbClr val="2A065A"/>
                </a:solidFill>
              </a:rPr>
              <a:t> </a:t>
            </a:r>
            <a:endParaRPr lang="ru-RU" dirty="0">
              <a:solidFill>
                <a:srgbClr val="2A065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962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92697"/>
            <a:ext cx="63904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rgbClr val="0070C0"/>
                </a:solidFill>
              </a:rPr>
              <a:t>Серед перспектив оптимізації спортивної преси є реалізація виховного потенціалу спорту, зокрема засудження </a:t>
            </a:r>
            <a:r>
              <a:rPr lang="uk-UA" dirty="0">
                <a:solidFill>
                  <a:srgbClr val="0070C0"/>
                </a:solidFill>
              </a:rPr>
              <a:t>і викриття через спорт людських вад, зокрема хвалькуватості, пихатості, зазнайства, </a:t>
            </a:r>
            <a:r>
              <a:rPr lang="uk-UA" dirty="0" smtClean="0">
                <a:solidFill>
                  <a:srgbClr val="0070C0"/>
                </a:solidFill>
              </a:rPr>
              <a:t>лінощів, виховання людської культури. Яскраві приклади реалізації цих аспектів спостерігалися в художньо-публіцистичних та літературних жанрах часописів «Старт» та «Спортивна газета» 1950-1990-х років, у т.ч. у віршах, смішинках, гуморесках, фейлетонах, замальовках.</a:t>
            </a:r>
          </a:p>
          <a:p>
            <a:pPr algn="just"/>
            <a:endParaRPr lang="uk-UA" dirty="0" smtClean="0">
              <a:solidFill>
                <a:srgbClr val="0070C0"/>
              </a:solidFill>
            </a:endParaRPr>
          </a:p>
          <a:p>
            <a:r>
              <a:rPr lang="uk-UA" dirty="0" smtClean="0">
                <a:solidFill>
                  <a:srgbClr val="FF0000"/>
                </a:solidFill>
              </a:rPr>
              <a:t>      Чемпіон</a:t>
            </a:r>
          </a:p>
          <a:p>
            <a:r>
              <a:rPr lang="uk-UA" i="1" dirty="0" smtClean="0"/>
              <a:t>Він </a:t>
            </a:r>
            <a:r>
              <a:rPr lang="uk-UA" i="1" dirty="0"/>
              <a:t>до вечора і зрання </a:t>
            </a:r>
            <a:endParaRPr lang="uk-UA" i="1" dirty="0" smtClean="0"/>
          </a:p>
          <a:p>
            <a:r>
              <a:rPr lang="uk-UA" i="1" dirty="0" smtClean="0"/>
              <a:t>Думу </a:t>
            </a:r>
            <a:r>
              <a:rPr lang="uk-UA" i="1" dirty="0"/>
              <a:t>дума про змагання: </a:t>
            </a:r>
            <a:endParaRPr lang="uk-UA" i="1" dirty="0" smtClean="0"/>
          </a:p>
          <a:p>
            <a:r>
              <a:rPr lang="uk-UA" i="1" dirty="0" smtClean="0"/>
              <a:t>«</a:t>
            </a:r>
            <a:r>
              <a:rPr lang="uk-UA" i="1" dirty="0"/>
              <a:t>Є стрілецькі, є і водні, </a:t>
            </a:r>
            <a:r>
              <a:rPr lang="uk-UA" i="1" dirty="0" smtClean="0"/>
              <a:t>    </a:t>
            </a:r>
          </a:p>
          <a:p>
            <a:r>
              <a:rPr lang="uk-UA" i="1" dirty="0" err="1" smtClean="0"/>
              <a:t>вілогонні</a:t>
            </a:r>
            <a:r>
              <a:rPr lang="uk-UA" i="1" dirty="0"/>
              <a:t>, </a:t>
            </a:r>
            <a:r>
              <a:rPr lang="uk-UA" i="1" dirty="0" err="1"/>
              <a:t>пішоходні</a:t>
            </a:r>
            <a:r>
              <a:rPr lang="uk-UA" i="1" dirty="0"/>
              <a:t>… </a:t>
            </a:r>
            <a:endParaRPr lang="uk-UA" i="1" dirty="0" smtClean="0"/>
          </a:p>
          <a:p>
            <a:r>
              <a:rPr lang="uk-UA" i="1" dirty="0" smtClean="0"/>
              <a:t>То </a:t>
            </a:r>
            <a:r>
              <a:rPr lang="uk-UA" i="1" dirty="0"/>
              <a:t>чому ж нема змагання </a:t>
            </a:r>
            <a:endParaRPr lang="uk-UA" i="1" dirty="0" smtClean="0"/>
          </a:p>
          <a:p>
            <a:r>
              <a:rPr lang="uk-UA" i="1" dirty="0" smtClean="0"/>
              <a:t>По </a:t>
            </a:r>
            <a:r>
              <a:rPr lang="uk-UA" i="1" dirty="0"/>
              <a:t>найдовшому лежанню? </a:t>
            </a:r>
            <a:endParaRPr lang="uk-UA" i="1" dirty="0" smtClean="0"/>
          </a:p>
          <a:p>
            <a:r>
              <a:rPr lang="uk-UA" i="1" dirty="0" smtClean="0"/>
              <a:t>Тут </a:t>
            </a:r>
            <a:r>
              <a:rPr lang="uk-UA" i="1" dirty="0"/>
              <a:t>би він по всіх законах </a:t>
            </a:r>
            <a:endParaRPr lang="uk-UA" i="1" dirty="0" smtClean="0"/>
          </a:p>
          <a:p>
            <a:r>
              <a:rPr lang="uk-UA" i="1" dirty="0"/>
              <a:t>О</a:t>
            </a:r>
            <a:r>
              <a:rPr lang="uk-UA" i="1" dirty="0" smtClean="0"/>
              <a:t>пинився </a:t>
            </a:r>
            <a:r>
              <a:rPr lang="uk-UA" i="1" dirty="0"/>
              <a:t>в чемпіонах</a:t>
            </a:r>
            <a:r>
              <a:rPr lang="uk-UA" i="1" dirty="0" smtClean="0"/>
              <a:t>!»</a:t>
            </a:r>
          </a:p>
          <a:p>
            <a:pPr algn="ctr"/>
            <a:r>
              <a:rPr lang="uk-UA" dirty="0" smtClean="0"/>
              <a:t>О. </a:t>
            </a:r>
            <a:r>
              <a:rPr lang="uk-UA" dirty="0" err="1" smtClean="0"/>
              <a:t>Шкабой</a:t>
            </a:r>
            <a:r>
              <a:rPr lang="uk-UA" dirty="0" smtClean="0"/>
              <a:t> (журнал «Старт», № 5, 1961)</a:t>
            </a:r>
            <a:endParaRPr lang="uk-UA" dirty="0">
              <a:solidFill>
                <a:srgbClr val="0070C0"/>
              </a:solidFill>
            </a:endParaRPr>
          </a:p>
          <a:p>
            <a:pPr algn="just"/>
            <a:endParaRPr lang="uk-UA" dirty="0" smtClean="0">
              <a:solidFill>
                <a:srgbClr val="0070C0"/>
              </a:solidFill>
            </a:endParaRPr>
          </a:p>
          <a:p>
            <a:pPr algn="just"/>
            <a:endParaRPr lang="uk-UA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284984"/>
            <a:ext cx="1905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42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48680"/>
            <a:ext cx="624644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solidFill>
                  <a:srgbClr val="7030A0"/>
                </a:solidFill>
              </a:rPr>
              <a:t>Спортивна журналістика має виховувати культуру вболівання, засуджувати безкультур’я фанатів </a:t>
            </a:r>
            <a:r>
              <a:rPr lang="uk-UA" sz="2000" dirty="0">
                <a:solidFill>
                  <a:srgbClr val="7030A0"/>
                </a:solidFill>
              </a:rPr>
              <a:t>на </a:t>
            </a:r>
            <a:r>
              <a:rPr lang="uk-UA" sz="2000" dirty="0" smtClean="0">
                <a:solidFill>
                  <a:srgbClr val="7030A0"/>
                </a:solidFill>
              </a:rPr>
              <a:t>стадіонах. </a:t>
            </a:r>
          </a:p>
          <a:p>
            <a:pPr algn="just"/>
            <a:r>
              <a:rPr lang="uk-UA" sz="2000" dirty="0" smtClean="0">
                <a:solidFill>
                  <a:srgbClr val="7030A0"/>
                </a:solidFill>
              </a:rPr>
              <a:t>Яскравим взірцем виступає замітка в журналі «Старт» з </a:t>
            </a:r>
            <a:r>
              <a:rPr lang="uk-UA" sz="2000" dirty="0">
                <a:solidFill>
                  <a:srgbClr val="7030A0"/>
                </a:solidFill>
              </a:rPr>
              <a:t>№ 6 за 1974 р. «Невтішна схожість</a:t>
            </a:r>
            <a:r>
              <a:rPr lang="uk-UA" sz="2000" dirty="0" smtClean="0">
                <a:solidFill>
                  <a:srgbClr val="7030A0"/>
                </a:solidFill>
              </a:rPr>
              <a:t>»: </a:t>
            </a:r>
          </a:p>
          <a:p>
            <a:pPr algn="just"/>
            <a:r>
              <a:rPr lang="uk-UA" dirty="0" smtClean="0">
                <a:solidFill>
                  <a:srgbClr val="0070C0"/>
                </a:solidFill>
              </a:rPr>
              <a:t>«</a:t>
            </a:r>
            <a:r>
              <a:rPr lang="uk-UA" dirty="0">
                <a:solidFill>
                  <a:srgbClr val="0070C0"/>
                </a:solidFill>
              </a:rPr>
              <a:t>В зоопарку голландського міста </a:t>
            </a:r>
            <a:r>
              <a:rPr lang="uk-UA" dirty="0" err="1">
                <a:solidFill>
                  <a:srgbClr val="0070C0"/>
                </a:solidFill>
              </a:rPr>
              <a:t>Вассемаара</a:t>
            </a:r>
            <a:r>
              <a:rPr lang="uk-UA" dirty="0">
                <a:solidFill>
                  <a:srgbClr val="0070C0"/>
                </a:solidFill>
              </a:rPr>
              <a:t> у приміщенні з горилами встановили телевізор, щоб простежити за поведінкою цих приматів під час різних передач. Досліди показали, що їхня реакція в основному така сама, як і чотирирічної дитини. Однак, спостерігаючи за футбольними матчами, мавпи сильно збуджувались, підскакували на місці, дико розмахували руками і видавали несамовиті крики. Одне слово, поводились цілком так, як деякі дорослі люди</a:t>
            </a:r>
            <a:r>
              <a:rPr lang="uk-UA" dirty="0" smtClean="0">
                <a:solidFill>
                  <a:srgbClr val="0070C0"/>
                </a:solidFill>
              </a:rPr>
              <a:t>».</a:t>
            </a:r>
          </a:p>
          <a:p>
            <a:pPr algn="just"/>
            <a:r>
              <a:rPr lang="uk-UA" dirty="0" smtClean="0">
                <a:solidFill>
                  <a:srgbClr val="7030A0"/>
                </a:solidFill>
              </a:rPr>
              <a:t>Замітка </a:t>
            </a:r>
            <a:r>
              <a:rPr lang="uk-UA" dirty="0">
                <a:solidFill>
                  <a:srgbClr val="7030A0"/>
                </a:solidFill>
              </a:rPr>
              <a:t>ілюструвалася відповідною світлиною мавп біля екрану телевізору, де транслювався матч, таким чином виховувалась культура футбольного </a:t>
            </a:r>
            <a:r>
              <a:rPr lang="uk-UA" dirty="0" smtClean="0">
                <a:solidFill>
                  <a:srgbClr val="7030A0"/>
                </a:solidFill>
              </a:rPr>
              <a:t>вболівальника.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48880"/>
            <a:ext cx="2286000" cy="283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84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48680"/>
            <a:ext cx="763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Перспективи спортивної періодики щодо репрезентації контенту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918012"/>
            <a:ext cx="70567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2060"/>
                </a:solidFill>
              </a:rPr>
              <a:t>акцентуація на аналітичний дискурс, друкування науково-методичних, інструктивно-технічних, спортивно-медичних, проблемних статей, консультаційних та прогностичних, матеріалів, колективних </a:t>
            </a:r>
            <a:r>
              <a:rPr lang="uk-UA" dirty="0" err="1" smtClean="0">
                <a:solidFill>
                  <a:srgbClr val="002060"/>
                </a:solidFill>
              </a:rPr>
              <a:t>інтерв</a:t>
            </a:r>
            <a:r>
              <a:rPr lang="en-US" dirty="0" smtClean="0">
                <a:solidFill>
                  <a:srgbClr val="002060"/>
                </a:solidFill>
              </a:rPr>
              <a:t>’</a:t>
            </a:r>
            <a:r>
              <a:rPr lang="uk-UA" dirty="0" smtClean="0">
                <a:solidFill>
                  <a:srgbClr val="002060"/>
                </a:solidFill>
              </a:rPr>
              <a:t>ю, дискусій;висвітлення спортивних </a:t>
            </a:r>
            <a:r>
              <a:rPr lang="uk-UA" dirty="0">
                <a:solidFill>
                  <a:srgbClr val="002060"/>
                </a:solidFill>
              </a:rPr>
              <a:t>змагань в районах, селах, </a:t>
            </a:r>
            <a:r>
              <a:rPr lang="uk-UA" dirty="0" smtClean="0">
                <a:solidFill>
                  <a:srgbClr val="002060"/>
                </a:solidFill>
              </a:rPr>
              <a:t>школах</a:t>
            </a:r>
            <a:r>
              <a:rPr lang="uk-UA" dirty="0">
                <a:solidFill>
                  <a:srgbClr val="002060"/>
                </a:solidFill>
              </a:rPr>
              <a:t>, технікумах, університетах, </a:t>
            </a:r>
            <a:r>
              <a:rPr lang="uk-UA" dirty="0" smtClean="0">
                <a:solidFill>
                  <a:srgbClr val="002060"/>
                </a:solidFill>
              </a:rPr>
              <a:t>підприємствах; </a:t>
            </a:r>
            <a:r>
              <a:rPr lang="uk-UA" dirty="0">
                <a:solidFill>
                  <a:srgbClr val="002060"/>
                </a:solidFill>
              </a:rPr>
              <a:t>акцентуація </a:t>
            </a:r>
            <a:r>
              <a:rPr lang="uk-UA" dirty="0" smtClean="0">
                <a:solidFill>
                  <a:srgbClr val="002060"/>
                </a:solidFill>
              </a:rPr>
              <a:t>як на спортивній, так і на </a:t>
            </a:r>
            <a:r>
              <a:rPr lang="uk-UA" dirty="0">
                <a:solidFill>
                  <a:srgbClr val="002060"/>
                </a:solidFill>
              </a:rPr>
              <a:t>фізкультурно-спортивній тематиці (зокрема висвітлення методики фізкультурних вправ для лікування різних хвороб), пропагування досвіду кращих клубів і </a:t>
            </a:r>
            <a:r>
              <a:rPr lang="uk-UA" dirty="0" smtClean="0">
                <a:solidFill>
                  <a:srgbClr val="002060"/>
                </a:solidFill>
              </a:rPr>
              <a:t>спортсменів, </a:t>
            </a:r>
            <a:r>
              <a:rPr lang="uk-UA" dirty="0">
                <a:solidFill>
                  <a:srgbClr val="002060"/>
                </a:solidFill>
              </a:rPr>
              <a:t>висвітлення історії, техніки, тактики різних видів спорту, особливостей підготовки і змагальної боротьби, шляхів оптимізації вітчизняного спорту (його перспектив), </a:t>
            </a:r>
            <a:r>
              <a:rPr lang="uk-UA" dirty="0" smtClean="0">
                <a:solidFill>
                  <a:srgbClr val="002060"/>
                </a:solidFill>
              </a:rPr>
              <a:t>відображення </a:t>
            </a:r>
            <a:r>
              <a:rPr lang="uk-UA" dirty="0">
                <a:solidFill>
                  <a:srgbClr val="002060"/>
                </a:solidFill>
              </a:rPr>
              <a:t>думок </a:t>
            </a:r>
            <a:r>
              <a:rPr lang="uk-UA" dirty="0" smtClean="0">
                <a:solidFill>
                  <a:srgbClr val="002060"/>
                </a:solidFill>
              </a:rPr>
              <a:t>вболівальників;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rgbClr val="002060"/>
                </a:solidFill>
              </a:rPr>
              <a:t>надання публікаціям освітнього характеру, що сприяло б вирішенню практичних завдань, зацікавило реципієнта, примусило його займатись тим чи іншим видом спорту; </a:t>
            </a:r>
            <a:endParaRPr lang="uk-UA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rgbClr val="002060"/>
                </a:solidFill>
              </a:rPr>
              <a:t>формування громадської думки про фізичну культуру і спорт виходячи з комплексу соціальних, економічних, політичних, морально-етичних, педагогічних чи розважальних завдань автора матеріалу,  врахування при висвітленні змагань широкої амбівалентності образів </a:t>
            </a:r>
            <a:r>
              <a:rPr lang="uk-UA" dirty="0" smtClean="0">
                <a:solidFill>
                  <a:srgbClr val="002060"/>
                </a:solidFill>
              </a:rPr>
              <a:t>спорту;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Image result for &amp;zhcy;&amp;acy;&amp;ncy;&amp;rcy;&amp;icy; &amp;zhcy;&amp;ucy;&amp;rcy;&amp;ncy;&amp;acy;&amp;lcy;&amp;iukcy;&amp;scy;&amp;tcy;&amp;icy;&amp;kcy;&amp;i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918012"/>
            <a:ext cx="1312642" cy="3591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09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92696"/>
            <a:ext cx="6534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dirty="0">
                <a:solidFill>
                  <a:srgbClr val="002060"/>
                </a:solidFill>
              </a:rPr>
              <a:t>забезпечення ефективної </a:t>
            </a:r>
            <a:r>
              <a:rPr lang="uk-UA" dirty="0" err="1">
                <a:solidFill>
                  <a:srgbClr val="002060"/>
                </a:solidFill>
              </a:rPr>
              <a:t>зворотньої</a:t>
            </a:r>
            <a:r>
              <a:rPr lang="uk-UA" dirty="0">
                <a:solidFill>
                  <a:srgbClr val="002060"/>
                </a:solidFill>
              </a:rPr>
              <a:t> комунікації з реципієнтами, уведення до часописів рубрик «</a:t>
            </a:r>
            <a:r>
              <a:rPr lang="uk-UA" dirty="0" smtClean="0">
                <a:solidFill>
                  <a:srgbClr val="002060"/>
                </a:solidFill>
              </a:rPr>
              <a:t>Наша </a:t>
            </a:r>
            <a:r>
              <a:rPr lang="uk-UA" dirty="0">
                <a:solidFill>
                  <a:srgbClr val="002060"/>
                </a:solidFill>
              </a:rPr>
              <a:t>поштова скринька», «Листи до редакції» (при цьому слід розуміти, що популярність, читабельність видання вимірюється кількістю читацьких листів і відповідями на них редакцією</a:t>
            </a:r>
            <a:r>
              <a:rPr lang="uk-UA" dirty="0" smtClean="0">
                <a:solidFill>
                  <a:srgbClr val="002060"/>
                </a:solidFill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dirty="0">
                <a:solidFill>
                  <a:srgbClr val="002060"/>
                </a:solidFill>
              </a:rPr>
              <a:t>прагнення до ефективності та дієвості публікацій (так зокрема у радянські часи ефективність матеріалів вимірювалися тим, що внаслідок публікації журналіста будувалися нові спортивні споруди,  організовувалася масова фізкультурно-оздоровча робота за місцем мешкання населення, створювалися зони здоров’я, відбувався розвиток спортивного </a:t>
            </a:r>
            <a:r>
              <a:rPr lang="uk-UA" dirty="0" smtClean="0">
                <a:solidFill>
                  <a:srgbClr val="002060"/>
                </a:solidFill>
              </a:rPr>
              <a:t>туризму);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Image result for &amp;zcy;&amp;vcy;&amp;ocy;&amp;rcy;&amp;ocy;&amp;tcy;&amp;ncy;&amp;yacy; &amp;kcy;&amp;ocy;&amp;mcy;&amp;ucy;&amp;ncy;&amp;iukcy;&amp;kcy;&amp;acy;&amp;tscy;&amp;iuk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9111">
            <a:off x="5724127" y="3970188"/>
            <a:ext cx="2676525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942">
            <a:off x="1331640" y="4122051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98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16633"/>
            <a:ext cx="4950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Перспективи спортивної періодики щодо репрезентації контенту</a:t>
            </a:r>
            <a:r>
              <a:rPr lang="uk-UA" b="1" dirty="0" smtClean="0"/>
              <a:t>.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751344"/>
            <a:ext cx="55081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002060"/>
                </a:solidFill>
              </a:rPr>
              <a:t>реалізація спортивним </a:t>
            </a:r>
            <a:r>
              <a:rPr lang="uk-UA" sz="2000" dirty="0" smtClean="0">
                <a:solidFill>
                  <a:srgbClr val="002060"/>
                </a:solidFill>
              </a:rPr>
              <a:t>виданням </a:t>
            </a:r>
            <a:r>
              <a:rPr lang="uk-UA" sz="2000" dirty="0">
                <a:solidFill>
                  <a:srgbClr val="002060"/>
                </a:solidFill>
              </a:rPr>
              <a:t>функції релаксації та гедоністичної функції, що є пріоритетними для спортивної </a:t>
            </a:r>
            <a:r>
              <a:rPr lang="uk-UA" sz="2000" dirty="0" smtClean="0">
                <a:solidFill>
                  <a:srgbClr val="002060"/>
                </a:solidFill>
              </a:rPr>
              <a:t>журналістики, </a:t>
            </a:r>
            <a:r>
              <a:rPr lang="uk-UA" sz="2000" dirty="0">
                <a:solidFill>
                  <a:srgbClr val="002060"/>
                </a:solidFill>
              </a:rPr>
              <a:t>проведення на сторінках </a:t>
            </a:r>
            <a:r>
              <a:rPr lang="uk-UA" sz="2000" dirty="0" smtClean="0">
                <a:solidFill>
                  <a:srgbClr val="002060"/>
                </a:solidFill>
              </a:rPr>
              <a:t>газет </a:t>
            </a:r>
            <a:r>
              <a:rPr lang="uk-UA" sz="2000" dirty="0">
                <a:solidFill>
                  <a:srgbClr val="002060"/>
                </a:solidFill>
              </a:rPr>
              <a:t>конкурсів, вікторин, публікації кросвордів, </a:t>
            </a:r>
            <a:r>
              <a:rPr lang="uk-UA" sz="2000" dirty="0" err="1">
                <a:solidFill>
                  <a:srgbClr val="002060"/>
                </a:solidFill>
              </a:rPr>
              <a:t>сканвордів</a:t>
            </a:r>
            <a:r>
              <a:rPr lang="uk-UA" sz="2000" dirty="0">
                <a:solidFill>
                  <a:srgbClr val="002060"/>
                </a:solidFill>
              </a:rPr>
              <a:t>, що дозволить реципієнтам перевірити свої знання, ступінь інформованості з питань фізичної культури і спорту і викликає задоволення у реципієнтів; уведення до </a:t>
            </a:r>
            <a:r>
              <a:rPr lang="uk-UA" sz="2000" dirty="0" smtClean="0">
                <a:solidFill>
                  <a:srgbClr val="002060"/>
                </a:solidFill>
              </a:rPr>
              <a:t>часописів рубрик </a:t>
            </a:r>
            <a:r>
              <a:rPr lang="uk-UA" sz="2000" dirty="0">
                <a:solidFill>
                  <a:srgbClr val="002060"/>
                </a:solidFill>
              </a:rPr>
              <a:t>«Спортивний гумор», друкування анекдотів, </a:t>
            </a:r>
            <a:r>
              <a:rPr lang="uk-UA" sz="2000" dirty="0" err="1">
                <a:solidFill>
                  <a:srgbClr val="002060"/>
                </a:solidFill>
              </a:rPr>
              <a:t>вболівальницьких</a:t>
            </a:r>
            <a:r>
              <a:rPr lang="uk-UA" sz="2000" dirty="0">
                <a:solidFill>
                  <a:srgbClr val="002060"/>
                </a:solidFill>
              </a:rPr>
              <a:t> </a:t>
            </a:r>
            <a:r>
              <a:rPr lang="uk-UA" sz="2000" dirty="0" err="1">
                <a:solidFill>
                  <a:srgbClr val="002060"/>
                </a:solidFill>
              </a:rPr>
              <a:t>кричалок</a:t>
            </a:r>
            <a:r>
              <a:rPr lang="uk-UA" sz="2000" dirty="0">
                <a:solidFill>
                  <a:srgbClr val="002060"/>
                </a:solidFill>
              </a:rPr>
              <a:t>, цікавих кумедних історій з життя </a:t>
            </a:r>
            <a:r>
              <a:rPr lang="uk-UA" sz="2000" dirty="0" err="1">
                <a:solidFill>
                  <a:srgbClr val="002060"/>
                </a:solidFill>
              </a:rPr>
              <a:t>спорстменів</a:t>
            </a:r>
            <a:r>
              <a:rPr lang="uk-UA" sz="2000" dirty="0">
                <a:solidFill>
                  <a:srgbClr val="002060"/>
                </a:solidFill>
              </a:rPr>
              <a:t>, фейлетонів, гуморесок, шаржів, карикатур;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692" y="1064508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8326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4"/>
            <a:ext cx="653447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err="1">
                <a:solidFill>
                  <a:srgbClr val="00B0F0"/>
                </a:solidFill>
              </a:rPr>
              <a:t>А</a:t>
            </a:r>
            <a:r>
              <a:rPr lang="ru-RU" sz="2000" i="1" dirty="0" err="1" smtClean="0">
                <a:solidFill>
                  <a:srgbClr val="00B0F0"/>
                </a:solidFill>
              </a:rPr>
              <a:t>некдоти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endParaRPr lang="ru-RU" sz="2000" dirty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Удар! Гол! Ещё удар! Гол! Удар! Штанга! Опять удар! Гол! Шестой, уже шестой гол забивает наша сборная в ворота сборной Германии. Но еще много, много придётся потрудиться нашим футболистам, много голов забить. Потому что завтра с утра приедет сборная Германии» </a:t>
            </a:r>
            <a:r>
              <a:rPr lang="ru-RU" dirty="0" smtClean="0">
                <a:solidFill>
                  <a:srgbClr val="002060"/>
                </a:solidFill>
              </a:rPr>
              <a:t>(«Шахтер», № </a:t>
            </a:r>
            <a:r>
              <a:rPr lang="uk-UA" dirty="0" smtClean="0">
                <a:solidFill>
                  <a:srgbClr val="002060"/>
                </a:solidFill>
              </a:rPr>
              <a:t>9</a:t>
            </a:r>
            <a:r>
              <a:rPr lang="ru-RU" dirty="0">
                <a:solidFill>
                  <a:srgbClr val="002060"/>
                </a:solidFill>
              </a:rPr>
              <a:t>,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2002 </a:t>
            </a:r>
            <a:r>
              <a:rPr lang="ru-RU" dirty="0" smtClean="0">
                <a:solidFill>
                  <a:srgbClr val="002060"/>
                </a:solidFill>
              </a:rPr>
              <a:t>);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Продолжается матч сборных Украины и Германии. Напомним, что из-за разницы во времени, наши футболисты начали игру на час раньше» </a:t>
            </a:r>
            <a:r>
              <a:rPr lang="ru-RU" dirty="0" smtClean="0">
                <a:solidFill>
                  <a:srgbClr val="002060"/>
                </a:solidFill>
              </a:rPr>
              <a:t>(«Шахтер», № 12, 2002),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>
                <a:solidFill>
                  <a:srgbClr val="002060"/>
                </a:solidFill>
              </a:rPr>
              <a:t>– </a:t>
            </a:r>
            <a:r>
              <a:rPr lang="ru-RU" dirty="0">
                <a:solidFill>
                  <a:srgbClr val="002060"/>
                </a:solidFill>
              </a:rPr>
              <a:t>Почему вы любите футбол?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– </a:t>
            </a:r>
            <a:r>
              <a:rPr lang="ru-RU" dirty="0">
                <a:solidFill>
                  <a:srgbClr val="002060"/>
                </a:solidFill>
              </a:rPr>
              <a:t>Не знаю, привык, наверное.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– </a:t>
            </a:r>
            <a:r>
              <a:rPr lang="ru-RU" dirty="0">
                <a:solidFill>
                  <a:srgbClr val="002060"/>
                </a:solidFill>
              </a:rPr>
              <a:t>А вот я знаю. Дома на меня кричит жена, в магазине – продавец, на работе – начальник, а на футболе – я на всех</a:t>
            </a:r>
            <a:r>
              <a:rPr lang="ru-RU" dirty="0" smtClean="0">
                <a:solidFill>
                  <a:srgbClr val="002060"/>
                </a:solidFill>
              </a:rPr>
              <a:t>» («Шахтёр», № 6, 2002 </a:t>
            </a:r>
            <a:r>
              <a:rPr lang="ru-RU" dirty="0">
                <a:solidFill>
                  <a:srgbClr val="002060"/>
                </a:solidFill>
              </a:rPr>
              <a:t>р.).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76672"/>
            <a:ext cx="3804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«Приклади спортивного гумору в спортивних газетах» </a:t>
            </a:r>
            <a:endParaRPr lang="ru-RU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1184558"/>
            <a:ext cx="2286001" cy="282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21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9220" name="Picture 4" descr="Image result for &amp;pcy;&amp;rcy;&amp;iecy;&amp;zcy;&amp;iecy;&amp;ncy;&amp;tcy;&amp;acy;&amp;tscy;&amp;icy;&amp;yacy; &amp;dcy;&amp;yacy;&amp;kcy;&amp;ucy;&amp;yucy; &amp;zcy;&amp;acy; &amp;ucy;&amp;vcy;&amp;acy;&amp;gcy;&amp;u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1" y="116632"/>
            <a:ext cx="7190729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8112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79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262192" cy="201622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92D050"/>
                </a:solidFill>
              </a:rPr>
              <a:t>Дефініції спорту 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780928"/>
            <a:ext cx="7080448" cy="3816424"/>
          </a:xfrm>
        </p:spPr>
        <p:txBody>
          <a:bodyPr>
            <a:normAutofit fontScale="25000" lnSpcReduction="20000"/>
          </a:bodyPr>
          <a:lstStyle/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ru-RU" sz="7200" dirty="0" err="1" smtClean="0">
                <a:solidFill>
                  <a:schemeClr val="tx1"/>
                </a:solidFill>
              </a:rPr>
              <a:t>соціально-ціннісна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>
                <a:solidFill>
                  <a:schemeClr val="tx1"/>
                </a:solidFill>
              </a:rPr>
              <a:t>і </a:t>
            </a:r>
            <a:r>
              <a:rPr lang="ru-RU" sz="7200" dirty="0" err="1" smtClean="0">
                <a:solidFill>
                  <a:schemeClr val="tx1"/>
                </a:solidFill>
              </a:rPr>
              <a:t>тілесно</a:t>
            </a:r>
            <a:r>
              <a:rPr lang="ru-RU" sz="7200" dirty="0" smtClean="0">
                <a:solidFill>
                  <a:schemeClr val="tx1"/>
                </a:solidFill>
              </a:rPr>
              <a:t>-духовна </a:t>
            </a:r>
            <a:r>
              <a:rPr lang="ru-RU" sz="7200" dirty="0">
                <a:solidFill>
                  <a:schemeClr val="tx1"/>
                </a:solidFill>
              </a:rPr>
              <a:t>систему, </a:t>
            </a:r>
            <a:r>
              <a:rPr lang="ru-RU" sz="7200" dirty="0" err="1" smtClean="0">
                <a:solidFill>
                  <a:schemeClr val="tx1"/>
                </a:solidFill>
              </a:rPr>
              <a:t>єдиний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організм</a:t>
            </a:r>
            <a:r>
              <a:rPr lang="ru-RU" sz="7200" dirty="0">
                <a:solidFill>
                  <a:schemeClr val="tx1"/>
                </a:solidFill>
              </a:rPr>
              <a:t>, у </a:t>
            </a:r>
            <a:r>
              <a:rPr lang="ru-RU" sz="7200" dirty="0" err="1">
                <a:solidFill>
                  <a:schemeClr val="tx1"/>
                </a:solidFill>
              </a:rPr>
              <a:t>якому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діалектично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поєднуються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тілесне</a:t>
            </a:r>
            <a:r>
              <a:rPr lang="ru-RU" sz="7200" dirty="0">
                <a:solidFill>
                  <a:schemeClr val="tx1"/>
                </a:solidFill>
              </a:rPr>
              <a:t> та </a:t>
            </a:r>
            <a:r>
              <a:rPr lang="ru-RU" sz="7200" dirty="0" err="1">
                <a:solidFill>
                  <a:schemeClr val="tx1"/>
                </a:solidFill>
              </a:rPr>
              <a:t>духовне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smtClean="0">
                <a:solidFill>
                  <a:schemeClr val="tx1"/>
                </a:solidFill>
              </a:rPr>
              <a:t>начала (К. Мазов);</a:t>
            </a: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ru-RU" sz="7200" dirty="0" err="1" smtClean="0">
                <a:solidFill>
                  <a:schemeClr val="tx1"/>
                </a:solidFill>
              </a:rPr>
              <a:t>соціально-комунікативне</a:t>
            </a:r>
            <a:r>
              <a:rPr lang="ru-RU" sz="7200" dirty="0" smtClean="0">
                <a:solidFill>
                  <a:schemeClr val="tx1"/>
                </a:solidFill>
              </a:rPr>
              <a:t> та </a:t>
            </a:r>
            <a:r>
              <a:rPr lang="ru-RU" sz="7200" dirty="0" err="1" smtClean="0">
                <a:solidFill>
                  <a:schemeClr val="tx1"/>
                </a:solidFill>
              </a:rPr>
              <a:t>екзистенціальне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явище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smtClean="0">
                <a:solidFill>
                  <a:schemeClr val="tx1"/>
                </a:solidFill>
              </a:rPr>
              <a:t>(А. </a:t>
            </a:r>
            <a:r>
              <a:rPr lang="ru-RU" sz="7200" dirty="0" err="1" smtClean="0">
                <a:solidFill>
                  <a:schemeClr val="tx1"/>
                </a:solidFill>
              </a:rPr>
              <a:t>Леонтюк</a:t>
            </a:r>
            <a:r>
              <a:rPr lang="ru-RU" sz="7200" dirty="0" smtClean="0">
                <a:solidFill>
                  <a:schemeClr val="tx1"/>
                </a:solidFill>
              </a:rPr>
              <a:t>);</a:t>
            </a: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ru-RU" sz="7200" dirty="0">
                <a:solidFill>
                  <a:schemeClr val="tx1"/>
                </a:solidFill>
              </a:rPr>
              <a:t>с</a:t>
            </a:r>
            <a:r>
              <a:rPr lang="ru-RU" sz="7200" dirty="0" smtClean="0">
                <a:solidFill>
                  <a:schemeClr val="tx1"/>
                </a:solidFill>
              </a:rPr>
              <a:t>порт </a:t>
            </a:r>
            <a:r>
              <a:rPr lang="ru-RU" sz="7200" dirty="0">
                <a:solidFill>
                  <a:schemeClr val="tx1"/>
                </a:solidFill>
              </a:rPr>
              <a:t>є </a:t>
            </a:r>
            <a:r>
              <a:rPr lang="ru-RU" sz="7200" dirty="0" err="1">
                <a:solidFill>
                  <a:schemeClr val="tx1"/>
                </a:solidFill>
              </a:rPr>
              <a:t>невідривною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частиною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культури</a:t>
            </a:r>
            <a:r>
              <a:rPr lang="ru-RU" sz="7200" dirty="0">
                <a:solidFill>
                  <a:schemeClr val="tx1"/>
                </a:solidFill>
              </a:rPr>
              <a:t>, </a:t>
            </a:r>
            <a:r>
              <a:rPr lang="ru-RU" sz="7200" dirty="0" err="1">
                <a:solidFill>
                  <a:schemeClr val="tx1"/>
                </a:solidFill>
              </a:rPr>
              <a:t>несе</a:t>
            </a:r>
            <a:r>
              <a:rPr lang="ru-RU" sz="7200" dirty="0">
                <a:solidFill>
                  <a:schemeClr val="tx1"/>
                </a:solidFill>
              </a:rPr>
              <a:t> в </a:t>
            </a:r>
            <a:r>
              <a:rPr lang="ru-RU" sz="7200" dirty="0" err="1">
                <a:solidFill>
                  <a:schemeClr val="tx1"/>
                </a:solidFill>
              </a:rPr>
              <a:t>собі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особливі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культурні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коди</a:t>
            </a:r>
            <a:r>
              <a:rPr lang="ru-RU" sz="7200" dirty="0">
                <a:solidFill>
                  <a:schemeClr val="tx1"/>
                </a:solidFill>
              </a:rPr>
              <a:t>, </a:t>
            </a:r>
            <a:r>
              <a:rPr lang="ru-RU" sz="7200" dirty="0" err="1">
                <a:solidFill>
                  <a:schemeClr val="tx1"/>
                </a:solidFill>
              </a:rPr>
              <a:t>випрацьовує</a:t>
            </a:r>
            <a:r>
              <a:rPr lang="ru-RU" sz="7200" dirty="0">
                <a:solidFill>
                  <a:schemeClr val="tx1"/>
                </a:solidFill>
              </a:rPr>
              <a:t> свою систему </a:t>
            </a:r>
            <a:r>
              <a:rPr lang="ru-RU" sz="7200" dirty="0" err="1">
                <a:solidFill>
                  <a:schemeClr val="tx1"/>
                </a:solidFill>
              </a:rPr>
              <a:t>культурних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символів</a:t>
            </a:r>
            <a:r>
              <a:rPr lang="ru-RU" sz="7200" dirty="0">
                <a:solidFill>
                  <a:schemeClr val="tx1"/>
                </a:solidFill>
              </a:rPr>
              <a:t> і </a:t>
            </a:r>
            <a:r>
              <a:rPr lang="ru-RU" sz="7200" dirty="0" err="1">
                <a:solidFill>
                  <a:schemeClr val="tx1"/>
                </a:solidFill>
              </a:rPr>
              <a:t>знаків</a:t>
            </a:r>
            <a:r>
              <a:rPr lang="ru-RU" sz="7200" dirty="0">
                <a:solidFill>
                  <a:schemeClr val="tx1"/>
                </a:solidFill>
              </a:rPr>
              <a:t>, </a:t>
            </a:r>
            <a:r>
              <a:rPr lang="ru-RU" sz="7200" dirty="0" err="1">
                <a:solidFill>
                  <a:schemeClr val="tx1"/>
                </a:solidFill>
              </a:rPr>
              <a:t>що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відображають</a:t>
            </a:r>
            <a:r>
              <a:rPr lang="ru-RU" sz="7200" dirty="0">
                <a:solidFill>
                  <a:schemeClr val="tx1"/>
                </a:solidFill>
              </a:rPr>
              <a:t> характер </a:t>
            </a:r>
            <a:r>
              <a:rPr lang="ru-RU" sz="7200" dirty="0" err="1">
                <a:solidFill>
                  <a:schemeClr val="tx1"/>
                </a:solidFill>
              </a:rPr>
              <a:t>ціннісних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орієнтацій</a:t>
            </a:r>
            <a:r>
              <a:rPr lang="ru-RU" sz="7200" dirty="0">
                <a:solidFill>
                  <a:schemeClr val="tx1"/>
                </a:solidFill>
              </a:rPr>
              <a:t>, </a:t>
            </a:r>
            <a:r>
              <a:rPr lang="ru-RU" sz="7200" dirty="0" err="1">
                <a:solidFill>
                  <a:schemeClr val="tx1"/>
                </a:solidFill>
              </a:rPr>
              <a:t>ідеологічних</a:t>
            </a:r>
            <a:r>
              <a:rPr lang="ru-RU" sz="7200" dirty="0">
                <a:solidFill>
                  <a:schemeClr val="tx1"/>
                </a:solidFill>
              </a:rPr>
              <a:t> установок, </a:t>
            </a:r>
            <a:r>
              <a:rPr lang="ru-RU" sz="7200" dirty="0" err="1">
                <a:solidFill>
                  <a:schemeClr val="tx1"/>
                </a:solidFill>
              </a:rPr>
              <a:t>типових</a:t>
            </a:r>
            <a:r>
              <a:rPr lang="ru-RU" sz="7200" dirty="0">
                <a:solidFill>
                  <a:schemeClr val="tx1"/>
                </a:solidFill>
              </a:rPr>
              <a:t> для </a:t>
            </a:r>
            <a:r>
              <a:rPr lang="ru-RU" sz="7200" dirty="0" err="1">
                <a:solidFill>
                  <a:schemeClr val="tx1"/>
                </a:solidFill>
              </a:rPr>
              <a:t>сфери</a:t>
            </a:r>
            <a:r>
              <a:rPr lang="ru-RU" sz="7200" dirty="0">
                <a:solidFill>
                  <a:schemeClr val="tx1"/>
                </a:solidFill>
              </a:rPr>
              <a:t> спорту в </a:t>
            </a:r>
            <a:r>
              <a:rPr lang="ru-RU" sz="7200" dirty="0" err="1">
                <a:solidFill>
                  <a:schemeClr val="tx1"/>
                </a:solidFill>
              </a:rPr>
              <a:t>кожну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соціально-історичну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епоху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smtClean="0">
                <a:solidFill>
                  <a:schemeClr val="tx1"/>
                </a:solidFill>
              </a:rPr>
              <a:t>(О. </a:t>
            </a:r>
            <a:r>
              <a:rPr lang="ru-RU" sz="7200" dirty="0" err="1" smtClean="0">
                <a:solidFill>
                  <a:schemeClr val="tx1"/>
                </a:solidFill>
              </a:rPr>
              <a:t>Люлевич</a:t>
            </a:r>
            <a:r>
              <a:rPr lang="ru-RU" sz="7200" dirty="0" smtClean="0">
                <a:solidFill>
                  <a:schemeClr val="tx1"/>
                </a:solidFill>
              </a:rPr>
              <a:t>);</a:t>
            </a: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ru-RU" sz="7200" dirty="0">
                <a:solidFill>
                  <a:schemeClr val="tx1"/>
                </a:solidFill>
              </a:rPr>
              <a:t>спорт є </a:t>
            </a:r>
            <a:r>
              <a:rPr lang="ru-RU" sz="7200" dirty="0" err="1">
                <a:solidFill>
                  <a:schemeClr val="tx1"/>
                </a:solidFill>
              </a:rPr>
              <a:t>суспільним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інститутом</a:t>
            </a:r>
            <a:r>
              <a:rPr lang="ru-RU" sz="7200" dirty="0">
                <a:solidFill>
                  <a:schemeClr val="tx1"/>
                </a:solidFill>
              </a:rPr>
              <a:t>, </a:t>
            </a:r>
            <a:r>
              <a:rPr lang="ru-RU" sz="7200" dirty="0" err="1">
                <a:solidFill>
                  <a:schemeClr val="tx1"/>
                </a:solidFill>
              </a:rPr>
              <a:t>який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уособлює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характерні</a:t>
            </a:r>
            <a:r>
              <a:rPr lang="ru-RU" sz="7200" dirty="0">
                <a:solidFill>
                  <a:schemeClr val="tx1"/>
                </a:solidFill>
              </a:rPr>
              <a:t> для </a:t>
            </a:r>
            <a:r>
              <a:rPr lang="ru-RU" sz="7200" dirty="0" err="1">
                <a:solidFill>
                  <a:schemeClr val="tx1"/>
                </a:solidFill>
              </a:rPr>
              <a:t>кожної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епохи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етичні</a:t>
            </a:r>
            <a:r>
              <a:rPr lang="ru-RU" sz="7200" dirty="0">
                <a:solidFill>
                  <a:schemeClr val="tx1"/>
                </a:solidFill>
              </a:rPr>
              <a:t> і </a:t>
            </a:r>
            <a:r>
              <a:rPr lang="ru-RU" sz="7200" dirty="0" err="1">
                <a:solidFill>
                  <a:schemeClr val="tx1"/>
                </a:solidFill>
              </a:rPr>
              <a:t>політичні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теорії</a:t>
            </a:r>
            <a:r>
              <a:rPr lang="ru-RU" sz="7200" dirty="0">
                <a:solidFill>
                  <a:schemeClr val="tx1"/>
                </a:solidFill>
              </a:rPr>
              <a:t>, </a:t>
            </a:r>
            <a:r>
              <a:rPr lang="ru-RU" sz="7200" dirty="0" err="1">
                <a:solidFill>
                  <a:schemeClr val="tx1"/>
                </a:solidFill>
              </a:rPr>
              <a:t>стилі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життя</a:t>
            </a:r>
            <a:r>
              <a:rPr lang="ru-RU" sz="7200" dirty="0">
                <a:solidFill>
                  <a:schemeClr val="tx1"/>
                </a:solidFill>
              </a:rPr>
              <a:t> і </a:t>
            </a:r>
            <a:r>
              <a:rPr lang="ru-RU" sz="7200" dirty="0" err="1">
                <a:solidFill>
                  <a:schemeClr val="tx1"/>
                </a:solidFill>
              </a:rPr>
              <a:t>стилі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мислення</a:t>
            </a:r>
            <a:r>
              <a:rPr lang="ru-RU" sz="7200" dirty="0">
                <a:solidFill>
                  <a:schemeClr val="tx1"/>
                </a:solidFill>
              </a:rPr>
              <a:t>, </a:t>
            </a:r>
            <a:r>
              <a:rPr lang="ru-RU" sz="7200" dirty="0" err="1">
                <a:solidFill>
                  <a:schemeClr val="tx1"/>
                </a:solidFill>
              </a:rPr>
              <a:t>естетичні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ідеали</a:t>
            </a:r>
            <a:r>
              <a:rPr lang="ru-RU" sz="7200" dirty="0">
                <a:solidFill>
                  <a:schemeClr val="tx1"/>
                </a:solidFill>
              </a:rPr>
              <a:t> і </a:t>
            </a:r>
            <a:r>
              <a:rPr lang="ru-RU" sz="7200" dirty="0" err="1">
                <a:solidFill>
                  <a:schemeClr val="tx1"/>
                </a:solidFill>
              </a:rPr>
              <a:t>цінності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smtClean="0">
                <a:solidFill>
                  <a:schemeClr val="tx1"/>
                </a:solidFill>
              </a:rPr>
              <a:t>(Т. Андреева, М. Гусева); </a:t>
            </a: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ru-RU" sz="7200" dirty="0" err="1">
                <a:solidFill>
                  <a:schemeClr val="tx1"/>
                </a:solidFill>
              </a:rPr>
              <a:t>соціальний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інститут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smtClean="0">
                <a:solidFill>
                  <a:schemeClr val="tx1"/>
                </a:solidFill>
              </a:rPr>
              <a:t>і </a:t>
            </a:r>
            <a:r>
              <a:rPr lang="ru-RU" sz="7200" dirty="0" err="1" smtClean="0">
                <a:solidFill>
                  <a:schemeClr val="tx1"/>
                </a:solidFill>
              </a:rPr>
              <a:t>мікромодель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соціальної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системи</a:t>
            </a:r>
            <a:r>
              <a:rPr lang="ru-RU" sz="7200" dirty="0">
                <a:solidFill>
                  <a:schemeClr val="tx1"/>
                </a:solidFill>
              </a:rPr>
              <a:t>, </a:t>
            </a:r>
            <a:r>
              <a:rPr lang="ru-RU" sz="7200" dirty="0" err="1">
                <a:solidFill>
                  <a:schemeClr val="tx1"/>
                </a:solidFill>
              </a:rPr>
              <a:t>економіки</a:t>
            </a:r>
            <a:r>
              <a:rPr lang="ru-RU" sz="7200" dirty="0">
                <a:solidFill>
                  <a:schemeClr val="tx1"/>
                </a:solidFill>
              </a:rPr>
              <a:t> та </a:t>
            </a:r>
            <a:r>
              <a:rPr lang="ru-RU" sz="7200" dirty="0" err="1">
                <a:solidFill>
                  <a:schemeClr val="tx1"/>
                </a:solidFill>
              </a:rPr>
              <a:t>культури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</a:rPr>
              <a:t>країни</a:t>
            </a:r>
            <a:r>
              <a:rPr lang="ru-RU" sz="7200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2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 descr="Image result for &amp;zhcy;&amp;ucy;&amp;rcy;&amp;ncy;&amp;acy;&amp;lcy; &amp;rcy;&amp;ucy;&amp;scy;&amp;scy;&amp;kcy;&amp;icy;&amp;jcy; &amp;scy;&amp;pcy;&amp;ocy;&amp;rcy;&amp;tcy; &amp;mcy;&amp;ocy;&amp;scy;&amp;kcy;&amp;v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2" y="69849"/>
            <a:ext cx="3183134" cy="423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476672"/>
            <a:ext cx="45365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Головний</a:t>
            </a:r>
            <a:r>
              <a:rPr lang="ru-RU" sz="2000" dirty="0" smtClean="0">
                <a:solidFill>
                  <a:srgbClr val="7030A0"/>
                </a:solidFill>
              </a:rPr>
              <a:t> редактор </a:t>
            </a:r>
            <a:r>
              <a:rPr lang="ru-RU" sz="2000" dirty="0" err="1">
                <a:solidFill>
                  <a:srgbClr val="7030A0"/>
                </a:solidFill>
              </a:rPr>
              <a:t>часопису</a:t>
            </a:r>
            <a:r>
              <a:rPr lang="ru-RU" sz="2000" dirty="0">
                <a:solidFill>
                  <a:srgbClr val="7030A0"/>
                </a:solidFill>
              </a:rPr>
              <a:t> «Русский спорт</a:t>
            </a:r>
            <a:r>
              <a:rPr lang="ru-RU" sz="2000" dirty="0" smtClean="0">
                <a:solidFill>
                  <a:srgbClr val="7030A0"/>
                </a:solidFill>
              </a:rPr>
              <a:t>» в 1906 </a:t>
            </a:r>
            <a:r>
              <a:rPr lang="ru-RU" sz="2000" dirty="0" err="1" smtClean="0">
                <a:solidFill>
                  <a:srgbClr val="7030A0"/>
                </a:solidFill>
              </a:rPr>
              <a:t>році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відзначав</a:t>
            </a:r>
            <a:r>
              <a:rPr lang="ru-RU" sz="2000" dirty="0" smtClean="0">
                <a:solidFill>
                  <a:srgbClr val="7030A0"/>
                </a:solidFill>
              </a:rPr>
              <a:t>: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«человечество необходимо </a:t>
            </a:r>
            <a:r>
              <a:rPr lang="ru-RU" sz="2000" dirty="0">
                <a:solidFill>
                  <a:srgbClr val="7030A0"/>
                </a:solidFill>
              </a:rPr>
              <a:t>было убедить в том, что спорт как приложение искусства к отдыху и забаве, как возможность упражнения тела, как сфера проявления пытливости человеческого духа – спорт должен быть совершенно нормальным явлением в жизни отдельных лиц и целых обществ, почему и неудивительно, что спорт всегда занимает весьма заметное место в жизненном обиходе всех культурных народов» </a:t>
            </a:r>
          </a:p>
        </p:txBody>
      </p:sp>
    </p:spTree>
    <p:extLst>
      <p:ext uri="{BB962C8B-B14F-4D97-AF65-F5344CB8AC3E}">
        <p14:creationId xmlns:p14="http://schemas.microsoft.com/office/powerpoint/2010/main" val="424805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963488"/>
            <a:ext cx="6840760" cy="56955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>
                <a:solidFill>
                  <a:srgbClr val="00B050"/>
                </a:solidFill>
              </a:rPr>
              <a:t>Функції спорту      та спортивної журналістики    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                                  </a:t>
            </a:r>
            <a:br>
              <a:rPr lang="uk-UA" dirty="0" smtClean="0"/>
            </a:br>
            <a:r>
              <a:rPr lang="uk-UA" sz="1600" dirty="0" smtClean="0"/>
              <a:t>патріотично-світоглядна</a:t>
            </a:r>
            <a:r>
              <a:rPr lang="uk-UA" dirty="0" smtClean="0"/>
              <a:t> </a:t>
            </a:r>
            <a:r>
              <a:rPr lang="uk-UA" sz="1600" dirty="0" smtClean="0"/>
              <a:t>національно-педагогічна</a:t>
            </a:r>
            <a:r>
              <a:rPr lang="uk-UA" dirty="0" smtClean="0"/>
              <a:t>   </a:t>
            </a:r>
            <a:r>
              <a:rPr lang="uk-UA" sz="1600" dirty="0" smtClean="0"/>
              <a:t>ретранслятора змагань</a:t>
            </a:r>
            <a:r>
              <a:rPr lang="uk-UA" dirty="0" smtClean="0"/>
              <a:t>                            </a:t>
            </a:r>
            <a:br>
              <a:rPr lang="uk-UA" dirty="0" smtClean="0"/>
            </a:br>
            <a:r>
              <a:rPr lang="uk-UA" dirty="0" smtClean="0"/>
              <a:t> </a:t>
            </a:r>
            <a:br>
              <a:rPr lang="uk-UA" dirty="0" smtClean="0"/>
            </a:br>
            <a:r>
              <a:rPr lang="uk-UA" sz="2200" dirty="0" smtClean="0"/>
              <a:t> </a:t>
            </a:r>
            <a:r>
              <a:rPr lang="uk-UA" sz="1300" dirty="0" err="1" smtClean="0"/>
              <a:t>націєтворча</a:t>
            </a:r>
            <a:r>
              <a:rPr lang="uk-UA" sz="1300" dirty="0" smtClean="0"/>
              <a:t>     естетична            політична            </a:t>
            </a:r>
            <a:r>
              <a:rPr lang="uk-UA" sz="1300" dirty="0" err="1" smtClean="0"/>
              <a:t>культуро-</a:t>
            </a:r>
            <a:r>
              <a:rPr lang="uk-UA" sz="1300" dirty="0" smtClean="0"/>
              <a:t>                 релаксації та гедоністична</a:t>
            </a:r>
            <a:br>
              <a:rPr lang="uk-UA" sz="1300" dirty="0" smtClean="0"/>
            </a:br>
            <a:r>
              <a:rPr lang="uk-UA" sz="1300" dirty="0" smtClean="0"/>
              <a:t>                                                                                                               формувальна</a:t>
            </a:r>
            <a:endParaRPr lang="ru-RU" sz="13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Стрелка вниз 5"/>
          <p:cNvSpPr/>
          <p:nvPr/>
        </p:nvSpPr>
        <p:spPr>
          <a:xfrm>
            <a:off x="1331640" y="3573016"/>
            <a:ext cx="24231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222028" y="3501008"/>
            <a:ext cx="24231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059832" y="3573016"/>
            <a:ext cx="34061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067944" y="3501008"/>
            <a:ext cx="484632" cy="849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364087" y="3501008"/>
            <a:ext cx="357547" cy="720080"/>
          </a:xfrm>
          <a:prstGeom prst="downArrow">
            <a:avLst>
              <a:gd name="adj1" fmla="val 50000"/>
              <a:gd name="adj2" fmla="val 528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551124" y="2420888"/>
            <a:ext cx="36347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3230140" y="2276872"/>
            <a:ext cx="4846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542859" y="2132856"/>
            <a:ext cx="305859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7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Спорт як соціокультурний феномен. Модуси спорту в ЗМІ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5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9675242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40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6"/>
            <a:ext cx="65344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Технічні перспективи розвитку спортивної преси України полягають у орієнтації медіа-продукту на можливості цифрової (</a:t>
            </a:r>
            <a:r>
              <a:rPr lang="en-US" sz="2400" dirty="0" smtClean="0"/>
              <a:t>digital</a:t>
            </a:r>
            <a:r>
              <a:rPr lang="uk-UA" sz="2400" dirty="0" smtClean="0"/>
              <a:t>) журналістики та запити реципієнтів, що вимагає використання нових форматів:</a:t>
            </a:r>
          </a:p>
          <a:p>
            <a:pPr algn="just"/>
            <a:r>
              <a:rPr lang="uk-UA" sz="2400" b="1" dirty="0" smtClean="0">
                <a:solidFill>
                  <a:srgbClr val="002060"/>
                </a:solidFill>
              </a:rPr>
              <a:t>1) </a:t>
            </a:r>
            <a:r>
              <a:rPr lang="ru-RU" sz="2400" b="1" dirty="0" err="1" smtClean="0">
                <a:solidFill>
                  <a:srgbClr val="002060"/>
                </a:solidFill>
              </a:rPr>
              <a:t>симбіозі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друкованого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часопису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інтернет</a:t>
            </a:r>
            <a:r>
              <a:rPr lang="ru-RU" sz="2400" b="1" dirty="0">
                <a:solidFill>
                  <a:srgbClr val="002060"/>
                </a:solidFill>
              </a:rPr>
              <a:t>-ЗМІ, </a:t>
            </a:r>
            <a:r>
              <a:rPr lang="ru-RU" sz="2400" b="1" dirty="0" err="1">
                <a:solidFill>
                  <a:srgbClr val="002060"/>
                </a:solidFill>
              </a:rPr>
              <a:t>заснуванні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мультимедійного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проекту;</a:t>
            </a:r>
          </a:p>
          <a:p>
            <a:pPr algn="just"/>
            <a:r>
              <a:rPr lang="uk-UA" sz="2400" b="1" dirty="0" smtClean="0">
                <a:solidFill>
                  <a:srgbClr val="002060"/>
                </a:solidFill>
              </a:rPr>
              <a:t>2) широкому використанні елементів репрезентації візуального контенту (графіки, </a:t>
            </a:r>
            <a:r>
              <a:rPr lang="uk-UA" sz="2400" b="1" dirty="0" err="1" smtClean="0">
                <a:solidFill>
                  <a:srgbClr val="002060"/>
                </a:solidFill>
              </a:rPr>
              <a:t>інфографіка</a:t>
            </a:r>
            <a:r>
              <a:rPr lang="uk-UA" sz="2400" b="1" dirty="0" smtClean="0">
                <a:solidFill>
                  <a:srgbClr val="002060"/>
                </a:solidFill>
              </a:rPr>
              <a:t>, відео, анімації);</a:t>
            </a:r>
          </a:p>
          <a:p>
            <a:pPr algn="just"/>
            <a:r>
              <a:rPr lang="uk-UA" sz="2400" b="1" dirty="0" smtClean="0">
                <a:solidFill>
                  <a:srgbClr val="002060"/>
                </a:solidFill>
              </a:rPr>
              <a:t> 3) журналістика даних;</a:t>
            </a:r>
          </a:p>
          <a:p>
            <a:pPr algn="just"/>
            <a:r>
              <a:rPr lang="uk-UA" sz="2400" b="1" dirty="0" smtClean="0">
                <a:solidFill>
                  <a:srgbClr val="002060"/>
                </a:solidFill>
              </a:rPr>
              <a:t>4) </a:t>
            </a:r>
            <a:r>
              <a:rPr lang="uk-UA" sz="2400" b="1" dirty="0">
                <a:solidFill>
                  <a:srgbClr val="002060"/>
                </a:solidFill>
              </a:rPr>
              <a:t>н</a:t>
            </a:r>
            <a:r>
              <a:rPr lang="uk-UA" sz="2400" b="1" dirty="0" smtClean="0">
                <a:solidFill>
                  <a:srgbClr val="002060"/>
                </a:solidFill>
              </a:rPr>
              <a:t>ові жанри з великим обсягом контенту, довгим розширенням оповідної частини.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822">
            <a:off x="6777630" y="3573015"/>
            <a:ext cx="2393665" cy="150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41154"/>
            <a:ext cx="231329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32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1361</TotalTime>
  <Words>2326</Words>
  <Application>Microsoft Office PowerPoint</Application>
  <PresentationFormat>Экран (4:3)</PresentationFormat>
  <Paragraphs>160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NewsPrint</vt:lpstr>
      <vt:lpstr>Презентация PowerPoint</vt:lpstr>
      <vt:lpstr>Презентация PowerPoint</vt:lpstr>
      <vt:lpstr>Завдання спорту як соціального інституту та спортивної журналістики:</vt:lpstr>
      <vt:lpstr>Дефініції спорту </vt:lpstr>
      <vt:lpstr>Презентация PowerPoint</vt:lpstr>
      <vt:lpstr>      Функції спорту      та спортивної журналістики                                                      патріотично-світоглядна національно-педагогічна   ретранслятора змагань                                націєтворча     естетична            політична            культуро-                 релаксації та гедоністична                                                                                                                формувальна</vt:lpstr>
      <vt:lpstr>     Спорт як соціокультурний феномен. Модуси спорту в ЗМІ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Перспективи української спортивної журналістики щодо оптимізації змісту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Перспективи української спортивної журналістики</dc:title>
  <dc:creator>Ulya</dc:creator>
  <cp:lastModifiedBy>Юлия</cp:lastModifiedBy>
  <cp:revision>75</cp:revision>
  <dcterms:created xsi:type="dcterms:W3CDTF">2017-05-12T16:23:52Z</dcterms:created>
  <dcterms:modified xsi:type="dcterms:W3CDTF">2023-03-15T20:56:24Z</dcterms:modified>
</cp:coreProperties>
</file>