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2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8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9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99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0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11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6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9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5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8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3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9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8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3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6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2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EF54-0B61-46FF-80BA-EA0BDF6F2DAB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E627-47A3-460F-90F2-411EA2A7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4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652" y="446049"/>
            <a:ext cx="11508059" cy="92125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2. Принципи та джерела адміністративного права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234" y="1123097"/>
            <a:ext cx="11879766" cy="5389215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1.Поняття та значення принципів адміністративного права.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1.1.Принцип верховенства права;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1.2.Принцип законності;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1.3.Основні принципи належного врядування;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2.Поняття та види джерел адміністративного права.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3.Національні джерела адміністративного права 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4.Міжнародні джерела адміністративного права.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5.Рішення судових органів у системі джерел адміністративного права.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6.Неформалізовані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квазіджерела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адміністративного права.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0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13" y="814038"/>
            <a:ext cx="5068229" cy="104821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3.Національні джерела адміністративного права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07" y="585438"/>
            <a:ext cx="4870213" cy="31836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44" y="1795346"/>
            <a:ext cx="6919332" cy="5062654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Конституція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є </a:t>
            </a:r>
            <a:r>
              <a:rPr lang="ru-RU" sz="2400" b="1" dirty="0" err="1"/>
              <a:t>джерелом</a:t>
            </a:r>
            <a:r>
              <a:rPr lang="ru-RU" sz="2400" b="1" dirty="0"/>
              <a:t> </a:t>
            </a:r>
            <a:r>
              <a:rPr lang="ru-RU" sz="2400" b="1" dirty="0" err="1"/>
              <a:t>адміністративного</a:t>
            </a:r>
            <a:r>
              <a:rPr lang="ru-RU" sz="2400" b="1" dirty="0"/>
              <a:t> права,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норми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пряму</a:t>
            </a:r>
            <a:r>
              <a:rPr lang="ru-RU" sz="2400" b="1" dirty="0"/>
              <a:t> </a:t>
            </a:r>
            <a:r>
              <a:rPr lang="ru-RU" sz="2400" b="1" dirty="0" err="1"/>
              <a:t>дію</a:t>
            </a:r>
            <a:r>
              <a:rPr lang="ru-RU" sz="2400" b="1" dirty="0"/>
              <a:t>, </a:t>
            </a:r>
            <a:r>
              <a:rPr lang="ru-RU" sz="2400" b="1" dirty="0" err="1"/>
              <a:t>одночасно</a:t>
            </a:r>
            <a:r>
              <a:rPr lang="ru-RU" sz="2400" b="1" dirty="0"/>
              <a:t> є основою </a:t>
            </a:r>
            <a:r>
              <a:rPr lang="ru-RU" sz="2400" b="1" dirty="0" err="1"/>
              <a:t>побудови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джерел</a:t>
            </a:r>
            <a:r>
              <a:rPr lang="ru-RU" sz="2400" b="1" dirty="0"/>
              <a:t> </a:t>
            </a:r>
            <a:r>
              <a:rPr lang="ru-RU" sz="2400" b="1" dirty="0" err="1"/>
              <a:t>адміністративного</a:t>
            </a:r>
            <a:r>
              <a:rPr lang="ru-RU" sz="2400" b="1" dirty="0"/>
              <a:t> права </a:t>
            </a:r>
            <a:r>
              <a:rPr lang="ru-RU" sz="2400" b="1" dirty="0" err="1"/>
              <a:t>щодо</a:t>
            </a:r>
            <a:r>
              <a:rPr lang="ru-RU" sz="2400" b="1" dirty="0"/>
              <a:t> </a:t>
            </a:r>
            <a:r>
              <a:rPr lang="ru-RU" sz="2400" b="1" dirty="0" err="1"/>
              <a:t>формування</a:t>
            </a:r>
            <a:r>
              <a:rPr lang="ru-RU" sz="2400" b="1" dirty="0"/>
              <a:t>, </a:t>
            </a:r>
            <a:r>
              <a:rPr lang="ru-RU" sz="2400" b="1" dirty="0" err="1"/>
              <a:t>розвитку</a:t>
            </a:r>
            <a:r>
              <a:rPr lang="ru-RU" sz="2400" b="1" dirty="0"/>
              <a:t> та </a:t>
            </a:r>
            <a:r>
              <a:rPr lang="ru-RU" sz="2400" b="1" dirty="0" err="1"/>
              <a:t>уточнення</a:t>
            </a:r>
            <a:r>
              <a:rPr lang="ru-RU" sz="2400" b="1" dirty="0"/>
              <a:t> </a:t>
            </a:r>
            <a:r>
              <a:rPr lang="ru-RU" sz="2400" b="1" dirty="0" err="1"/>
              <a:t>спеціальних</a:t>
            </a:r>
            <a:r>
              <a:rPr lang="ru-RU" sz="2400" b="1" dirty="0"/>
              <a:t> </a:t>
            </a:r>
            <a:r>
              <a:rPr lang="ru-RU" sz="2400" b="1" dirty="0" err="1"/>
              <a:t>принципів</a:t>
            </a:r>
            <a:r>
              <a:rPr lang="ru-RU" sz="2400" b="1" dirty="0"/>
              <a:t>, </a:t>
            </a:r>
            <a:r>
              <a:rPr lang="ru-RU" sz="2400" b="1" dirty="0" err="1"/>
              <a:t>функцій</a:t>
            </a:r>
            <a:r>
              <a:rPr lang="ru-RU" sz="2400" b="1" dirty="0"/>
              <a:t>, форм і </a:t>
            </a:r>
            <a:r>
              <a:rPr lang="ru-RU" sz="2400" b="1" dirty="0" err="1"/>
              <a:t>методів</a:t>
            </a:r>
            <a:r>
              <a:rPr lang="ru-RU" sz="2400" b="1" dirty="0"/>
              <a:t> </a:t>
            </a:r>
            <a:r>
              <a:rPr lang="ru-RU" sz="2400" b="1" dirty="0" err="1"/>
              <a:t>адміністративної</a:t>
            </a:r>
            <a:r>
              <a:rPr lang="ru-RU" sz="2400" b="1" dirty="0"/>
              <a:t>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й </a:t>
            </a:r>
            <a:r>
              <a:rPr lang="ru-RU" sz="2400" b="1" dirty="0" err="1"/>
              <a:t>адміністративних</a:t>
            </a:r>
            <a:r>
              <a:rPr lang="ru-RU" sz="2400" b="1" dirty="0"/>
              <a:t> процедур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b="1" dirty="0" err="1"/>
              <a:t>публічних</a:t>
            </a:r>
            <a:r>
              <a:rPr lang="ru-RU" sz="2400" b="1" dirty="0"/>
              <a:t> прав, свобод та </a:t>
            </a:r>
            <a:r>
              <a:rPr lang="ru-RU" sz="2400" b="1" dirty="0" err="1"/>
              <a:t>законних</a:t>
            </a:r>
            <a:r>
              <a:rPr lang="ru-RU" sz="2400" b="1" dirty="0"/>
              <a:t> </a:t>
            </a:r>
            <a:r>
              <a:rPr lang="ru-RU" sz="2400" b="1" dirty="0" err="1"/>
              <a:t>інтересів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 і </a:t>
            </a:r>
            <a:r>
              <a:rPr lang="ru-RU" sz="2400" b="1" dirty="0" err="1"/>
              <a:t>громадянина</a:t>
            </a:r>
            <a:r>
              <a:rPr lang="ru-RU" sz="2400" b="1" dirty="0"/>
              <a:t> </a:t>
            </a:r>
            <a:r>
              <a:rPr lang="ru-RU" sz="2400" b="1" dirty="0" err="1"/>
              <a:t>публічною</a:t>
            </a:r>
            <a:r>
              <a:rPr lang="ru-RU" sz="2400" b="1" dirty="0"/>
              <a:t> </a:t>
            </a:r>
            <a:r>
              <a:rPr lang="ru-RU" sz="2400" b="1" dirty="0" err="1"/>
              <a:t>адміністрацією</a:t>
            </a:r>
            <a:r>
              <a:rPr lang="ru-RU" sz="2400" b="1" dirty="0"/>
              <a:t>, державного й </a:t>
            </a:r>
            <a:r>
              <a:rPr lang="ru-RU" sz="2400" b="1" dirty="0" err="1"/>
              <a:t>загалом</a:t>
            </a:r>
            <a:r>
              <a:rPr lang="ru-RU" sz="2400" b="1" dirty="0"/>
              <a:t> </a:t>
            </a:r>
            <a:r>
              <a:rPr lang="ru-RU" sz="2400" b="1" dirty="0" err="1"/>
              <a:t>публічного</a:t>
            </a:r>
            <a:r>
              <a:rPr lang="ru-RU" sz="2400" b="1" dirty="0"/>
              <a:t> </a:t>
            </a:r>
            <a:r>
              <a:rPr lang="ru-RU" sz="2400" b="1" dirty="0" err="1"/>
              <a:t>інтересу</a:t>
            </a:r>
            <a:r>
              <a:rPr lang="ru-RU" sz="2400" b="1" dirty="0"/>
              <a:t> </a:t>
            </a:r>
            <a:r>
              <a:rPr lang="ru-RU" sz="2400" b="1" dirty="0" err="1"/>
              <a:t>суспільства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971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70" y="262568"/>
            <a:ext cx="6733477" cy="129302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4.Міжнародні джерела адміністративного права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9570" y="1360449"/>
            <a:ext cx="6322742" cy="54194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До </a:t>
            </a:r>
            <a:r>
              <a:rPr lang="ru-RU" b="1" i="1" dirty="0" err="1"/>
              <a:t>первинних</a:t>
            </a:r>
            <a:r>
              <a:rPr lang="ru-RU" b="1" i="1" dirty="0"/>
              <a:t> </a:t>
            </a:r>
            <a:r>
              <a:rPr lang="ru-RU" b="1" i="1" dirty="0" err="1"/>
              <a:t>джерел</a:t>
            </a:r>
            <a:r>
              <a:rPr lang="ru-RU" b="1" i="1" dirty="0"/>
              <a:t> права ЄС</a:t>
            </a:r>
            <a:r>
              <a:rPr lang="ru-RU" dirty="0"/>
              <a:t> належать:</a:t>
            </a:r>
            <a:endParaRPr lang="ru-RU" b="1" dirty="0"/>
          </a:p>
          <a:p>
            <a:r>
              <a:rPr lang="ru-RU" i="1" dirty="0" err="1"/>
              <a:t>установчі</a:t>
            </a:r>
            <a:r>
              <a:rPr lang="ru-RU" i="1" dirty="0"/>
              <a:t> договори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, </a:t>
            </a:r>
            <a:r>
              <a:rPr lang="ru-RU" dirty="0" err="1"/>
              <a:t>спільні</a:t>
            </a:r>
            <a:r>
              <a:rPr lang="ru-RU" dirty="0"/>
              <a:t> для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співтовариств</a:t>
            </a:r>
            <a:r>
              <a:rPr lang="ru-RU" dirty="0"/>
              <a:t> (1957);</a:t>
            </a:r>
          </a:p>
          <a:p>
            <a:pPr lvl="0"/>
            <a:r>
              <a:rPr lang="ru-RU" dirty="0"/>
              <a:t>Акт Ради про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 до </a:t>
            </a:r>
            <a:r>
              <a:rPr lang="ru-RU" dirty="0" err="1"/>
              <a:t>Європейського</a:t>
            </a:r>
            <a:r>
              <a:rPr lang="ru-RU" dirty="0"/>
              <a:t> Парламенту (1976);</a:t>
            </a:r>
          </a:p>
          <a:p>
            <a:pPr lvl="0"/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Акт (1986);</a:t>
            </a:r>
          </a:p>
          <a:p>
            <a:pPr lvl="0"/>
            <a:r>
              <a:rPr lang="ru-RU" dirty="0" err="1"/>
              <a:t>Маастрихтська</a:t>
            </a:r>
            <a:r>
              <a:rPr lang="ru-RU" dirty="0"/>
              <a:t> угода про </a:t>
            </a:r>
            <a:r>
              <a:rPr lang="ru-RU" dirty="0" err="1"/>
              <a:t>Європейський</a:t>
            </a:r>
            <a:r>
              <a:rPr lang="ru-RU" dirty="0"/>
              <a:t> Союз (1992) з </a:t>
            </a:r>
            <a:r>
              <a:rPr lang="ru-RU" dirty="0" err="1"/>
              <a:t>його</a:t>
            </a:r>
            <a:r>
              <a:rPr lang="ru-RU" dirty="0"/>
              <a:t> протоколами і </a:t>
            </a:r>
            <a:r>
              <a:rPr lang="ru-RU" dirty="0" err="1"/>
              <a:t>деклараціями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Амстердамська</a:t>
            </a:r>
            <a:r>
              <a:rPr lang="ru-RU" dirty="0"/>
              <a:t> угода про </a:t>
            </a:r>
            <a:r>
              <a:rPr lang="ru-RU" dirty="0" err="1"/>
              <a:t>Європейський</a:t>
            </a:r>
            <a:r>
              <a:rPr lang="ru-RU" dirty="0"/>
              <a:t> Союз з </a:t>
            </a:r>
            <a:r>
              <a:rPr lang="ru-RU" dirty="0" err="1"/>
              <a:t>його</a:t>
            </a:r>
            <a:r>
              <a:rPr lang="ru-RU" dirty="0"/>
              <a:t> протоколами і </a:t>
            </a:r>
            <a:r>
              <a:rPr lang="ru-RU" dirty="0" err="1"/>
              <a:t>деклараціями</a:t>
            </a:r>
            <a:r>
              <a:rPr lang="ru-RU" dirty="0"/>
              <a:t> (1997);</a:t>
            </a:r>
          </a:p>
          <a:p>
            <a:pPr lvl="0"/>
            <a:r>
              <a:rPr lang="ru-RU" dirty="0" err="1"/>
              <a:t>Ніццька</a:t>
            </a:r>
            <a:r>
              <a:rPr lang="ru-RU" dirty="0"/>
              <a:t> угода 2001 р.;</a:t>
            </a:r>
          </a:p>
          <a:p>
            <a:pPr lvl="0"/>
            <a:r>
              <a:rPr lang="ru-RU" dirty="0"/>
              <a:t>угода про </a:t>
            </a:r>
            <a:r>
              <a:rPr lang="ru-RU" dirty="0" err="1"/>
              <a:t>заснування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29 </a:t>
            </a:r>
            <a:r>
              <a:rPr lang="ru-RU" dirty="0" err="1"/>
              <a:t>жовтня</a:t>
            </a:r>
            <a:r>
              <a:rPr lang="ru-RU" dirty="0"/>
              <a:t> 2004 р.;</a:t>
            </a:r>
          </a:p>
          <a:p>
            <a:pPr lvl="0"/>
            <a:r>
              <a:rPr lang="ru-RU" dirty="0" err="1"/>
              <a:t>конвенції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державами-членами.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57" y="1221488"/>
            <a:ext cx="5334000" cy="3538220"/>
          </a:xfrm>
        </p:spPr>
      </p:pic>
    </p:spTree>
    <p:extLst>
      <p:ext uri="{BB962C8B-B14F-4D97-AF65-F5344CB8AC3E}">
        <p14:creationId xmlns:p14="http://schemas.microsoft.com/office/powerpoint/2010/main" val="176743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336" y="95300"/>
            <a:ext cx="9905072" cy="1293028"/>
          </a:xfrm>
        </p:spPr>
        <p:txBody>
          <a:bodyPr>
            <a:normAutofit/>
          </a:bodyPr>
          <a:lstStyle/>
          <a:p>
            <a:r>
              <a:rPr lang="uk-UA" sz="2800" b="1" dirty="0"/>
              <a:t>5.Рішення судових органів у системі джерел адміністративного права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388328"/>
            <a:ext cx="5826512" cy="538046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про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конституційність</a:t>
            </a:r>
            <a:r>
              <a:rPr lang="ru-RU" dirty="0"/>
              <a:t>)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актів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офіційне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надання</a:t>
            </a:r>
            <a:r>
              <a:rPr lang="ru-RU" dirty="0"/>
              <a:t> за </a:t>
            </a:r>
            <a:r>
              <a:rPr lang="ru-RU" dirty="0" err="1"/>
              <a:t>зверненням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сорока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 про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чинних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тих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вносяться</a:t>
            </a:r>
            <a:r>
              <a:rPr lang="ru-RU" dirty="0"/>
              <a:t> до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обов’язковість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38" y="1494760"/>
            <a:ext cx="5904570" cy="3199904"/>
          </a:xfrm>
        </p:spPr>
      </p:pic>
    </p:spTree>
    <p:extLst>
      <p:ext uri="{BB962C8B-B14F-4D97-AF65-F5344CB8AC3E}">
        <p14:creationId xmlns:p14="http://schemas.microsoft.com/office/powerpoint/2010/main" val="238893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8961" y="1112890"/>
            <a:ext cx="6830122" cy="5343666"/>
          </a:xfrm>
        </p:spPr>
        <p:txBody>
          <a:bodyPr>
            <a:normAutofit/>
          </a:bodyPr>
          <a:lstStyle/>
          <a:p>
            <a:r>
              <a:rPr lang="ru-RU" sz="2600" dirty="0"/>
              <a:t>У </a:t>
            </a:r>
            <a:r>
              <a:rPr lang="ru-RU" sz="2600" dirty="0" err="1"/>
              <a:t>положеннях</a:t>
            </a:r>
            <a:r>
              <a:rPr lang="ru-RU" sz="2600" dirty="0"/>
              <a:t> ст. 17 Закону </a:t>
            </a:r>
            <a:r>
              <a:rPr lang="ru-RU" sz="2600" dirty="0" err="1"/>
              <a:t>України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23 лютого 2006 р. «Про </a:t>
            </a:r>
            <a:r>
              <a:rPr lang="ru-RU" sz="2600" dirty="0" err="1"/>
              <a:t>виконання</a:t>
            </a:r>
            <a:r>
              <a:rPr lang="ru-RU" sz="2600" dirty="0"/>
              <a:t> </a:t>
            </a:r>
            <a:r>
              <a:rPr lang="ru-RU" sz="2600" dirty="0" err="1"/>
              <a:t>рішень</a:t>
            </a:r>
            <a:r>
              <a:rPr lang="ru-RU" sz="2600" dirty="0"/>
              <a:t> та </a:t>
            </a:r>
            <a:r>
              <a:rPr lang="ru-RU" sz="2600" dirty="0" err="1"/>
              <a:t>застосування</a:t>
            </a:r>
            <a:r>
              <a:rPr lang="ru-RU" sz="2600" dirty="0"/>
              <a:t> практики </a:t>
            </a:r>
            <a:r>
              <a:rPr lang="ru-RU" sz="2600" dirty="0" err="1"/>
              <a:t>Європейського</a:t>
            </a:r>
            <a:r>
              <a:rPr lang="ru-RU" sz="2600" dirty="0"/>
              <a:t> суду з прав </a:t>
            </a:r>
            <a:r>
              <a:rPr lang="ru-RU" sz="2600" dirty="0" err="1"/>
              <a:t>людини</a:t>
            </a:r>
            <a:r>
              <a:rPr lang="ru-RU" sz="2600" dirty="0"/>
              <a:t>» </a:t>
            </a:r>
            <a:r>
              <a:rPr lang="ru-RU" sz="2600" dirty="0" err="1"/>
              <a:t>зазначено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суди </a:t>
            </a:r>
            <a:r>
              <a:rPr lang="ru-RU" sz="2600" dirty="0" err="1"/>
              <a:t>застосовують</a:t>
            </a:r>
            <a:r>
              <a:rPr lang="ru-RU" sz="2600" dirty="0"/>
              <a:t> у </a:t>
            </a:r>
            <a:r>
              <a:rPr lang="ru-RU" sz="2600" dirty="0" err="1"/>
              <a:t>розгляді</a:t>
            </a:r>
            <a:r>
              <a:rPr lang="ru-RU" sz="2600" dirty="0"/>
              <a:t> справ </a:t>
            </a:r>
            <a:r>
              <a:rPr lang="ru-RU" sz="2600" dirty="0" err="1"/>
              <a:t>Конвенцію</a:t>
            </a:r>
            <a:r>
              <a:rPr lang="ru-RU" sz="2600" dirty="0"/>
              <a:t> та практику </a:t>
            </a:r>
            <a:r>
              <a:rPr lang="ru-RU" sz="2600" dirty="0" err="1"/>
              <a:t>Європейського</a:t>
            </a:r>
            <a:r>
              <a:rPr lang="ru-RU" sz="2600" dirty="0"/>
              <a:t> Суду як </a:t>
            </a:r>
            <a:r>
              <a:rPr lang="ru-RU" sz="2600" dirty="0" err="1"/>
              <a:t>джерела</a:t>
            </a:r>
            <a:r>
              <a:rPr lang="ru-RU" sz="2600" dirty="0"/>
              <a:t> </a:t>
            </a:r>
            <a:r>
              <a:rPr lang="ru-RU" sz="2600" dirty="0" err="1"/>
              <a:t>адміністративного</a:t>
            </a:r>
            <a:r>
              <a:rPr lang="ru-RU" sz="2600" dirty="0"/>
              <a:t> права.</a:t>
            </a:r>
          </a:p>
          <a:p>
            <a:r>
              <a:rPr lang="ru-RU" sz="2600" dirty="0"/>
              <a:t>Наведена норма </a:t>
            </a:r>
            <a:r>
              <a:rPr lang="ru-RU" sz="2600" dirty="0" err="1"/>
              <a:t>законодавства</a:t>
            </a:r>
            <a:r>
              <a:rPr lang="ru-RU" sz="2600" dirty="0"/>
              <a:t> є </a:t>
            </a:r>
            <a:r>
              <a:rPr lang="ru-RU" sz="2600" dirty="0" err="1"/>
              <a:t>рівною</a:t>
            </a:r>
            <a:r>
              <a:rPr lang="ru-RU" sz="2600" dirty="0"/>
              <a:t> </a:t>
            </a:r>
            <a:r>
              <a:rPr lang="ru-RU" sz="2600" dirty="0" err="1"/>
              <a:t>мірою</a:t>
            </a:r>
            <a:r>
              <a:rPr lang="ru-RU" sz="2600" dirty="0"/>
              <a:t> </a:t>
            </a:r>
            <a:r>
              <a:rPr lang="ru-RU" sz="2600" dirty="0" err="1"/>
              <a:t>обов’язковою</a:t>
            </a:r>
            <a:r>
              <a:rPr lang="ru-RU" sz="2600" dirty="0"/>
              <a:t> та </a:t>
            </a:r>
            <a:r>
              <a:rPr lang="ru-RU" sz="2600" dirty="0" err="1"/>
              <a:t>важливою</a:t>
            </a:r>
            <a:r>
              <a:rPr lang="ru-RU" sz="2600" dirty="0"/>
              <a:t> як для суду (</a:t>
            </a:r>
            <a:r>
              <a:rPr lang="ru-RU" sz="2600" dirty="0" err="1"/>
              <a:t>судді</a:t>
            </a:r>
            <a:r>
              <a:rPr lang="ru-RU" sz="2600" dirty="0"/>
              <a:t>), так і для </a:t>
            </a:r>
            <a:r>
              <a:rPr lang="ru-RU" sz="2600" dirty="0" err="1"/>
              <a:t>інших</a:t>
            </a:r>
            <a:r>
              <a:rPr lang="ru-RU" sz="2600" dirty="0"/>
              <a:t> </a:t>
            </a:r>
            <a:r>
              <a:rPr lang="ru-RU" sz="2600" dirty="0" err="1"/>
              <a:t>учасників</a:t>
            </a:r>
            <a:r>
              <a:rPr lang="ru-RU" sz="2600" dirty="0"/>
              <a:t> </a:t>
            </a:r>
            <a:r>
              <a:rPr lang="ru-RU" sz="2600" dirty="0" err="1"/>
              <a:t>правовідносин</a:t>
            </a:r>
            <a:r>
              <a:rPr lang="ru-RU" sz="2600" dirty="0"/>
              <a:t> - </a:t>
            </a:r>
            <a:r>
              <a:rPr lang="ru-RU" sz="2600" dirty="0" err="1"/>
              <a:t>громадян</a:t>
            </a:r>
            <a:r>
              <a:rPr lang="ru-RU" sz="2600" dirty="0"/>
              <a:t>, </a:t>
            </a:r>
            <a:r>
              <a:rPr lang="ru-RU" sz="2600" dirty="0" err="1"/>
              <a:t>суб’єктів</a:t>
            </a:r>
            <a:r>
              <a:rPr lang="ru-RU" sz="2600" dirty="0"/>
              <a:t> </a:t>
            </a:r>
            <a:r>
              <a:rPr lang="ru-RU" sz="2600" dirty="0" err="1"/>
              <a:t>публічної</a:t>
            </a:r>
            <a:r>
              <a:rPr lang="ru-RU" sz="2600" dirty="0"/>
              <a:t> </a:t>
            </a:r>
            <a:r>
              <a:rPr lang="ru-RU" sz="2600" dirty="0" err="1"/>
              <a:t>адміністрації</a:t>
            </a:r>
            <a:r>
              <a:rPr lang="ru-RU" sz="2600" dirty="0"/>
              <a:t> </a:t>
            </a:r>
            <a:r>
              <a:rPr lang="ru-RU" sz="2600" dirty="0" err="1"/>
              <a:t>тощо</a:t>
            </a:r>
            <a:r>
              <a:rPr lang="ru-RU" sz="2600" dirty="0"/>
              <a:t>.</a:t>
            </a:r>
            <a:endParaRPr lang="ru-RU" sz="2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12890"/>
            <a:ext cx="4750419" cy="4262185"/>
          </a:xfrm>
        </p:spPr>
      </p:pic>
    </p:spTree>
    <p:extLst>
      <p:ext uri="{BB962C8B-B14F-4D97-AF65-F5344CB8AC3E}">
        <p14:creationId xmlns:p14="http://schemas.microsoft.com/office/powerpoint/2010/main" val="118754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570" y="407534"/>
            <a:ext cx="9344722" cy="1293028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Характерні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риси</a:t>
            </a:r>
            <a:r>
              <a:rPr lang="ru-RU" b="1" i="1" dirty="0" smtClean="0"/>
              <a:t> </a:t>
            </a:r>
            <a:r>
              <a:rPr lang="ru-RU" b="1" i="1" dirty="0" err="1"/>
              <a:t>принципів</a:t>
            </a:r>
            <a:r>
              <a:rPr lang="ru-RU" b="1" i="1" dirty="0"/>
              <a:t> </a:t>
            </a:r>
            <a:r>
              <a:rPr lang="ru-RU" b="1" i="1" dirty="0" err="1"/>
              <a:t>адміністративного</a:t>
            </a:r>
            <a:r>
              <a:rPr lang="ru-RU" b="1" i="1" dirty="0"/>
              <a:t> права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20" y="1700562"/>
            <a:ext cx="11853746" cy="5023623"/>
          </a:xfrm>
        </p:spPr>
        <p:txBody>
          <a:bodyPr/>
          <a:lstStyle/>
          <a:p>
            <a:pPr lvl="0" algn="just"/>
            <a:r>
              <a:rPr lang="ru-RU" sz="2400" dirty="0" err="1"/>
              <a:t>формуються</a:t>
            </a:r>
            <a:r>
              <a:rPr lang="ru-RU" sz="2400" dirty="0"/>
              <a:t> з метою </a:t>
            </a:r>
            <a:r>
              <a:rPr lang="ru-RU" sz="2400" dirty="0" err="1"/>
              <a:t>забезпечення</a:t>
            </a:r>
            <a:r>
              <a:rPr lang="ru-RU" sz="2400" dirty="0"/>
              <a:t> прав і свобод </a:t>
            </a:r>
            <a:r>
              <a:rPr lang="ru-RU" sz="2400" dirty="0" err="1"/>
              <a:t>людини</a:t>
            </a:r>
            <a:r>
              <a:rPr lang="ru-RU" sz="2400" dirty="0"/>
              <a:t> та </a:t>
            </a:r>
            <a:r>
              <a:rPr lang="ru-RU" sz="2400" dirty="0" err="1"/>
              <a:t>громадянина</a:t>
            </a:r>
            <a:r>
              <a:rPr lang="ru-RU" sz="2400" dirty="0"/>
              <a:t> й нормального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громадянського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та </a:t>
            </a:r>
            <a:r>
              <a:rPr lang="ru-RU" sz="2400" dirty="0" err="1"/>
              <a:t>держави</a:t>
            </a:r>
            <a:r>
              <a:rPr lang="ru-RU" sz="2400" dirty="0"/>
              <a:t>;</a:t>
            </a:r>
          </a:p>
          <a:p>
            <a:pPr lvl="0" algn="just"/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загальні</a:t>
            </a:r>
            <a:r>
              <a:rPr lang="ru-RU" sz="2400" dirty="0"/>
              <a:t> й </a:t>
            </a:r>
            <a:r>
              <a:rPr lang="ru-RU" sz="2400" dirty="0" err="1"/>
              <a:t>стабільні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сприяють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утвердженню</a:t>
            </a:r>
            <a:r>
              <a:rPr lang="ru-RU" sz="2400" dirty="0"/>
              <a:t> та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суб’єктами</a:t>
            </a:r>
            <a:r>
              <a:rPr lang="ru-RU" sz="2400" dirty="0"/>
              <a:t> </a:t>
            </a:r>
            <a:r>
              <a:rPr lang="ru-RU" sz="2400" dirty="0" err="1"/>
              <a:t>публічної</a:t>
            </a:r>
            <a:r>
              <a:rPr lang="ru-RU" sz="2400" dirty="0"/>
              <a:t> </a:t>
            </a:r>
            <a:r>
              <a:rPr lang="ru-RU" sz="2400" dirty="0" err="1"/>
              <a:t>адміністрації</a:t>
            </a:r>
            <a:r>
              <a:rPr lang="ru-RU" sz="2400" dirty="0"/>
              <a:t>, </a:t>
            </a:r>
            <a:r>
              <a:rPr lang="ru-RU" sz="2400" dirty="0" err="1"/>
              <a:t>визначають</a:t>
            </a:r>
            <a:r>
              <a:rPr lang="ru-RU" sz="2400" dirty="0"/>
              <a:t> характер </a:t>
            </a:r>
            <a:r>
              <a:rPr lang="ru-RU" sz="2400" dirty="0" err="1"/>
              <a:t>адміністративного</a:t>
            </a:r>
            <a:r>
              <a:rPr lang="ru-RU" sz="2400" dirty="0"/>
              <a:t> права і напрямки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;</a:t>
            </a:r>
          </a:p>
          <a:p>
            <a:pPr lvl="0" algn="just"/>
            <a:r>
              <a:rPr lang="ru-RU" sz="2400" dirty="0" err="1"/>
              <a:t>установлюють</a:t>
            </a:r>
            <a:r>
              <a:rPr lang="ru-RU" sz="2400" dirty="0"/>
              <a:t> </a:t>
            </a:r>
            <a:r>
              <a:rPr lang="ru-RU" sz="2400" dirty="0" err="1"/>
              <a:t>керівні</a:t>
            </a:r>
            <a:r>
              <a:rPr lang="ru-RU" sz="2400" dirty="0"/>
              <a:t> засади-</a:t>
            </a:r>
            <a:r>
              <a:rPr lang="ru-RU" sz="2400" dirty="0" err="1"/>
              <a:t>настанови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найважливіші</a:t>
            </a:r>
            <a:r>
              <a:rPr lang="ru-RU" sz="2400" dirty="0"/>
              <a:t> правила, за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та </a:t>
            </a:r>
            <a:r>
              <a:rPr lang="ru-RU" sz="2400" dirty="0" err="1"/>
              <a:t>організується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 </a:t>
            </a:r>
            <a:r>
              <a:rPr lang="ru-RU" sz="2400" dirty="0" err="1"/>
              <a:t>адміністративного</a:t>
            </a:r>
            <a:r>
              <a:rPr lang="ru-RU" sz="2400" dirty="0"/>
              <a:t> права;</a:t>
            </a:r>
          </a:p>
          <a:p>
            <a:pPr lvl="0" algn="just"/>
            <a:r>
              <a:rPr lang="ru-RU" sz="2400" dirty="0" err="1"/>
              <a:t>принципи</a:t>
            </a:r>
            <a:r>
              <a:rPr lang="ru-RU" sz="2400" dirty="0"/>
              <a:t> </a:t>
            </a:r>
            <a:r>
              <a:rPr lang="ru-RU" sz="2400" dirty="0" err="1"/>
              <a:t>адміністративно</a:t>
            </a:r>
            <a:r>
              <a:rPr lang="ru-RU" sz="2400" dirty="0"/>
              <a:t> права </a:t>
            </a:r>
            <a:r>
              <a:rPr lang="ru-RU" sz="2400" dirty="0" err="1"/>
              <a:t>характеризуються</a:t>
            </a:r>
            <a:r>
              <a:rPr lang="ru-RU" sz="2400" dirty="0"/>
              <a:t> </a:t>
            </a:r>
            <a:r>
              <a:rPr lang="ru-RU" sz="2400" dirty="0" err="1"/>
              <a:t>прогресивністю</a:t>
            </a:r>
            <a:r>
              <a:rPr lang="ru-RU" sz="2400" dirty="0"/>
              <a:t>, </a:t>
            </a:r>
            <a:r>
              <a:rPr lang="ru-RU" sz="2400" dirty="0" err="1"/>
              <a:t>засвідчують</a:t>
            </a:r>
            <a:r>
              <a:rPr lang="ru-RU" sz="2400" dirty="0"/>
              <a:t> </a:t>
            </a:r>
            <a:r>
              <a:rPr lang="ru-RU" sz="2400" dirty="0" err="1"/>
              <a:t>ідеальні</a:t>
            </a:r>
            <a:r>
              <a:rPr lang="ru-RU" sz="2400" dirty="0"/>
              <a:t> для умов </a:t>
            </a:r>
            <a:r>
              <a:rPr lang="ru-RU" sz="2400" dirty="0" err="1"/>
              <a:t>сучасності</a:t>
            </a:r>
            <a:r>
              <a:rPr lang="ru-RU" sz="2400" dirty="0"/>
              <a:t> </a:t>
            </a:r>
            <a:r>
              <a:rPr lang="ru-RU" sz="2400" dirty="0" err="1"/>
              <a:t>основоположні</a:t>
            </a:r>
            <a:r>
              <a:rPr lang="ru-RU" sz="2400" dirty="0"/>
              <a:t> засади </a:t>
            </a:r>
            <a:r>
              <a:rPr lang="ru-RU" sz="2400" dirty="0" err="1"/>
              <a:t>поведінки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 </a:t>
            </a:r>
            <a:r>
              <a:rPr lang="ru-RU" sz="2400" dirty="0" err="1"/>
              <a:t>адміністративного</a:t>
            </a:r>
            <a:r>
              <a:rPr lang="ru-RU" sz="2400" dirty="0"/>
              <a:t> права, </a:t>
            </a:r>
            <a:r>
              <a:rPr lang="ru-RU" sz="2400" dirty="0" err="1"/>
              <a:t>які</a:t>
            </a:r>
            <a:r>
              <a:rPr lang="ru-RU" sz="2400" dirty="0"/>
              <a:t> є реально </a:t>
            </a:r>
            <a:r>
              <a:rPr lang="ru-RU" sz="2400" dirty="0" err="1"/>
              <a:t>досяжними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2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83" y="0"/>
            <a:ext cx="11675327" cy="420401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адміністративного</a:t>
            </a:r>
            <a:r>
              <a:rPr lang="ru-RU" b="1" dirty="0"/>
              <a:t> права -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загальні</a:t>
            </a:r>
            <a:r>
              <a:rPr lang="ru-RU" b="1" dirty="0"/>
              <a:t> та </a:t>
            </a:r>
            <a:r>
              <a:rPr lang="ru-RU" b="1" dirty="0" err="1"/>
              <a:t>стабільні</a:t>
            </a:r>
            <a:r>
              <a:rPr lang="ru-RU" b="1" dirty="0"/>
              <a:t> </a:t>
            </a:r>
            <a:r>
              <a:rPr lang="ru-RU" b="1" dirty="0" err="1"/>
              <a:t>вимоги</a:t>
            </a:r>
            <a:r>
              <a:rPr lang="ru-RU" b="1" dirty="0"/>
              <a:t>, </a:t>
            </a:r>
            <a:r>
              <a:rPr lang="ru-RU" b="1" dirty="0" err="1"/>
              <a:t>об’єктивно</a:t>
            </a:r>
            <a:r>
              <a:rPr lang="ru-RU" b="1" dirty="0"/>
              <a:t> </a:t>
            </a:r>
            <a:r>
              <a:rPr lang="ru-RU" b="1" dirty="0" err="1"/>
              <a:t>зумовлені</a:t>
            </a:r>
            <a:r>
              <a:rPr lang="ru-RU" b="1" dirty="0"/>
              <a:t> засади, на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базується</a:t>
            </a:r>
            <a:r>
              <a:rPr lang="ru-RU" b="1" dirty="0"/>
              <a:t> </a:t>
            </a:r>
            <a:r>
              <a:rPr lang="ru-RU" b="1" dirty="0" err="1"/>
              <a:t>адміністративна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b="1" dirty="0" err="1"/>
              <a:t>суб’єктів</a:t>
            </a:r>
            <a:r>
              <a:rPr lang="ru-RU" b="1" dirty="0"/>
              <a:t> </a:t>
            </a:r>
            <a:r>
              <a:rPr lang="ru-RU" b="1" dirty="0" err="1"/>
              <a:t>публічної</a:t>
            </a:r>
            <a:r>
              <a:rPr lang="ru-RU" b="1" dirty="0"/>
              <a:t> </a:t>
            </a:r>
            <a:r>
              <a:rPr lang="ru-RU" b="1" dirty="0" err="1"/>
              <a:t>адміністрації</a:t>
            </a:r>
            <a:r>
              <a:rPr lang="ru-RU" b="1" dirty="0"/>
              <a:t> з метою </a:t>
            </a:r>
            <a:r>
              <a:rPr lang="ru-RU" b="1" dirty="0" err="1"/>
              <a:t>забезпечення</a:t>
            </a:r>
            <a:r>
              <a:rPr lang="ru-RU" b="1" dirty="0"/>
              <a:t> права, свобод і </a:t>
            </a:r>
            <a:r>
              <a:rPr lang="ru-RU" b="1" dirty="0" err="1"/>
              <a:t>законних</a:t>
            </a:r>
            <a:r>
              <a:rPr lang="ru-RU" b="1" dirty="0"/>
              <a:t> </a:t>
            </a:r>
            <a:r>
              <a:rPr lang="ru-RU" b="1" dirty="0" err="1"/>
              <a:t>інтересів</a:t>
            </a:r>
            <a:r>
              <a:rPr lang="ru-RU" b="1" dirty="0"/>
              <a:t> </a:t>
            </a:r>
            <a:r>
              <a:rPr lang="ru-RU" b="1" dirty="0" err="1"/>
              <a:t>приватних</a:t>
            </a:r>
            <a:r>
              <a:rPr lang="ru-RU" b="1" dirty="0"/>
              <a:t> </a:t>
            </a:r>
            <a:r>
              <a:rPr lang="ru-RU" b="1" dirty="0" err="1"/>
              <a:t>осіб</a:t>
            </a:r>
            <a:r>
              <a:rPr lang="ru-RU" b="1" dirty="0"/>
              <a:t>, нормального </a:t>
            </a:r>
            <a:r>
              <a:rPr lang="ru-RU" b="1" dirty="0" err="1"/>
              <a:t>функціонування</a:t>
            </a:r>
            <a:r>
              <a:rPr lang="ru-RU" b="1" dirty="0"/>
              <a:t> </a:t>
            </a:r>
            <a:r>
              <a:rPr lang="ru-RU" b="1" dirty="0" err="1"/>
              <a:t>громадянського</a:t>
            </a:r>
            <a:r>
              <a:rPr lang="ru-RU" b="1" dirty="0"/>
              <a:t> </a:t>
            </a:r>
            <a:r>
              <a:rPr lang="ru-RU" b="1" dirty="0" err="1"/>
              <a:t>суспільства</a:t>
            </a:r>
            <a:r>
              <a:rPr lang="ru-RU" b="1" dirty="0"/>
              <a:t> та </a:t>
            </a:r>
            <a:r>
              <a:rPr lang="ru-RU" b="1" dirty="0" err="1"/>
              <a:t>держави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97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969298" cy="1293028"/>
          </a:xfrm>
        </p:spPr>
        <p:txBody>
          <a:bodyPr/>
          <a:lstStyle/>
          <a:p>
            <a:r>
              <a:rPr lang="uk-UA" dirty="0"/>
              <a:t>1.1.Принцип верховенства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2194560"/>
            <a:ext cx="11390971" cy="4024125"/>
          </a:xfrm>
        </p:spPr>
        <p:txBody>
          <a:bodyPr/>
          <a:lstStyle/>
          <a:p>
            <a:pPr algn="just"/>
            <a:r>
              <a:rPr lang="ru-RU" sz="2800" i="1" dirty="0"/>
              <a:t>Верховенство права </a:t>
            </a:r>
            <a:r>
              <a:rPr lang="ru-RU" sz="2800" i="1" dirty="0" err="1"/>
              <a:t>має</a:t>
            </a:r>
            <a:r>
              <a:rPr lang="ru-RU" sz="2800" i="1" dirty="0"/>
              <a:t> </a:t>
            </a:r>
            <a:r>
              <a:rPr lang="ru-RU" sz="2800" i="1" dirty="0" err="1"/>
              <a:t>такі</a:t>
            </a:r>
            <a:r>
              <a:rPr lang="ru-RU" sz="2800" i="1" dirty="0"/>
              <a:t> </a:t>
            </a:r>
            <a:r>
              <a:rPr lang="ru-RU" sz="2800" i="1" dirty="0" err="1"/>
              <a:t>складові</a:t>
            </a:r>
            <a:r>
              <a:rPr lang="ru-RU" sz="2800" i="1" dirty="0"/>
              <a:t>:</a:t>
            </a:r>
            <a:endParaRPr lang="ru-RU" sz="2800" dirty="0"/>
          </a:p>
          <a:p>
            <a:pPr lvl="0" algn="just"/>
            <a:r>
              <a:rPr lang="ru-RU" sz="2800" dirty="0"/>
              <a:t>є </a:t>
            </a:r>
            <a:r>
              <a:rPr lang="ru-RU" sz="2800" dirty="0" err="1"/>
              <a:t>своєрідним</a:t>
            </a:r>
            <a:r>
              <a:rPr lang="ru-RU" sz="2800" dirty="0"/>
              <a:t> </a:t>
            </a:r>
            <a:r>
              <a:rPr lang="ru-RU" sz="2800" dirty="0" err="1"/>
              <a:t>запобіжником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свавілля</a:t>
            </a:r>
            <a:r>
              <a:rPr lang="ru-RU" sz="2800" dirty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посадових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 </a:t>
            </a:r>
            <a:r>
              <a:rPr lang="ru-RU" sz="2800" dirty="0" err="1"/>
              <a:t>стосовно</a:t>
            </a:r>
            <a:r>
              <a:rPr lang="ru-RU" sz="2800" dirty="0"/>
              <a:t> </a:t>
            </a:r>
            <a:r>
              <a:rPr lang="ru-RU" sz="2800" dirty="0" err="1"/>
              <a:t>громадянина</a:t>
            </a:r>
            <a:r>
              <a:rPr lang="ru-RU" sz="2800" dirty="0"/>
              <a:t>;</a:t>
            </a:r>
          </a:p>
          <a:p>
            <a:pPr lvl="0" algn="just"/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рівність</a:t>
            </a:r>
            <a:r>
              <a:rPr lang="ru-RU" sz="2800" dirty="0"/>
              <a:t>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громадян</a:t>
            </a:r>
            <a:r>
              <a:rPr lang="ru-RU" sz="2800" dirty="0"/>
              <a:t> перед законом;</a:t>
            </a:r>
          </a:p>
          <a:p>
            <a:pPr lvl="0" algn="just"/>
            <a:r>
              <a:rPr lang="ru-RU" sz="2800" dirty="0" err="1"/>
              <a:t>означає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свободи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не є </a:t>
            </a:r>
            <a:r>
              <a:rPr lang="ru-RU" sz="2800" dirty="0" err="1"/>
              <a:t>наслідком</a:t>
            </a:r>
            <a:r>
              <a:rPr lang="ru-RU" sz="2800" dirty="0"/>
              <a:t> </a:t>
            </a:r>
            <a:r>
              <a:rPr lang="ru-RU" sz="2800" dirty="0" err="1"/>
              <a:t>ухвалених</a:t>
            </a:r>
            <a:r>
              <a:rPr lang="ru-RU" sz="2800" dirty="0"/>
              <a:t> у </a:t>
            </a:r>
            <a:r>
              <a:rPr lang="ru-RU" sz="2800" dirty="0" err="1"/>
              <a:t>нормативних</a:t>
            </a:r>
            <a:r>
              <a:rPr lang="ru-RU" sz="2800" dirty="0"/>
              <a:t> актах </a:t>
            </a:r>
            <a:r>
              <a:rPr lang="ru-RU" sz="2800" dirty="0" err="1"/>
              <a:t>гарантій</a:t>
            </a:r>
            <a:r>
              <a:rPr lang="ru-RU" sz="2800" dirty="0"/>
              <a:t>. </a:t>
            </a:r>
            <a:r>
              <a:rPr lang="ru-RU" sz="2800" dirty="0" err="1"/>
              <a:t>Навпаки</a:t>
            </a:r>
            <a:r>
              <a:rPr lang="ru-RU" sz="2800" dirty="0"/>
              <a:t> - </a:t>
            </a:r>
            <a:r>
              <a:rPr lang="ru-RU" sz="2800" dirty="0" err="1"/>
              <a:t>норми</a:t>
            </a:r>
            <a:r>
              <a:rPr lang="ru-RU" sz="2800" dirty="0"/>
              <a:t> </a:t>
            </a:r>
            <a:r>
              <a:rPr lang="ru-RU" sz="2800" dirty="0" err="1"/>
              <a:t>офіційних</a:t>
            </a:r>
            <a:r>
              <a:rPr lang="ru-RU" sz="2800" dirty="0"/>
              <a:t> </a:t>
            </a:r>
            <a:r>
              <a:rPr lang="ru-RU" sz="2800" dirty="0" err="1"/>
              <a:t>документів</a:t>
            </a:r>
            <a:r>
              <a:rPr lang="ru-RU" sz="2800" dirty="0"/>
              <a:t> є </a:t>
            </a:r>
            <a:r>
              <a:rPr lang="ru-RU" sz="2800" dirty="0" err="1"/>
              <a:t>наслідком</a:t>
            </a:r>
            <a:r>
              <a:rPr lang="ru-RU" sz="2800" dirty="0"/>
              <a:t> </a:t>
            </a:r>
            <a:r>
              <a:rPr lang="ru-RU" sz="2800" dirty="0" err="1"/>
              <a:t>природних</a:t>
            </a:r>
            <a:r>
              <a:rPr lang="ru-RU" sz="2800" dirty="0"/>
              <a:t> прав особи.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8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9863"/>
            <a:ext cx="12054468" cy="3412274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Отже</a:t>
            </a:r>
            <a:r>
              <a:rPr lang="ru-RU" sz="3200" b="1" dirty="0"/>
              <a:t>, </a:t>
            </a:r>
            <a:r>
              <a:rPr lang="ru-RU" sz="3200" b="1" dirty="0" err="1"/>
              <a:t>значення</a:t>
            </a:r>
            <a:r>
              <a:rPr lang="ru-RU" sz="3200" b="1" dirty="0"/>
              <a:t> принципу верховенства права в </a:t>
            </a:r>
            <a:r>
              <a:rPr lang="ru-RU" sz="3200" b="1" dirty="0" err="1"/>
              <a:t>адміністративному</a:t>
            </a:r>
            <a:r>
              <a:rPr lang="ru-RU" sz="3200" b="1" dirty="0"/>
              <a:t> </a:t>
            </a:r>
            <a:r>
              <a:rPr lang="ru-RU" sz="3200" b="1" dirty="0" err="1"/>
              <a:t>праві</a:t>
            </a:r>
            <a:r>
              <a:rPr lang="ru-RU" sz="3200" b="1" dirty="0"/>
              <a:t> </a:t>
            </a:r>
            <a:r>
              <a:rPr lang="ru-RU" sz="3200" b="1" dirty="0" err="1"/>
              <a:t>полягає</a:t>
            </a:r>
            <a:r>
              <a:rPr lang="ru-RU" sz="3200" b="1" dirty="0"/>
              <a:t> в тому,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суб’єкти</a:t>
            </a:r>
            <a:r>
              <a:rPr lang="ru-RU" sz="3200" b="1" dirty="0"/>
              <a:t> </a:t>
            </a:r>
            <a:r>
              <a:rPr lang="ru-RU" sz="3200" b="1" dirty="0" err="1"/>
              <a:t>публічної</a:t>
            </a:r>
            <a:r>
              <a:rPr lang="ru-RU" sz="3200" b="1" dirty="0"/>
              <a:t> </a:t>
            </a:r>
            <a:r>
              <a:rPr lang="ru-RU" sz="3200" b="1" dirty="0" err="1"/>
              <a:t>адміністрації</a:t>
            </a:r>
            <a:r>
              <a:rPr lang="ru-RU" sz="3200" b="1" dirty="0"/>
              <a:t> </a:t>
            </a:r>
            <a:r>
              <a:rPr lang="ru-RU" sz="3200" b="1" dirty="0" err="1"/>
              <a:t>визнають</a:t>
            </a:r>
            <a:r>
              <a:rPr lang="ru-RU" sz="3200" b="1" dirty="0"/>
              <a:t> право як </a:t>
            </a:r>
            <a:r>
              <a:rPr lang="ru-RU" sz="3200" b="1" dirty="0" err="1"/>
              <a:t>найвищу</a:t>
            </a:r>
            <a:r>
              <a:rPr lang="ru-RU" sz="3200" b="1" dirty="0"/>
              <a:t> </a:t>
            </a:r>
            <a:r>
              <a:rPr lang="ru-RU" sz="3200" b="1" dirty="0" err="1"/>
              <a:t>цінність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забезпечує</a:t>
            </a:r>
            <a:r>
              <a:rPr lang="ru-RU" sz="3200" b="1" dirty="0"/>
              <a:t> права і </a:t>
            </a:r>
            <a:r>
              <a:rPr lang="ru-RU" sz="3200" b="1" dirty="0" err="1"/>
              <a:t>свободи</a:t>
            </a:r>
            <a:r>
              <a:rPr lang="ru-RU" sz="3200" b="1" dirty="0"/>
              <a:t> </a:t>
            </a:r>
            <a:r>
              <a:rPr lang="ru-RU" sz="3200" b="1" dirty="0" err="1"/>
              <a:t>приватних</a:t>
            </a:r>
            <a:r>
              <a:rPr lang="ru-RU" sz="3200" b="1" dirty="0"/>
              <a:t> </a:t>
            </a:r>
            <a:r>
              <a:rPr lang="ru-RU" sz="3200" b="1" dirty="0" err="1"/>
              <a:t>осіб</a:t>
            </a:r>
            <a:r>
              <a:rPr lang="ru-RU" sz="3200" b="1" dirty="0"/>
              <a:t> та </a:t>
            </a:r>
            <a:r>
              <a:rPr lang="ru-RU" sz="3200" b="1" dirty="0" err="1"/>
              <a:t>публічний</a:t>
            </a:r>
            <a:r>
              <a:rPr lang="ru-RU" sz="3200" b="1" dirty="0"/>
              <a:t> </a:t>
            </a:r>
            <a:r>
              <a:rPr lang="ru-RU" sz="3200" b="1" dirty="0" err="1"/>
              <a:t>інтерес</a:t>
            </a:r>
            <a:r>
              <a:rPr lang="ru-RU" sz="3200" b="1" dirty="0"/>
              <a:t> </a:t>
            </a:r>
            <a:r>
              <a:rPr lang="ru-RU" sz="3200" b="1" dirty="0" err="1"/>
              <a:t>суспільства</a:t>
            </a:r>
            <a:r>
              <a:rPr lang="ru-RU" sz="3200" b="1" dirty="0"/>
              <a:t>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117" y="2470846"/>
            <a:ext cx="12035883" cy="4387153"/>
          </a:xfrm>
        </p:spPr>
        <p:txBody>
          <a:bodyPr>
            <a:normAutofit/>
          </a:bodyPr>
          <a:lstStyle/>
          <a:p>
            <a:pPr algn="l"/>
            <a:r>
              <a:rPr lang="ru-RU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верховенства права є те, </a:t>
            </a:r>
            <a:r>
              <a:rPr lang="ru-RU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l"/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Людина,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і закон, є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l"/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право не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тотожні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неправовим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карним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l"/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права,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беззаперечному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караним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l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верховенства права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 та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498" y="240265"/>
            <a:ext cx="8610600" cy="1293028"/>
          </a:xfrm>
        </p:spPr>
        <p:txBody>
          <a:bodyPr/>
          <a:lstStyle/>
          <a:p>
            <a:r>
              <a:rPr lang="uk-UA" b="1" dirty="0"/>
              <a:t>1.2.Принцип законності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776" y="1012529"/>
            <a:ext cx="5458522" cy="5577841"/>
          </a:xfrm>
        </p:spPr>
        <p:txBody>
          <a:bodyPr>
            <a:noAutofit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похідним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верховенства права і не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суперечити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верховенства правового закону - фундаментальна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88" y="1099816"/>
            <a:ext cx="6019800" cy="3873628"/>
          </a:xfrm>
        </p:spPr>
      </p:pic>
    </p:spTree>
    <p:extLst>
      <p:ext uri="{BB962C8B-B14F-4D97-AF65-F5344CB8AC3E}">
        <p14:creationId xmlns:p14="http://schemas.microsoft.com/office/powerpoint/2010/main" val="310610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1796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1.3.Основні принципи належного врядування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238" y="1101739"/>
            <a:ext cx="5759605" cy="5466329"/>
          </a:xfrm>
        </p:spPr>
        <p:txBody>
          <a:bodyPr>
            <a:noAutofit/>
          </a:bodyPr>
          <a:lstStyle/>
          <a:p>
            <a:r>
              <a:rPr lang="ru-RU" sz="2900" b="1" dirty="0" err="1"/>
              <a:t>Отже</a:t>
            </a:r>
            <a:r>
              <a:rPr lang="ru-RU" sz="2900" b="1" dirty="0"/>
              <a:t>, </a:t>
            </a:r>
            <a:r>
              <a:rPr lang="ru-RU" sz="2900" b="1" dirty="0" err="1"/>
              <a:t>сутністю</a:t>
            </a:r>
            <a:r>
              <a:rPr lang="ru-RU" sz="2900" b="1" dirty="0"/>
              <a:t> </a:t>
            </a:r>
            <a:r>
              <a:rPr lang="ru-RU" sz="2900" b="1" dirty="0" err="1"/>
              <a:t>принципів</a:t>
            </a:r>
            <a:r>
              <a:rPr lang="ru-RU" sz="2900" b="1" dirty="0"/>
              <a:t> </a:t>
            </a:r>
            <a:r>
              <a:rPr lang="ru-RU" sz="2900" b="1" dirty="0" err="1"/>
              <a:t>належного</a:t>
            </a:r>
            <a:r>
              <a:rPr lang="ru-RU" sz="2900" b="1" dirty="0"/>
              <a:t> </a:t>
            </a:r>
            <a:r>
              <a:rPr lang="ru-RU" sz="2900" b="1" dirty="0" err="1"/>
              <a:t>врядування</a:t>
            </a:r>
            <a:r>
              <a:rPr lang="ru-RU" sz="2900" b="1" dirty="0"/>
              <a:t> в </a:t>
            </a:r>
            <a:r>
              <a:rPr lang="ru-RU" sz="2900" b="1" dirty="0" err="1"/>
              <a:t>країнах</a:t>
            </a:r>
            <a:r>
              <a:rPr lang="ru-RU" sz="2900" b="1" dirty="0"/>
              <a:t>- </a:t>
            </a:r>
            <a:r>
              <a:rPr lang="ru-RU" sz="2900" b="1" dirty="0" err="1"/>
              <a:t>учасницях</a:t>
            </a:r>
            <a:r>
              <a:rPr lang="ru-RU" sz="2900" b="1" dirty="0"/>
              <a:t> ЄС є те, </a:t>
            </a:r>
            <a:r>
              <a:rPr lang="ru-RU" sz="2900" b="1" dirty="0" err="1"/>
              <a:t>що</a:t>
            </a:r>
            <a:r>
              <a:rPr lang="ru-RU" sz="2900" b="1" dirty="0"/>
              <a:t> вони реально </a:t>
            </a:r>
            <a:r>
              <a:rPr lang="ru-RU" sz="2900" b="1" dirty="0" err="1"/>
              <a:t>виконуються</a:t>
            </a:r>
            <a:r>
              <a:rPr lang="ru-RU" sz="2900" b="1" dirty="0"/>
              <a:t> на </a:t>
            </a:r>
            <a:r>
              <a:rPr lang="ru-RU" sz="2900" b="1" dirty="0" err="1"/>
              <a:t>всіх</a:t>
            </a:r>
            <a:r>
              <a:rPr lang="ru-RU" sz="2900" b="1" dirty="0"/>
              <a:t> </a:t>
            </a:r>
            <a:r>
              <a:rPr lang="ru-RU" sz="2900" b="1" dirty="0" err="1"/>
              <a:t>рівнях</a:t>
            </a:r>
            <a:r>
              <a:rPr lang="ru-RU" sz="2900" b="1" dirty="0"/>
              <a:t> </a:t>
            </a:r>
            <a:r>
              <a:rPr lang="ru-RU" sz="2900" b="1" dirty="0" err="1"/>
              <a:t>публічного</a:t>
            </a:r>
            <a:r>
              <a:rPr lang="ru-RU" sz="2900" b="1" dirty="0"/>
              <a:t> </a:t>
            </a:r>
            <a:r>
              <a:rPr lang="ru-RU" sz="2900" b="1" dirty="0" err="1"/>
              <a:t>адміністрування</a:t>
            </a:r>
            <a:r>
              <a:rPr lang="ru-RU" sz="2900" b="1" dirty="0"/>
              <a:t>, </a:t>
            </a:r>
            <a:r>
              <a:rPr lang="ru-RU" sz="2900" b="1" dirty="0" err="1"/>
              <a:t>адже</a:t>
            </a:r>
            <a:r>
              <a:rPr lang="ru-RU" sz="2900" b="1" dirty="0"/>
              <a:t> </a:t>
            </a:r>
            <a:r>
              <a:rPr lang="ru-RU" sz="2900" b="1" dirty="0" err="1"/>
              <a:t>дієво</a:t>
            </a:r>
            <a:r>
              <a:rPr lang="ru-RU" sz="2900" b="1" dirty="0"/>
              <a:t> </a:t>
            </a:r>
            <a:r>
              <a:rPr lang="ru-RU" sz="2900" b="1" dirty="0" err="1"/>
              <a:t>захищені</a:t>
            </a:r>
            <a:r>
              <a:rPr lang="ru-RU" sz="2900" b="1" dirty="0"/>
              <a:t> </a:t>
            </a:r>
            <a:r>
              <a:rPr lang="ru-RU" sz="2900" b="1" dirty="0" err="1"/>
              <a:t>від</a:t>
            </a:r>
            <a:r>
              <a:rPr lang="ru-RU" sz="2900" b="1" dirty="0"/>
              <a:t> </a:t>
            </a:r>
            <a:r>
              <a:rPr lang="ru-RU" sz="2900" b="1" dirty="0" err="1"/>
              <a:t>порушень</a:t>
            </a:r>
            <a:r>
              <a:rPr lang="ru-RU" sz="2900" b="1" dirty="0"/>
              <a:t> - </a:t>
            </a:r>
            <a:r>
              <a:rPr lang="ru-RU" sz="2900" b="1" dirty="0" err="1"/>
              <a:t>громадським</a:t>
            </a:r>
            <a:r>
              <a:rPr lang="ru-RU" sz="2900" b="1" dirty="0"/>
              <a:t> контролем, </a:t>
            </a:r>
            <a:r>
              <a:rPr lang="ru-RU" sz="2900" b="1" dirty="0" err="1"/>
              <a:t>виконавчим</a:t>
            </a:r>
            <a:r>
              <a:rPr lang="ru-RU" sz="2900" b="1" dirty="0"/>
              <a:t> контролем </a:t>
            </a:r>
            <a:r>
              <a:rPr lang="ru-RU" sz="2900" b="1" dirty="0" err="1"/>
              <a:t>системи</a:t>
            </a:r>
            <a:r>
              <a:rPr lang="ru-RU" sz="2900" b="1" dirty="0"/>
              <a:t> </a:t>
            </a:r>
            <a:r>
              <a:rPr lang="ru-RU" sz="2900" b="1" dirty="0" err="1"/>
              <a:t>органів</a:t>
            </a:r>
            <a:r>
              <a:rPr lang="ru-RU" sz="2900" b="1" dirty="0"/>
              <a:t> </a:t>
            </a:r>
            <a:r>
              <a:rPr lang="ru-RU" sz="2900" b="1" dirty="0" err="1"/>
              <a:t>юстиції</a:t>
            </a:r>
            <a:r>
              <a:rPr lang="ru-RU" sz="2900" b="1" dirty="0"/>
              <a:t>, судовою </a:t>
            </a:r>
            <a:r>
              <a:rPr lang="ru-RU" sz="2900" b="1" dirty="0" err="1"/>
              <a:t>владою</a:t>
            </a:r>
            <a:r>
              <a:rPr lang="ru-RU" sz="2900" b="1" dirty="0"/>
              <a:t> та </a:t>
            </a:r>
            <a:r>
              <a:rPr lang="ru-RU" sz="2900" b="1" dirty="0" err="1"/>
              <a:t>парламентським</a:t>
            </a:r>
            <a:r>
              <a:rPr lang="ru-RU" sz="2900" b="1" dirty="0"/>
              <a:t> контролем</a:t>
            </a:r>
            <a:r>
              <a:rPr lang="ru-RU" sz="2900" dirty="0"/>
              <a:t>.</a:t>
            </a:r>
          </a:p>
          <a:p>
            <a:endParaRPr lang="ru-RU" sz="2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56" y="1711924"/>
            <a:ext cx="5954752" cy="3406485"/>
          </a:xfrm>
        </p:spPr>
      </p:pic>
    </p:spTree>
    <p:extLst>
      <p:ext uri="{BB962C8B-B14F-4D97-AF65-F5344CB8AC3E}">
        <p14:creationId xmlns:p14="http://schemas.microsoft.com/office/powerpoint/2010/main" val="82969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0136" y="351778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i="1" dirty="0" err="1"/>
              <a:t>Основними</a:t>
            </a:r>
            <a:r>
              <a:rPr lang="ru-RU" i="1" dirty="0"/>
              <a:t> </a:t>
            </a:r>
            <a:r>
              <a:rPr lang="ru-RU" i="1" dirty="0" err="1"/>
              <a:t>групами</a:t>
            </a:r>
            <a:r>
              <a:rPr lang="ru-RU" i="1" dirty="0"/>
              <a:t> </a:t>
            </a:r>
            <a:r>
              <a:rPr lang="ru-RU" i="1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врядування</a:t>
            </a:r>
            <a:r>
              <a:rPr lang="ru-RU" dirty="0"/>
              <a:t> є: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9611" y="1347066"/>
            <a:ext cx="6161049" cy="538827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 smtClean="0"/>
              <a:t>принцип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участі</a:t>
            </a:r>
            <a:r>
              <a:rPr lang="ru-RU" sz="2400" dirty="0"/>
              <a:t> в </a:t>
            </a:r>
            <a:r>
              <a:rPr lang="ru-RU" sz="2400" dirty="0" err="1"/>
              <a:t>ухваленні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 і </a:t>
            </a:r>
            <a:r>
              <a:rPr lang="ru-RU" sz="2400" dirty="0" err="1"/>
              <a:t>належного</a:t>
            </a:r>
            <a:r>
              <a:rPr lang="ru-RU" sz="2400" dirty="0"/>
              <a:t> </a:t>
            </a:r>
            <a:r>
              <a:rPr lang="ru-RU" sz="2400" dirty="0" err="1"/>
              <a:t>реагування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принцип </a:t>
            </a:r>
            <a:r>
              <a:rPr lang="ru-RU" sz="2400" dirty="0" err="1"/>
              <a:t>відкритості</a:t>
            </a:r>
            <a:r>
              <a:rPr lang="ru-RU" sz="2400" dirty="0"/>
              <a:t> і </a:t>
            </a:r>
            <a:r>
              <a:rPr lang="ru-RU" sz="2400" dirty="0" err="1"/>
              <a:t>прозорості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принцип </a:t>
            </a:r>
            <a:r>
              <a:rPr lang="ru-RU" sz="2400" dirty="0" err="1"/>
              <a:t>доброчесності</a:t>
            </a:r>
            <a:r>
              <a:rPr lang="ru-RU" sz="2400" dirty="0"/>
              <a:t> й </a:t>
            </a:r>
            <a:r>
              <a:rPr lang="ru-RU" sz="2400" dirty="0" err="1"/>
              <a:t>етичної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принцип </a:t>
            </a:r>
            <a:r>
              <a:rPr lang="ru-RU" sz="2400" dirty="0" err="1"/>
              <a:t>ефективності</a:t>
            </a:r>
            <a:r>
              <a:rPr lang="ru-RU" sz="2400" dirty="0"/>
              <a:t>, </a:t>
            </a:r>
            <a:r>
              <a:rPr lang="ru-RU" sz="2400" dirty="0" err="1"/>
              <a:t>компетентності</a:t>
            </a:r>
            <a:r>
              <a:rPr lang="ru-RU" sz="2400" dirty="0"/>
              <a:t> і </a:t>
            </a:r>
            <a:r>
              <a:rPr lang="ru-RU" sz="2400" dirty="0" err="1"/>
              <a:t>спроможності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принцип </a:t>
            </a:r>
            <a:r>
              <a:rPr lang="ru-RU" sz="2400" dirty="0" err="1"/>
              <a:t>інноваційності</a:t>
            </a:r>
            <a:r>
              <a:rPr lang="ru-RU" sz="2400" dirty="0"/>
              <a:t> та </a:t>
            </a:r>
            <a:r>
              <a:rPr lang="ru-RU" sz="2400" dirty="0" err="1"/>
              <a:t>відкритості</a:t>
            </a:r>
            <a:r>
              <a:rPr lang="ru-RU" sz="2400" dirty="0"/>
              <a:t> до </a:t>
            </a:r>
            <a:r>
              <a:rPr lang="ru-RU" sz="2400" dirty="0" err="1"/>
              <a:t>змін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принцип </a:t>
            </a:r>
            <a:r>
              <a:rPr lang="ru-RU" sz="2400" dirty="0" err="1"/>
              <a:t>сталості</a:t>
            </a:r>
            <a:r>
              <a:rPr lang="ru-RU" sz="2400" dirty="0"/>
              <a:t> та </a:t>
            </a:r>
            <a:r>
              <a:rPr lang="ru-RU" sz="2400" dirty="0" err="1"/>
              <a:t>довгострокової</a:t>
            </a:r>
            <a:r>
              <a:rPr lang="ru-RU" sz="2400" dirty="0"/>
              <a:t> </a:t>
            </a:r>
            <a:r>
              <a:rPr lang="ru-RU" sz="2400" dirty="0" err="1"/>
              <a:t>орієнтованості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принцип </a:t>
            </a:r>
            <a:r>
              <a:rPr lang="ru-RU" sz="2400" dirty="0" err="1"/>
              <a:t>поваги</a:t>
            </a:r>
            <a:r>
              <a:rPr lang="ru-RU" sz="2400" dirty="0"/>
              <a:t> до прав </a:t>
            </a:r>
            <a:r>
              <a:rPr lang="ru-RU" sz="2400" dirty="0" err="1"/>
              <a:t>людини</a:t>
            </a:r>
            <a:r>
              <a:rPr lang="ru-RU" sz="2400" dirty="0"/>
              <a:t> та </a:t>
            </a:r>
            <a:r>
              <a:rPr lang="ru-RU" sz="2400" dirty="0" err="1"/>
              <a:t>культурної</a:t>
            </a:r>
            <a:r>
              <a:rPr lang="ru-RU" sz="2400" dirty="0"/>
              <a:t> </a:t>
            </a:r>
            <a:r>
              <a:rPr lang="ru-RU" sz="2400" dirty="0" err="1"/>
              <a:t>різноманітності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принцип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згуртованості</a:t>
            </a:r>
            <a:r>
              <a:rPr lang="ru-RU" sz="2400" dirty="0"/>
              <a:t> і </a:t>
            </a:r>
            <a:r>
              <a:rPr lang="ru-RU" sz="2400" dirty="0" err="1"/>
              <a:t>підзвітності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36" y="1442562"/>
            <a:ext cx="5334000" cy="3408306"/>
          </a:xfrm>
        </p:spPr>
      </p:pic>
    </p:spTree>
    <p:extLst>
      <p:ext uri="{BB962C8B-B14F-4D97-AF65-F5344CB8AC3E}">
        <p14:creationId xmlns:p14="http://schemas.microsoft.com/office/powerpoint/2010/main" val="28072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506" y="-122663"/>
            <a:ext cx="6082991" cy="124203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2.Поняття та види джерел адміністративного права.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3421"/>
          <a:stretch>
            <a:fillRect/>
          </a:stretch>
        </p:blipFill>
        <p:spPr>
          <a:xfrm>
            <a:off x="8362253" y="327451"/>
            <a:ext cx="3646488" cy="54673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92" y="1362306"/>
            <a:ext cx="8045607" cy="5384182"/>
          </a:xfrm>
        </p:spPr>
        <p:txBody>
          <a:bodyPr>
            <a:normAutofit/>
          </a:bodyPr>
          <a:lstStyle/>
          <a:p>
            <a:pPr algn="just"/>
            <a:r>
              <a:rPr lang="ru-RU" sz="1900" b="1" i="1" dirty="0" err="1"/>
              <a:t>Джерела</a:t>
            </a:r>
            <a:r>
              <a:rPr lang="ru-RU" sz="1900" b="1" i="1" dirty="0"/>
              <a:t> </a:t>
            </a:r>
            <a:r>
              <a:rPr lang="ru-RU" sz="1900" b="1" i="1" dirty="0" err="1"/>
              <a:t>адміністративного</a:t>
            </a:r>
            <a:r>
              <a:rPr lang="ru-RU" sz="1900" b="1" i="1" dirty="0"/>
              <a:t> права </a:t>
            </a:r>
            <a:r>
              <a:rPr lang="ru-RU" sz="1900" i="1" dirty="0"/>
              <a:t>- </a:t>
            </a:r>
            <a:r>
              <a:rPr lang="ru-RU" sz="1900" i="1" dirty="0" err="1"/>
              <a:t>це</a:t>
            </a:r>
            <a:r>
              <a:rPr lang="ru-RU" sz="1900" i="1" dirty="0"/>
              <a:t> </a:t>
            </a:r>
            <a:r>
              <a:rPr lang="ru-RU" sz="1900" i="1" dirty="0" err="1"/>
              <a:t>засіб</a:t>
            </a:r>
            <a:r>
              <a:rPr lang="ru-RU" sz="1900" i="1" dirty="0"/>
              <a:t> </a:t>
            </a:r>
            <a:r>
              <a:rPr lang="ru-RU" sz="1900" i="1" dirty="0" err="1"/>
              <a:t>зовнішнього</a:t>
            </a:r>
            <a:r>
              <a:rPr lang="ru-RU" sz="1900" i="1" dirty="0"/>
              <a:t> </a:t>
            </a:r>
            <a:r>
              <a:rPr lang="ru-RU" sz="1900" i="1" dirty="0" err="1"/>
              <a:t>оформлення</a:t>
            </a:r>
            <a:r>
              <a:rPr lang="ru-RU" sz="1900" i="1" dirty="0"/>
              <a:t> </a:t>
            </a:r>
            <a:r>
              <a:rPr lang="ru-RU" sz="1900" i="1" dirty="0" err="1"/>
              <a:t>адміністративних</a:t>
            </a:r>
            <a:r>
              <a:rPr lang="ru-RU" sz="1900" i="1" dirty="0"/>
              <a:t> </a:t>
            </a:r>
            <a:r>
              <a:rPr lang="ru-RU" sz="1900" i="1" dirty="0" err="1"/>
              <a:t>правових</a:t>
            </a:r>
            <a:r>
              <a:rPr lang="ru-RU" sz="1900" i="1" dirty="0"/>
              <a:t> норм, </a:t>
            </a:r>
            <a:r>
              <a:rPr lang="ru-RU" sz="1900" i="1" dirty="0" err="1"/>
              <a:t>який</a:t>
            </a:r>
            <a:r>
              <a:rPr lang="ru-RU" sz="1900" i="1" dirty="0"/>
              <a:t> </a:t>
            </a:r>
            <a:r>
              <a:rPr lang="ru-RU" sz="1900" i="1" dirty="0" err="1"/>
              <a:t>засвідчує</a:t>
            </a:r>
            <a:r>
              <a:rPr lang="ru-RU" sz="1900" i="1" dirty="0"/>
              <a:t> </a:t>
            </a:r>
            <a:r>
              <a:rPr lang="ru-RU" sz="1900" i="1" dirty="0" err="1"/>
              <a:t>їх</a:t>
            </a:r>
            <a:r>
              <a:rPr lang="ru-RU" sz="1900" i="1" dirty="0"/>
              <a:t> </a:t>
            </a:r>
            <a:r>
              <a:rPr lang="ru-RU" sz="1900" i="1" dirty="0" err="1"/>
              <a:t>державну</a:t>
            </a:r>
            <a:r>
              <a:rPr lang="ru-RU" sz="1900" i="1" dirty="0"/>
              <a:t> </a:t>
            </a:r>
            <a:r>
              <a:rPr lang="ru-RU" sz="1900" i="1" dirty="0" err="1"/>
              <a:t>загальнообов’язковість</a:t>
            </a:r>
            <a:r>
              <a:rPr lang="ru-RU" sz="1900" i="1" dirty="0"/>
              <a:t> (</a:t>
            </a:r>
            <a:r>
              <a:rPr lang="ru-RU" sz="1900" i="1" dirty="0" err="1"/>
              <a:t>засоби</a:t>
            </a:r>
            <a:r>
              <a:rPr lang="ru-RU" sz="1900" i="1" dirty="0"/>
              <a:t>, </a:t>
            </a:r>
            <a:r>
              <a:rPr lang="ru-RU" sz="1900" i="1" dirty="0" err="1"/>
              <a:t>форми</a:t>
            </a:r>
            <a:r>
              <a:rPr lang="ru-RU" sz="1900" i="1" dirty="0"/>
              <a:t> </a:t>
            </a:r>
            <a:r>
              <a:rPr lang="ru-RU" sz="1900" i="1" dirty="0" err="1"/>
              <a:t>вираження</a:t>
            </a:r>
            <a:r>
              <a:rPr lang="ru-RU" sz="1900" i="1" dirty="0"/>
              <a:t> й </a:t>
            </a:r>
            <a:r>
              <a:rPr lang="ru-RU" sz="1900" i="1" dirty="0" err="1"/>
              <a:t>закріплення</a:t>
            </a:r>
            <a:r>
              <a:rPr lang="ru-RU" sz="1900" i="1" dirty="0"/>
              <a:t> </a:t>
            </a:r>
            <a:r>
              <a:rPr lang="ru-RU" sz="1900" i="1" dirty="0" err="1"/>
              <a:t>публічної</a:t>
            </a:r>
            <a:r>
              <a:rPr lang="ru-RU" sz="1900" i="1" dirty="0"/>
              <a:t> </a:t>
            </a:r>
            <a:r>
              <a:rPr lang="ru-RU" sz="1900" i="1" dirty="0" err="1"/>
              <a:t>волі</a:t>
            </a:r>
            <a:r>
              <a:rPr lang="ru-RU" sz="1900" i="1" dirty="0"/>
              <a:t>), </a:t>
            </a:r>
            <a:r>
              <a:rPr lang="ru-RU" sz="1900" i="1" dirty="0" err="1"/>
              <a:t>цим</a:t>
            </a:r>
            <a:r>
              <a:rPr lang="ru-RU" sz="1900" i="1" dirty="0"/>
              <a:t> самим </a:t>
            </a:r>
            <a:r>
              <a:rPr lang="ru-RU" sz="1900" i="1" dirty="0" err="1"/>
              <a:t>врегульовуючи</a:t>
            </a:r>
            <a:r>
              <a:rPr lang="ru-RU" sz="1900" i="1" dirty="0"/>
              <a:t> </a:t>
            </a:r>
            <a:r>
              <a:rPr lang="ru-RU" sz="1900" i="1" dirty="0" err="1"/>
              <a:t>адміністративно-правові</a:t>
            </a:r>
            <a:r>
              <a:rPr lang="ru-RU" sz="1900" i="1" dirty="0"/>
              <a:t> </a:t>
            </a:r>
            <a:r>
              <a:rPr lang="ru-RU" sz="1900" i="1" dirty="0" err="1"/>
              <a:t>відносини</a:t>
            </a:r>
            <a:r>
              <a:rPr lang="ru-RU" sz="1900" i="1" dirty="0"/>
              <a:t>.</a:t>
            </a:r>
            <a:endParaRPr lang="ru-RU" sz="1900" dirty="0"/>
          </a:p>
          <a:p>
            <a:pPr algn="just"/>
            <a:r>
              <a:rPr lang="ru-RU" sz="1900" dirty="0"/>
              <a:t>До </a:t>
            </a:r>
            <a:r>
              <a:rPr lang="ru-RU" sz="1900" dirty="0" err="1"/>
              <a:t>джерел</a:t>
            </a:r>
            <a:r>
              <a:rPr lang="ru-RU" sz="1900" dirty="0"/>
              <a:t> </a:t>
            </a:r>
            <a:r>
              <a:rPr lang="ru-RU" sz="1900" dirty="0" err="1"/>
              <a:t>адміністративного</a:t>
            </a:r>
            <a:r>
              <a:rPr lang="ru-RU" sz="1900" dirty="0"/>
              <a:t> права </a:t>
            </a:r>
            <a:r>
              <a:rPr lang="ru-RU" sz="1900" dirty="0" err="1"/>
              <a:t>відносять</a:t>
            </a:r>
            <a:r>
              <a:rPr lang="ru-RU" sz="1900" dirty="0"/>
              <a:t>:</a:t>
            </a:r>
          </a:p>
          <a:p>
            <a:pPr lvl="0" algn="just"/>
            <a:r>
              <a:rPr lang="ru-RU" sz="1900" dirty="0" err="1"/>
              <a:t>національні</a:t>
            </a:r>
            <a:r>
              <a:rPr lang="ru-RU" sz="1900" dirty="0"/>
              <a:t> </a:t>
            </a:r>
            <a:r>
              <a:rPr lang="ru-RU" sz="1900" dirty="0" err="1"/>
              <a:t>джерела</a:t>
            </a:r>
            <a:r>
              <a:rPr lang="ru-RU" sz="1900" dirty="0"/>
              <a:t> </a:t>
            </a:r>
            <a:r>
              <a:rPr lang="ru-RU" sz="1900" dirty="0" err="1"/>
              <a:t>адміністративного</a:t>
            </a:r>
            <a:r>
              <a:rPr lang="ru-RU" sz="1900" dirty="0"/>
              <a:t> права - </a:t>
            </a:r>
            <a:r>
              <a:rPr lang="ru-RU" sz="1900" dirty="0" err="1"/>
              <a:t>Конституцію</a:t>
            </a:r>
            <a:r>
              <a:rPr lang="ru-RU" sz="1900" dirty="0"/>
              <a:t>, </a:t>
            </a:r>
            <a:r>
              <a:rPr lang="ru-RU" sz="1900" dirty="0" err="1"/>
              <a:t>інші</a:t>
            </a:r>
            <a:r>
              <a:rPr lang="ru-RU" sz="1900" dirty="0"/>
              <a:t> </a:t>
            </a:r>
            <a:r>
              <a:rPr lang="ru-RU" sz="1900" dirty="0" err="1"/>
              <a:t>закони</a:t>
            </a:r>
            <a:r>
              <a:rPr lang="ru-RU" sz="1900" dirty="0"/>
              <a:t> </a:t>
            </a:r>
            <a:r>
              <a:rPr lang="ru-RU" sz="1900" dirty="0" err="1"/>
              <a:t>України</a:t>
            </a:r>
            <a:r>
              <a:rPr lang="ru-RU" sz="1900" dirty="0"/>
              <a:t> та </a:t>
            </a:r>
            <a:r>
              <a:rPr lang="ru-RU" sz="1900" dirty="0" err="1"/>
              <a:t>підзаконні</a:t>
            </a:r>
            <a:r>
              <a:rPr lang="ru-RU" sz="1900" dirty="0"/>
              <a:t> нормативно-</a:t>
            </a:r>
            <a:r>
              <a:rPr lang="ru-RU" sz="1900" dirty="0" err="1"/>
              <a:t>правові</a:t>
            </a:r>
            <a:r>
              <a:rPr lang="ru-RU" sz="1900" dirty="0"/>
              <a:t> </a:t>
            </a:r>
            <a:r>
              <a:rPr lang="ru-RU" sz="1900" dirty="0" err="1"/>
              <a:t>акти</a:t>
            </a:r>
            <a:r>
              <a:rPr lang="ru-RU" sz="1900" dirty="0"/>
              <a:t>;</a:t>
            </a:r>
          </a:p>
          <a:p>
            <a:pPr lvl="0" algn="just"/>
            <a:r>
              <a:rPr lang="ru-RU" sz="1900" dirty="0" err="1"/>
              <a:t>міжнародні</a:t>
            </a:r>
            <a:r>
              <a:rPr lang="ru-RU" sz="1900" dirty="0"/>
              <a:t> </a:t>
            </a:r>
            <a:r>
              <a:rPr lang="ru-RU" sz="1900" dirty="0" err="1"/>
              <a:t>джерела</a:t>
            </a:r>
            <a:r>
              <a:rPr lang="ru-RU" sz="1900" dirty="0"/>
              <a:t> </a:t>
            </a:r>
            <a:r>
              <a:rPr lang="ru-RU" sz="1900" dirty="0" err="1"/>
              <a:t>адміністративного</a:t>
            </a:r>
            <a:r>
              <a:rPr lang="ru-RU" sz="1900" dirty="0"/>
              <a:t> права - </a:t>
            </a:r>
            <a:r>
              <a:rPr lang="ru-RU" sz="1900" dirty="0" err="1"/>
              <a:t>міжнародні</a:t>
            </a:r>
            <a:r>
              <a:rPr lang="ru-RU" sz="1900" dirty="0"/>
              <a:t> договори; </a:t>
            </a:r>
            <a:r>
              <a:rPr lang="ru-RU" sz="1900" dirty="0" err="1"/>
              <a:t>акти</a:t>
            </a:r>
            <a:r>
              <a:rPr lang="ru-RU" sz="1900" dirty="0"/>
              <a:t> </a:t>
            </a:r>
            <a:r>
              <a:rPr lang="ru-RU" sz="1900" dirty="0" err="1"/>
              <a:t>органів</a:t>
            </a:r>
            <a:r>
              <a:rPr lang="ru-RU" sz="1900" dirty="0"/>
              <a:t> </a:t>
            </a:r>
            <a:r>
              <a:rPr lang="ru-RU" sz="1900" dirty="0" err="1"/>
              <a:t>міжнародних</a:t>
            </a:r>
            <a:r>
              <a:rPr lang="ru-RU" sz="1900" dirty="0"/>
              <a:t> </a:t>
            </a:r>
            <a:r>
              <a:rPr lang="ru-RU" sz="1900" dirty="0" err="1"/>
              <a:t>організацій</a:t>
            </a:r>
            <a:r>
              <a:rPr lang="ru-RU" sz="1900" dirty="0"/>
              <a:t>;</a:t>
            </a:r>
          </a:p>
          <a:p>
            <a:pPr lvl="0" algn="just"/>
            <a:r>
              <a:rPr lang="ru-RU" sz="1900" dirty="0" err="1"/>
              <a:t>неформалізовані</a:t>
            </a:r>
            <a:r>
              <a:rPr lang="ru-RU" sz="1900" dirty="0"/>
              <a:t> </a:t>
            </a:r>
            <a:r>
              <a:rPr lang="ru-RU" sz="1900" dirty="0" err="1"/>
              <a:t>джерела</a:t>
            </a:r>
            <a:r>
              <a:rPr lang="ru-RU" sz="1900" dirty="0"/>
              <a:t> </a:t>
            </a:r>
            <a:r>
              <a:rPr lang="ru-RU" sz="1900" dirty="0" err="1"/>
              <a:t>адміністративного</a:t>
            </a:r>
            <a:r>
              <a:rPr lang="ru-RU" sz="1900" dirty="0"/>
              <a:t> права - </a:t>
            </a:r>
            <a:r>
              <a:rPr lang="ru-RU" sz="1900" dirty="0" err="1"/>
              <a:t>норми</a:t>
            </a:r>
            <a:r>
              <a:rPr lang="ru-RU" sz="1900" dirty="0"/>
              <a:t> природного права - </a:t>
            </a:r>
            <a:r>
              <a:rPr lang="ru-RU" sz="1900" dirty="0" err="1"/>
              <a:t>загальні</a:t>
            </a:r>
            <a:r>
              <a:rPr lang="ru-RU" sz="1900" dirty="0"/>
              <a:t> </a:t>
            </a:r>
            <a:r>
              <a:rPr lang="ru-RU" sz="1900" dirty="0" err="1"/>
              <a:t>принципи</a:t>
            </a:r>
            <a:r>
              <a:rPr lang="ru-RU" sz="1900" dirty="0"/>
              <a:t> права; </a:t>
            </a:r>
            <a:r>
              <a:rPr lang="ru-RU" sz="1900" dirty="0" err="1"/>
              <a:t>звичаї</a:t>
            </a:r>
            <a:r>
              <a:rPr lang="ru-RU" sz="1900" dirty="0"/>
              <a:t> та </a:t>
            </a:r>
            <a:r>
              <a:rPr lang="ru-RU" sz="1900" dirty="0" err="1"/>
              <a:t>традиції</a:t>
            </a:r>
            <a:r>
              <a:rPr lang="ru-RU" sz="1900" dirty="0"/>
              <a:t>; </a:t>
            </a:r>
            <a:r>
              <a:rPr lang="ru-RU" sz="1900" dirty="0" err="1"/>
              <a:t>норми</a:t>
            </a:r>
            <a:r>
              <a:rPr lang="ru-RU" sz="1900" dirty="0"/>
              <a:t> </a:t>
            </a:r>
            <a:r>
              <a:rPr lang="ru-RU" sz="1900" dirty="0" err="1"/>
              <a:t>моралі</a:t>
            </a:r>
            <a:r>
              <a:rPr lang="ru-RU" sz="1900" dirty="0"/>
              <a:t>;</a:t>
            </a:r>
          </a:p>
          <a:p>
            <a:pPr lvl="0" algn="just"/>
            <a:r>
              <a:rPr lang="ru-RU" sz="1900" dirty="0" err="1"/>
              <a:t>судові</a:t>
            </a:r>
            <a:r>
              <a:rPr lang="ru-RU" sz="1900" dirty="0"/>
              <a:t> </a:t>
            </a:r>
            <a:r>
              <a:rPr lang="ru-RU" sz="1900" dirty="0" err="1"/>
              <a:t>рішення</a:t>
            </a:r>
            <a:r>
              <a:rPr lang="ru-RU" sz="1900" dirty="0"/>
              <a:t> (</a:t>
            </a:r>
            <a:r>
              <a:rPr lang="ru-RU" sz="1900" dirty="0" err="1"/>
              <a:t>судові</a:t>
            </a:r>
            <a:r>
              <a:rPr lang="ru-RU" sz="1900" dirty="0"/>
              <a:t> </a:t>
            </a:r>
            <a:r>
              <a:rPr lang="ru-RU" sz="1900" dirty="0" err="1"/>
              <a:t>прецеденти</a:t>
            </a:r>
            <a:r>
              <a:rPr lang="ru-RU" sz="1900" dirty="0"/>
              <a:t>) - </a:t>
            </a:r>
            <a:r>
              <a:rPr lang="ru-RU" sz="1900" dirty="0" err="1"/>
              <a:t>рішення</a:t>
            </a:r>
            <a:r>
              <a:rPr lang="ru-RU" sz="1900" dirty="0"/>
              <a:t> </a:t>
            </a:r>
            <a:r>
              <a:rPr lang="ru-RU" sz="1900" dirty="0" err="1"/>
              <a:t>Конституційного</a:t>
            </a:r>
            <a:r>
              <a:rPr lang="ru-RU" sz="1900" dirty="0"/>
              <a:t> суду </a:t>
            </a:r>
            <a:r>
              <a:rPr lang="ru-RU" sz="1900" dirty="0" err="1"/>
              <a:t>України</a:t>
            </a:r>
            <a:r>
              <a:rPr lang="ru-RU" sz="1900" dirty="0"/>
              <a:t> та Верховного Суду </a:t>
            </a:r>
            <a:r>
              <a:rPr lang="ru-RU" sz="1900" dirty="0" err="1"/>
              <a:t>України</a:t>
            </a:r>
            <a:r>
              <a:rPr lang="ru-RU" sz="1900" dirty="0"/>
              <a:t>, </a:t>
            </a:r>
            <a:r>
              <a:rPr lang="ru-RU" sz="1900" dirty="0" err="1"/>
              <a:t>Європейського</a:t>
            </a:r>
            <a:r>
              <a:rPr lang="ru-RU" sz="1900" dirty="0"/>
              <a:t> Суду з прав </a:t>
            </a:r>
            <a:r>
              <a:rPr lang="ru-RU" sz="1900" dirty="0" err="1"/>
              <a:t>людини</a:t>
            </a:r>
            <a:r>
              <a:rPr lang="ru-RU" sz="1900" dirty="0"/>
              <a:t>, </a:t>
            </a:r>
            <a:r>
              <a:rPr lang="ru-RU" sz="1900" dirty="0" err="1"/>
              <a:t>інших</a:t>
            </a:r>
            <a:r>
              <a:rPr lang="ru-RU" sz="1900" dirty="0"/>
              <a:t> </a:t>
            </a:r>
            <a:r>
              <a:rPr lang="ru-RU" sz="1900" dirty="0" err="1"/>
              <a:t>міжнародних</a:t>
            </a:r>
            <a:r>
              <a:rPr lang="ru-RU" sz="1900" dirty="0"/>
              <a:t> </a:t>
            </a:r>
            <a:r>
              <a:rPr lang="ru-RU" sz="1900" dirty="0" err="1"/>
              <a:t>судових</a:t>
            </a:r>
            <a:r>
              <a:rPr lang="ru-RU" sz="1900" dirty="0"/>
              <a:t> </a:t>
            </a:r>
            <a:r>
              <a:rPr lang="ru-RU" sz="1900" dirty="0" err="1"/>
              <a:t>установ</a:t>
            </a:r>
            <a:r>
              <a:rPr lang="ru-RU" sz="19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20468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45</TotalTime>
  <Words>925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Times New Roman</vt:lpstr>
      <vt:lpstr>След самолета</vt:lpstr>
      <vt:lpstr>Лекція 2. Принципи та джерела адміністративного права </vt:lpstr>
      <vt:lpstr>Характерні риси принципів адміністративного права </vt:lpstr>
      <vt:lpstr>принципи адміністративного права - це найбільш загальні та стабільні вимоги, об’єктивно зумовлені засади, на яких базується адміністративна діяльність суб’єктів публічної адміністрації з метою забезпечення права, свобод і законних інтересів приватних осіб, нормального функціонування громадянського суспільства та держави.</vt:lpstr>
      <vt:lpstr>1.1.Принцип верховенства права</vt:lpstr>
      <vt:lpstr>Отже, значення принципу верховенства права в адміністративному праві полягає в тому, що суб’єкти публічної адміністрації визнають право як найвищу цінність, що забезпечує права і свободи приватних осіб та публічний інтерес суспільства. </vt:lpstr>
      <vt:lpstr>1.2.Принцип законності </vt:lpstr>
      <vt:lpstr>1.3.Основні принципи належного врядування </vt:lpstr>
      <vt:lpstr>Основними групами принципів належного врядування є: </vt:lpstr>
      <vt:lpstr>2.Поняття та види джерел адміністративного права.</vt:lpstr>
      <vt:lpstr>3.Національні джерела адміністративного права </vt:lpstr>
      <vt:lpstr>4.Міжнародні джерела адміністративного права </vt:lpstr>
      <vt:lpstr>5.Рішення судових органів у системі джерел адміністративного права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Принципи та джерела адміністративного права </dc:title>
  <dc:creator>Пользователь Windows</dc:creator>
  <cp:lastModifiedBy>Пользователь Windows</cp:lastModifiedBy>
  <cp:revision>5</cp:revision>
  <dcterms:created xsi:type="dcterms:W3CDTF">2021-09-02T18:28:00Z</dcterms:created>
  <dcterms:modified xsi:type="dcterms:W3CDTF">2021-09-02T19:13:47Z</dcterms:modified>
</cp:coreProperties>
</file>