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9" r:id="rId1"/>
  </p:sldMasterIdLst>
  <p:notesMasterIdLst>
    <p:notesMasterId r:id="rId21"/>
  </p:notesMasterIdLst>
  <p:handoutMasterIdLst>
    <p:handoutMasterId r:id="rId22"/>
  </p:handoutMasterIdLst>
  <p:sldIdLst>
    <p:sldId id="261" r:id="rId2"/>
    <p:sldId id="574" r:id="rId3"/>
    <p:sldId id="588" r:id="rId4"/>
    <p:sldId id="567" r:id="rId5"/>
    <p:sldId id="568" r:id="rId6"/>
    <p:sldId id="569" r:id="rId7"/>
    <p:sldId id="577" r:id="rId8"/>
    <p:sldId id="578" r:id="rId9"/>
    <p:sldId id="579" r:id="rId10"/>
    <p:sldId id="580" r:id="rId11"/>
    <p:sldId id="581" r:id="rId12"/>
    <p:sldId id="582" r:id="rId13"/>
    <p:sldId id="583" r:id="rId14"/>
    <p:sldId id="584" r:id="rId15"/>
    <p:sldId id="585" r:id="rId16"/>
    <p:sldId id="586" r:id="rId17"/>
    <p:sldId id="587" r:id="rId18"/>
    <p:sldId id="535" r:id="rId19"/>
    <p:sldId id="576" r:id="rId20"/>
  </p:sldIdLst>
  <p:sldSz cx="9144000" cy="6858000" type="screen4x3"/>
  <p:notesSz cx="6858000" cy="9144000"/>
  <p:defaultTextStyle>
    <a:defPPr>
      <a:defRPr lang="uk-UA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50" autoAdjust="0"/>
    <p:restoredTop sz="93738" autoAdjust="0"/>
  </p:normalViewPr>
  <p:slideViewPr>
    <p:cSldViewPr>
      <p:cViewPr varScale="1">
        <p:scale>
          <a:sx n="62" d="100"/>
          <a:sy n="62" d="100"/>
        </p:scale>
        <p:origin x="18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7F5F0BB-52B4-4897-B624-826F7DAD56BF}" type="datetimeFigureOut">
              <a:rPr lang="uk-UA"/>
              <a:pPr>
                <a:defRPr/>
              </a:pPr>
              <a:t>01.11.2023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C300085-13B9-4F5D-A784-8BF6924CB68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1886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24372-951D-4A42-9526-7C93E97D5390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8160E-329D-4789-99E0-F7AEAE497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332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160E-329D-4789-99E0-F7AEAE497D5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780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D2420B-A1B9-47F6-B4D1-98282297FE3F}" type="datetimeFigureOut">
              <a:rPr lang="ru-RU" smtClean="0"/>
              <a:pPr>
                <a:defRPr/>
              </a:pPr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3C2AB-1958-4036-96E6-BAB03605D4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3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1085E1-6551-4ABE-9B5B-2B1910EAD040}" type="datetimeFigureOut">
              <a:rPr lang="ru-RU" smtClean="0"/>
              <a:pPr>
                <a:defRPr/>
              </a:pPr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1A1CA-CA96-48F7-A442-0DCD8556E0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67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FE440C-77EF-42F9-8BB0-11549C640973}" type="datetimeFigureOut">
              <a:rPr lang="ru-RU" smtClean="0"/>
              <a:pPr>
                <a:defRPr/>
              </a:pPr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3177B-E777-44C0-88E5-C9EF88A172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340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65391-EF9D-4316-9625-5688279609A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4225974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045107-74CC-4BFD-9C9F-4EA0D53536DF}" type="datetimeFigureOut">
              <a:rPr lang="ru-RU" smtClean="0"/>
              <a:pPr>
                <a:defRPr/>
              </a:pPr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88E87-F0C2-4432-BE39-FAECC28F53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31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67581D-D395-4C02-8516-91B887AFBD1E}" type="datetimeFigureOut">
              <a:rPr lang="ru-RU" smtClean="0"/>
              <a:pPr>
                <a:defRPr/>
              </a:pPr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F8735-A12C-49B3-87D0-08183CCE32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679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80B836-432A-4B1A-A610-DD4848137BCA}" type="datetimeFigureOut">
              <a:rPr lang="ru-RU" smtClean="0"/>
              <a:pPr>
                <a:defRPr/>
              </a:pPr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0688D-26B3-4F1B-9100-A5C95F739A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92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50F714-3E7C-4AEA-85E3-1D4DE66C93D2}" type="datetimeFigureOut">
              <a:rPr lang="ru-RU" smtClean="0"/>
              <a:pPr>
                <a:defRPr/>
              </a:pPr>
              <a:t>01.11.2023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02836-4BFB-4575-8F0E-F5A57FDC3B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794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3409A6-877A-4583-8EE9-1EF2469ACAA6}" type="datetimeFigureOut">
              <a:rPr lang="ru-RU" smtClean="0"/>
              <a:pPr>
                <a:defRPr/>
              </a:pPr>
              <a:t>01.11.2023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A308D-4E8B-44BA-AC9B-20F63C8E1D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387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7A523F-8DD3-4E5D-B985-44E3A57892EF}" type="datetimeFigureOut">
              <a:rPr lang="ru-RU" smtClean="0"/>
              <a:pPr>
                <a:defRPr/>
              </a:pPr>
              <a:t>01.11.2023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3FADD-0833-43C2-84FC-268C84F59A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32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CE4CC7-A487-47AD-B3F8-2B191C6B3315}" type="datetimeFigureOut">
              <a:rPr lang="ru-RU" smtClean="0"/>
              <a:pPr>
                <a:defRPr/>
              </a:pPr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E1110A-880B-47C0-9A2E-BE47F5A36F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1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B4799A-3FB2-4470-BADE-9AF652416EFE}" type="datetimeFigureOut">
              <a:rPr lang="ru-RU" smtClean="0"/>
              <a:pPr>
                <a:defRPr/>
              </a:pPr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43FA4-8524-466D-84F7-D7500D2F52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61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F4159C-D879-42A5-8B4F-530FA2FE6182}" type="datetimeFigureOut">
              <a:rPr lang="ru-RU" smtClean="0"/>
              <a:pPr>
                <a:defRPr/>
              </a:pPr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AD3B0C-15F5-4621-BFE5-E4E72497C9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47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  <p:sldLayoutId id="214748413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9812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uk-UA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Васильківський фаховий коледж ВНЗ «Відкритий міжнародний університет розвитку людини «Україна»</a:t>
            </a:r>
            <a:r>
              <a:rPr lang="uk-UA" sz="2000" b="1" i="1" cap="al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b="1" i="1" cap="al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1" i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b="1" i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Навчальна дисципліна   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Інформаційні технології </a:t>
            </a:r>
            <a:b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0754" y="2133600"/>
            <a:ext cx="9130553" cy="4343400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Clr>
                <a:schemeClr val="accent3"/>
              </a:buClr>
              <a:buNone/>
              <a:defRPr/>
            </a:pPr>
            <a:r>
              <a:rPr lang="uk-U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Теми 10. </a:t>
            </a:r>
            <a:r>
              <a:rPr lang="uk-UA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Мікроконтролери з роздільними шинами</a:t>
            </a:r>
            <a:endParaRPr lang="uk-UA" sz="2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0" indent="0" algn="ctr">
              <a:lnSpc>
                <a:spcPct val="150000"/>
              </a:lnSpc>
              <a:buClr>
                <a:schemeClr val="accent3"/>
              </a:buClr>
              <a:buNone/>
              <a:defRPr/>
            </a:pPr>
            <a:r>
              <a:rPr lang="uk-U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</a:p>
          <a:p>
            <a:pPr marL="355600" indent="0">
              <a:lnSpc>
                <a:spcPct val="150000"/>
              </a:lnSpc>
              <a:buClr>
                <a:schemeClr val="accent3"/>
              </a:buClr>
              <a:buNone/>
              <a:defRPr/>
            </a:pPr>
            <a:r>
              <a:rPr lang="uk-U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k-UA" sz="2600" b="1" dirty="0">
                <a:latin typeface="Arial" panose="020B0604020202020204" pitchFamily="34" charset="0"/>
                <a:cs typeface="Arial" panose="020B0604020202020204" pitchFamily="34" charset="0"/>
              </a:rPr>
              <a:t>. Визначення системних блоків і модулів  …………2</a:t>
            </a:r>
          </a:p>
          <a:p>
            <a:pPr marL="355600" indent="0">
              <a:lnSpc>
                <a:spcPct val="150000"/>
              </a:lnSpc>
              <a:buClr>
                <a:schemeClr val="accent3"/>
              </a:buClr>
              <a:buNone/>
              <a:defRPr/>
            </a:pPr>
            <a:r>
              <a:rPr lang="uk-UA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Мікроконтролери </a:t>
            </a:r>
            <a:r>
              <a:rPr lang="uk-UA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АВР (</a:t>
            </a:r>
            <a:r>
              <a:rPr lang="en-US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AVP</a:t>
            </a:r>
            <a:r>
              <a:rPr lang="en-US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………………………… 7</a:t>
            </a:r>
            <a:endParaRPr lang="uk-UA" sz="26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0">
              <a:lnSpc>
                <a:spcPct val="150000"/>
              </a:lnSpc>
              <a:buClr>
                <a:schemeClr val="accent3"/>
              </a:buClr>
              <a:buNone/>
              <a:defRPr/>
            </a:pPr>
            <a:r>
              <a:rPr lang="uk-UA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Короткі </a:t>
            </a:r>
            <a:r>
              <a:rPr lang="uk-UA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відомості про «</a:t>
            </a: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Arduino</a:t>
            </a:r>
            <a:r>
              <a:rPr lang="en-US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uk-UA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………………….</a:t>
            </a:r>
            <a:r>
              <a:rPr lang="en-US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uk-UA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>
              <a:buClr>
                <a:schemeClr val="accent3"/>
              </a:buClr>
              <a:buNone/>
              <a:defRPr/>
            </a:pPr>
            <a:endParaRPr lang="uk-UA" sz="2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р.</a:t>
            </a:r>
            <a:endParaRPr lang="ru-RU" sz="22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87988"/>
            <a:ext cx="8991600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34620" marR="238125" indent="449580" algn="ctr">
              <a:spcAft>
                <a:spcPts val="0"/>
              </a:spcAft>
            </a:pPr>
            <a:endParaRPr lang="uk-UA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рис. 1 зображено структуру архітектури АВР </a:t>
            </a: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мікроконтролерів</a:t>
            </a: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Основна перевага </a:t>
            </a:r>
            <a:r>
              <a:rPr kumimoji="0" lang="uk-UA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двохшинної</a:t>
            </a: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архітектури, що реалізується в одній мікросхемі, в її швидкодії, коли не виникає потреба вирішення занадто складних задач, але натомість необхідна максимальна швидкодія при заданій тактовій частоті.</a:t>
            </a:r>
          </a:p>
          <a:p>
            <a:pPr lvl="0" algn="just">
              <a:lnSpc>
                <a:spcPct val="150000"/>
              </a:lnSpc>
            </a:pP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Сімейство АВР включає в себе 8 - бітні мікроконтролери для широкого спектра задач.</a:t>
            </a:r>
          </a:p>
          <a:p>
            <a:pPr lvl="0" algn="just">
              <a:lnSpc>
                <a:spcPct val="150000"/>
              </a:lnSpc>
            </a:pP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проектів з великою кількістю входів/виходів надані мікро- контролери АВР сімейства </a:t>
            </a:r>
            <a:r>
              <a:rPr kumimoji="0" lang="uk-UA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Mega</a:t>
            </a: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АВР </a:t>
            </a:r>
            <a:r>
              <a:rPr kumimoji="0" lang="uk-UA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xМega</a:t>
            </a: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випускаються в корпусах від 44 до 100 </a:t>
            </a:r>
            <a:r>
              <a:rPr kumimoji="0" lang="uk-UA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виведень</a:t>
            </a: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мають до 1024 </a:t>
            </a:r>
            <a:r>
              <a:rPr kumimoji="0" lang="uk-UA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кБ</a:t>
            </a: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Flash</a:t>
            </a: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пам'яті, а швидкість їх роботи - до 32 мільйонів операцій за секунду. </a:t>
            </a:r>
            <a:endParaRPr kumimoji="0" lang="ru-RU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40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522" y="649735"/>
            <a:ext cx="8991600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34620" marR="238125" indent="449580" algn="ctr">
              <a:spcAft>
                <a:spcPts val="0"/>
              </a:spcAft>
            </a:pPr>
            <a:endParaRPr lang="uk-UA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Практично всі моделі мають вбудовані АЦП і ЦАП. АВР - це найпопулярніше сімейство МК. </a:t>
            </a:r>
          </a:p>
          <a:p>
            <a:pPr lvl="0" algn="just"/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Популярність сімейства АВР підтримується на високому рівні вже багато років, в останні 10 років інтерес до них підігріває проект </a:t>
            </a:r>
            <a:r>
              <a:rPr kumimoji="0" lang="uk-UA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uk-UA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для простого входу в світ цифрової електроніки</a:t>
            </a: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/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Найпростіший МК АВР з технічної точки зору є тип </a:t>
            </a:r>
            <a:r>
              <a:rPr kumimoji="0" lang="uk-UA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Tiny</a:t>
            </a: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 нього мало пам'яті і </a:t>
            </a:r>
            <a:r>
              <a:rPr kumimoji="0" lang="uk-UA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виведень</a:t>
            </a: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підключення сигналів, ціна відповідна. </a:t>
            </a:r>
          </a:p>
          <a:p>
            <a:pPr lvl="0" algn="just"/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 це ідеальне рішення для найпростіших проектів, починаючи від автоматики керування освітлювальними приладами салону автомобіля, до осцилографічних пробників для ремонту електроніки своїми руками. На рис. 2 зображено зовнішній вид одного з розповсюджених типів МК сімейства АВР ATmega328 в </a:t>
            </a:r>
            <a:r>
              <a:rPr kumimoji="0" lang="uk-UA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</a:t>
            </a: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 корпусі. </a:t>
            </a:r>
            <a:endParaRPr kumimoji="0"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kumimoji="0" lang="ru-RU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22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4038600"/>
            <a:ext cx="8991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34620" marR="238125" indent="449580" algn="ctr">
              <a:spcAft>
                <a:spcPts val="0"/>
              </a:spcAft>
            </a:pPr>
            <a:endParaRPr lang="uk-UA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kumimoji="0"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kumimoji="0"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Зовнішній</a:t>
            </a:r>
            <a:r>
              <a:rPr kumimoji="0"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 МК АВР типу </a:t>
            </a:r>
            <a:r>
              <a:rPr kumimoji="0"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ATmega328</a:t>
            </a:r>
          </a:p>
          <a:p>
            <a:pPr lvl="0"/>
            <a:endParaRPr kumimoji="0"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kumimoji="0"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endParaRPr kumimoji="0"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kumimoji="0" lang="ru-RU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92540"/>
            <a:ext cx="7061726" cy="336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22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51768"/>
            <a:ext cx="9144000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34620" marR="238125" indent="449580" algn="ctr">
              <a:spcAft>
                <a:spcPts val="0"/>
              </a:spcAft>
            </a:pPr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Короткі відомості про «</a:t>
            </a:r>
            <a:r>
              <a:rPr lang="uk-UA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Arduino</a:t>
            </a:r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 </a:t>
            </a:r>
            <a:endParaRPr kumimoji="0" lang="uk-UA" alt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38125" algn="just">
              <a:spcAft>
                <a:spcPts val="0"/>
              </a:spcAft>
            </a:pPr>
            <a:endParaRPr lang="uk-UA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238125" algn="just">
              <a:lnSpc>
                <a:spcPct val="150000"/>
              </a:lnSpc>
              <a:spcAft>
                <a:spcPts val="0"/>
              </a:spcAft>
            </a:pPr>
            <a:r>
              <a:rPr lang="uk-UA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Arduino</a:t>
            </a:r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маленька плата (платформа) з процесором, по потужності порівняним з комп’ютерами кінця 90-х років. У неї є контакти, до яких можна підключати будь-які пристрої: моторчики, лампочки, сенсори, динаміки.</a:t>
            </a:r>
          </a:p>
          <a:p>
            <a:pPr marR="238125" algn="just">
              <a:lnSpc>
                <a:spcPct val="150000"/>
              </a:lnSpc>
              <a:spcAft>
                <a:spcPts val="0"/>
              </a:spcAft>
            </a:pPr>
            <a:endParaRPr kumimoji="0" lang="uk-UA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38125" algn="just">
              <a:lnSpc>
                <a:spcPct val="150000"/>
              </a:lnSpc>
              <a:spcAft>
                <a:spcPts val="0"/>
              </a:spcAft>
            </a:pP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Платформу «</a:t>
            </a:r>
            <a:r>
              <a:rPr kumimoji="0" lang="uk-UA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названо в честь однойменної невеличкої забігайлівки в містечку </a:t>
            </a:r>
            <a:r>
              <a:rPr kumimoji="0" lang="uk-UA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Івреа</a:t>
            </a: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що в Італії, яку група розробників часто відвідувала. Саму ж забігайлівку названо в честь італійського короля </a:t>
            </a:r>
            <a:r>
              <a:rPr kumimoji="0" lang="uk-UA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Ардуїна</a:t>
            </a: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</a:t>
            </a: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uk-UA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kumimoji="0" lang="uk-UA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94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-340675"/>
            <a:ext cx="9144000" cy="717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34620" marR="238125" indent="449580" algn="ctr">
              <a:spcAft>
                <a:spcPts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1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Короткі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відомості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 «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Arduino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endParaRPr kumimoji="0" lang="ru-RU" altLang="en-US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38125" algn="just">
              <a:spcAft>
                <a:spcPts val="0"/>
              </a:spcAft>
            </a:pP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238125" algn="just">
              <a:lnSpc>
                <a:spcPct val="150000"/>
              </a:lnSpc>
              <a:spcAft>
                <a:spcPts val="0"/>
              </a:spcAft>
            </a:pP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«</a:t>
            </a:r>
            <a:r>
              <a:rPr kumimoji="0" lang="uk-UA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користується популярністю в усьому світі завдяки </a:t>
            </a:r>
            <a:r>
              <a:rPr kumimoji="0" lang="uk-UA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зручності і простоті мови програмування</a:t>
            </a: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також </a:t>
            </a:r>
            <a:r>
              <a:rPr kumimoji="0" lang="uk-UA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відкритої архітектури</a:t>
            </a: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Маленька друкована плата є  джерелом натхнення для «митців» в електроніці, людей, захоплених електронними виробами, студентів, у яких є мрія зібрати що-небудь «значне».</a:t>
            </a:r>
          </a:p>
          <a:p>
            <a:pPr marR="238125" algn="just">
              <a:lnSpc>
                <a:spcPct val="150000"/>
              </a:lnSpc>
              <a:spcAft>
                <a:spcPts val="0"/>
              </a:spcAft>
            </a:pPr>
            <a:r>
              <a:rPr kumimoji="0" lang="uk-UA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kumimoji="0" lang="uk-UA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це </a:t>
            </a:r>
            <a:r>
              <a:rPr kumimoji="0" lang="uk-UA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електронний модуль-конструктор</a:t>
            </a: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який має в своєму складі МК AVR, який є </a:t>
            </a:r>
            <a:r>
              <a:rPr kumimoji="0" lang="uk-UA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мозком</a:t>
            </a: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усього цього конструктора.</a:t>
            </a:r>
          </a:p>
          <a:p>
            <a:pPr marR="238125" algn="just">
              <a:lnSpc>
                <a:spcPct val="150000"/>
              </a:lnSpc>
              <a:spcAft>
                <a:spcPts val="0"/>
              </a:spcAft>
            </a:pPr>
            <a:r>
              <a:rPr kumimoji="0" lang="uk-UA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Відмінність</a:t>
            </a: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від МК AVR - це </a:t>
            </a:r>
            <a:r>
              <a:rPr kumimoji="0" lang="uk-UA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спрощене програмування</a:t>
            </a: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велика кількість дешевих </a:t>
            </a:r>
            <a:r>
              <a:rPr kumimoji="0" lang="uk-UA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периферійних пристроїв</a:t>
            </a: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також </a:t>
            </a:r>
            <a:r>
              <a:rPr kumimoji="0" lang="uk-UA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проста і безпечна "заливка</a:t>
            </a: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програми в МК.</a:t>
            </a:r>
          </a:p>
          <a:p>
            <a:pPr lvl="0"/>
            <a:endParaRPr kumimoji="0" lang="ru-RU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70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648" y="4876799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34620" marR="238125" indent="449580" algn="ctr">
              <a:spcAft>
                <a:spcPts val="0"/>
              </a:spcAft>
            </a:pPr>
            <a:r>
              <a:rPr lang="uk-UA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Короткі відомості про «</a:t>
            </a:r>
            <a:r>
              <a:rPr lang="uk-UA" sz="1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Arduino</a:t>
            </a:r>
            <a:r>
              <a:rPr lang="uk-UA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endParaRPr kumimoji="0" lang="uk-UA" altLang="en-US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38125" algn="just">
              <a:spcAft>
                <a:spcPts val="0"/>
              </a:spcAft>
            </a:pPr>
            <a:endParaRPr lang="uk-UA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238125" algn="just">
              <a:spcAft>
                <a:spcPts val="0"/>
              </a:spcAft>
            </a:pPr>
            <a:endParaRPr kumimoji="0" lang="uk-UA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38125" indent="900113" algn="just">
              <a:spcAft>
                <a:spcPts val="0"/>
              </a:spcAft>
            </a:pP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3. Зовнішній вигляд однієї з плат </a:t>
            </a:r>
            <a:r>
              <a:rPr kumimoji="0" lang="uk-UA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endParaRPr kumimoji="0" lang="uk-UA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kumimoji="0" lang="ru-RU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2725" t="15625" r="15295" b="14063"/>
          <a:stretch/>
        </p:blipFill>
        <p:spPr>
          <a:xfrm>
            <a:off x="1297811" y="228600"/>
            <a:ext cx="6548378" cy="446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6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16469"/>
            <a:ext cx="9144000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34620" marR="238125" indent="449580" algn="ctr">
              <a:spcAft>
                <a:spcPts val="0"/>
              </a:spcAft>
            </a:pPr>
            <a:r>
              <a:rPr lang="uk-UA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Короткі відомості про «</a:t>
            </a:r>
            <a:r>
              <a:rPr lang="uk-UA" sz="1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Arduino</a:t>
            </a:r>
            <a:r>
              <a:rPr lang="uk-UA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endParaRPr kumimoji="0" lang="uk-UA" altLang="en-US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38125" algn="just">
              <a:spcAft>
                <a:spcPts val="0"/>
              </a:spcAft>
            </a:pPr>
            <a:endParaRPr lang="uk-UA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238125" algn="just">
              <a:spcAft>
                <a:spcPts val="0"/>
              </a:spcAft>
            </a:pPr>
            <a:endParaRPr kumimoji="0" lang="uk-UA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38125" indent="531813" algn="just">
              <a:spcAft>
                <a:spcPts val="0"/>
              </a:spcAft>
            </a:pP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Велика частина </a:t>
            </a:r>
            <a:r>
              <a:rPr kumimoji="0" lang="uk-UA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виконана на </a:t>
            </a:r>
            <a:r>
              <a:rPr kumimoji="0" lang="uk-UA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8-розрядному мікроконтролері </a:t>
            </a: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 </a:t>
            </a:r>
            <a:r>
              <a:rPr kumimoji="0" lang="uk-UA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Atmel</a:t>
            </a: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238125" indent="531813" algn="just">
              <a:spcAft>
                <a:spcPts val="0"/>
              </a:spcAft>
            </a:pPr>
            <a:endParaRPr kumimoji="0" lang="uk-UA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38125" indent="531813" algn="just">
              <a:spcAft>
                <a:spcPts val="0"/>
              </a:spcAft>
            </a:pP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Головний </a:t>
            </a:r>
            <a:r>
              <a:rPr kumimoji="0" lang="uk-UA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 плат </a:t>
            </a:r>
            <a:r>
              <a:rPr kumimoji="0" lang="uk-UA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kumimoji="0" lang="uk-UA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просте проектування та збірка макетів.</a:t>
            </a:r>
          </a:p>
          <a:p>
            <a:pPr marR="238125" indent="531813" algn="just">
              <a:spcAft>
                <a:spcPts val="0"/>
              </a:spcAft>
            </a:pPr>
            <a:endParaRPr kumimoji="0" lang="uk-UA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38125" indent="531813" algn="just">
              <a:spcAft>
                <a:spcPts val="0"/>
              </a:spcAft>
            </a:pP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багатьох платах </a:t>
            </a:r>
            <a:r>
              <a:rPr kumimoji="0" lang="uk-UA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присутній лінійний стабілізатор напруги + 5В або +3,3В.</a:t>
            </a:r>
          </a:p>
          <a:p>
            <a:pPr marR="238125" indent="531813" algn="just">
              <a:spcAft>
                <a:spcPts val="0"/>
              </a:spcAft>
            </a:pPr>
            <a:endParaRPr kumimoji="0" lang="uk-UA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38125" indent="531813" algn="just">
              <a:spcAft>
                <a:spcPts val="0"/>
              </a:spcAft>
            </a:pP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сьогоднішній день налічується велика кількість різних плат </a:t>
            </a:r>
            <a:r>
              <a:rPr kumimoji="0" lang="uk-UA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що відрізняються один від одного по </a:t>
            </a:r>
            <a:r>
              <a:rPr kumimoji="0" lang="uk-UA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продуктивності, функціональності і вартості</a:t>
            </a: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uk-UA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61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6138"/>
            <a:ext cx="9144000" cy="680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34620" marR="238125" indent="449580" algn="ctr">
              <a:spcAft>
                <a:spcPts val="0"/>
              </a:spcAft>
            </a:pPr>
            <a:r>
              <a:rPr lang="uk-UA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Короткі відомості про «</a:t>
            </a:r>
            <a:r>
              <a:rPr lang="uk-UA" sz="1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Arduino</a:t>
            </a:r>
            <a:r>
              <a:rPr lang="uk-UA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endParaRPr kumimoji="0" lang="uk-UA" altLang="en-US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38125" indent="531813" algn="just">
              <a:spcAft>
                <a:spcPts val="0"/>
              </a:spcAft>
            </a:pPr>
            <a:endParaRPr kumimoji="0" lang="uk-UA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38125" indent="531813" algn="just">
              <a:lnSpc>
                <a:spcPct val="150000"/>
              </a:lnSpc>
              <a:spcAft>
                <a:spcPts val="0"/>
              </a:spcAft>
            </a:pP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увага приділяється таким популярним платам (як оригінальних, так і сумісних): є кращою відправною точкою для проектів </a:t>
            </a:r>
            <a:r>
              <a:rPr kumimoji="0" lang="uk-UA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</a:t>
            </a:r>
            <a:r>
              <a:rPr kumimoji="0" lang="uk-UA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uk-UA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Mega</a:t>
            </a:r>
            <a:r>
              <a:rPr kumimoji="0" lang="uk-UA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ESP8266, </a:t>
            </a:r>
            <a:r>
              <a:rPr kumimoji="0" lang="uk-UA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Zero</a:t>
            </a:r>
            <a:r>
              <a:rPr kumimoji="0" lang="uk-UA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MKR. </a:t>
            </a:r>
            <a:r>
              <a:rPr kumimoji="0" lang="uk-UA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</a:t>
            </a:r>
            <a:r>
              <a:rPr kumimoji="0" lang="uk-UA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R="238125" indent="531813" algn="just">
              <a:lnSpc>
                <a:spcPct val="150000"/>
              </a:lnSpc>
              <a:spcAft>
                <a:spcPts val="0"/>
              </a:spcAft>
            </a:pP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Процесор - ATmega328P від </a:t>
            </a:r>
            <a:r>
              <a:rPr kumimoji="0" lang="uk-UA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Microchip</a:t>
            </a: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Найбільш характерна специфікація цього процесора - 2048 байт ОЗП.</a:t>
            </a:r>
          </a:p>
          <a:p>
            <a:pPr marR="238125" indent="531813" algn="just">
              <a:lnSpc>
                <a:spcPct val="150000"/>
              </a:lnSpc>
              <a:spcAft>
                <a:spcPts val="0"/>
              </a:spcAft>
            </a:pP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вирішення </a:t>
            </a:r>
            <a:r>
              <a:rPr kumimoji="0" lang="uk-UA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простих завдань </a:t>
            </a: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використанням плат </a:t>
            </a:r>
            <a:r>
              <a:rPr kumimoji="0" lang="uk-UA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потрібен великий запас знань, багато чого можна зробити і в навчальному процесі: студенти самі зацікавляться, коли побачать </a:t>
            </a:r>
            <a:r>
              <a:rPr kumimoji="0" lang="uk-UA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прості і цікаві пристрої</a:t>
            </a: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і зрозуміють на чому вони реально зможуть реалізувати отримані знання курсу фізики, інформатики і математики.</a:t>
            </a:r>
            <a:endParaRPr kumimoji="0" lang="uk-UA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97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23880" y="0"/>
            <a:ext cx="9144000" cy="582970"/>
          </a:xfrm>
        </p:spPr>
        <p:txBody>
          <a:bodyPr>
            <a:noAutofit/>
          </a:bodyPr>
          <a:lstStyle/>
          <a:p>
            <a:pPr algn="ctr"/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Дайте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стислі відповіді на вказані Контрольні запитання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4382" y="451234"/>
            <a:ext cx="9103498" cy="627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444500" algn="ctr" eaLnBrk="1" hangingPunct="1">
              <a:tabLst/>
            </a:pPr>
            <a:r>
              <a:rPr kumimoji="0" lang="uk-UA" altLang="en-US" sz="1600" b="1" dirty="0">
                <a:solidFill>
                  <a:srgbClr val="0070C0"/>
                </a:solidFill>
                <a:latin typeface="Times New Roman" pitchFamily="18" charset="0"/>
                <a:cs typeface="Arial" panose="020B0604020202020204" pitchFamily="34" charset="0"/>
              </a:rPr>
              <a:t>Контрольні запитання до </a:t>
            </a:r>
            <a:r>
              <a:rPr kumimoji="0" lang="uk-UA" altLang="en-US" sz="1600" b="1" dirty="0" smtClean="0">
                <a:solidFill>
                  <a:srgbClr val="0070C0"/>
                </a:solidFill>
                <a:latin typeface="Times New Roman" pitchFamily="18" charset="0"/>
                <a:cs typeface="Arial" panose="020B0604020202020204" pitchFamily="34" charset="0"/>
              </a:rPr>
              <a:t>теми 9</a:t>
            </a:r>
            <a:endParaRPr kumimoji="0" lang="uk-UA" altLang="en-US" sz="1600" dirty="0">
              <a:solidFill>
                <a:prstClr val="black"/>
              </a:solidFill>
              <a:latin typeface="Times New Roman" pitchFamily="18" charset="0"/>
              <a:cs typeface="Arial" panose="020B0604020202020204" pitchFamily="34" charset="0"/>
            </a:endParaRPr>
          </a:p>
          <a:p>
            <a:pPr lvl="0" indent="444500" algn="ctr"/>
            <a:endParaRPr kumimoji="0" lang="uk-UA" altLang="en-US" sz="1000" b="1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lvl="0" indent="444500"/>
            <a:r>
              <a:rPr kumimoji="0" lang="uk-UA" altLang="en-US" sz="2000" dirty="0" smtClean="0">
                <a:cs typeface="Arial" panose="020B0604020202020204" pitchFamily="34" charset="0"/>
              </a:rPr>
              <a:t>1</a:t>
            </a:r>
            <a:r>
              <a:rPr kumimoji="0" lang="uk-UA" altLang="en-US" sz="2000" dirty="0">
                <a:cs typeface="Arial" panose="020B0604020202020204" pitchFamily="34" charset="0"/>
              </a:rPr>
              <a:t>.	Обґрунтуйте доцільність використання мікропроцесорних засобів у системах автоматики і напрями їх розвитку.</a:t>
            </a:r>
          </a:p>
          <a:p>
            <a:pPr lvl="0" indent="444500"/>
            <a:r>
              <a:rPr kumimoji="0" lang="uk-UA" altLang="en-US" sz="2000" dirty="0">
                <a:cs typeface="Arial" panose="020B0604020202020204" pitchFamily="34" charset="0"/>
              </a:rPr>
              <a:t>2.	Укажіть на основні напрями розвитку мікропроцесорної техніки.</a:t>
            </a:r>
          </a:p>
          <a:p>
            <a:pPr lvl="0" indent="444500"/>
            <a:r>
              <a:rPr kumimoji="0" lang="uk-UA" altLang="en-US" sz="2000" dirty="0">
                <a:cs typeface="Arial" panose="020B0604020202020204" pitchFamily="34" charset="0"/>
              </a:rPr>
              <a:t>3.	Дайте визначення мікропроцесору?</a:t>
            </a:r>
          </a:p>
          <a:p>
            <a:pPr lvl="0" indent="444500"/>
            <a:r>
              <a:rPr kumimoji="0" lang="uk-UA" altLang="en-US" sz="2000" dirty="0">
                <a:cs typeface="Arial" panose="020B0604020202020204" pitchFamily="34" charset="0"/>
              </a:rPr>
              <a:t>4.	Що таке ступінь інтеграції?</a:t>
            </a:r>
          </a:p>
          <a:p>
            <a:pPr lvl="0" indent="444500"/>
            <a:r>
              <a:rPr kumimoji="0" lang="uk-UA" altLang="en-US" sz="2000" dirty="0">
                <a:cs typeface="Arial" panose="020B0604020202020204" pitchFamily="34" charset="0"/>
              </a:rPr>
              <a:t>5.	</a:t>
            </a:r>
            <a:r>
              <a:rPr kumimoji="0" lang="uk-UA" altLang="en-US" sz="2000" dirty="0" smtClean="0">
                <a:cs typeface="Arial" panose="020B0604020202020204" pitchFamily="34" charset="0"/>
              </a:rPr>
              <a:t>Назвіть </a:t>
            </a:r>
            <a:r>
              <a:rPr kumimoji="0" lang="uk-UA" altLang="en-US" sz="2000" dirty="0">
                <a:cs typeface="Arial" panose="020B0604020202020204" pitchFamily="34" charset="0"/>
              </a:rPr>
              <a:t>основні блоки, що входять до складу мікропроцесора.</a:t>
            </a:r>
          </a:p>
          <a:p>
            <a:pPr lvl="0" indent="444500"/>
            <a:r>
              <a:rPr kumimoji="0" lang="uk-UA" altLang="en-US" sz="2000" dirty="0">
                <a:cs typeface="Arial" panose="020B0604020202020204" pitchFamily="34" charset="0"/>
              </a:rPr>
              <a:t>6.	Дайте визначення мікроконтролеру?</a:t>
            </a:r>
          </a:p>
          <a:p>
            <a:pPr lvl="0" indent="444500"/>
            <a:r>
              <a:rPr kumimoji="0" lang="uk-UA" altLang="en-US" sz="2000" dirty="0">
                <a:cs typeface="Arial" panose="020B0604020202020204" pitchFamily="34" charset="0"/>
              </a:rPr>
              <a:t>7.	Яка система числення використовується при обробці даних в </a:t>
            </a:r>
            <a:r>
              <a:rPr kumimoji="0" lang="uk-UA" altLang="en-US" sz="2000" dirty="0" smtClean="0">
                <a:cs typeface="Arial" panose="020B0604020202020204" pitchFamily="34" charset="0"/>
              </a:rPr>
              <a:t>мікропроцесорній </a:t>
            </a:r>
            <a:r>
              <a:rPr kumimoji="0" lang="uk-UA" altLang="en-US" sz="2000" dirty="0">
                <a:cs typeface="Arial" panose="020B0604020202020204" pitchFamily="34" charset="0"/>
              </a:rPr>
              <a:t>системі?</a:t>
            </a:r>
          </a:p>
          <a:p>
            <a:pPr lvl="0" indent="444500"/>
            <a:r>
              <a:rPr kumimoji="0" lang="uk-UA" altLang="en-US" sz="2000" dirty="0">
                <a:cs typeface="Arial" panose="020B0604020202020204" pitchFamily="34" charset="0"/>
              </a:rPr>
              <a:t>8.	Що таке байт інформації?</a:t>
            </a:r>
          </a:p>
          <a:p>
            <a:pPr lvl="0" indent="444500"/>
            <a:r>
              <a:rPr kumimoji="0" lang="uk-UA" altLang="en-US" sz="2000" dirty="0">
                <a:cs typeface="Arial" panose="020B0604020202020204" pitchFamily="34" charset="0"/>
              </a:rPr>
              <a:t>9.	Наведіть приклад перетворення числа в двійковому коді в десятко- вий.</a:t>
            </a:r>
          </a:p>
          <a:p>
            <a:pPr lvl="0" indent="444500"/>
            <a:r>
              <a:rPr kumimoji="0" lang="uk-UA" altLang="en-US" sz="2000" dirty="0" smtClean="0">
                <a:cs typeface="Arial" panose="020B0604020202020204" pitchFamily="34" charset="0"/>
              </a:rPr>
              <a:t>10.	Яке </a:t>
            </a:r>
            <a:r>
              <a:rPr kumimoji="0" lang="uk-UA" altLang="en-US" sz="2000" dirty="0">
                <a:cs typeface="Arial" panose="020B0604020202020204" pitchFamily="34" charset="0"/>
              </a:rPr>
              <a:t>призначення шин даних, адресу і керування</a:t>
            </a:r>
            <a:r>
              <a:rPr kumimoji="0" lang="uk-UA" altLang="en-US" sz="2000" dirty="0" smtClean="0">
                <a:cs typeface="Arial" panose="020B0604020202020204" pitchFamily="34" charset="0"/>
              </a:rPr>
              <a:t>?</a:t>
            </a:r>
          </a:p>
          <a:p>
            <a:pPr lvl="0" indent="444500" algn="ctr"/>
            <a:r>
              <a:rPr kumimoji="0" lang="uk-UA" altLang="en-US" sz="1600" b="1" dirty="0">
                <a:solidFill>
                  <a:srgbClr val="0070C0"/>
                </a:solidFill>
                <a:ea typeface="+mj-ea"/>
                <a:cs typeface="Arial" panose="020B0604020202020204" pitchFamily="34" charset="0"/>
              </a:rPr>
              <a:t>Контрольні </a:t>
            </a:r>
            <a:r>
              <a:rPr kumimoji="0" lang="uk-UA" altLang="en-US" sz="1600" b="1" dirty="0" smtClean="0">
                <a:solidFill>
                  <a:srgbClr val="0070C0"/>
                </a:solidFill>
                <a:ea typeface="+mj-ea"/>
                <a:cs typeface="Arial" panose="020B0604020202020204" pitchFamily="34" charset="0"/>
              </a:rPr>
              <a:t>запитання до теми 10</a:t>
            </a:r>
            <a:endParaRPr kumimoji="0" lang="uk-UA" altLang="en-US" sz="1600" dirty="0">
              <a:cs typeface="Arial" panose="020B0604020202020204" pitchFamily="34" charset="0"/>
            </a:endParaRPr>
          </a:p>
          <a:p>
            <a:pPr lvl="0" indent="444500"/>
            <a:r>
              <a:rPr kumimoji="0" lang="uk-UA" altLang="en-US" sz="2000" dirty="0">
                <a:cs typeface="Arial" panose="020B0604020202020204" pitchFamily="34" charset="0"/>
              </a:rPr>
              <a:t>11.	Що таке апаратний інтерфейс?</a:t>
            </a:r>
          </a:p>
          <a:p>
            <a:pPr lvl="0" indent="444500"/>
            <a:r>
              <a:rPr kumimoji="0" lang="uk-UA" altLang="en-US" sz="2000" dirty="0">
                <a:cs typeface="Arial" panose="020B0604020202020204" pitchFamily="34" charset="0"/>
              </a:rPr>
              <a:t>12.	Назвіть основну особливість мікросхем з гарвардською </a:t>
            </a:r>
            <a:r>
              <a:rPr kumimoji="0" lang="uk-UA" altLang="en-US" sz="2000" dirty="0" smtClean="0">
                <a:cs typeface="Arial" panose="020B0604020202020204" pitchFamily="34" charset="0"/>
              </a:rPr>
              <a:t>архітектурою</a:t>
            </a:r>
            <a:r>
              <a:rPr kumimoji="0" lang="uk-UA" altLang="en-US" sz="2000" dirty="0">
                <a:cs typeface="Arial" panose="020B0604020202020204" pitchFamily="34" charset="0"/>
              </a:rPr>
              <a:t>.</a:t>
            </a:r>
          </a:p>
          <a:p>
            <a:pPr lvl="0" indent="444500"/>
            <a:r>
              <a:rPr kumimoji="0" lang="uk-UA" altLang="en-US" sz="2000" dirty="0">
                <a:cs typeface="Arial" panose="020B0604020202020204" pitchFamily="34" charset="0"/>
              </a:rPr>
              <a:t>13.	Що таке платформа </a:t>
            </a:r>
            <a:r>
              <a:rPr kumimoji="0" lang="uk-UA" altLang="en-US" sz="2000" dirty="0" err="1">
                <a:cs typeface="Arial" panose="020B0604020202020204" pitchFamily="34" charset="0"/>
              </a:rPr>
              <a:t>Ардуїно</a:t>
            </a:r>
            <a:r>
              <a:rPr kumimoji="0" lang="uk-UA" altLang="en-US" sz="2000" dirty="0">
                <a:cs typeface="Arial" panose="020B0604020202020204" pitchFamily="34" charset="0"/>
              </a:rPr>
              <a:t>?</a:t>
            </a:r>
          </a:p>
          <a:p>
            <a:pPr lvl="0" indent="444500"/>
            <a:r>
              <a:rPr kumimoji="0" lang="uk-UA" altLang="en-US" sz="2000" dirty="0">
                <a:cs typeface="Arial" panose="020B0604020202020204" pitchFamily="34" charset="0"/>
              </a:rPr>
              <a:t>14.	Назвіть переваги плат і коли доцільно їх використовувати</a:t>
            </a:r>
            <a:r>
              <a:rPr kumimoji="0" lang="uk-UA" altLang="en-US" sz="2000" dirty="0" smtClean="0">
                <a:cs typeface="Arial" panose="020B0604020202020204" pitchFamily="34" charset="0"/>
              </a:rPr>
              <a:t>?</a:t>
            </a:r>
            <a:endParaRPr kumimoji="0" lang="uk-UA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68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37454" y="997857"/>
            <a:ext cx="9144000" cy="602343"/>
          </a:xfrm>
        </p:spPr>
        <p:txBody>
          <a:bodyPr>
            <a:noAutofit/>
          </a:bodyPr>
          <a:lstStyle/>
          <a:p>
            <a:pPr algn="ctr"/>
            <a:r>
              <a:rPr lang="uk-UA" alt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Дякую за увагу!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514600"/>
            <a:ext cx="5065558" cy="343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0751" y="3238857"/>
            <a:ext cx="910349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444500" algn="ctr"/>
            <a:endParaRPr kumimoji="0" lang="uk-UA" altLang="en-US" sz="1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134620" marR="238125" indent="499745" algn="just">
              <a:spcAft>
                <a:spcPts val="0"/>
              </a:spcAft>
            </a:pP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uk-UA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3" y="191069"/>
            <a:ext cx="913945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620" marR="237490" indent="449580">
              <a:spcAft>
                <a:spcPts val="0"/>
              </a:spcAft>
            </a:pPr>
            <a:r>
              <a:rPr lang="uk-UA" b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1. Визначення системних блоків і модулів</a:t>
            </a:r>
          </a:p>
          <a:p>
            <a:pPr marL="134620" marR="237490" indent="449580" algn="just">
              <a:spcAft>
                <a:spcPts val="0"/>
              </a:spcAft>
            </a:pPr>
            <a:r>
              <a:rPr lang="ru-RU" dirty="0" smtClean="0">
                <a:ea typeface="Times New Roman" panose="02020603050405020304" pitchFamily="18" charset="0"/>
              </a:rPr>
              <a:t> </a:t>
            </a:r>
            <a:endParaRPr lang="uk-UA" dirty="0" smtClean="0">
              <a:ea typeface="Times New Roman" panose="02020603050405020304" pitchFamily="18" charset="0"/>
            </a:endParaRPr>
          </a:p>
          <a:p>
            <a:pPr marL="134620" marR="237490" indent="449580" algn="just">
              <a:spcAft>
                <a:spcPts val="0"/>
              </a:spcAft>
            </a:pPr>
            <a:r>
              <a:rPr lang="uk-UA" dirty="0" smtClean="0">
                <a:ea typeface="Times New Roman" panose="02020603050405020304" pitchFamily="18" charset="0"/>
              </a:rPr>
              <a:t>Основні мікропроцесорні засоби:</a:t>
            </a:r>
          </a:p>
          <a:p>
            <a:pPr marL="134620" marR="237490" indent="449580" algn="just">
              <a:spcAft>
                <a:spcPts val="0"/>
              </a:spcAft>
            </a:pPr>
            <a:endParaRPr lang="uk-UA" dirty="0" smtClean="0">
              <a:ea typeface="Times New Roman" panose="02020603050405020304" pitchFamily="18" charset="0"/>
            </a:endParaRPr>
          </a:p>
          <a:p>
            <a:pPr marL="477520" marR="237490" indent="-342900" algn="just">
              <a:spcAft>
                <a:spcPts val="0"/>
              </a:spcAft>
              <a:buFontTx/>
              <a:buChar char="-"/>
            </a:pPr>
            <a:r>
              <a:rPr lang="uk-UA" dirty="0" err="1" smtClean="0">
                <a:ea typeface="Times New Roman" panose="02020603050405020304" pitchFamily="18" charset="0"/>
              </a:rPr>
              <a:t>однокристальні</a:t>
            </a:r>
            <a:r>
              <a:rPr lang="uk-UA" spc="5" dirty="0" smtClean="0">
                <a:ea typeface="Times New Roman" panose="02020603050405020304" pitchFamily="18" charset="0"/>
              </a:rPr>
              <a:t> </a:t>
            </a:r>
            <a:r>
              <a:rPr lang="uk-UA" dirty="0" err="1">
                <a:ea typeface="Times New Roman" panose="02020603050405020304" pitchFamily="18" charset="0"/>
              </a:rPr>
              <a:t>мікроЕОМ</a:t>
            </a:r>
            <a:r>
              <a:rPr lang="uk-UA" spc="-385" dirty="0">
                <a:ea typeface="Times New Roman" panose="02020603050405020304" pitchFamily="18" charset="0"/>
              </a:rPr>
              <a:t> </a:t>
            </a:r>
            <a:r>
              <a:rPr lang="uk-UA" dirty="0">
                <a:ea typeface="Times New Roman" panose="02020603050405020304" pitchFamily="18" charset="0"/>
              </a:rPr>
              <a:t>(ОЕОМ) </a:t>
            </a:r>
            <a:r>
              <a:rPr lang="uk-UA" dirty="0" smtClean="0">
                <a:ea typeface="Times New Roman" panose="02020603050405020304" pitchFamily="18" charset="0"/>
              </a:rPr>
              <a:t>або інша назва</a:t>
            </a:r>
          </a:p>
          <a:p>
            <a:pPr marL="477520" marR="237490" indent="-342900" algn="just">
              <a:spcAft>
                <a:spcPts val="0"/>
              </a:spcAft>
              <a:buFontTx/>
              <a:buChar char="-"/>
            </a:pPr>
            <a:r>
              <a:rPr lang="uk-UA" dirty="0" smtClean="0">
                <a:ea typeface="Times New Roman" panose="02020603050405020304" pitchFamily="18" charset="0"/>
              </a:rPr>
              <a:t> </a:t>
            </a:r>
            <a:r>
              <a:rPr lang="uk-UA" dirty="0" err="1">
                <a:ea typeface="Times New Roman" panose="02020603050405020304" pitchFamily="18" charset="0"/>
              </a:rPr>
              <a:t>однокристальні</a:t>
            </a:r>
            <a:r>
              <a:rPr lang="uk-UA" b="1" dirty="0">
                <a:solidFill>
                  <a:srgbClr val="0070C0"/>
                </a:solidFill>
                <a:ea typeface="Times New Roman" panose="02020603050405020304" pitchFamily="18" charset="0"/>
              </a:rPr>
              <a:t> мікропроцесорні</a:t>
            </a:r>
            <a:r>
              <a:rPr lang="uk-UA" b="1" spc="5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0070C0"/>
                </a:solidFill>
                <a:ea typeface="Times New Roman" panose="02020603050405020304" pitchFamily="18" charset="0"/>
              </a:rPr>
              <a:t>контролери</a:t>
            </a:r>
            <a:r>
              <a:rPr lang="uk-UA" b="1" spc="5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uk-UA" dirty="0" smtClean="0">
                <a:ea typeface="Times New Roman" panose="02020603050405020304" pitchFamily="18" charset="0"/>
              </a:rPr>
              <a:t>або</a:t>
            </a:r>
          </a:p>
          <a:p>
            <a:pPr marL="477520" marR="237490" indent="-342900" algn="just">
              <a:spcAft>
                <a:spcPts val="0"/>
              </a:spcAft>
              <a:buFontTx/>
              <a:buChar char="-"/>
            </a:pPr>
            <a:r>
              <a:rPr lang="uk-UA" spc="5" dirty="0" smtClean="0">
                <a:ea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0070C0"/>
                </a:solidFill>
                <a:ea typeface="Times New Roman" panose="02020603050405020304" pitchFamily="18" charset="0"/>
              </a:rPr>
              <a:t>мікроконтролери</a:t>
            </a:r>
            <a:r>
              <a:rPr lang="uk-UA" b="1" spc="5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0070C0"/>
                </a:solidFill>
                <a:ea typeface="Times New Roman" panose="02020603050405020304" pitchFamily="18" charset="0"/>
              </a:rPr>
              <a:t>(</a:t>
            </a:r>
            <a:r>
              <a:rPr lang="uk-UA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embedded</a:t>
            </a:r>
            <a:r>
              <a:rPr lang="uk-UA" b="1" spc="5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microcontrollers</a:t>
            </a:r>
            <a:r>
              <a:rPr lang="uk-UA" b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)</a:t>
            </a:r>
          </a:p>
          <a:p>
            <a:pPr marL="477520" marR="237490" indent="-342900" algn="just">
              <a:spcAft>
                <a:spcPts val="0"/>
              </a:spcAft>
              <a:buFontTx/>
              <a:buChar char="-"/>
            </a:pPr>
            <a:endParaRPr lang="uk-UA" b="1" spc="5" dirty="0" smtClean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 marL="133350" marR="237490" indent="398463" algn="just">
              <a:spcAft>
                <a:spcPts val="0"/>
              </a:spcAft>
            </a:pPr>
            <a:r>
              <a:rPr lang="uk-UA" dirty="0" smtClean="0">
                <a:ea typeface="Times New Roman" panose="02020603050405020304" pitchFamily="18" charset="0"/>
              </a:rPr>
              <a:t>Призначення - </a:t>
            </a:r>
            <a:r>
              <a:rPr lang="uk-UA" b="1" dirty="0" smtClean="0">
                <a:ea typeface="Times New Roman" panose="02020603050405020304" pitchFamily="18" charset="0"/>
              </a:rPr>
              <a:t>"</a:t>
            </a:r>
            <a:r>
              <a:rPr lang="uk-UA" b="1" dirty="0">
                <a:ea typeface="Times New Roman" panose="02020603050405020304" pitchFamily="18" charset="0"/>
              </a:rPr>
              <a:t>інтелектуалізації"</a:t>
            </a:r>
            <a:r>
              <a:rPr lang="uk-UA" b="1" spc="-45" dirty="0">
                <a:ea typeface="Times New Roman" panose="02020603050405020304" pitchFamily="18" charset="0"/>
              </a:rPr>
              <a:t> </a:t>
            </a:r>
            <a:r>
              <a:rPr lang="uk-UA" dirty="0" smtClean="0">
                <a:ea typeface="Times New Roman" panose="02020603050405020304" pitchFamily="18" charset="0"/>
              </a:rPr>
              <a:t>різного обладнання.</a:t>
            </a:r>
          </a:p>
          <a:p>
            <a:pPr marL="133350" marR="237490" indent="398463" algn="just">
              <a:spcAft>
                <a:spcPts val="0"/>
              </a:spcAft>
            </a:pPr>
            <a:endParaRPr lang="en-US" dirty="0">
              <a:ea typeface="Times New Roman" panose="02020603050405020304" pitchFamily="18" charset="0"/>
            </a:endParaRPr>
          </a:p>
          <a:p>
            <a:pPr marL="134620" marR="236220" indent="449580" algn="just">
              <a:spcBef>
                <a:spcPts val="5"/>
              </a:spcBef>
              <a:spcAft>
                <a:spcPts val="0"/>
              </a:spcAft>
            </a:pPr>
            <a:r>
              <a:rPr lang="uk-UA" b="1" dirty="0">
                <a:solidFill>
                  <a:srgbClr val="0070C0"/>
                </a:solidFill>
                <a:ea typeface="Times New Roman" panose="02020603050405020304" pitchFamily="18" charset="0"/>
              </a:rPr>
              <a:t>Мікроконтролери</a:t>
            </a:r>
            <a:r>
              <a:rPr lang="uk-UA" b="1" spc="-55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0070C0"/>
                </a:solidFill>
                <a:ea typeface="Times New Roman" panose="02020603050405020304" pitchFamily="18" charset="0"/>
              </a:rPr>
              <a:t>(МК)</a:t>
            </a:r>
            <a:r>
              <a:rPr lang="uk-UA" b="1" spc="-6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uk-UA" dirty="0">
                <a:ea typeface="Times New Roman" panose="02020603050405020304" pitchFamily="18" charset="0"/>
              </a:rPr>
              <a:t>орієнтовані</a:t>
            </a:r>
            <a:r>
              <a:rPr lang="uk-UA" spc="-50" dirty="0">
                <a:ea typeface="Times New Roman" panose="02020603050405020304" pitchFamily="18" charset="0"/>
              </a:rPr>
              <a:t> </a:t>
            </a:r>
            <a:r>
              <a:rPr lang="uk-UA" dirty="0">
                <a:ea typeface="Times New Roman" panose="02020603050405020304" pitchFamily="18" charset="0"/>
              </a:rPr>
              <a:t>на</a:t>
            </a:r>
            <a:r>
              <a:rPr lang="uk-UA" spc="-55" dirty="0">
                <a:ea typeface="Times New Roman" panose="02020603050405020304" pitchFamily="18" charset="0"/>
              </a:rPr>
              <a:t> </a:t>
            </a:r>
            <a:r>
              <a:rPr lang="uk-UA" dirty="0">
                <a:ea typeface="Times New Roman" panose="02020603050405020304" pitchFamily="18" charset="0"/>
              </a:rPr>
              <a:t>виконання,</a:t>
            </a:r>
            <a:r>
              <a:rPr lang="uk-UA" spc="-55" dirty="0">
                <a:ea typeface="Times New Roman" panose="02020603050405020304" pitchFamily="18" charset="0"/>
              </a:rPr>
              <a:t> </a:t>
            </a:r>
            <a:r>
              <a:rPr lang="uk-UA" dirty="0">
                <a:ea typeface="Times New Roman" panose="02020603050405020304" pitchFamily="18" charset="0"/>
              </a:rPr>
              <a:t>в</a:t>
            </a:r>
            <a:r>
              <a:rPr lang="uk-UA" spc="-35" dirty="0">
                <a:ea typeface="Times New Roman" panose="02020603050405020304" pitchFamily="18" charset="0"/>
              </a:rPr>
              <a:t> </a:t>
            </a:r>
            <a:r>
              <a:rPr lang="uk-UA" dirty="0">
                <a:ea typeface="Times New Roman" panose="02020603050405020304" pitchFamily="18" charset="0"/>
              </a:rPr>
              <a:t>першу</a:t>
            </a:r>
            <a:r>
              <a:rPr lang="uk-UA" spc="-60" dirty="0">
                <a:ea typeface="Times New Roman" panose="02020603050405020304" pitchFamily="18" charset="0"/>
              </a:rPr>
              <a:t> </a:t>
            </a:r>
            <a:r>
              <a:rPr lang="uk-UA" dirty="0">
                <a:ea typeface="Times New Roman" panose="02020603050405020304" pitchFamily="18" charset="0"/>
              </a:rPr>
              <a:t>чергу,</a:t>
            </a:r>
            <a:r>
              <a:rPr lang="uk-UA" spc="-390" dirty="0">
                <a:ea typeface="Times New Roman" panose="02020603050405020304" pitchFamily="18" charset="0"/>
              </a:rPr>
              <a:t> </a:t>
            </a:r>
            <a:r>
              <a:rPr lang="uk-UA" dirty="0">
                <a:ea typeface="Times New Roman" panose="02020603050405020304" pitchFamily="18" charset="0"/>
              </a:rPr>
              <a:t>функцій </a:t>
            </a:r>
            <a:r>
              <a:rPr lang="uk-UA" b="1" dirty="0">
                <a:solidFill>
                  <a:srgbClr val="0070C0"/>
                </a:solidFill>
                <a:ea typeface="Times New Roman" panose="02020603050405020304" pitchFamily="18" charset="0"/>
              </a:rPr>
              <a:t>керування з різними пристроями</a:t>
            </a:r>
            <a:r>
              <a:rPr lang="uk-UA" dirty="0">
                <a:ea typeface="Times New Roman" panose="02020603050405020304" pitchFamily="18" charset="0"/>
              </a:rPr>
              <a:t>. </a:t>
            </a:r>
            <a:endParaRPr lang="uk-UA" dirty="0" smtClean="0">
              <a:ea typeface="Times New Roman" panose="02020603050405020304" pitchFamily="18" charset="0"/>
            </a:endParaRPr>
          </a:p>
          <a:p>
            <a:pPr marL="134620" marR="236220" indent="449580" algn="just">
              <a:spcBef>
                <a:spcPts val="5"/>
              </a:spcBef>
              <a:spcAft>
                <a:spcPts val="0"/>
              </a:spcAft>
            </a:pPr>
            <a:endParaRPr lang="uk-UA" dirty="0" smtClean="0">
              <a:ea typeface="Times New Roman" panose="02020603050405020304" pitchFamily="18" charset="0"/>
            </a:endParaRPr>
          </a:p>
          <a:p>
            <a:pPr marL="134620" marR="236220" indent="449580" algn="just">
              <a:spcBef>
                <a:spcPts val="5"/>
              </a:spcBef>
              <a:spcAft>
                <a:spcPts val="0"/>
              </a:spcAft>
            </a:pPr>
            <a:r>
              <a:rPr lang="uk-UA" dirty="0" smtClean="0">
                <a:ea typeface="Times New Roman" panose="02020603050405020304" pitchFamily="18" charset="0"/>
              </a:rPr>
              <a:t>Отже, назва </a:t>
            </a:r>
            <a:r>
              <a:rPr lang="uk-UA" dirty="0">
                <a:ea typeface="Times New Roman" panose="02020603050405020304" pitchFamily="18" charset="0"/>
              </a:rPr>
              <a:t>- </a:t>
            </a:r>
            <a:r>
              <a:rPr lang="uk-UA" b="1" dirty="0">
                <a:solidFill>
                  <a:srgbClr val="0070C0"/>
                </a:solidFill>
                <a:ea typeface="Times New Roman" panose="02020603050405020304" pitchFamily="18" charset="0"/>
              </a:rPr>
              <a:t>«</a:t>
            </a:r>
            <a:r>
              <a:rPr lang="uk-UA" b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мікроконтролери</a:t>
            </a:r>
            <a:r>
              <a:rPr lang="uk-UA" b="1" dirty="0">
                <a:solidFill>
                  <a:srgbClr val="0070C0"/>
                </a:solidFill>
                <a:ea typeface="Times New Roman" panose="02020603050405020304" pitchFamily="18" charset="0"/>
              </a:rPr>
              <a:t>». </a:t>
            </a:r>
            <a:endParaRPr lang="uk-UA" b="1" dirty="0" smtClean="0">
              <a:solidFill>
                <a:srgbClr val="0070C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37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0751" y="3238857"/>
            <a:ext cx="910349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444500" algn="ctr"/>
            <a:endParaRPr kumimoji="0" lang="uk-UA" altLang="en-US" sz="1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134620" marR="238125" indent="499745" algn="just">
              <a:spcAft>
                <a:spcPts val="0"/>
              </a:spcAft>
            </a:pP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uk-UA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3" y="191069"/>
            <a:ext cx="9139451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620" marR="237490" indent="449580">
              <a:spcAft>
                <a:spcPts val="0"/>
              </a:spcAft>
            </a:pPr>
            <a:r>
              <a:rPr lang="uk-UA" sz="1600" b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1. Визначення системних блоків і модулів</a:t>
            </a:r>
          </a:p>
          <a:p>
            <a:pPr marL="134620" marR="236855" indent="449580" algn="just">
              <a:spcBef>
                <a:spcPts val="5"/>
              </a:spcBef>
              <a:spcAft>
                <a:spcPts val="0"/>
              </a:spcAft>
            </a:pPr>
            <a:r>
              <a:rPr lang="uk-UA" dirty="0" smtClean="0">
                <a:ea typeface="Times New Roman" panose="02020603050405020304" pitchFamily="18" charset="0"/>
              </a:rPr>
              <a:t>Однокристальний </a:t>
            </a:r>
            <a:r>
              <a:rPr lang="uk-UA" dirty="0">
                <a:ea typeface="Times New Roman" panose="02020603050405020304" pitchFamily="18" charset="0"/>
              </a:rPr>
              <a:t>МК </a:t>
            </a:r>
            <a:r>
              <a:rPr lang="uk-UA" dirty="0" smtClean="0">
                <a:ea typeface="Times New Roman" panose="02020603050405020304" pitchFamily="18" charset="0"/>
              </a:rPr>
              <a:t>- </a:t>
            </a:r>
            <a:r>
              <a:rPr lang="uk-UA" b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це </a:t>
            </a:r>
            <a:r>
              <a:rPr lang="uk-UA" b="1" dirty="0">
                <a:solidFill>
                  <a:srgbClr val="0070C0"/>
                </a:solidFill>
                <a:ea typeface="Times New Roman" panose="02020603050405020304" pitchFamily="18" charset="0"/>
              </a:rPr>
              <a:t>прилад</a:t>
            </a:r>
            <a:r>
              <a:rPr lang="uk-UA" dirty="0">
                <a:ea typeface="Times New Roman" panose="02020603050405020304" pitchFamily="18" charset="0"/>
              </a:rPr>
              <a:t>, </a:t>
            </a:r>
            <a:r>
              <a:rPr lang="uk-UA" dirty="0" err="1">
                <a:ea typeface="Times New Roman" panose="02020603050405020304" pitchFamily="18" charset="0"/>
              </a:rPr>
              <a:t>конструктивно</a:t>
            </a:r>
            <a:r>
              <a:rPr lang="uk-UA" dirty="0">
                <a:ea typeface="Times New Roman" panose="02020603050405020304" pitchFamily="18" charset="0"/>
              </a:rPr>
              <a:t> виконаний у </a:t>
            </a:r>
            <a:r>
              <a:rPr lang="uk-UA" b="1" dirty="0">
                <a:ea typeface="Times New Roman" panose="02020603050405020304" pitchFamily="18" charset="0"/>
              </a:rPr>
              <a:t>вигляді </a:t>
            </a:r>
            <a:r>
              <a:rPr lang="uk-UA" b="1" dirty="0" smtClean="0">
                <a:ea typeface="Times New Roman" panose="02020603050405020304" pitchFamily="18" charset="0"/>
              </a:rPr>
              <a:t>ВІС, </a:t>
            </a:r>
            <a:r>
              <a:rPr lang="uk-UA" dirty="0" smtClean="0">
                <a:ea typeface="Times New Roman" panose="02020603050405020304" pitchFamily="18" charset="0"/>
              </a:rPr>
              <a:t>включає всі </a:t>
            </a:r>
            <a:r>
              <a:rPr lang="uk-UA" dirty="0">
                <a:ea typeface="Times New Roman" panose="02020603050405020304" pitchFamily="18" charset="0"/>
              </a:rPr>
              <a:t>складові </a:t>
            </a:r>
            <a:r>
              <a:rPr lang="uk-UA" dirty="0" smtClean="0">
                <a:ea typeface="Times New Roman" panose="02020603050405020304" pitchFamily="18" charset="0"/>
              </a:rPr>
              <a:t>частини: </a:t>
            </a:r>
          </a:p>
          <a:p>
            <a:pPr marL="134620" marR="236855" indent="449580" algn="just">
              <a:spcBef>
                <a:spcPts val="5"/>
              </a:spcBef>
              <a:spcAft>
                <a:spcPts val="0"/>
              </a:spcAft>
            </a:pPr>
            <a:r>
              <a:rPr lang="uk-UA" dirty="0" smtClean="0">
                <a:ea typeface="Times New Roman" panose="02020603050405020304" pitchFamily="18" charset="0"/>
              </a:rPr>
              <a:t>мікро ЕОМ</a:t>
            </a:r>
            <a:r>
              <a:rPr lang="uk-UA" dirty="0">
                <a:ea typeface="Times New Roman" panose="02020603050405020304" pitchFamily="18" charset="0"/>
              </a:rPr>
              <a:t>, </a:t>
            </a:r>
            <a:endParaRPr lang="uk-UA" dirty="0" smtClean="0">
              <a:ea typeface="Times New Roman" panose="02020603050405020304" pitchFamily="18" charset="0"/>
            </a:endParaRPr>
          </a:p>
          <a:p>
            <a:pPr marL="134620" marR="236855" indent="449580" algn="just">
              <a:spcBef>
                <a:spcPts val="5"/>
              </a:spcBef>
              <a:spcAft>
                <a:spcPts val="0"/>
              </a:spcAft>
            </a:pPr>
            <a:r>
              <a:rPr lang="uk-UA" dirty="0" smtClean="0">
                <a:ea typeface="Times New Roman" panose="02020603050405020304" pitchFamily="18" charset="0"/>
              </a:rPr>
              <a:t>пам'ять </a:t>
            </a:r>
            <a:r>
              <a:rPr lang="uk-UA" dirty="0">
                <a:ea typeface="Times New Roman" panose="02020603050405020304" pitchFamily="18" charset="0"/>
              </a:rPr>
              <a:t>програм </a:t>
            </a:r>
            <a:endParaRPr lang="uk-UA" dirty="0" smtClean="0">
              <a:ea typeface="Times New Roman" panose="02020603050405020304" pitchFamily="18" charset="0"/>
            </a:endParaRPr>
          </a:p>
          <a:p>
            <a:pPr marL="134620" marR="236855" indent="449580" algn="just">
              <a:spcBef>
                <a:spcPts val="5"/>
              </a:spcBef>
              <a:spcAft>
                <a:spcPts val="0"/>
              </a:spcAft>
            </a:pPr>
            <a:r>
              <a:rPr lang="uk-UA" dirty="0" smtClean="0">
                <a:ea typeface="Times New Roman" panose="02020603050405020304" pitchFamily="18" charset="0"/>
              </a:rPr>
              <a:t>пам'ять </a:t>
            </a:r>
            <a:r>
              <a:rPr lang="uk-UA" dirty="0">
                <a:ea typeface="Times New Roman" panose="02020603050405020304" pitchFamily="18" charset="0"/>
              </a:rPr>
              <a:t>даних, </a:t>
            </a:r>
            <a:endParaRPr lang="uk-UA" dirty="0" smtClean="0">
              <a:ea typeface="Times New Roman" panose="02020603050405020304" pitchFamily="18" charset="0"/>
            </a:endParaRPr>
          </a:p>
          <a:p>
            <a:pPr marL="134620" marR="236855" indent="449580" algn="just">
              <a:spcBef>
                <a:spcPts val="5"/>
              </a:spcBef>
              <a:spcAft>
                <a:spcPts val="0"/>
              </a:spcAft>
            </a:pPr>
            <a:r>
              <a:rPr lang="uk-UA" dirty="0" smtClean="0">
                <a:ea typeface="Times New Roman" panose="02020603050405020304" pitchFamily="18" charset="0"/>
              </a:rPr>
              <a:t>програмовані </a:t>
            </a:r>
            <a:r>
              <a:rPr lang="uk-UA" dirty="0" err="1">
                <a:ea typeface="Times New Roman" panose="02020603050405020304" pitchFamily="18" charset="0"/>
              </a:rPr>
              <a:t>інтерфейсні</a:t>
            </a:r>
            <a:r>
              <a:rPr lang="uk-UA" dirty="0">
                <a:ea typeface="Times New Roman" panose="02020603050405020304" pitchFamily="18" charset="0"/>
              </a:rPr>
              <a:t> схеми для зв'язку із зовнішнім середовищем.</a:t>
            </a:r>
          </a:p>
          <a:p>
            <a:pPr marL="134620" marR="236855" indent="449580" algn="just">
              <a:spcBef>
                <a:spcPts val="5"/>
              </a:spcBef>
              <a:spcAft>
                <a:spcPts val="0"/>
              </a:spcAft>
            </a:pPr>
            <a:r>
              <a:rPr lang="uk-UA" dirty="0" smtClean="0">
                <a:ea typeface="Times New Roman" panose="02020603050405020304" pitchFamily="18" charset="0"/>
              </a:rPr>
              <a:t>Мікроконтролер</a:t>
            </a:r>
            <a:r>
              <a:rPr lang="uk-UA" dirty="0">
                <a:ea typeface="Times New Roman" panose="02020603050405020304" pitchFamily="18" charset="0"/>
              </a:rPr>
              <a:t>, </a:t>
            </a:r>
            <a:r>
              <a:rPr lang="uk-UA" b="1" dirty="0">
                <a:solidFill>
                  <a:srgbClr val="0070C0"/>
                </a:solidFill>
                <a:ea typeface="Times New Roman" panose="02020603050405020304" pitchFamily="18" charset="0"/>
              </a:rPr>
              <a:t>на відміну </a:t>
            </a:r>
            <a:r>
              <a:rPr lang="uk-UA" dirty="0">
                <a:ea typeface="Times New Roman" panose="02020603050405020304" pitchFamily="18" charset="0"/>
              </a:rPr>
              <a:t>від </a:t>
            </a:r>
            <a:r>
              <a:rPr lang="uk-UA" dirty="0" smtClean="0">
                <a:ea typeface="Times New Roman" panose="02020603050405020304" pitchFamily="18" charset="0"/>
              </a:rPr>
              <a:t>мікропроцесора </a:t>
            </a:r>
            <a:r>
              <a:rPr lang="uk-UA" b="1" dirty="0" smtClean="0">
                <a:ea typeface="Times New Roman" panose="02020603050405020304" pitchFamily="18" charset="0"/>
              </a:rPr>
              <a:t>має</a:t>
            </a:r>
            <a:r>
              <a:rPr lang="uk-UA" b="1" spc="5" dirty="0" smtClean="0">
                <a:ea typeface="Times New Roman" panose="02020603050405020304" pitchFamily="18" charset="0"/>
              </a:rPr>
              <a:t> </a:t>
            </a:r>
            <a:r>
              <a:rPr lang="uk-UA" b="1" dirty="0">
                <a:ea typeface="Times New Roman" panose="02020603050405020304" pitchFamily="18" charset="0"/>
              </a:rPr>
              <a:t>невелику </a:t>
            </a:r>
            <a:r>
              <a:rPr lang="uk-UA" dirty="0">
                <a:ea typeface="Times New Roman" panose="02020603050405020304" pitchFamily="18" charset="0"/>
              </a:rPr>
              <a:t>розрядність (</a:t>
            </a:r>
            <a:r>
              <a:rPr lang="uk-UA" b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8-16 </a:t>
            </a:r>
            <a:r>
              <a:rPr lang="uk-UA" b="1" dirty="0">
                <a:solidFill>
                  <a:srgbClr val="0070C0"/>
                </a:solidFill>
                <a:ea typeface="Times New Roman" panose="02020603050405020304" pitchFamily="18" charset="0"/>
              </a:rPr>
              <a:t>біт</a:t>
            </a:r>
            <a:r>
              <a:rPr lang="uk-UA" dirty="0" smtClean="0">
                <a:ea typeface="Times New Roman" panose="02020603050405020304" pitchFamily="18" charset="0"/>
              </a:rPr>
              <a:t>)</a:t>
            </a:r>
          </a:p>
          <a:p>
            <a:pPr marL="134620" marR="236855" indent="449580" algn="just">
              <a:spcBef>
                <a:spcPts val="5"/>
              </a:spcBef>
              <a:spcAft>
                <a:spcPts val="0"/>
              </a:spcAft>
            </a:pPr>
            <a:r>
              <a:rPr lang="uk-UA" dirty="0" smtClean="0">
                <a:ea typeface="Times New Roman" panose="02020603050405020304" pitchFamily="18" charset="0"/>
              </a:rPr>
              <a:t>Але великий </a:t>
            </a:r>
            <a:r>
              <a:rPr lang="uk-UA" b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набір </a:t>
            </a:r>
            <a:r>
              <a:rPr lang="uk-UA" b="1" dirty="0">
                <a:solidFill>
                  <a:srgbClr val="0070C0"/>
                </a:solidFill>
                <a:ea typeface="Times New Roman" panose="02020603050405020304" pitchFamily="18" charset="0"/>
              </a:rPr>
              <a:t>команд </a:t>
            </a:r>
            <a:r>
              <a:rPr lang="uk-UA" b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маніпулювання</a:t>
            </a:r>
            <a:r>
              <a:rPr lang="uk-UA" b="1" spc="5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uk-UA" dirty="0">
                <a:ea typeface="Times New Roman" panose="02020603050405020304" pitchFamily="18" charset="0"/>
              </a:rPr>
              <a:t>окремими</a:t>
            </a:r>
            <a:r>
              <a:rPr lang="uk-UA" spc="5" dirty="0">
                <a:ea typeface="Times New Roman" panose="02020603050405020304" pitchFamily="18" charset="0"/>
              </a:rPr>
              <a:t> </a:t>
            </a:r>
            <a:r>
              <a:rPr lang="uk-UA" dirty="0">
                <a:ea typeface="Times New Roman" panose="02020603050405020304" pitchFamily="18" charset="0"/>
              </a:rPr>
              <a:t>бітами.</a:t>
            </a:r>
            <a:r>
              <a:rPr lang="uk-UA" spc="5" dirty="0">
                <a:ea typeface="Times New Roman" panose="02020603050405020304" pitchFamily="18" charset="0"/>
              </a:rPr>
              <a:t> </a:t>
            </a:r>
            <a:r>
              <a:rPr lang="uk-UA" b="1" dirty="0">
                <a:ea typeface="Times New Roman" panose="02020603050405020304" pitchFamily="18" charset="0"/>
              </a:rPr>
              <a:t>Бітові</a:t>
            </a:r>
            <a:r>
              <a:rPr lang="uk-UA" b="1" spc="5" dirty="0">
                <a:ea typeface="Times New Roman" panose="02020603050405020304" pitchFamily="18" charset="0"/>
              </a:rPr>
              <a:t> </a:t>
            </a:r>
            <a:r>
              <a:rPr lang="uk-UA" b="1" dirty="0">
                <a:ea typeface="Times New Roman" panose="02020603050405020304" pitchFamily="18" charset="0"/>
              </a:rPr>
              <a:t>команди</a:t>
            </a:r>
            <a:r>
              <a:rPr lang="uk-UA" b="1" spc="5" dirty="0">
                <a:ea typeface="Times New Roman" panose="02020603050405020304" pitchFamily="18" charset="0"/>
              </a:rPr>
              <a:t> </a:t>
            </a:r>
            <a:r>
              <a:rPr lang="uk-UA" dirty="0">
                <a:ea typeface="Times New Roman" panose="02020603050405020304" pitchFamily="18" charset="0"/>
              </a:rPr>
              <a:t>дають</a:t>
            </a:r>
            <a:r>
              <a:rPr lang="uk-UA" spc="5" dirty="0">
                <a:ea typeface="Times New Roman" panose="02020603050405020304" pitchFamily="18" charset="0"/>
              </a:rPr>
              <a:t> </a:t>
            </a:r>
            <a:r>
              <a:rPr lang="uk-UA" dirty="0">
                <a:ea typeface="Times New Roman" panose="02020603050405020304" pitchFamily="18" charset="0"/>
              </a:rPr>
              <a:t>можливість</a:t>
            </a:r>
            <a:r>
              <a:rPr lang="uk-UA" spc="5" dirty="0">
                <a:ea typeface="Times New Roman" panose="02020603050405020304" pitchFamily="18" charset="0"/>
              </a:rPr>
              <a:t> </a:t>
            </a:r>
            <a:r>
              <a:rPr lang="uk-UA" dirty="0">
                <a:ea typeface="Times New Roman" panose="02020603050405020304" pitchFamily="18" charset="0"/>
              </a:rPr>
              <a:t>управляти</a:t>
            </a:r>
            <a:r>
              <a:rPr lang="uk-UA" spc="-385" dirty="0">
                <a:ea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0070C0"/>
                </a:solidFill>
                <a:ea typeface="Times New Roman" panose="02020603050405020304" pitchFamily="18" charset="0"/>
              </a:rPr>
              <a:t>дискретним</a:t>
            </a:r>
            <a:r>
              <a:rPr lang="uk-UA" b="1" spc="5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обладнанням</a:t>
            </a:r>
            <a:r>
              <a:rPr lang="uk-UA" dirty="0" smtClean="0">
                <a:ea typeface="Times New Roman" panose="02020603050405020304" pitchFamily="18" charset="0"/>
              </a:rPr>
              <a:t>:</a:t>
            </a:r>
            <a:r>
              <a:rPr lang="uk-UA" spc="5" dirty="0" smtClean="0">
                <a:ea typeface="Times New Roman" panose="02020603050405020304" pitchFamily="18" charset="0"/>
              </a:rPr>
              <a:t> </a:t>
            </a:r>
          </a:p>
          <a:p>
            <a:pPr marL="134620" marR="236855" indent="449580" algn="just">
              <a:spcBef>
                <a:spcPts val="5"/>
              </a:spcBef>
              <a:spcAft>
                <a:spcPts val="0"/>
              </a:spcAft>
            </a:pPr>
            <a:r>
              <a:rPr lang="uk-UA" dirty="0" smtClean="0">
                <a:ea typeface="Times New Roman" panose="02020603050405020304" pitchFamily="18" charset="0"/>
              </a:rPr>
              <a:t>(</a:t>
            </a:r>
            <a:r>
              <a:rPr lang="uk-UA" dirty="0">
                <a:ea typeface="Times New Roman" panose="02020603050405020304" pitchFamily="18" charset="0"/>
              </a:rPr>
              <a:t>підняти/опустити</a:t>
            </a:r>
            <a:r>
              <a:rPr lang="uk-UA" spc="5" dirty="0">
                <a:ea typeface="Times New Roman" panose="02020603050405020304" pitchFamily="18" charset="0"/>
              </a:rPr>
              <a:t> </a:t>
            </a:r>
            <a:r>
              <a:rPr lang="uk-UA" dirty="0">
                <a:ea typeface="Times New Roman" panose="02020603050405020304" pitchFamily="18" charset="0"/>
              </a:rPr>
              <a:t>шлагбаум,</a:t>
            </a:r>
            <a:r>
              <a:rPr lang="uk-UA" spc="5" dirty="0">
                <a:ea typeface="Times New Roman" panose="02020603050405020304" pitchFamily="18" charset="0"/>
              </a:rPr>
              <a:t> </a:t>
            </a:r>
            <a:r>
              <a:rPr lang="uk-UA" dirty="0" smtClean="0">
                <a:ea typeface="Times New Roman" panose="02020603050405020304" pitchFamily="18" charset="0"/>
              </a:rPr>
              <a:t>включити/вимкнути</a:t>
            </a:r>
            <a:r>
              <a:rPr lang="uk-UA" spc="5" dirty="0" smtClean="0">
                <a:ea typeface="Times New Roman" panose="02020603050405020304" pitchFamily="18" charset="0"/>
              </a:rPr>
              <a:t> </a:t>
            </a:r>
            <a:r>
              <a:rPr lang="uk-UA" dirty="0">
                <a:ea typeface="Times New Roman" panose="02020603050405020304" pitchFamily="18" charset="0"/>
              </a:rPr>
              <a:t>лампу,</a:t>
            </a:r>
            <a:r>
              <a:rPr lang="uk-UA" spc="5" dirty="0">
                <a:ea typeface="Times New Roman" panose="02020603050405020304" pitchFamily="18" charset="0"/>
              </a:rPr>
              <a:t> </a:t>
            </a:r>
            <a:r>
              <a:rPr lang="uk-UA" dirty="0">
                <a:ea typeface="Times New Roman" panose="02020603050405020304" pitchFamily="18" charset="0"/>
              </a:rPr>
              <a:t>нагрівач,</a:t>
            </a:r>
            <a:r>
              <a:rPr lang="uk-UA" spc="5" dirty="0">
                <a:ea typeface="Times New Roman" panose="02020603050405020304" pitchFamily="18" charset="0"/>
              </a:rPr>
              <a:t> </a:t>
            </a:r>
            <a:r>
              <a:rPr lang="uk-UA" dirty="0">
                <a:ea typeface="Times New Roman" panose="02020603050405020304" pitchFamily="18" charset="0"/>
              </a:rPr>
              <a:t>запустити/зупинити</a:t>
            </a:r>
            <a:r>
              <a:rPr lang="uk-UA" spc="5" dirty="0">
                <a:ea typeface="Times New Roman" panose="02020603050405020304" pitchFamily="18" charset="0"/>
              </a:rPr>
              <a:t> </a:t>
            </a:r>
            <a:r>
              <a:rPr lang="uk-UA" dirty="0">
                <a:ea typeface="Times New Roman" panose="02020603050405020304" pitchFamily="18" charset="0"/>
              </a:rPr>
              <a:t>двигун,</a:t>
            </a:r>
            <a:r>
              <a:rPr lang="uk-UA" spc="5" dirty="0">
                <a:ea typeface="Times New Roman" panose="02020603050405020304" pitchFamily="18" charset="0"/>
              </a:rPr>
              <a:t> </a:t>
            </a:r>
            <a:r>
              <a:rPr lang="uk-UA" dirty="0" smtClean="0">
                <a:ea typeface="Times New Roman" panose="02020603050405020304" pitchFamily="18" charset="0"/>
              </a:rPr>
              <a:t>відкрити/закрити</a:t>
            </a:r>
            <a:r>
              <a:rPr lang="uk-UA" spc="-15" dirty="0" smtClean="0">
                <a:ea typeface="Times New Roman" panose="02020603050405020304" pitchFamily="18" charset="0"/>
              </a:rPr>
              <a:t> </a:t>
            </a:r>
            <a:r>
              <a:rPr lang="uk-UA" dirty="0">
                <a:ea typeface="Times New Roman" panose="02020603050405020304" pitchFamily="18" charset="0"/>
              </a:rPr>
              <a:t>клапан,</a:t>
            </a:r>
            <a:r>
              <a:rPr lang="uk-UA" spc="-10" dirty="0">
                <a:ea typeface="Times New Roman" panose="02020603050405020304" pitchFamily="18" charset="0"/>
              </a:rPr>
              <a:t> </a:t>
            </a:r>
            <a:r>
              <a:rPr lang="uk-UA" spc="-10" dirty="0" smtClean="0">
                <a:ea typeface="Times New Roman" panose="02020603050405020304" pitchFamily="18" charset="0"/>
              </a:rPr>
              <a:t>та </a:t>
            </a:r>
            <a:r>
              <a:rPr lang="uk-UA" dirty="0">
                <a:ea typeface="Times New Roman" panose="02020603050405020304" pitchFamily="18" charset="0"/>
              </a:rPr>
              <a:t>ін.).</a:t>
            </a:r>
            <a:endParaRPr lang="en-US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25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0502" y="259307"/>
            <a:ext cx="9103498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34620" marR="231775" indent="449580" algn="just">
              <a:spcAft>
                <a:spcPts val="0"/>
              </a:spcAft>
            </a:pPr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Шина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модуль, що призначений для зв'язку блоків і пристроїв системи в єдине ціле. Фізично шина є набір електричних провідників. Дані по шині передаються у вигляді слів, що є групою бітів.</a:t>
            </a:r>
          </a:p>
          <a:p>
            <a:pPr marL="134620" marR="231775" indent="44958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Усі основні блоки мікропроцесорного комплекту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від'єднуються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 єдиної паралельної шини, яка називається системною шиною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SB (System Bus).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Системна шина містить три шини: адреси, даних і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керування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34620" marR="231775" indent="449580" algn="just">
              <a:spcAft>
                <a:spcPts val="0"/>
              </a:spcAft>
            </a:pPr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Шина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адреси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AB (Address Bus)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є однонапрямленою і призначена для передавання адреси комірки пам’яті або пристрою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введення/виведення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Напрямок передавання по шині адреси – від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мікропроцесора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 зовнішніх пристроїв. Приклади умовних позначень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однонапрямленої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паралельної шини наведені на рис.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01,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якому стрілка вказує напрямок передавання</a:t>
            </a:r>
          </a:p>
          <a:p>
            <a:pPr marL="134620" marR="231775" indent="449580" algn="just">
              <a:spcAft>
                <a:spcPts val="0"/>
              </a:spcAft>
            </a:pP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48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0" name="image1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15" y="204716"/>
            <a:ext cx="8118168" cy="109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257" y="958334"/>
            <a:ext cx="89916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8763" marR="0" lvl="0" indent="-1079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 01. Варіанти умовних позначень однонапрямленої паралельної 16 - розрядної шини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Кількість 16 на рис.</a:t>
            </a:r>
            <a:r>
              <a:rPr kumimoji="0" lang="uk-UA" alt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01</a:t>
            </a:r>
            <a:r>
              <a:rPr kumimoji="0" lang="uk-UA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характеризує розрядність шини. </a:t>
            </a:r>
            <a:r>
              <a:rPr kumimoji="0" lang="uk-UA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Зазначимо</a:t>
            </a:r>
            <a:r>
              <a:rPr kumimoji="0" lang="uk-UA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що допускається позначення шин і без наведення розрядності.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Шина даних DB (</a:t>
            </a:r>
            <a:r>
              <a:rPr kumimoji="0" lang="uk-UA" altLang="en-US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kumimoji="0" lang="uk-UA" altLang="en-US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en-US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</a:t>
            </a:r>
            <a:r>
              <a:rPr kumimoji="0" lang="uk-UA" altLang="en-US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uk-UA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kumimoji="0" lang="uk-UA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двоспрямована</a:t>
            </a:r>
            <a:r>
              <a:rPr kumimoji="0" lang="uk-UA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напрямленою і при- значена для передавання даних між блоками мікропроцесорної </a:t>
            </a:r>
            <a:r>
              <a:rPr kumimoji="0" lang="uk-UA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kumimoji="0" lang="uk-UA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Інформація по одних і тих самих лініях DB може передаватися у двох напрямках - як до мікропроцесора, так і від нього.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7100" y="5029200"/>
            <a:ext cx="851398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uk-UA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uk-UA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Варіанти умовних позначень </a:t>
            </a:r>
            <a:r>
              <a:rPr kumimoji="0" lang="uk-UA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двоспрямованої</a:t>
            </a:r>
            <a:r>
              <a:rPr kumimoji="0" lang="uk-UA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шини наведені на рис. 02.</a:t>
            </a:r>
            <a:endParaRPr kumimoji="0" lang="uk-UA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71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2133600"/>
            <a:ext cx="89916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820545" marR="231775" indent="-977265">
              <a:spcBef>
                <a:spcPts val="345"/>
              </a:spcBef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Рис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4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02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pc="-2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Варіанти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умовних</a:t>
            </a:r>
            <a:r>
              <a:rPr lang="uk-UA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позначень</a:t>
            </a:r>
            <a:r>
              <a:rPr lang="uk-UA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двоспрямованої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паралельної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uk-UA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розрядної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шини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620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620" marR="238125" indent="449580" algn="just">
              <a:spcAft>
                <a:spcPts val="0"/>
              </a:spcAft>
            </a:pPr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Шина керування CB (</a:t>
            </a:r>
            <a:r>
              <a:rPr lang="uk-UA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Control</a:t>
            </a:r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Bus</a:t>
            </a:r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призначена для передавання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керуючих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сигналів.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620" marR="236855" indent="449580" algn="just">
              <a:spcBef>
                <a:spcPts val="1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Хоча напрямок керуючих сигналів може бути різним, однак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шина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керування не є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двоспрямованою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бо для сигналів різного напрямку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використовуються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окремі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лінії.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620" marR="234315" indent="44958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МПС керування доповнюється засобами сполучення (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узгодження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з об’єктом 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датчики, аналого-цифрові і цифро-аналогові </a:t>
            </a:r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перетворювачі</a:t>
            </a:r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b="1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виконавчі</a:t>
            </a:r>
            <a:r>
              <a:rPr lang="uk-UA" b="1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пристрої</a:t>
            </a:r>
            <a:r>
              <a:rPr lang="uk-UA" b="1" spc="-1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п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.).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39" y="457200"/>
            <a:ext cx="8554921" cy="103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8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" y="9282"/>
            <a:ext cx="8991600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34620" marR="238125" indent="449580" algn="ctr">
              <a:spcAft>
                <a:spcPts val="0"/>
              </a:spcAft>
            </a:pPr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Мікроконтролери </a:t>
            </a:r>
            <a:r>
              <a:rPr kumimoji="0"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AVR </a:t>
            </a:r>
            <a:r>
              <a:rPr kumimoji="0" lang="uk-UA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АВР</a:t>
            </a:r>
            <a:r>
              <a:rPr lang="uk-UA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134620" marR="238125" indent="449580" algn="ctr">
              <a:spcAft>
                <a:spcPts val="0"/>
              </a:spcAft>
            </a:pPr>
            <a:r>
              <a:rPr lang="uk-UA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2800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kumimoji="0" lang="uk-UA" alt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8-бітні мікроконтролери </a:t>
            </a:r>
            <a:r>
              <a:rPr kumimoji="0" lang="uk-UA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АВР </a:t>
            </a:r>
            <a:r>
              <a:rPr kumimoji="0" lang="uk-UA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AVR</a:t>
            </a:r>
            <a:r>
              <a:rPr kumimoji="0"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uk-UA" altLang="en-US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kumimoji="0"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Поява мікроконтролерів </a:t>
            </a:r>
            <a:r>
              <a:rPr kumimoji="0"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AVR </a:t>
            </a:r>
            <a:r>
              <a:rPr kumimoji="0" lang="uk-UA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це </a:t>
            </a:r>
            <a:r>
              <a:rPr kumimoji="0" lang="uk-UA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ідеї розробки так званого </a:t>
            </a:r>
            <a:r>
              <a:rPr kumimoji="0"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RISC-</a:t>
            </a:r>
            <a:r>
              <a:rPr kumimoji="0" lang="uk-UA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ядра.</a:t>
            </a:r>
            <a:r>
              <a:rPr kumimoji="0" lang="uk-UA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/>
            <a:r>
              <a:rPr kumimoji="0" lang="uk-UA" alt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Перше серійне виробництво </a:t>
            </a:r>
            <a:r>
              <a:rPr kumimoji="0" lang="uk-UA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АВР (</a:t>
            </a:r>
            <a:r>
              <a:rPr kumimoji="0"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AVR</a:t>
            </a:r>
            <a:r>
              <a:rPr kumimoji="0"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uk-UA" alt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організувала</a:t>
            </a:r>
            <a:r>
              <a:rPr kumimoji="0" lang="uk-UA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корпорація </a:t>
            </a:r>
            <a:r>
              <a:rPr kumimoji="0"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Atmel </a:t>
            </a:r>
            <a:r>
              <a:rPr kumimoji="0" lang="uk-UA" alt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uk-UA" alt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1997 </a:t>
            </a:r>
            <a:r>
              <a:rPr kumimoji="0" lang="uk-UA" alt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році.</a:t>
            </a:r>
          </a:p>
          <a:p>
            <a:pPr lvl="0" algn="just"/>
            <a:endParaRPr kumimoji="0" lang="uk-UA" alt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kumimoji="0" lang="uk-UA" alt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kumimoji="0" lang="uk-UA" alt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студенти подали ідею і патент </a:t>
            </a:r>
            <a:r>
              <a:rPr kumimoji="0" lang="uk-UA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норвезького міста </a:t>
            </a:r>
            <a:r>
              <a:rPr kumimoji="0" lang="uk-UA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Тронхейма</a:t>
            </a:r>
            <a:r>
              <a:rPr kumimoji="0" lang="uk-UA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Альфу </a:t>
            </a:r>
            <a:r>
              <a:rPr kumimoji="0" lang="uk-UA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Богеному</a:t>
            </a:r>
            <a:r>
              <a:rPr kumimoji="0" lang="uk-UA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kumimoji="0" lang="uk-UA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Вегард</a:t>
            </a:r>
            <a:r>
              <a:rPr kumimoji="0" lang="uk-UA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Воллену</a:t>
            </a:r>
            <a:r>
              <a:rPr kumimoji="0" lang="uk-UA" alt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kumimoji="0" lang="uk-UA" alt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uk-UA" alt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kumimoji="0" lang="uk-UA" alt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Мікроконтролери </a:t>
            </a:r>
            <a:r>
              <a:rPr kumimoji="0" lang="uk-UA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АВР</a:t>
            </a:r>
            <a:r>
              <a:rPr kumimoji="0" lang="uk-UA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мають, </a:t>
            </a:r>
            <a:r>
              <a:rPr kumimoji="0" lang="uk-UA" alt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т.з</a:t>
            </a:r>
            <a:r>
              <a:rPr kumimoji="0" lang="uk-UA" alt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uk-UA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гарвардську</a:t>
            </a:r>
            <a:r>
              <a:rPr kumimoji="0" lang="uk-UA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архітектуру. Це </a:t>
            </a:r>
            <a:r>
              <a:rPr kumimoji="0" lang="uk-UA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архітектура </a:t>
            </a:r>
            <a:r>
              <a:rPr kumimoji="0" lang="uk-UA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роздільними шинами даних і команд</a:t>
            </a:r>
            <a:r>
              <a:rPr kumimoji="0" lang="uk-UA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uk-UA" alt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kumimoji="0" lang="uk-UA" alt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kumimoji="0" lang="uk-UA" alt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Архітектура </a:t>
            </a:r>
            <a:r>
              <a:rPr kumimoji="0" lang="uk-UA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передбачає </a:t>
            </a:r>
            <a:r>
              <a:rPr kumimoji="0" lang="uk-UA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наявність в системі окремої пам'яті для даних і окремої пам'яті для команд</a:t>
            </a:r>
            <a:r>
              <a:rPr kumimoji="0" lang="uk-UA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kumimoji="0" lang="en-US" altLang="en-US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53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410200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34620" marR="238125" indent="449580" algn="ctr">
              <a:spcAft>
                <a:spcPts val="0"/>
              </a:spcAft>
            </a:pPr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lvl="0"/>
            <a:r>
              <a:rPr kumimoji="0"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kumimoji="0"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Спрощена структура архітектури АВР мікроконтролерів</a:t>
            </a:r>
            <a:endParaRPr kumimoji="0" lang="uk-UA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00954"/>
            <a:ext cx="6332902" cy="430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3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539" y="-48399"/>
            <a:ext cx="8991600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34620" marR="238125" indent="449580" algn="ctr">
              <a:spcAft>
                <a:spcPts val="0"/>
              </a:spcAft>
            </a:pPr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50000"/>
              </a:lnSpc>
            </a:pP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разі </a:t>
            </a:r>
            <a:r>
              <a:rPr kumimoji="0" lang="uk-UA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двохшинної</a:t>
            </a:r>
            <a:r>
              <a:rPr kumimoji="0" lang="uk-UA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архітектури </a:t>
            </a:r>
            <a:r>
              <a:rPr kumimoji="0" lang="uk-UA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 по шинам </a:t>
            </a: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 бути </a:t>
            </a:r>
            <a:r>
              <a:rPr kumimoji="0" lang="uk-UA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незалежним, паралельним </a:t>
            </a: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часі. </a:t>
            </a:r>
            <a:endParaRPr kumimoji="0" lang="uk-UA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endParaRPr kumimoji="0" lang="uk-UA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Відповідно, структури шин (кількість розрядів адреси та даних, порядок і швидкість обміну інформацією і </a:t>
            </a:r>
            <a:r>
              <a:rPr kumimoji="0" lang="uk-UA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можуть бути </a:t>
            </a:r>
            <a:r>
              <a:rPr kumimoji="0" lang="uk-UA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обрані оптимально</a:t>
            </a: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того </a:t>
            </a:r>
            <a:r>
              <a:rPr kumimoji="0" lang="uk-UA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вирішується кожною шиною Тому за інших рівних умов перехід на </a:t>
            </a:r>
            <a:r>
              <a:rPr kumimoji="0" lang="uk-UA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двохшинну</a:t>
            </a: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архітектуру </a:t>
            </a:r>
            <a:r>
              <a:rPr kumimoji="0" lang="uk-UA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прискорює</a:t>
            </a:r>
            <a:r>
              <a:rPr kumimoji="0"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МП системи. В цьому випадку, пам'ять даних і па м'ять команд мають свій окремий розподіл адреси.</a:t>
            </a:r>
          </a:p>
        </p:txBody>
      </p:sp>
    </p:spTree>
    <p:extLst>
      <p:ext uri="{BB962C8B-B14F-4D97-AF65-F5344CB8AC3E}">
        <p14:creationId xmlns:p14="http://schemas.microsoft.com/office/powerpoint/2010/main" val="49781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12452</TotalTime>
  <Words>1225</Words>
  <Application>Microsoft Office PowerPoint</Application>
  <PresentationFormat>Экран (4:3)</PresentationFormat>
  <Paragraphs>128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Тема Office</vt:lpstr>
      <vt:lpstr>Васильківський фаховий коледж ВНЗ «Відкритий міжнародний університет розвитку людини «Україна»  Навчальна дисципліна   Інформаційні технології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Дайте стислі відповіді на вказані Контрольні запитання 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снижения стрессового состояния работников для обеспечения охраны труда в сельскохозяйственном  производстве</dc:title>
  <dc:creator>User</dc:creator>
  <cp:lastModifiedBy>8</cp:lastModifiedBy>
  <cp:revision>886</cp:revision>
  <dcterms:created xsi:type="dcterms:W3CDTF">2007-10-17T13:38:43Z</dcterms:created>
  <dcterms:modified xsi:type="dcterms:W3CDTF">2023-11-01T05:39:29Z</dcterms:modified>
</cp:coreProperties>
</file>