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62" r:id="rId10"/>
    <p:sldId id="282" r:id="rId11"/>
    <p:sldId id="260" r:id="rId12"/>
    <p:sldId id="26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9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61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14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59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1326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950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227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96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309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97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21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0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66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24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56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03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89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3ADE5F-C2DF-49E5-872F-B6963244914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8D78CF2-33EB-4FBD-B56A-031D32BAE5C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9806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420000">
            <a:off x="1212780" y="1149616"/>
            <a:ext cx="8599566" cy="2766528"/>
          </a:xfrm>
        </p:spPr>
        <p:txBody>
          <a:bodyPr>
            <a:noAutofit/>
          </a:bodyPr>
          <a:lstStyle/>
          <a:p>
            <a:pPr algn="ctr"/>
            <a:r>
              <a:rPr lang="uk-UA" sz="8800" b="1" dirty="0">
                <a:solidFill>
                  <a:srgbClr val="FFFF00"/>
                </a:solidFill>
              </a:rPr>
              <a:t>Професійна етика  </a:t>
            </a:r>
            <a:r>
              <a:rPr lang="uk-UA" sz="8800" b="1" dirty="0"/>
              <a:t/>
            </a:r>
            <a:br>
              <a:rPr lang="uk-UA" sz="8800" b="1" dirty="0"/>
            </a:br>
            <a:r>
              <a:rPr lang="uk-UA" sz="2400" b="1" dirty="0">
                <a:solidFill>
                  <a:srgbClr val="002060"/>
                </a:solidFill>
              </a:rPr>
              <a:t>ЗАНЯТТЯ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DB84D1-8A7B-0496-3913-23E8FE9AD533}"/>
              </a:ext>
            </a:extLst>
          </p:cNvPr>
          <p:cNvSpPr txBox="1"/>
          <p:nvPr/>
        </p:nvSpPr>
        <p:spPr>
          <a:xfrm>
            <a:off x="855785" y="4325120"/>
            <a:ext cx="9917723" cy="1171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</a:t>
            </a: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ПРОФЕСІЙНА ЕТИКА В СИСТЕМІ ПРИКЛАДНОГО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ЕТИЧНОГО ЗНАННЯ. СПЕЦИФІЧНІ ОСОБЛИВОСТІ ТА 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ПРОФЕСІЙНОЇ ЕТИКИ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986000-FA9F-F204-BF33-42586468C175}"/>
              </a:ext>
            </a:extLst>
          </p:cNvPr>
          <p:cNvSpPr txBox="1"/>
          <p:nvPr/>
        </p:nvSpPr>
        <p:spPr>
          <a:xfrm>
            <a:off x="8356921" y="606513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143566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">
            <a:extLst>
              <a:ext uri="{FF2B5EF4-FFF2-40B4-BE49-F238E27FC236}">
                <a16:creationId xmlns:a16="http://schemas.microsoft.com/office/drawing/2014/main" id="{07948FAB-B895-AC29-277D-74763B7CB4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6"/>
          <a:stretch/>
        </p:blipFill>
        <p:spPr bwMode="auto">
          <a:xfrm>
            <a:off x="4650031" y="309682"/>
            <a:ext cx="6325088" cy="623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Стандарти поведінки працівників податкової служби у реаліях часу">
            <a:extLst>
              <a:ext uri="{FF2B5EF4-FFF2-40B4-BE49-F238E27FC236}">
                <a16:creationId xmlns:a16="http://schemas.microsoft.com/office/drawing/2014/main" id="{468CA722-EBDA-AC2F-F45C-951CD4521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69" y="2012834"/>
            <a:ext cx="4144962" cy="252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F3C3CAD-A035-CB4B-DE58-E323C4315145}"/>
              </a:ext>
            </a:extLst>
          </p:cNvPr>
          <p:cNvSpPr txBox="1"/>
          <p:nvPr/>
        </p:nvSpPr>
        <p:spPr>
          <a:xfrm>
            <a:off x="1216881" y="6409818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923050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3073" y="463559"/>
            <a:ext cx="94626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етика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регулює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в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сфер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трудовій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Професійна етика | Тест на 20 запитань. Етика">
            <a:extLst>
              <a:ext uri="{FF2B5EF4-FFF2-40B4-BE49-F238E27FC236}">
                <a16:creationId xmlns:a16="http://schemas.microsoft.com/office/drawing/2014/main" id="{E2A73428-945F-AAA7-AEB6-763073747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2733674"/>
            <a:ext cx="6731000" cy="338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A12405-E631-6ED4-2D08-E0AB0FFE300D}"/>
              </a:ext>
            </a:extLst>
          </p:cNvPr>
          <p:cNvSpPr txBox="1"/>
          <p:nvPr/>
        </p:nvSpPr>
        <p:spPr>
          <a:xfrm>
            <a:off x="8778952" y="6156673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340113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745" y="723451"/>
            <a:ext cx="110836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етика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колективів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кожного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прошарків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обов'язку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специфіку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моральних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людей,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безпосередніми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об'єктами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взаємовідносини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колективів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моральнісну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рису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b="0" i="0" dirty="0" err="1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b="0" i="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91C900-D954-62B4-6916-7C5B7820AB31}"/>
              </a:ext>
            </a:extLst>
          </p:cNvPr>
          <p:cNvSpPr txBox="1"/>
          <p:nvPr/>
        </p:nvSpPr>
        <p:spPr>
          <a:xfrm>
            <a:off x="8356921" y="606513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557318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0FEBFA-E0FE-F4C1-3C93-720EFF8603B5}"/>
              </a:ext>
            </a:extLst>
          </p:cNvPr>
          <p:cNvSpPr txBox="1"/>
          <p:nvPr/>
        </p:nvSpPr>
        <p:spPr>
          <a:xfrm>
            <a:off x="973016" y="378245"/>
            <a:ext cx="10562492" cy="7730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Загальні принципи професійної етики:</a:t>
            </a:r>
            <a:r>
              <a:rPr lang="uk-UA" sz="18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професійний обов’язок і особлива форма відповідальності, професійна солідарність та корпоративність.</a:t>
            </a:r>
            <a:endParaRPr lang="ru-UA" sz="16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840BE8-84D0-8008-2177-EC8940259A1A}"/>
              </a:ext>
            </a:extLst>
          </p:cNvPr>
          <p:cNvSpPr txBox="1"/>
          <p:nvPr/>
        </p:nvSpPr>
        <p:spPr>
          <a:xfrm>
            <a:off x="152400" y="1338940"/>
            <a:ext cx="11887200" cy="50713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Вищі  моральні  цінності,  зберігаючи  загальнолюдське  значення, знаходять у різних професійних </a:t>
            </a:r>
            <a:r>
              <a:rPr lang="uk-UA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етиках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свої конкретні риси.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Зовсім  особливу  роль  - роль  основи  -  у  багатьох  професійних  </a:t>
            </a:r>
            <a:r>
              <a:rPr lang="uk-UA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етиках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,,  відіграють  такі цінності, як професійний обов’язок, що збігається  із  сенсом  життя,  і  відповідальність,  що  знаходить  характер глобальності.  Мають  свої особливості розуміння, тлумачення й  прояв  добра й зла в юридичній практиці, страждання й співчуття в медицині.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У рамках конкретної  спеціальності  формуються спеціально-професійні моральні  норми  й  цінності,  характерні  в  основному  тільки  для  даного  роду діяльності;  згодом  вони  можуть  знаходити  все  більш  широкий  зміст, перетворюючись іноді в загальнолюдські. 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У  сфері  професійного  спілкування,  зокрема  в  системі   «педагог-студент», спостерігається  нерівність  сторін  –  порушена  суб'єкт-суб’єктність  їх відносин.  Порушення  це  не  несе  в  собі  ніякого  приниження  й  обумовлене особливими  умовами  взаємодії  сторін  –  умовами  залежності  від дій  фахівця інших людей, яка й  визначає  необхідність спеціальних професійних </a:t>
            </a:r>
            <a:r>
              <a:rPr lang="uk-UA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деонтологій</a:t>
            </a: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 етичних  кодексів  і  «правил  поведінки»   фахівця  в  умовах  нерівності  й залежності.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 Однією  зі  сторін  професійної  етики  виступає  її корпоративність  –  відособленість  і  відданість  вузьким  груповим  інтересам у межах  професійних  об'єднань  (корпорацій).  Корпоративність  може проявлятися в наступному: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itchFamily="2" charset="2"/>
              <a:buChar char=""/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  й  культивування  професійних  таємниць  і  секретів  від «непосвячених»;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itchFamily="2" charset="2"/>
              <a:buChar char=""/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 «цехової солідарності» — допомога й захист «своїх» у будь-яких умовах;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 зовнішньої  сторони  корпоративності, яка  проявляється у звичаях,  зовнішньому  вигляді,  одязі,  що  відіграє  роль  професійних символів.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68AAF7-A970-5136-8775-B29CDFABD67E}"/>
              </a:ext>
            </a:extLst>
          </p:cNvPr>
          <p:cNvSpPr txBox="1"/>
          <p:nvPr/>
        </p:nvSpPr>
        <p:spPr>
          <a:xfrm>
            <a:off x="8778952" y="634125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467626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552C95D-AC5E-E66E-3D0E-6B303F6BF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405" y="0"/>
            <a:ext cx="7181097" cy="6858000"/>
          </a:xfrm>
          <a:prstGeom prst="rect">
            <a:avLst/>
          </a:prstGeom>
        </p:spPr>
      </p:pic>
      <p:pic>
        <p:nvPicPr>
          <p:cNvPr id="1026" name="Picture 2" descr="Этика — что это такое">
            <a:extLst>
              <a:ext uri="{FF2B5EF4-FFF2-40B4-BE49-F238E27FC236}">
                <a16:creationId xmlns:a16="http://schemas.microsoft.com/office/drawing/2014/main" id="{68CF1B43-16B4-6029-4BF7-6D1E5496CC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82"/>
          <a:stretch/>
        </p:blipFill>
        <p:spPr bwMode="auto">
          <a:xfrm>
            <a:off x="302846" y="1863970"/>
            <a:ext cx="4077635" cy="22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F0EE14-9680-2FB8-5D19-119F1B322074}"/>
              </a:ext>
            </a:extLst>
          </p:cNvPr>
          <p:cNvSpPr txBox="1"/>
          <p:nvPr/>
        </p:nvSpPr>
        <p:spPr>
          <a:xfrm>
            <a:off x="1083530" y="4149969"/>
            <a:ext cx="25162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solidFill>
                  <a:srgbClr val="FFFF00"/>
                </a:solidFill>
              </a:rPr>
              <a:t>ЕТИКА</a:t>
            </a:r>
            <a:endParaRPr lang="ru-UA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82E14C-E6D1-5007-A067-8BBA41EBECC3}"/>
              </a:ext>
            </a:extLst>
          </p:cNvPr>
          <p:cNvSpPr txBox="1"/>
          <p:nvPr/>
        </p:nvSpPr>
        <p:spPr>
          <a:xfrm>
            <a:off x="852498" y="6297468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3880104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49943B-4FC7-0D2B-ACE8-50613398BA50}"/>
              </a:ext>
            </a:extLst>
          </p:cNvPr>
          <p:cNvSpPr txBox="1"/>
          <p:nvPr/>
        </p:nvSpPr>
        <p:spPr>
          <a:xfrm>
            <a:off x="375138" y="1089249"/>
            <a:ext cx="11441723" cy="44598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Професія  (лат.  </a:t>
            </a:r>
            <a:r>
              <a:rPr lang="uk-UA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від  </a:t>
            </a:r>
            <a:r>
              <a:rPr lang="uk-UA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profiteоr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</a:t>
            </a:r>
            <a:r>
              <a:rPr lang="ru-U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оголошую  своєю  справою)  –  офіційно  зазначене заняття,  спеціальність)  –  рід трудової  діяльності,  що  вимагає  певної  підготовки  людини,  що  володіє комплексом спеціальних теоретичних знань і практичних навичок,  придбаних у результаті  спеціальної  підготовки,  досвіду  роботи,  що  і  є  звичайно  джерелом</a:t>
            </a:r>
            <a:r>
              <a:rPr lang="ru-U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існування. </a:t>
            </a:r>
            <a:endParaRPr lang="ru-UA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Найменування  професії  визначається  характером  і  змістом  роботи  або </a:t>
            </a:r>
            <a:r>
              <a:rPr lang="ru-U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службових функцій,  застосовуваних  знаряддями  або  предметами праці. Придбання  професії  забезпечується  розвитком  різних  форм  загальної </a:t>
            </a:r>
            <a:r>
              <a:rPr lang="ru-U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 фахової  освіти.  Людина  може  вибрати  собі  професію відповідно  до його здібностей, культурних і духовних запитів.</a:t>
            </a:r>
            <a:r>
              <a:rPr lang="ru-U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Багато  професій  підрозділяються  на  спеціальності. Для  обслуговування  процедури  реалізації  ділової  функції  в  її найбільш  економічній, ефективній  і  комфортній  формі  потрібні  бухгалтери, юристи, секретарі, технічні й інженерні працівники, науковці. </a:t>
            </a:r>
            <a:r>
              <a:rPr lang="ru-U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Спеціальність ( від лат. </a:t>
            </a:r>
            <a:r>
              <a:rPr lang="uk-UA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species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 рід, вид)  –  комплекс придбаних шляхом спеціальної підготовки й досвіду роботи знань, умінь і навичок, необхідних для певного  виду діяльності  в  межах  тієї  або  іншої  професії. </a:t>
            </a:r>
            <a:endParaRPr lang="ru-UA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1D216-65D2-839A-6AD3-05C51D930122}"/>
              </a:ext>
            </a:extLst>
          </p:cNvPr>
          <p:cNvSpPr txBox="1"/>
          <p:nvPr/>
        </p:nvSpPr>
        <p:spPr>
          <a:xfrm>
            <a:off x="3118757" y="439506"/>
            <a:ext cx="6106884" cy="4608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07000"/>
              </a:lnSpc>
              <a:spcAft>
                <a:spcPts val="800"/>
              </a:spcAft>
              <a:buAutoNum type="arabicPeriod" startAt="5"/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Професія  й  спеціальність.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FACA7A-6EE0-B58A-5ACA-A823C0B7ECB7}"/>
              </a:ext>
            </a:extLst>
          </p:cNvPr>
          <p:cNvSpPr txBox="1"/>
          <p:nvPr/>
        </p:nvSpPr>
        <p:spPr>
          <a:xfrm>
            <a:off x="8356921" y="606513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2934470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8F2960-A841-EED8-5287-051A9C50F693}"/>
              </a:ext>
            </a:extLst>
          </p:cNvPr>
          <p:cNvSpPr txBox="1"/>
          <p:nvPr/>
        </p:nvSpPr>
        <p:spPr>
          <a:xfrm>
            <a:off x="892628" y="1699607"/>
            <a:ext cx="10243457" cy="3040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Професійна етика  –  це сукупність  моральних  норм,  які  визначають відношення  людини  до  свого професійного  боргу.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Професійна  етика  регулює моральні  відносини  людей  у </a:t>
            </a:r>
            <a:endParaRPr lang="ru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трудовій  сфері.  Суспільство  може  нормально  функціонувати,  розвиватися тільки  за  умов  безперервного  процесу  виробництва  матеріальних  і моральних цінностей. </a:t>
            </a:r>
            <a:endParaRPr lang="ru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DE79A-6519-08FA-5705-678DC73E46C0}"/>
              </a:ext>
            </a:extLst>
          </p:cNvPr>
          <p:cNvSpPr txBox="1"/>
          <p:nvPr/>
        </p:nvSpPr>
        <p:spPr>
          <a:xfrm>
            <a:off x="1932213" y="729733"/>
            <a:ext cx="8703129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Професіоналізм як моральна риса особистості. </a:t>
            </a:r>
            <a:endParaRPr lang="ru-UA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479EE3-0CFD-F1F7-0FCE-FF147867139A}"/>
              </a:ext>
            </a:extLst>
          </p:cNvPr>
          <p:cNvSpPr txBox="1"/>
          <p:nvPr/>
        </p:nvSpPr>
        <p:spPr>
          <a:xfrm>
            <a:off x="8356921" y="606513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2030517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0A2D2C-A526-B5AE-C883-5E0D49BA5330}"/>
              </a:ext>
            </a:extLst>
          </p:cNvPr>
          <p:cNvSpPr txBox="1"/>
          <p:nvPr/>
        </p:nvSpPr>
        <p:spPr>
          <a:xfrm>
            <a:off x="473528" y="404773"/>
            <a:ext cx="11244943" cy="5415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Змістом професійної етики є 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кодекси поведінки, що пропонують певний тип  моральних  взаємин  між  людьми  й  способи  обґрунтування  даних кодексів.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Професійна етика вивчає: відносини в трудових колективах і кожного фахівця  окремо; моральні  якості  особистості  фахівця,  які  забезпечують найкраще виконання професійного обов’язку; взаємини усередині професійних колективів,  і  ті  специфічні  моральні норми,  що  притаманні  для  даної професії; особливості професійного виховання. 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Професіоналізм  і  відношення  до  праці  є  важливими  характеристиками морального вигляду особистості. Вони мають важливе значення в особистісній характеристиці  індивіда,  але на  різних  етапах  історичного  розвитку  їх  зміст  і оцінка  суттєво  відрізняються.  У класовому  суспільстві  вони  визначалися соціальною нерівністю видів праці, протилежністю розумової й фізичної праці, наявністю привілейованих і непривілейованих професій.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D8B1E-3922-7F47-549E-ABB8D0065EE5}"/>
              </a:ext>
            </a:extLst>
          </p:cNvPr>
          <p:cNvSpPr txBox="1"/>
          <p:nvPr/>
        </p:nvSpPr>
        <p:spPr>
          <a:xfrm>
            <a:off x="8356921" y="606513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2415289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FE27E8-EF53-9A22-8E52-B6A88E2B73B0}"/>
              </a:ext>
            </a:extLst>
          </p:cNvPr>
          <p:cNvSpPr txBox="1"/>
          <p:nvPr/>
        </p:nvSpPr>
        <p:spPr>
          <a:xfrm>
            <a:off x="1583092" y="1331492"/>
            <a:ext cx="9209313" cy="2443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Приватні  особливості  професійної  етики  містяться  в  моральному</a:t>
            </a:r>
            <a:r>
              <a:rPr lang="ru-UA" sz="2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кодексі. Загальні  й  приватні  принципи  професійної  етики  спонукають  фахівця до  усвідомлення  етичних  норм  і  принципів,  обумовлених  специфікою  його професії,  а  також  до  вироблення  в  собі  системи  особистісних  норм - орієнтирів у своїй професійній діяльності.</a:t>
            </a:r>
            <a:endParaRPr lang="ru-UA" sz="24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36349-C068-C020-B67C-D52DE347E54C}"/>
              </a:ext>
            </a:extLst>
          </p:cNvPr>
          <p:cNvSpPr txBox="1"/>
          <p:nvPr/>
        </p:nvSpPr>
        <p:spPr>
          <a:xfrm>
            <a:off x="3260271" y="770905"/>
            <a:ext cx="6106884" cy="4680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Приватні принципи професійної етики 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7 цитат известных служителей о том, чем христианская этика отличается от  светской | Статьи на inVictory">
            <a:extLst>
              <a:ext uri="{FF2B5EF4-FFF2-40B4-BE49-F238E27FC236}">
                <a16:creationId xmlns:a16="http://schemas.microsoft.com/office/drawing/2014/main" id="{EF5BF366-0E99-3428-A530-A57182007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972" y="3867941"/>
            <a:ext cx="4050391" cy="226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A7E1EA-D89F-6C59-B65D-16294A3C8850}"/>
              </a:ext>
            </a:extLst>
          </p:cNvPr>
          <p:cNvSpPr txBox="1"/>
          <p:nvPr/>
        </p:nvSpPr>
        <p:spPr>
          <a:xfrm>
            <a:off x="8356921" y="606513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1867933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8E022D-6E1A-159D-AD77-CE8F3EA7FF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4"/>
          <a:stretch/>
        </p:blipFill>
        <p:spPr>
          <a:xfrm>
            <a:off x="2510646" y="150470"/>
            <a:ext cx="7170708" cy="67075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E806A2-9063-F2AE-29B2-2AEDAC08F7B3}"/>
              </a:ext>
            </a:extLst>
          </p:cNvPr>
          <p:cNvSpPr txBox="1"/>
          <p:nvPr/>
        </p:nvSpPr>
        <p:spPr>
          <a:xfrm>
            <a:off x="3052823" y="3105959"/>
            <a:ext cx="610564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Теми рефератів, доповідей: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CDACB6-6857-B8C1-47C8-31F28415D71B}"/>
              </a:ext>
            </a:extLst>
          </p:cNvPr>
          <p:cNvSpPr txBox="1"/>
          <p:nvPr/>
        </p:nvSpPr>
        <p:spPr>
          <a:xfrm>
            <a:off x="9158467" y="6430531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63677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06E09-4522-B045-FAD3-2CE9B87EC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0711" y="419425"/>
            <a:ext cx="7213966" cy="1233529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Актуальність теми</a:t>
            </a:r>
            <a:endParaRPr lang="ru-UA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C3EDDFF-6D5A-DC54-6B52-07C857084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677" y="1793631"/>
            <a:ext cx="10363200" cy="3938954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tx1"/>
                </a:solidFill>
              </a:rPr>
              <a:t>Важливість даної теми обумовлена підвищенням ролі професійної етики  як  способу  регуляції  поведінки  в  конкретних  видах  професійної  діяльності. </a:t>
            </a:r>
            <a:endParaRPr lang="ru-UA" sz="2400" b="1" dirty="0">
              <a:solidFill>
                <a:schemeClr val="tx1"/>
              </a:solidFill>
            </a:endParaRPr>
          </a:p>
          <a:p>
            <a:r>
              <a:rPr lang="uk-UA" sz="2400" b="1" dirty="0">
                <a:solidFill>
                  <a:schemeClr val="tx1"/>
                </a:solidFill>
              </a:rPr>
              <a:t>Особливої  уваги  потребує  необхідність  розгляду  загальних  принципів професійної  етики:  професійного  обов’язку  і  відповідальності,  професійної солідарності  та  корпоративності.  Велике  значення  для  теорії  та  практики прикладного етичного знання має розгляд  специфіки та різновидів професійної етики у навчальному закладі. </a:t>
            </a:r>
            <a:endParaRPr lang="ru-UA" sz="2400" b="1" dirty="0">
              <a:solidFill>
                <a:schemeClr val="tx1"/>
              </a:solidFill>
            </a:endParaRPr>
          </a:p>
          <a:p>
            <a:endParaRPr lang="ru-U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B88F4-F4EE-4BF2-C37D-A5E25ED5BB03}"/>
              </a:ext>
            </a:extLst>
          </p:cNvPr>
          <p:cNvSpPr txBox="1"/>
          <p:nvPr/>
        </p:nvSpPr>
        <p:spPr>
          <a:xfrm>
            <a:off x="8356921" y="606513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418695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2F69F5-4568-A0DA-7D85-D095D1A5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166" y="267024"/>
            <a:ext cx="5024926" cy="1507067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b="1" dirty="0">
                <a:solidFill>
                  <a:schemeClr val="accent1"/>
                </a:solidFill>
              </a:rPr>
              <a:t>Загальна мета: </a:t>
            </a:r>
            <a:endParaRPr lang="ru-UA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FF805F-DEEE-6942-354F-2CA339DB7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751" y="1922585"/>
            <a:ext cx="9878280" cy="4101775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Уміти  визначити  предмет  і  об`єкт  професійної  етики.  Розкрити  основні етичні  положення,  що  мають  значення  для  професійної  діяльності, </a:t>
            </a:r>
            <a:r>
              <a:rPr lang="ru-UA" b="1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розглянути професійну етику як спосіб регуляції поведінки в конкретних видах </a:t>
            </a:r>
            <a:r>
              <a:rPr lang="ru-UA" b="1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професійної  діяльності.  Визначити  загальні  принципи  професійної  етики,  такі</a:t>
            </a:r>
            <a:r>
              <a:rPr lang="ru-UA" b="1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як:  </a:t>
            </a:r>
          </a:p>
          <a:p>
            <a:r>
              <a:rPr lang="uk-UA" b="1" dirty="0">
                <a:solidFill>
                  <a:schemeClr val="tx1"/>
                </a:solidFill>
              </a:rPr>
              <a:t>професійний  обов’язок  і  особлива  форма  відповідальності, </a:t>
            </a:r>
          </a:p>
          <a:p>
            <a:r>
              <a:rPr lang="uk-UA" b="1" dirty="0">
                <a:solidFill>
                  <a:schemeClr val="tx1"/>
                </a:solidFill>
              </a:rPr>
              <a:t>професійна солідарність  та  корпоративність. </a:t>
            </a:r>
          </a:p>
          <a:p>
            <a:r>
              <a:rPr lang="uk-UA" b="1" dirty="0">
                <a:solidFill>
                  <a:schemeClr val="tx1"/>
                </a:solidFill>
              </a:rPr>
              <a:t>Розкрити сутність професійної деонтології та моральних кодексів.</a:t>
            </a:r>
            <a:endParaRPr lang="ru-UA" b="1" dirty="0">
              <a:solidFill>
                <a:schemeClr val="tx1"/>
              </a:solidFill>
            </a:endParaRPr>
          </a:p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2A67D6-74A9-CDC4-24B2-BBE6201C2165}"/>
              </a:ext>
            </a:extLst>
          </p:cNvPr>
          <p:cNvSpPr txBox="1"/>
          <p:nvPr/>
        </p:nvSpPr>
        <p:spPr>
          <a:xfrm>
            <a:off x="8356921" y="606513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177179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52C62-F958-CD9E-9B34-7E23FAC67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955" y="187569"/>
            <a:ext cx="5326550" cy="1223107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uk-UA" b="1" dirty="0">
                <a:solidFill>
                  <a:schemeClr val="accent1"/>
                </a:solidFill>
              </a:rPr>
              <a:t>Конкретні цілі:</a:t>
            </a:r>
            <a:endParaRPr lang="ru-UA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517B93-6F7B-639B-B177-2BD107A07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785" y="1516185"/>
            <a:ext cx="10761784" cy="4919784"/>
          </a:xfrm>
        </p:spPr>
        <p:txBody>
          <a:bodyPr>
            <a:noAutofit/>
          </a:bodyPr>
          <a:lstStyle/>
          <a:p>
            <a:pPr lvl="0"/>
            <a:r>
              <a:rPr lang="uk-UA" sz="2200" b="1" dirty="0">
                <a:solidFill>
                  <a:schemeClr val="tx1"/>
                </a:solidFill>
              </a:rPr>
              <a:t>розглянути  та  усвідомлювати  соціальну  значущість  своєї  майбутньої професії;</a:t>
            </a:r>
            <a:endParaRPr lang="ru-UA" sz="2200" b="1" dirty="0">
              <a:solidFill>
                <a:schemeClr val="tx1"/>
              </a:solidFill>
            </a:endParaRPr>
          </a:p>
          <a:p>
            <a:pPr lvl="0"/>
            <a:r>
              <a:rPr lang="uk-UA" sz="2200" b="1" dirty="0">
                <a:solidFill>
                  <a:schemeClr val="tx1"/>
                </a:solidFill>
              </a:rPr>
              <a:t>дати  визначення  професійної  етики  в  системі  прикладного  етичного знання, з’ясувати її об’єкт і предмет;</a:t>
            </a:r>
            <a:endParaRPr lang="ru-UA" sz="2200" b="1" dirty="0">
              <a:solidFill>
                <a:schemeClr val="tx1"/>
              </a:solidFill>
            </a:endParaRPr>
          </a:p>
          <a:p>
            <a:pPr lvl="0"/>
            <a:r>
              <a:rPr lang="uk-UA" sz="2200" b="1" dirty="0">
                <a:solidFill>
                  <a:schemeClr val="tx1"/>
                </a:solidFill>
              </a:rPr>
              <a:t>засвоїти специфічні особливості та вимоги до професійної етики в умовах інформаційного суспільства;</a:t>
            </a:r>
            <a:endParaRPr lang="ru-UA" sz="2200" b="1" dirty="0">
              <a:solidFill>
                <a:schemeClr val="tx1"/>
              </a:solidFill>
            </a:endParaRPr>
          </a:p>
          <a:p>
            <a:pPr lvl="0"/>
            <a:r>
              <a:rPr lang="uk-UA" sz="2200" b="1" dirty="0">
                <a:solidFill>
                  <a:schemeClr val="tx1"/>
                </a:solidFill>
              </a:rPr>
              <a:t>уміти  використовувати  у професійній діяльності  моделі  корпоративної взаємодії, досягаючи  максимальної  ділової  продуктивності  та  етично  коректних</a:t>
            </a:r>
            <a:r>
              <a:rPr lang="ru-UA" sz="2200" b="1" dirty="0">
                <a:solidFill>
                  <a:schemeClr val="tx1"/>
                </a:solidFill>
              </a:rPr>
              <a:t> </a:t>
            </a:r>
            <a:r>
              <a:rPr lang="uk-UA" sz="2200" b="1" dirty="0">
                <a:solidFill>
                  <a:schemeClr val="tx1"/>
                </a:solidFill>
              </a:rPr>
              <a:t>типів відносин;</a:t>
            </a:r>
            <a:endParaRPr lang="ru-UA" sz="2200" b="1" dirty="0">
              <a:solidFill>
                <a:schemeClr val="tx1"/>
              </a:solidFill>
            </a:endParaRPr>
          </a:p>
          <a:p>
            <a:pPr lvl="0"/>
            <a:r>
              <a:rPr lang="uk-UA" sz="2200" b="1" dirty="0">
                <a:solidFill>
                  <a:schemeClr val="tx1"/>
                </a:solidFill>
              </a:rPr>
              <a:t>розкрити сутність деонтології та зміст моральних кодексів.</a:t>
            </a:r>
            <a:endParaRPr lang="ru-UA" sz="2200" b="1" dirty="0">
              <a:solidFill>
                <a:schemeClr val="tx1"/>
              </a:solidFill>
            </a:endParaRPr>
          </a:p>
          <a:p>
            <a:endParaRPr lang="ru-UA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57FFAC-E399-3DAF-2377-CD5B4F7EF622}"/>
              </a:ext>
            </a:extLst>
          </p:cNvPr>
          <p:cNvSpPr txBox="1"/>
          <p:nvPr/>
        </p:nvSpPr>
        <p:spPr>
          <a:xfrm>
            <a:off x="8751853" y="6012381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20936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F83F3-206D-4E48-14B1-D21E0CFC8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013" y="316523"/>
            <a:ext cx="8705973" cy="112932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І. Теоретичні питання для розгляду на занятті:</a:t>
            </a:r>
            <a:endParaRPr lang="ru-UA" sz="2400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C20BC1-3A3D-4F58-2650-F0153297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103" y="1905000"/>
            <a:ext cx="10968527" cy="4484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 1.  Професійна  етика  як  спосіб  регуляції  поведінки  в  конкретних  видах професійної діяльності.</a:t>
            </a:r>
            <a:endParaRPr lang="ru-UA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2.  Загальні  принципи  професійної  етики:  професійний  обов’язок  і  особлива </a:t>
            </a:r>
            <a:endParaRPr lang="ru-UA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форма відповідальності, професійна солідарність та корпоративність. </a:t>
            </a:r>
            <a:endParaRPr lang="ru-UA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3.  Приватні принципи професійної етики. </a:t>
            </a:r>
            <a:endParaRPr lang="ru-UA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4.  Специфіка  й  різновиди  професійної  етики.  Професійні  деонтології  та </a:t>
            </a:r>
            <a:endParaRPr lang="ru-UA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моральні кодекси.</a:t>
            </a:r>
            <a:endParaRPr lang="ru-UA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5. Цільові навчаючі завдання.</a:t>
            </a:r>
            <a:endParaRPr lang="ru-UA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6. Навчальні завдання для самостійної роботи.</a:t>
            </a:r>
            <a:endParaRPr lang="ru-UA" b="1" dirty="0">
              <a:solidFill>
                <a:schemeClr val="tx1"/>
              </a:solidFill>
            </a:endParaRPr>
          </a:p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6A27B4-D7B1-9F60-4EAA-EDC6BDD8A637}"/>
              </a:ext>
            </a:extLst>
          </p:cNvPr>
          <p:cNvSpPr txBox="1"/>
          <p:nvPr/>
        </p:nvSpPr>
        <p:spPr>
          <a:xfrm>
            <a:off x="8356921" y="606513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221294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92BC5-BA1E-ED26-4523-99430F592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086" y="193432"/>
            <a:ext cx="9315573" cy="11430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/>
              <a:t>1.  Професійна  етика  як  спосіб  регуляції  поведінки  в  конкретних  видах</a:t>
            </a:r>
            <a:r>
              <a:rPr lang="ru-UA" sz="2400" b="1" dirty="0"/>
              <a:t> </a:t>
            </a:r>
            <a:r>
              <a:rPr lang="uk-UA" sz="2400" b="1" dirty="0"/>
              <a:t>професійної діяльності.</a:t>
            </a:r>
            <a:endParaRPr lang="ru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856E44-2D4C-7A61-D319-1A99B6987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35" y="1336431"/>
            <a:ext cx="10961077" cy="51757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uk-UA" sz="6400" b="1" dirty="0">
                <a:solidFill>
                  <a:schemeClr val="accent1"/>
                </a:solidFill>
              </a:rPr>
              <a:t>Сьогодні  існування  й  функціонування  прикладної  етики  як  повноправної частини  «великої» етики  виступає загальносвітовою  тенденцією, а  розробка її проблем  стає  магістральним  напрямом  розвитку  етичного  знання  в  третьому тисячоріччі.  Значення  розвитку  прикладної  етики  полягає  в  тому,  що актуалізується й стає усе більш значимою необхідність формування моральної культури  людей  у  самих  різних  сферах  їх  життєдіяльності.  Реформування суспільства вимагає якісно нової ментальності громадян. Суспільство потребує високорозвиненої  громадянської  позиції  особистості;  у  новій  екологічній свідомості  людей;  у  високій  культурі  ділового  спілкування;  у  свідомій моральній  саморегуляції  професіоналів  у  таких  відповідальних  сферах діяльності, як педагогіка, медицина, юриспруденція, журналістика та ін. </a:t>
            </a:r>
            <a:endParaRPr lang="ru-UA" sz="6400" b="1" dirty="0">
              <a:solidFill>
                <a:schemeClr val="accent1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uk-UA" sz="6400" b="1" dirty="0">
                <a:solidFill>
                  <a:schemeClr val="accent1"/>
                </a:solidFill>
              </a:rPr>
              <a:t>Прикладна  етика  й  окремі  її  галузі,  такі,  наприклад,  як  професійна, виступають  як  конкретизація  загальнолюдських  моральних  норм  і  принципів стосовно до даних ситуацій, для окремих груп людей, з урахуванням специфіки їх життєдіяльності.  У результаті прикладна етика акумулює в собі взаємодію теорії,  морального  життя  й  морального  виховання  особистості. </a:t>
            </a:r>
            <a:endParaRPr lang="ru-UA" sz="6400" b="1" dirty="0">
              <a:solidFill>
                <a:schemeClr val="accent1"/>
              </a:solidFill>
            </a:endParaRPr>
          </a:p>
          <a:p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815095-8306-05B6-D72F-A9BD75A4A9AE}"/>
              </a:ext>
            </a:extLst>
          </p:cNvPr>
          <p:cNvSpPr txBox="1"/>
          <p:nvPr/>
        </p:nvSpPr>
        <p:spPr>
          <a:xfrm>
            <a:off x="9148303" y="6373669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294253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D4941-3129-3BD6-CC27-5C0D6AB6A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5" y="278748"/>
            <a:ext cx="9988062" cy="1022514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/>
              <a:t>Розв'язання прикладною етикою цих завдань вимагає:</a:t>
            </a:r>
            <a:endParaRPr lang="ru-UA" sz="2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6CAC7C-BCF0-93C4-861B-0B8820FCF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6" y="1078524"/>
            <a:ext cx="11113476" cy="558018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uk-UA" dirty="0"/>
              <a:t>  виявлення  особливостей  окремих  соціальних  і  професійних  груп: </a:t>
            </a:r>
          </a:p>
          <a:p>
            <a:r>
              <a:rPr lang="uk-UA" dirty="0"/>
              <a:t>прикладна  етика  -  це  етика,  що  завжди  має  конкретного  адресата, наприклад, «молодь», «педагоги» та ін.;</a:t>
            </a:r>
            <a:endParaRPr lang="ru-UA" dirty="0"/>
          </a:p>
          <a:p>
            <a:r>
              <a:rPr lang="uk-UA" dirty="0"/>
              <a:t>  виявлення конкретних сфер їх життєдіяльності й аналіз їх специфіки;</a:t>
            </a:r>
            <a:endParaRPr lang="ru-UA" dirty="0"/>
          </a:p>
          <a:p>
            <a:r>
              <a:rPr lang="uk-UA" dirty="0"/>
              <a:t>  виявлення  таких  особливостей  і  ситуацій,  які  іноді  відрізняються  від загальних моральних ситуацій, необхідність пояснити, «виправдати» ці відмінності як «неминуче зло» і в той же час мінімізувати їх. При  цьому  прикладна  етика  не  просто  використовує  надбання  етичної теорії,  а  перетворює  їх  у  специфічну,  практично  нову  інформацію, </a:t>
            </a:r>
            <a:r>
              <a:rPr lang="uk-UA" dirty="0" err="1"/>
              <a:t>підлаштовану</a:t>
            </a:r>
            <a:r>
              <a:rPr lang="uk-UA" dirty="0"/>
              <a:t>  для  потреб  конкретної  діяльності  або  ситуації.  Звідси відбуваються і її основні особливості - у порівнянні із загальною етикою:</a:t>
            </a:r>
            <a:endParaRPr lang="ru-UA" dirty="0"/>
          </a:p>
          <a:p>
            <a:r>
              <a:rPr lang="uk-UA" dirty="0"/>
              <a:t>  прикладна етика більш спеціалізована й тому більш прагматична;</a:t>
            </a:r>
            <a:endParaRPr lang="ru-UA" dirty="0"/>
          </a:p>
          <a:p>
            <a:r>
              <a:rPr lang="uk-UA" dirty="0"/>
              <a:t>  вона містить у собі не тільки теорію моралі, але й  комплекс </a:t>
            </a:r>
            <a:r>
              <a:rPr lang="uk-UA" dirty="0" err="1"/>
              <a:t>позаетичних</a:t>
            </a:r>
            <a:r>
              <a:rPr lang="uk-UA" dirty="0"/>
              <a:t> знань про мораль - соціологічних, психологічних, педагогічних;</a:t>
            </a:r>
            <a:endParaRPr lang="ru-UA" dirty="0"/>
          </a:p>
          <a:p>
            <a:r>
              <a:rPr lang="uk-UA" dirty="0"/>
              <a:t>  у  ній  превалює  технологічний  аспект:  вона  містить  у  собі  розробку способів  і  методів  впровадження  прикладного  знання  в  практику  у</a:t>
            </a:r>
            <a:r>
              <a:rPr lang="ru-UA" dirty="0"/>
              <a:t> </a:t>
            </a:r>
            <a:r>
              <a:rPr lang="uk-UA" dirty="0"/>
              <a:t>вигляді  проектів,  програм,  еталонів,  моделей,  кодексів .  </a:t>
            </a:r>
          </a:p>
          <a:p>
            <a:r>
              <a:rPr lang="uk-UA" dirty="0"/>
              <a:t>Усі  ці особливості  характерні  й  для  такого  розділу  прикладної  етики,  як професійна етика.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96F4D6-D7EA-C224-1EA1-EB3B6F704E49}"/>
              </a:ext>
            </a:extLst>
          </p:cNvPr>
          <p:cNvSpPr txBox="1"/>
          <p:nvPr/>
        </p:nvSpPr>
        <p:spPr>
          <a:xfrm>
            <a:off x="9232500" y="6520208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5175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B6A776-D544-1307-AEBA-36C702B40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024554"/>
            <a:ext cx="10616834" cy="2969845"/>
          </a:xfrm>
        </p:spPr>
        <p:txBody>
          <a:bodyPr>
            <a:normAutofit/>
          </a:bodyPr>
          <a:lstStyle/>
          <a:p>
            <a:r>
              <a:rPr lang="uk-UA" dirty="0"/>
              <a:t>Професійна  етика  займає  важливе  місце  в  системі  етичного  знання  та освіти,  виступаючи  невід'ємною  складовою  частиною  підготовки  й  діяльності фахівця.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80270B-8B38-5A88-D9C3-B0A70635F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858" y="265071"/>
            <a:ext cx="9948619" cy="27594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b="1" dirty="0"/>
              <a:t>Професійна  етика</a:t>
            </a:r>
            <a:r>
              <a:rPr lang="uk-UA" sz="2800" dirty="0"/>
              <a:t>  –  сукупність  норм  і  правил,  що  регулюють  поведінку фахівця  на  основі  загальнолюдських  моральних  цінностей,  з  урахуванням особливостей його професійної діяльності й конкретної ситуації.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521EA4-1448-E8C2-6F8F-AABBC00BF684}"/>
              </a:ext>
            </a:extLst>
          </p:cNvPr>
          <p:cNvSpPr txBox="1"/>
          <p:nvPr/>
        </p:nvSpPr>
        <p:spPr>
          <a:xfrm>
            <a:off x="8356921" y="606513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235994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9754" y="2682505"/>
            <a:ext cx="86734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 правил,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службовій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обстановці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норм,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існуючим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 та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відомчим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нормативним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документам,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стосункам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глибокому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усвідомленню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моральної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sz="32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Тема 1. ВСТУП. ЗАВДАННЯ І ЗНАЧЕННЯ ЕТИКИ ДЛЯ ФОРМУВАННЯ СУЧАСНОГО ФАХІВЦЯ. ПРОФЕСІЙНА  ЕТИКА: СУТНІСТЬ, ОСНОВНІ ПРИНЦИПИ ТА КАТЕГОРІЇ">
            <a:extLst>
              <a:ext uri="{FF2B5EF4-FFF2-40B4-BE49-F238E27FC236}">
                <a16:creationId xmlns:a16="http://schemas.microsoft.com/office/drawing/2014/main" id="{EA1DAFD3-77F0-5FF9-EDEE-18C06D579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96" y="636065"/>
            <a:ext cx="10603527" cy="155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106003-03C0-255A-5C8B-0439D34EBEBC}"/>
              </a:ext>
            </a:extLst>
          </p:cNvPr>
          <p:cNvSpPr txBox="1"/>
          <p:nvPr/>
        </p:nvSpPr>
        <p:spPr>
          <a:xfrm>
            <a:off x="8356921" y="6065135"/>
            <a:ext cx="2584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Підготувала Наталія Назаренко</a:t>
            </a:r>
          </a:p>
        </p:txBody>
      </p:sp>
    </p:spTree>
    <p:extLst>
      <p:ext uri="{BB962C8B-B14F-4D97-AF65-F5344CB8AC3E}">
        <p14:creationId xmlns:p14="http://schemas.microsoft.com/office/powerpoint/2010/main" val="258537624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214</TotalTime>
  <Words>1533</Words>
  <Application>Microsoft Office PowerPoint</Application>
  <PresentationFormat>Широкий екран</PresentationFormat>
  <Paragraphs>93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6" baseType="lpstr">
      <vt:lpstr>Calibri</vt:lpstr>
      <vt:lpstr>Century Gothic</vt:lpstr>
      <vt:lpstr>Symbol</vt:lpstr>
      <vt:lpstr>Times New Roman</vt:lpstr>
      <vt:lpstr>Wingdings</vt:lpstr>
      <vt:lpstr>Wingdings 3</vt:lpstr>
      <vt:lpstr>Сектор</vt:lpstr>
      <vt:lpstr>Професійна етика   ЗАНЯТТЯ </vt:lpstr>
      <vt:lpstr>Актуальність теми</vt:lpstr>
      <vt:lpstr>Загальна мета: </vt:lpstr>
      <vt:lpstr>Конкретні цілі:</vt:lpstr>
      <vt:lpstr>І. Теоретичні питання для розгляду на занятті:</vt:lpstr>
      <vt:lpstr>1.  Професійна  етика  як  спосіб  регуляції  поведінки  в  конкретних  видах професійної діяльності.</vt:lpstr>
      <vt:lpstr>Розв'язання прикладною етикою цих завдань вимагає:</vt:lpstr>
      <vt:lpstr>Професійна  етика  займає  важливе  місце  в  системі  етичного  знання  та освіти,  виступаючи  невід'ємною  складовою  частиною  підготовки  й  діяльності фахівця.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Професійна етика   </dc:title>
  <dc:creator>Пользователь Windows</dc:creator>
  <cp:lastModifiedBy>HP 450</cp:lastModifiedBy>
  <cp:revision>41</cp:revision>
  <dcterms:created xsi:type="dcterms:W3CDTF">2019-11-09T15:41:58Z</dcterms:created>
  <dcterms:modified xsi:type="dcterms:W3CDTF">2024-03-05T06:26:12Z</dcterms:modified>
</cp:coreProperties>
</file>