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69" r:id="rId3"/>
    <p:sldId id="1589" r:id="rId4"/>
    <p:sldId id="1596" r:id="rId5"/>
    <p:sldId id="1592" r:id="rId6"/>
    <p:sldId id="1591" r:id="rId7"/>
    <p:sldId id="1597" r:id="rId8"/>
    <p:sldId id="1593" r:id="rId9"/>
    <p:sldId id="1594" r:id="rId10"/>
    <p:sldId id="1598" r:id="rId11"/>
    <p:sldId id="1590" r:id="rId12"/>
    <p:sldId id="1600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Засоби створення, зберігання, обробки, копіювання і транспортування документів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document, refresh, reload icon">
            <a:extLst>
              <a:ext uri="{FF2B5EF4-FFF2-40B4-BE49-F238E27FC236}">
                <a16:creationId xmlns:a16="http://schemas.microsoft.com/office/drawing/2014/main" id="{F918B6B7-B05B-4F85-A92B-1053A30B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718" r="3822" b="3718"/>
          <a:stretch/>
        </p:blipFill>
        <p:spPr bwMode="auto">
          <a:xfrm>
            <a:off x="6387465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chine, photocopier, photocopy, photocopy machine, printing machine icon">
            <a:extLst>
              <a:ext uri="{FF2B5EF4-FFF2-40B4-BE49-F238E27FC236}">
                <a16:creationId xmlns:a16="http://schemas.microsoft.com/office/drawing/2014/main" id="{B9BE5CD8-A2D0-445A-B41B-70CF3ED90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t="10996" r="10469" b="10996"/>
          <a:stretch/>
        </p:blipFill>
        <p:spPr bwMode="auto">
          <a:xfrm>
            <a:off x="9134124" y="3674751"/>
            <a:ext cx="2330902" cy="22998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Засоби створення, зберігання, обробки, копіювання і транспортування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Електрографічне (</a:t>
            </a:r>
            <a:r>
              <a:rPr lang="uk-UA" sz="2800" b="1" i="1" kern="0" dirty="0" err="1">
                <a:solidFill>
                  <a:schemeClr val="bg1"/>
                </a:solidFill>
              </a:rPr>
              <a:t>електрофотографічне</a:t>
            </a:r>
            <a:r>
              <a:rPr lang="uk-UA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 err="1">
                <a:solidFill>
                  <a:schemeClr val="bg1"/>
                </a:solidFill>
              </a:rPr>
              <a:t>ксерогра-фічне</a:t>
            </a:r>
            <a:r>
              <a:rPr lang="uk-UA" sz="2800" b="1" i="1" kern="0" dirty="0">
                <a:solidFill>
                  <a:schemeClr val="bg1"/>
                </a:solidFill>
              </a:rPr>
              <a:t>) копіювання є нині найпоширенішим способом копіювання.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BC603-27FD-4151-8BE0-67E96A67A733}"/>
              </a:ext>
            </a:extLst>
          </p:cNvPr>
          <p:cNvSpPr txBox="1"/>
          <p:nvPr/>
        </p:nvSpPr>
        <p:spPr>
          <a:xfrm>
            <a:off x="70929" y="2696310"/>
            <a:ext cx="549585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Понад 70 % світового парку копіювального устаткування становлять електрографічні копіювальні апарати, за допомогою яких виготовляється понад 50 % всіх копій, одержуваних у світі.</a:t>
            </a:r>
          </a:p>
        </p:txBody>
      </p:sp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4377C7DF-1FCE-479B-8FF8-05BEA894E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4934"/>
          <a:stretch/>
        </p:blipFill>
        <p:spPr bwMode="auto">
          <a:xfrm>
            <a:off x="5747658" y="2696309"/>
            <a:ext cx="6373414" cy="39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Засоби створення, зберігання, обробки, копіювання і транспортування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</a:t>
            </a:r>
            <a:r>
              <a:rPr lang="uk-UA" sz="2800" b="1" i="1" kern="0" dirty="0">
                <a:solidFill>
                  <a:srgbClr val="FFFF00"/>
                </a:solidFill>
              </a:rPr>
              <a:t>транспортування</a:t>
            </a:r>
            <a:r>
              <a:rPr lang="uk-UA" sz="2800" b="1" i="1" kern="0" dirty="0">
                <a:solidFill>
                  <a:schemeClr val="bg1"/>
                </a:solidFill>
              </a:rPr>
              <a:t> документів: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0634F1C-6A50-4056-8DA3-CBC8CB24AD3A}"/>
              </a:ext>
            </a:extLst>
          </p:cNvPr>
          <p:cNvSpPr/>
          <p:nvPr/>
        </p:nvSpPr>
        <p:spPr>
          <a:xfrm>
            <a:off x="72007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Ліфтові транспортери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F32D79F-85B9-4426-A168-E0653CEF025C}"/>
              </a:ext>
            </a:extLst>
          </p:cNvPr>
          <p:cNvSpPr/>
          <p:nvPr/>
        </p:nvSpPr>
        <p:spPr>
          <a:xfrm>
            <a:off x="4110552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Візки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5E78B03-B71F-4B58-AE4D-E5F83C4019FB}"/>
              </a:ext>
            </a:extLst>
          </p:cNvPr>
          <p:cNvSpPr/>
          <p:nvPr/>
        </p:nvSpPr>
        <p:spPr>
          <a:xfrm>
            <a:off x="8149100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Конвеєри</a:t>
            </a:r>
          </a:p>
        </p:txBody>
      </p:sp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id="{A8729D11-DDF1-44BE-9B50-AEB953B7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8" y="3272802"/>
            <a:ext cx="3108947" cy="31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в’язане зображення">
            <a:extLst>
              <a:ext uri="{FF2B5EF4-FFF2-40B4-BE49-F238E27FC236}">
                <a16:creationId xmlns:a16="http://schemas.microsoft.com/office/drawing/2014/main" id="{2C0B052C-D81C-40CE-94AD-373D61757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52" y="3357377"/>
            <a:ext cx="3973050" cy="28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в’язане зображення">
            <a:extLst>
              <a:ext uri="{FF2B5EF4-FFF2-40B4-BE49-F238E27FC236}">
                <a16:creationId xmlns:a16="http://schemas.microsoft.com/office/drawing/2014/main" id="{4B428BD0-8AFE-4D0F-AC10-F2CCED4F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31" y="3297088"/>
            <a:ext cx="3204587" cy="32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Засоби створення, зберігання, обробки, копіювання і транспортування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</a:t>
            </a:r>
            <a:r>
              <a:rPr lang="uk-UA" sz="2800" b="1" i="1" kern="0" dirty="0">
                <a:solidFill>
                  <a:srgbClr val="FFFF00"/>
                </a:solidFill>
              </a:rPr>
              <a:t>транспортування</a:t>
            </a:r>
            <a:r>
              <a:rPr lang="uk-UA" sz="2800" b="1" i="1" kern="0" dirty="0">
                <a:solidFill>
                  <a:schemeClr val="bg1"/>
                </a:solidFill>
              </a:rPr>
              <a:t> документів: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0634F1C-6A50-4056-8DA3-CBC8CB24AD3A}"/>
              </a:ext>
            </a:extLst>
          </p:cNvPr>
          <p:cNvSpPr/>
          <p:nvPr/>
        </p:nvSpPr>
        <p:spPr>
          <a:xfrm>
            <a:off x="72007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Електронна пошта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F32D79F-85B9-4426-A168-E0653CEF025C}"/>
              </a:ext>
            </a:extLst>
          </p:cNvPr>
          <p:cNvSpPr/>
          <p:nvPr/>
        </p:nvSpPr>
        <p:spPr>
          <a:xfrm>
            <a:off x="4110552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Месенджери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5E78B03-B71F-4B58-AE4D-E5F83C4019FB}"/>
              </a:ext>
            </a:extLst>
          </p:cNvPr>
          <p:cNvSpPr/>
          <p:nvPr/>
        </p:nvSpPr>
        <p:spPr>
          <a:xfrm>
            <a:off x="8149100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Хмарні сховища</a:t>
            </a:r>
          </a:p>
        </p:txBody>
      </p:sp>
      <p:pic>
        <p:nvPicPr>
          <p:cNvPr id="8194" name="Picture 2" descr="Пов’язане зображення">
            <a:extLst>
              <a:ext uri="{FF2B5EF4-FFF2-40B4-BE49-F238E27FC236}">
                <a16:creationId xmlns:a16="http://schemas.microsoft.com/office/drawing/2014/main" id="{1EDB3D72-13A4-4498-A0A6-893F4DBCD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1" b="14934"/>
          <a:stretch/>
        </p:blipFill>
        <p:spPr bwMode="auto">
          <a:xfrm>
            <a:off x="72007" y="3297087"/>
            <a:ext cx="3973050" cy="321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79E25E8-89DD-4C5A-94AB-40796310A991}"/>
              </a:ext>
            </a:extLst>
          </p:cNvPr>
          <p:cNvGrpSpPr/>
          <p:nvPr/>
        </p:nvGrpSpPr>
        <p:grpSpPr>
          <a:xfrm>
            <a:off x="4612272" y="3258589"/>
            <a:ext cx="3177692" cy="3256205"/>
            <a:chOff x="4612272" y="3258589"/>
            <a:chExt cx="3177692" cy="3256205"/>
          </a:xfrm>
        </p:grpSpPr>
        <p:pic>
          <p:nvPicPr>
            <p:cNvPr id="8196" name="Picture 4" descr="Пов’язане зображення">
              <a:extLst>
                <a:ext uri="{FF2B5EF4-FFF2-40B4-BE49-F238E27FC236}">
                  <a16:creationId xmlns:a16="http://schemas.microsoft.com/office/drawing/2014/main" id="{3283333A-451C-4468-A309-974441DDA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273" y="3258589"/>
              <a:ext cx="1483727" cy="1483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Результат пошуку зображень за запитом &quot;Messenger icon&quot;">
              <a:extLst>
                <a:ext uri="{FF2B5EF4-FFF2-40B4-BE49-F238E27FC236}">
                  <a16:creationId xmlns:a16="http://schemas.microsoft.com/office/drawing/2014/main" id="{572352F5-E2B1-447E-B7C9-965971E3C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237" y="3297087"/>
              <a:ext cx="1483727" cy="1483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 descr="Результат пошуку зображень за запитом &quot;Telegram icon&quot;">
              <a:extLst>
                <a:ext uri="{FF2B5EF4-FFF2-40B4-BE49-F238E27FC236}">
                  <a16:creationId xmlns:a16="http://schemas.microsoft.com/office/drawing/2014/main" id="{B8CCE272-2EE0-46E1-BCD4-708F7D572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272" y="5031067"/>
              <a:ext cx="1483727" cy="1483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8" name="Picture 16" descr="Результат пошуку зображень за запитом &quot;whatsapp icon&quot;">
              <a:extLst>
                <a:ext uri="{FF2B5EF4-FFF2-40B4-BE49-F238E27FC236}">
                  <a16:creationId xmlns:a16="http://schemas.microsoft.com/office/drawing/2014/main" id="{35341A15-52EA-4B35-A9F3-B4FD3E6FD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237" y="5083800"/>
              <a:ext cx="1430994" cy="143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10" name="Picture 18" descr="Результат пошуку зображень за запитом &quot;Cloud storage icon&quot;">
            <a:extLst>
              <a:ext uri="{FF2B5EF4-FFF2-40B4-BE49-F238E27FC236}">
                <a16:creationId xmlns:a16="http://schemas.microsoft.com/office/drawing/2014/main" id="{B5BD4F00-5DA9-4A9B-8237-751C5C7A7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"/>
          <a:stretch/>
        </p:blipFill>
        <p:spPr bwMode="auto">
          <a:xfrm>
            <a:off x="8606891" y="3299488"/>
            <a:ext cx="3235501" cy="32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document, refresh, reload icon">
            <a:extLst>
              <a:ext uri="{FF2B5EF4-FFF2-40B4-BE49-F238E27FC236}">
                <a16:creationId xmlns:a16="http://schemas.microsoft.com/office/drawing/2014/main" id="{5925F7CD-3BCE-40B0-8CFA-51221FB2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63" y="3586556"/>
            <a:ext cx="2484596" cy="24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chine, photocopier, photocopy, photocopy machine, printing machine icon">
            <a:extLst>
              <a:ext uri="{FF2B5EF4-FFF2-40B4-BE49-F238E27FC236}">
                <a16:creationId xmlns:a16="http://schemas.microsoft.com/office/drawing/2014/main" id="{21DE9D5C-8406-4C3E-813D-B6E8BB66B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t="10996" r="10469" b="10996"/>
          <a:stretch/>
        </p:blipFill>
        <p:spPr bwMode="auto">
          <a:xfrm>
            <a:off x="9134124" y="3674751"/>
            <a:ext cx="2330902" cy="22998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Визначте поняття, які ви вже вивчали та які ще вам не відомі.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A8491-C85C-4E21-995D-6D3577FBF183}"/>
              </a:ext>
            </a:extLst>
          </p:cNvPr>
          <p:cNvSpPr txBox="1"/>
          <p:nvPr/>
        </p:nvSpPr>
        <p:spPr>
          <a:xfrm>
            <a:off x="72008" y="2237872"/>
            <a:ext cx="1143263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управління електронними документами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4659D-1785-45C0-B454-2D1E949F4CD1}"/>
              </a:ext>
            </a:extLst>
          </p:cNvPr>
          <p:cNvSpPr txBox="1"/>
          <p:nvPr/>
        </p:nvSpPr>
        <p:spPr>
          <a:xfrm>
            <a:off x="72008" y="2848094"/>
            <a:ext cx="114326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обробки документів та інформації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6AA08-A9FA-4B57-8805-E054BDDC2496}"/>
              </a:ext>
            </a:extLst>
          </p:cNvPr>
          <p:cNvSpPr txBox="1"/>
          <p:nvPr/>
        </p:nvSpPr>
        <p:spPr>
          <a:xfrm>
            <a:off x="72008" y="3454337"/>
            <a:ext cx="1143263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Класифікація офісної техніки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81E0B-51EE-43B9-818A-504B329B86A5}"/>
              </a:ext>
            </a:extLst>
          </p:cNvPr>
          <p:cNvSpPr txBox="1"/>
          <p:nvPr/>
        </p:nvSpPr>
        <p:spPr>
          <a:xfrm>
            <a:off x="70929" y="4060580"/>
            <a:ext cx="11432637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створення, зберігання, обробки, копіювання і транспортування документів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18D37-8DB0-4C89-9514-C902E99BA41D}"/>
              </a:ext>
            </a:extLst>
          </p:cNvPr>
          <p:cNvSpPr txBox="1"/>
          <p:nvPr/>
        </p:nvSpPr>
        <p:spPr>
          <a:xfrm>
            <a:off x="70929" y="5097710"/>
            <a:ext cx="1143263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Програмні засоби обробки документів та інформації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C9A13D7-910B-435D-A7CE-F960275B2C5D}"/>
              </a:ext>
            </a:extLst>
          </p:cNvPr>
          <p:cNvSpPr/>
          <p:nvPr/>
        </p:nvSpPr>
        <p:spPr>
          <a:xfrm>
            <a:off x="70929" y="5703953"/>
            <a:ext cx="4957452" cy="8978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систем обробки текстів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6C72920-8373-4BEF-A7E1-9BA78BA01686}"/>
              </a:ext>
            </a:extLst>
          </p:cNvPr>
          <p:cNvSpPr/>
          <p:nvPr/>
        </p:nvSpPr>
        <p:spPr>
          <a:xfrm>
            <a:off x="6148741" y="5703953"/>
            <a:ext cx="4964018" cy="8978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Комунікаційні технології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0540693-75D3-463C-85A2-66860E1BDE45}"/>
              </a:ext>
            </a:extLst>
          </p:cNvPr>
          <p:cNvSpPr/>
          <p:nvPr/>
        </p:nvSpPr>
        <p:spPr>
          <a:xfrm>
            <a:off x="11590020" y="2233893"/>
            <a:ext cx="529972" cy="523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08D002B7-3E4E-433B-B63F-19EC3165460D}"/>
              </a:ext>
            </a:extLst>
          </p:cNvPr>
          <p:cNvSpPr/>
          <p:nvPr/>
        </p:nvSpPr>
        <p:spPr>
          <a:xfrm>
            <a:off x="11590019" y="2844546"/>
            <a:ext cx="529972" cy="523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FFFF"/>
                </a:solidFill>
              </a:rPr>
              <a:t>+</a:t>
            </a:r>
            <a:endParaRPr lang="uk-UA" sz="3600" b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9820643-27C9-40F7-9680-61AE82F33585}"/>
              </a:ext>
            </a:extLst>
          </p:cNvPr>
          <p:cNvSpPr/>
          <p:nvPr/>
        </p:nvSpPr>
        <p:spPr>
          <a:xfrm>
            <a:off x="11590019" y="3454337"/>
            <a:ext cx="529972" cy="523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FFFF"/>
                </a:solidFill>
              </a:rPr>
              <a:t>+</a:t>
            </a:r>
            <a:endParaRPr lang="uk-UA" sz="3600" b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7BE830D2-C137-4E5C-863F-FDBED9524C19}"/>
              </a:ext>
            </a:extLst>
          </p:cNvPr>
          <p:cNvSpPr/>
          <p:nvPr/>
        </p:nvSpPr>
        <p:spPr>
          <a:xfrm>
            <a:off x="11590019" y="4060580"/>
            <a:ext cx="529972" cy="954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5C065A80-81F9-4ADA-8AD0-CE057A709082}"/>
              </a:ext>
            </a:extLst>
          </p:cNvPr>
          <p:cNvSpPr/>
          <p:nvPr/>
        </p:nvSpPr>
        <p:spPr>
          <a:xfrm>
            <a:off x="11590019" y="5081121"/>
            <a:ext cx="529972" cy="539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C6D6527C-047A-455E-BF00-C8068D56BD23}"/>
              </a:ext>
            </a:extLst>
          </p:cNvPr>
          <p:cNvSpPr/>
          <p:nvPr/>
        </p:nvSpPr>
        <p:spPr>
          <a:xfrm>
            <a:off x="5133862" y="5703953"/>
            <a:ext cx="909398" cy="897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F9880F7E-160D-4C73-8BBD-B7444FD79C41}"/>
              </a:ext>
            </a:extLst>
          </p:cNvPr>
          <p:cNvSpPr/>
          <p:nvPr/>
        </p:nvSpPr>
        <p:spPr>
          <a:xfrm>
            <a:off x="11210593" y="5687364"/>
            <a:ext cx="909398" cy="897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609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Засоби створення, зберігання, обробки, копіювання і транспортування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</a:t>
            </a:r>
            <a:r>
              <a:rPr lang="uk-UA" sz="2800" b="1" i="1" kern="0" dirty="0">
                <a:solidFill>
                  <a:srgbClr val="FFFF00"/>
                </a:solidFill>
              </a:rPr>
              <a:t>складання</a:t>
            </a:r>
            <a:r>
              <a:rPr lang="uk-UA" sz="2800" b="1" i="1" kern="0" dirty="0">
                <a:solidFill>
                  <a:schemeClr val="bg1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виготовлення</a:t>
            </a:r>
            <a:r>
              <a:rPr lang="uk-UA" sz="2800" b="1" i="1" kern="0" dirty="0">
                <a:solidFill>
                  <a:schemeClr val="bg1"/>
                </a:solidFill>
              </a:rPr>
              <a:t> документів:</a:t>
            </a:r>
          </a:p>
        </p:txBody>
      </p:sp>
      <p:pic>
        <p:nvPicPr>
          <p:cNvPr id="22" name="Picture 2" descr="computer icon">
            <a:extLst>
              <a:ext uri="{FF2B5EF4-FFF2-40B4-BE49-F238E27FC236}">
                <a16:creationId xmlns:a16="http://schemas.microsoft.com/office/drawing/2014/main" id="{136F186B-7C9A-4131-8C5C-26F21C2AC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5" b="24171"/>
          <a:stretch/>
        </p:blipFill>
        <p:spPr bwMode="auto">
          <a:xfrm>
            <a:off x="-3633" y="3379564"/>
            <a:ext cx="4951359" cy="30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Ð ÐµÐ·ÑÐ»ÑÑÐ°Ñ Ð¿Ð¾ÑÑÐºÑ Ð·Ð¾Ð±ÑÐ°Ð¶ÐµÐ½Ñ Ð·Ð° Ð·Ð°Ð¿Ð¸ÑÐ¾Ð¼ &quot;laptop icon&quot;">
            <a:extLst>
              <a:ext uri="{FF2B5EF4-FFF2-40B4-BE49-F238E27FC236}">
                <a16:creationId xmlns:a16="http://schemas.microsoft.com/office/drawing/2014/main" id="{9E4726B2-7CD7-458A-8DB2-48948D7FC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17491" r="10229" b="23663"/>
          <a:stretch/>
        </p:blipFill>
        <p:spPr bwMode="auto">
          <a:xfrm>
            <a:off x="5243808" y="4004028"/>
            <a:ext cx="2839794" cy="230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BE31A58-8AF0-4D72-81F8-A0DD6C7BCA59}"/>
              </a:ext>
            </a:extLst>
          </p:cNvPr>
          <p:cNvSpPr/>
          <p:nvPr/>
        </p:nvSpPr>
        <p:spPr>
          <a:xfrm>
            <a:off x="72007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ECB19027-D3E9-4B3D-AF6E-8FC6ACF3B6C5}"/>
              </a:ext>
            </a:extLst>
          </p:cNvPr>
          <p:cNvSpPr/>
          <p:nvPr/>
        </p:nvSpPr>
        <p:spPr>
          <a:xfrm>
            <a:off x="4110552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Ноутбук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B432D711-7576-4C50-861B-280548B41F6C}"/>
              </a:ext>
            </a:extLst>
          </p:cNvPr>
          <p:cNvSpPr/>
          <p:nvPr/>
        </p:nvSpPr>
        <p:spPr>
          <a:xfrm>
            <a:off x="8149100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Диктофонна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техніка </a:t>
            </a:r>
          </a:p>
        </p:txBody>
      </p:sp>
      <p:pic>
        <p:nvPicPr>
          <p:cNvPr id="1026" name="Picture 2" descr="Результат пошуку зображень за запитом &quot;Dictaphone vector&quot;">
            <a:extLst>
              <a:ext uri="{FF2B5EF4-FFF2-40B4-BE49-F238E27FC236}">
                <a16:creationId xmlns:a16="http://schemas.microsoft.com/office/drawing/2014/main" id="{D54BCBA9-F51D-428D-9003-2780673CF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 bwMode="auto">
          <a:xfrm>
            <a:off x="8725161" y="3341479"/>
            <a:ext cx="2998961" cy="296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Засоби створення, зберігання, обробки, копіювання і транспортування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</a:t>
            </a:r>
            <a:r>
              <a:rPr lang="uk-UA" sz="2800" b="1" i="1" kern="0" dirty="0">
                <a:solidFill>
                  <a:srgbClr val="FFFF00"/>
                </a:solidFill>
              </a:rPr>
              <a:t>складання</a:t>
            </a:r>
            <a:r>
              <a:rPr lang="uk-UA" sz="2800" b="1" i="1" kern="0" dirty="0">
                <a:solidFill>
                  <a:schemeClr val="bg1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виготовлення</a:t>
            </a:r>
            <a:r>
              <a:rPr lang="uk-UA" sz="2800" b="1" i="1" kern="0" dirty="0">
                <a:solidFill>
                  <a:schemeClr val="bg1"/>
                </a:solidFill>
              </a:rPr>
              <a:t> документів: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66D7611-ADA1-47F5-B403-76466AD158F2}"/>
              </a:ext>
            </a:extLst>
          </p:cNvPr>
          <p:cNvSpPr/>
          <p:nvPr/>
        </p:nvSpPr>
        <p:spPr>
          <a:xfrm>
            <a:off x="69849" y="186220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Принтер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867E826-98ED-41C2-AEC9-FBAD0F9218F4}"/>
              </a:ext>
            </a:extLst>
          </p:cNvPr>
          <p:cNvSpPr/>
          <p:nvPr/>
        </p:nvSpPr>
        <p:spPr>
          <a:xfrm>
            <a:off x="6147661" y="186220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Плоттер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076" name="Picture 4" descr="Пов’язане зображення">
            <a:extLst>
              <a:ext uri="{FF2B5EF4-FFF2-40B4-BE49-F238E27FC236}">
                <a16:creationId xmlns:a16="http://schemas.microsoft.com/office/drawing/2014/main" id="{B09FB1BE-B524-4A50-BD73-DF11CD78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2" y="3297088"/>
            <a:ext cx="4265526" cy="31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859CC-8373-4C79-9F4D-61A1DA3456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08" b="15165"/>
          <a:stretch/>
        </p:blipFill>
        <p:spPr>
          <a:xfrm>
            <a:off x="7078851" y="3297088"/>
            <a:ext cx="4109952" cy="320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Засоби створення, зберігання, обробки, копіювання і транспортування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</a:t>
            </a:r>
            <a:r>
              <a:rPr lang="uk-UA" sz="2800" b="1" i="1" kern="0" dirty="0">
                <a:solidFill>
                  <a:srgbClr val="FFFF00"/>
                </a:solidFill>
              </a:rPr>
              <a:t>зберігання</a:t>
            </a:r>
            <a:r>
              <a:rPr lang="uk-UA" sz="2800" b="1" i="1" kern="0" dirty="0">
                <a:solidFill>
                  <a:schemeClr val="bg1"/>
                </a:solidFill>
              </a:rPr>
              <a:t> документів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8349D7F-6765-4EA6-B18F-57AC187A39B6}"/>
              </a:ext>
            </a:extLst>
          </p:cNvPr>
          <p:cNvSpPr/>
          <p:nvPr/>
        </p:nvSpPr>
        <p:spPr>
          <a:xfrm>
            <a:off x="72007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Жорсткий магнітний диск (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вінчестр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98AA06E-7597-4B22-9D95-DC7C1C0B96B1}"/>
              </a:ext>
            </a:extLst>
          </p:cNvPr>
          <p:cNvSpPr/>
          <p:nvPr/>
        </p:nvSpPr>
        <p:spPr>
          <a:xfrm>
            <a:off x="4110552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SSD </a:t>
            </a:r>
            <a:r>
              <a:rPr lang="uk-UA" sz="2800" b="1" i="1" kern="0" dirty="0">
                <a:solidFill>
                  <a:srgbClr val="FFFFFF"/>
                </a:solidFill>
              </a:rPr>
              <a:t>диск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004A17F-CAD5-4592-B055-A4CBA4294B2A}"/>
              </a:ext>
            </a:extLst>
          </p:cNvPr>
          <p:cNvSpPr/>
          <p:nvPr/>
        </p:nvSpPr>
        <p:spPr>
          <a:xfrm>
            <a:off x="8149100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Флеш-накопичувач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6F4B11-F571-4DC8-9939-B314D5AC0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90" y="3295631"/>
            <a:ext cx="2296884" cy="3130311"/>
          </a:xfrm>
          <a:prstGeom prst="rect">
            <a:avLst/>
          </a:prstGeom>
        </p:spPr>
      </p:pic>
      <p:pic>
        <p:nvPicPr>
          <p:cNvPr id="6152" name="Picture 8" descr="Пов’язане зображення">
            <a:extLst>
              <a:ext uri="{FF2B5EF4-FFF2-40B4-BE49-F238E27FC236}">
                <a16:creationId xmlns:a16="http://schemas.microsoft.com/office/drawing/2014/main" id="{3DDE8200-6F7F-45C7-A352-BFA9E8937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t="4149" r="23291" b="3617"/>
          <a:stretch/>
        </p:blipFill>
        <p:spPr bwMode="auto">
          <a:xfrm>
            <a:off x="4802341" y="3205198"/>
            <a:ext cx="2587317" cy="33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Результат пошуку зображень за запитом &quot;Flash Drive vector&quot;">
            <a:extLst>
              <a:ext uri="{FF2B5EF4-FFF2-40B4-BE49-F238E27FC236}">
                <a16:creationId xmlns:a16="http://schemas.microsoft.com/office/drawing/2014/main" id="{1BBCF1CE-251A-43CE-B0F8-57F189470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6" t="10691" b="9498"/>
          <a:stretch/>
        </p:blipFill>
        <p:spPr bwMode="auto">
          <a:xfrm>
            <a:off x="8434766" y="3295631"/>
            <a:ext cx="3401718" cy="31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Засоби створення, зберігання, обробки, копіювання і транспортування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</a:t>
            </a:r>
            <a:r>
              <a:rPr lang="uk-UA" sz="2800" b="1" i="1" kern="0" dirty="0">
                <a:solidFill>
                  <a:srgbClr val="FFFF00"/>
                </a:solidFill>
              </a:rPr>
              <a:t>обробки</a:t>
            </a:r>
            <a:r>
              <a:rPr lang="uk-UA" sz="2800" b="1" i="1" kern="0" dirty="0">
                <a:solidFill>
                  <a:schemeClr val="bg1"/>
                </a:solidFill>
              </a:rPr>
              <a:t>  документів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36BA5C0-C397-47F8-95D1-C5FE2B361D3D}"/>
              </a:ext>
            </a:extLst>
          </p:cNvPr>
          <p:cNvSpPr/>
          <p:nvPr/>
        </p:nvSpPr>
        <p:spPr>
          <a:xfrm>
            <a:off x="72007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Маркувальні машини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24F87FA-CC3E-49DC-8989-9A0D62DCEF95}"/>
              </a:ext>
            </a:extLst>
          </p:cNvPr>
          <p:cNvSpPr/>
          <p:nvPr/>
        </p:nvSpPr>
        <p:spPr>
          <a:xfrm>
            <a:off x="4110552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Ламінатори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19A24D2-BBFC-4C2E-B06A-70AF16B08415}"/>
              </a:ext>
            </a:extLst>
          </p:cNvPr>
          <p:cNvSpPr/>
          <p:nvPr/>
        </p:nvSpPr>
        <p:spPr>
          <a:xfrm>
            <a:off x="8149100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Брошурувальні машини </a:t>
            </a:r>
          </a:p>
        </p:txBody>
      </p:sp>
      <p:pic>
        <p:nvPicPr>
          <p:cNvPr id="4098" name="Picture 2" descr="Пов’язане зображення">
            <a:extLst>
              <a:ext uri="{FF2B5EF4-FFF2-40B4-BE49-F238E27FC236}">
                <a16:creationId xmlns:a16="http://schemas.microsoft.com/office/drawing/2014/main" id="{F2FF6325-5CD9-404A-9496-4ACFFD48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r="10729"/>
          <a:stretch/>
        </p:blipFill>
        <p:spPr bwMode="auto">
          <a:xfrm>
            <a:off x="412816" y="3297088"/>
            <a:ext cx="3291431" cy="29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в’язане зображення">
            <a:extLst>
              <a:ext uri="{FF2B5EF4-FFF2-40B4-BE49-F238E27FC236}">
                <a16:creationId xmlns:a16="http://schemas.microsoft.com/office/drawing/2014/main" id="{623987F6-E672-4E12-A082-608EE908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59" y="3318802"/>
            <a:ext cx="3108081" cy="31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в’язане зображення">
            <a:extLst>
              <a:ext uri="{FF2B5EF4-FFF2-40B4-BE49-F238E27FC236}">
                <a16:creationId xmlns:a16="http://schemas.microsoft.com/office/drawing/2014/main" id="{7B6A2EA3-CA77-41F3-9AA7-45347ED76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9122"/>
          <a:stretch/>
        </p:blipFill>
        <p:spPr bwMode="auto">
          <a:xfrm>
            <a:off x="8149100" y="3297088"/>
            <a:ext cx="3810000" cy="32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Засоби створення, зберігання, обробки, копіювання і транспортування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</a:t>
            </a:r>
            <a:r>
              <a:rPr lang="uk-UA" sz="2800" b="1" i="1" kern="0" dirty="0">
                <a:solidFill>
                  <a:srgbClr val="FFFF00"/>
                </a:solidFill>
              </a:rPr>
              <a:t>обробки</a:t>
            </a:r>
            <a:r>
              <a:rPr lang="uk-UA" sz="2800" b="1" i="1" kern="0" dirty="0">
                <a:solidFill>
                  <a:schemeClr val="bg1"/>
                </a:solidFill>
              </a:rPr>
              <a:t>  документів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36BA5C0-C397-47F8-95D1-C5FE2B361D3D}"/>
              </a:ext>
            </a:extLst>
          </p:cNvPr>
          <p:cNvSpPr/>
          <p:nvPr/>
        </p:nvSpPr>
        <p:spPr>
          <a:xfrm>
            <a:off x="72007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Палітурні машини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24F87FA-CC3E-49DC-8989-9A0D62DCEF95}"/>
              </a:ext>
            </a:extLst>
          </p:cNvPr>
          <p:cNvSpPr/>
          <p:nvPr/>
        </p:nvSpPr>
        <p:spPr>
          <a:xfrm>
            <a:off x="4110552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П</a:t>
            </a:r>
            <a:r>
              <a:rPr lang="uk-UA" sz="2800" b="1" i="1" kern="0" dirty="0" err="1">
                <a:solidFill>
                  <a:srgbClr val="FFFFFF"/>
                </a:solidFill>
              </a:rPr>
              <a:t>аперорізальне</a:t>
            </a:r>
            <a:r>
              <a:rPr lang="uk-UA" sz="2800" b="1" i="1" kern="0" dirty="0">
                <a:solidFill>
                  <a:srgbClr val="FFFFFF"/>
                </a:solidFill>
              </a:rPr>
              <a:t> устаткування (різаки)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19A24D2-BBFC-4C2E-B06A-70AF16B08415}"/>
              </a:ext>
            </a:extLst>
          </p:cNvPr>
          <p:cNvSpPr/>
          <p:nvPr/>
        </p:nvSpPr>
        <p:spPr>
          <a:xfrm>
            <a:off x="8149100" y="186220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Адресувальні</a:t>
            </a:r>
            <a:r>
              <a:rPr lang="uk-UA" sz="2800" b="1" i="1" kern="0" dirty="0">
                <a:solidFill>
                  <a:srgbClr val="FFFFFF"/>
                </a:solidFill>
              </a:rPr>
              <a:t> машини </a:t>
            </a:r>
          </a:p>
        </p:txBody>
      </p:sp>
      <p:pic>
        <p:nvPicPr>
          <p:cNvPr id="5122" name="Picture 2" descr="Результат пошуку зображень за запитом &quot;Палітурні машини&quot;">
            <a:extLst>
              <a:ext uri="{FF2B5EF4-FFF2-40B4-BE49-F238E27FC236}">
                <a16:creationId xmlns:a16="http://schemas.microsoft.com/office/drawing/2014/main" id="{17ACA264-F328-4F90-90F7-85051D8B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3340637"/>
            <a:ext cx="3605689" cy="30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в’язане зображення">
            <a:extLst>
              <a:ext uri="{FF2B5EF4-FFF2-40B4-BE49-F238E27FC236}">
                <a16:creationId xmlns:a16="http://schemas.microsoft.com/office/drawing/2014/main" id="{AD0A6C3F-8EEB-4383-9A7E-EE29C36C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52" y="3429000"/>
            <a:ext cx="3973050" cy="271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в’язане зображення">
            <a:extLst>
              <a:ext uri="{FF2B5EF4-FFF2-40B4-BE49-F238E27FC236}">
                <a16:creationId xmlns:a16="http://schemas.microsoft.com/office/drawing/2014/main" id="{4EFC2A04-E4A7-43A6-BDDA-EB2FD7089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2" t="9366" r="15449" b="9174"/>
          <a:stretch/>
        </p:blipFill>
        <p:spPr bwMode="auto">
          <a:xfrm>
            <a:off x="8844778" y="3295144"/>
            <a:ext cx="2581693" cy="34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Засоби створення, зберігання, обробки, копіювання і транспортування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копіювання</a:t>
            </a:r>
            <a:r>
              <a:rPr lang="uk-UA" sz="2800" b="1" i="1" kern="0" dirty="0">
                <a:solidFill>
                  <a:schemeClr val="bg1"/>
                </a:solidFill>
              </a:rPr>
              <a:t> документів</a:t>
            </a:r>
          </a:p>
        </p:txBody>
      </p:sp>
      <p:pic>
        <p:nvPicPr>
          <p:cNvPr id="7170" name="Picture 2" descr="Пов’язане зображення">
            <a:extLst>
              <a:ext uri="{FF2B5EF4-FFF2-40B4-BE49-F238E27FC236}">
                <a16:creationId xmlns:a16="http://schemas.microsoft.com/office/drawing/2014/main" id="{85E1FA02-CC76-42AC-A296-76EA3D7C1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 b="8042"/>
          <a:stretch/>
        </p:blipFill>
        <p:spPr bwMode="auto">
          <a:xfrm>
            <a:off x="796778" y="3297088"/>
            <a:ext cx="4518473" cy="32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011FDA1-1DEE-46E0-B442-CCF3D47C7817}"/>
              </a:ext>
            </a:extLst>
          </p:cNvPr>
          <p:cNvSpPr/>
          <p:nvPr/>
        </p:nvSpPr>
        <p:spPr>
          <a:xfrm>
            <a:off x="69849" y="186220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Багатофункціональний пристрій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A9C9845-A036-433D-8519-1A3889CDFC72}"/>
              </a:ext>
            </a:extLst>
          </p:cNvPr>
          <p:cNvSpPr/>
          <p:nvPr/>
        </p:nvSpPr>
        <p:spPr>
          <a:xfrm>
            <a:off x="6147661" y="186220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Копіювальні апарати</a:t>
            </a:r>
          </a:p>
        </p:txBody>
      </p:sp>
      <p:pic>
        <p:nvPicPr>
          <p:cNvPr id="7176" name="Picture 8" descr="Пов’язане зображення">
            <a:extLst>
              <a:ext uri="{FF2B5EF4-FFF2-40B4-BE49-F238E27FC236}">
                <a16:creationId xmlns:a16="http://schemas.microsoft.com/office/drawing/2014/main" id="{29ABD7B3-5399-4FC1-8D01-834941B06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7" b="9744"/>
          <a:stretch/>
        </p:blipFill>
        <p:spPr bwMode="auto">
          <a:xfrm>
            <a:off x="6922623" y="3297088"/>
            <a:ext cx="4422407" cy="32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Засоби створення, зберігання, обробки, копіювання і транспортування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59004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Операції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копіювання документів </a:t>
            </a:r>
            <a:r>
              <a:rPr lang="uk-UA" sz="2800" b="1" i="1" kern="0" dirty="0">
                <a:solidFill>
                  <a:schemeClr val="bg1"/>
                </a:solidFill>
              </a:rPr>
              <a:t>вельми поширені в сучасному діловодстві. </a:t>
            </a:r>
          </a:p>
        </p:txBody>
      </p:sp>
      <p:pic>
        <p:nvPicPr>
          <p:cNvPr id="9220" name="Picture 4" descr="Результат пошуку зображень за запитом &quot;photocopy vector&quot;">
            <a:extLst>
              <a:ext uri="{FF2B5EF4-FFF2-40B4-BE49-F238E27FC236}">
                <a16:creationId xmlns:a16="http://schemas.microsoft.com/office/drawing/2014/main" id="{DA832833-CA2F-4EAF-B89D-81D9FB36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74" y="1183662"/>
            <a:ext cx="5337718" cy="53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ACBFD3-390E-46F5-A034-9445E68202E8}"/>
              </a:ext>
            </a:extLst>
          </p:cNvPr>
          <p:cNvSpPr txBox="1"/>
          <p:nvPr/>
        </p:nvSpPr>
        <p:spPr>
          <a:xfrm>
            <a:off x="72007" y="2716406"/>
            <a:ext cx="659004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отримання невеликої кількості копій (до 25 примірників) доцільно користуватися засобами копіювання документації (репрографії).</a:t>
            </a:r>
          </a:p>
        </p:txBody>
      </p:sp>
    </p:spTree>
    <p:extLst>
      <p:ext uri="{BB962C8B-B14F-4D97-AF65-F5344CB8AC3E}">
        <p14:creationId xmlns:p14="http://schemas.microsoft.com/office/powerpoint/2010/main" val="42038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212110</TotalTime>
  <Words>387</Words>
  <Application>Microsoft Office PowerPoint</Application>
  <PresentationFormat>Широкий екран</PresentationFormat>
  <Paragraphs>78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Comic Sans MS</vt:lpstr>
      <vt:lpstr>Times New Roman</vt:lpstr>
      <vt:lpstr>Verdana</vt:lpstr>
      <vt:lpstr>Wingdings</vt:lpstr>
      <vt:lpstr>Тема Office</vt:lpstr>
      <vt:lpstr>Засоби створення, зберігання, обробки, копіювання і транспортування документів</vt:lpstr>
      <vt:lpstr>Актуалізація опорних знань і життєвого досвіду</vt:lpstr>
      <vt:lpstr>Засоби створення, зберігання, обробки, копіювання і транспортування документів</vt:lpstr>
      <vt:lpstr>Засоби створення, зберігання, обробки, копіювання і транспортування документів</vt:lpstr>
      <vt:lpstr>Засоби створення, зберігання, обробки, копіювання і транспортування документів</vt:lpstr>
      <vt:lpstr>Засоби створення, зберігання, обробки, копіювання і транспортування документів</vt:lpstr>
      <vt:lpstr>Засоби створення, зберігання, обробки, копіювання і транспортування документів</vt:lpstr>
      <vt:lpstr>Засоби створення, зберігання, обробки, копіювання і транспортування документів</vt:lpstr>
      <vt:lpstr>Засоби створення, зберігання, обробки, копіювання і транспортування документів</vt:lpstr>
      <vt:lpstr>Засоби створення, зберігання, обробки, копіювання і транспортування документів</vt:lpstr>
      <vt:lpstr>Засоби створення, зберігання, обробки, копіювання і транспортування документів</vt:lpstr>
      <vt:lpstr>Засоби створення, зберігання, обробки, копіювання і транспортування документів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Olena</cp:lastModifiedBy>
  <cp:revision>795</cp:revision>
  <dcterms:created xsi:type="dcterms:W3CDTF">2016-06-06T19:48:43Z</dcterms:created>
  <dcterms:modified xsi:type="dcterms:W3CDTF">2023-03-04T22:09:13Z</dcterms:modified>
</cp:coreProperties>
</file>