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67" r:id="rId14"/>
    <p:sldId id="268"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987" autoAdjust="0"/>
    <p:restoredTop sz="94660"/>
  </p:normalViewPr>
  <p:slideViewPr>
    <p:cSldViewPr snapToGrid="0">
      <p:cViewPr>
        <p:scale>
          <a:sx n="78" d="100"/>
          <a:sy n="78" d="100"/>
        </p:scale>
        <p:origin x="-162"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pPr/>
              <a:t>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pPr/>
              <a:t>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pPr/>
              <a:t>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2/7/2023</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2/7/2023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reyestr.court.gov.ua/Review/89288649" TargetMode="External"/><Relationship Id="rId2" Type="http://schemas.openxmlformats.org/officeDocument/2006/relationships/hyperlink" Target="https://reyestr.court.gov.ua/Review/93383411"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97280" y="662076"/>
            <a:ext cx="7900416" cy="1631216"/>
          </a:xfrm>
          <a:prstGeom prst="rect">
            <a:avLst/>
          </a:prstGeom>
        </p:spPr>
        <p:txBody>
          <a:bodyPr wrap="square">
            <a:spAutoFit/>
          </a:bodyPr>
          <a:lstStyle/>
          <a:p>
            <a:pPr algn="just"/>
            <a:r>
              <a:rPr lang="uk-UA" sz="2000" b="1" dirty="0" smtClean="0"/>
              <a:t>ПОЗОВ </a:t>
            </a:r>
            <a:r>
              <a:rPr lang="uk-UA" sz="2000" dirty="0" smtClean="0"/>
              <a:t>– це матеріально-правова вимога позивача до відповідача, звернена через суд у порядку цивільного судочинства про захист порушеного, невизнаного або </a:t>
            </a:r>
            <a:r>
              <a:rPr lang="uk-UA" sz="2000" dirty="0" err="1" smtClean="0"/>
              <a:t>оспорюваного</a:t>
            </a:r>
            <a:r>
              <a:rPr lang="uk-UA" sz="2000" dirty="0" smtClean="0"/>
              <a:t> права, свободи чи інтересу, яка здійснюється в певній, визначеній законом процесуальній формі.</a:t>
            </a:r>
            <a:endParaRPr lang="ru-RU" sz="2000" dirty="0"/>
          </a:p>
        </p:txBody>
      </p:sp>
      <p:sp>
        <p:nvSpPr>
          <p:cNvPr id="13313" name="Rectangle 1"/>
          <p:cNvSpPr>
            <a:spLocks noChangeArrowheads="1"/>
          </p:cNvSpPr>
          <p:nvPr/>
        </p:nvSpPr>
        <p:spPr bwMode="auto">
          <a:xfrm>
            <a:off x="482600" y="2755900"/>
            <a:ext cx="93218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2000" b="1" i="1" u="none" strike="noStrike" cap="none" normalizeH="0" baseline="0" dirty="0" smtClean="0">
                <a:ln>
                  <a:noFill/>
                </a:ln>
                <a:solidFill>
                  <a:srgbClr val="000000"/>
                </a:solidFill>
                <a:effectLst/>
                <a:latin typeface="Arial" pitchFamily="34" charset="0"/>
                <a:ea typeface="Calibri" pitchFamily="34" charset="0"/>
                <a:cs typeface="Times New Roman" pitchFamily="18" charset="0"/>
              </a:rPr>
              <a:t>ПОЗОВ РОЗГЛЯДАЄТЬСЯ У ТАКИХ РОЗУМІННЯХ: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2000" b="0" i="1" u="none" strike="noStrike" cap="none" normalizeH="0" baseline="0" dirty="0" smtClean="0">
                <a:ln>
                  <a:noFill/>
                </a:ln>
                <a:solidFill>
                  <a:srgbClr val="000000"/>
                </a:solidFill>
                <a:effectLst/>
                <a:latin typeface="Arial" pitchFamily="34" charset="0"/>
                <a:ea typeface="Calibri" pitchFamily="34" charset="0"/>
                <a:cs typeface="Times New Roman" pitchFamily="18" charset="0"/>
              </a:rPr>
              <a:t>1) позов у матеріальному змісті </a:t>
            </a:r>
            <a:r>
              <a:rPr kumimoji="0" lang="uk-UA" sz="2000" b="0" i="0" u="none" strike="noStrike" cap="none" normalizeH="0" baseline="0" dirty="0" smtClean="0">
                <a:ln>
                  <a:noFill/>
                </a:ln>
                <a:solidFill>
                  <a:srgbClr val="000000"/>
                </a:solidFill>
                <a:effectLst/>
                <a:latin typeface="Arial" pitchFamily="34" charset="0"/>
                <a:ea typeface="Calibri" pitchFamily="34" charset="0"/>
                <a:cs typeface="Times New Roman" pitchFamily="18" charset="0"/>
              </a:rPr>
              <a:t>– тобто право на пред'явлення позову – матеріально-правові вимоги позивача до відповідача звернені через суд;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2000" b="0" i="1" u="none" strike="noStrike" cap="none" normalizeH="0" baseline="0" dirty="0" smtClean="0">
                <a:ln>
                  <a:noFill/>
                </a:ln>
                <a:solidFill>
                  <a:srgbClr val="000000"/>
                </a:solidFill>
                <a:effectLst/>
                <a:latin typeface="Arial" pitchFamily="34" charset="0"/>
                <a:ea typeface="Calibri" pitchFamily="34" charset="0"/>
                <a:cs typeface="Times New Roman" pitchFamily="18" charset="0"/>
              </a:rPr>
              <a:t>2) позов у процесуальному змісті </a:t>
            </a:r>
            <a:r>
              <a:rPr kumimoji="0" lang="uk-UA" sz="2000" b="0" i="0" u="none" strike="noStrike" cap="none" normalizeH="0" baseline="0" dirty="0" smtClean="0">
                <a:ln>
                  <a:noFill/>
                </a:ln>
                <a:solidFill>
                  <a:srgbClr val="000000"/>
                </a:solidFill>
                <a:effectLst/>
                <a:latin typeface="Arial" pitchFamily="34" charset="0"/>
                <a:ea typeface="Calibri" pitchFamily="34" charset="0"/>
                <a:cs typeface="Times New Roman" pitchFamily="18" charset="0"/>
              </a:rPr>
              <a:t>– тобто право на задоволення позову – вимоги позивача до суду щодо захисту порушеного, невизнаного або </a:t>
            </a:r>
            <a:r>
              <a:rPr kumimoji="0" lang="uk-UA" sz="2000" b="0" i="0" u="none" strike="noStrike" cap="none" normalizeH="0" baseline="0" dirty="0" err="1" smtClean="0">
                <a:ln>
                  <a:noFill/>
                </a:ln>
                <a:solidFill>
                  <a:srgbClr val="000000"/>
                </a:solidFill>
                <a:effectLst/>
                <a:latin typeface="Arial" pitchFamily="34" charset="0"/>
                <a:ea typeface="Calibri" pitchFamily="34" charset="0"/>
                <a:cs typeface="Times New Roman" pitchFamily="18" charset="0"/>
              </a:rPr>
              <a:t>оспорюваного</a:t>
            </a:r>
            <a:r>
              <a:rPr kumimoji="0" lang="uk-UA" sz="2000" b="0" i="0" u="none" strike="noStrike" cap="none" normalizeH="0" baseline="0" dirty="0" smtClean="0">
                <a:ln>
                  <a:noFill/>
                </a:ln>
                <a:solidFill>
                  <a:srgbClr val="000000"/>
                </a:solidFill>
                <a:effectLst/>
                <a:latin typeface="Arial" pitchFamily="34" charset="0"/>
                <a:ea typeface="Calibri" pitchFamily="34" charset="0"/>
                <a:cs typeface="Times New Roman" pitchFamily="18" charset="0"/>
              </a:rPr>
              <a:t> суб'єктивного цивільного права чи визнання наявності або відсутності цивільних правовідносин;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2000" b="0" i="1" u="none" strike="noStrike" cap="none" normalizeH="0" baseline="0" dirty="0" smtClean="0">
                <a:ln>
                  <a:noFill/>
                </a:ln>
                <a:solidFill>
                  <a:srgbClr val="000000"/>
                </a:solidFill>
                <a:effectLst/>
                <a:latin typeface="Arial" pitchFamily="34" charset="0"/>
                <a:ea typeface="Calibri" pitchFamily="34" charset="0"/>
                <a:cs typeface="Times New Roman" pitchFamily="18" charset="0"/>
              </a:rPr>
              <a:t>3) позов – єдине поняття</a:t>
            </a:r>
            <a:r>
              <a:rPr kumimoji="0" lang="uk-UA" sz="2000" b="0" i="0" u="none" strike="noStrike" cap="none" normalizeH="0" baseline="0" dirty="0" smtClean="0">
                <a:ln>
                  <a:noFill/>
                </a:ln>
                <a:solidFill>
                  <a:srgbClr val="000000"/>
                </a:solidFill>
                <a:effectLst/>
                <a:latin typeface="Arial" pitchFamily="34" charset="0"/>
                <a:ea typeface="Calibri" pitchFamily="34" charset="0"/>
                <a:cs typeface="Times New Roman" pitchFamily="18" charset="0"/>
              </a:rPr>
              <a:t>, що містить матеріально-правовий та процесуальний зміст.</a:t>
            </a:r>
            <a:endParaRPr kumimoji="0" lang="uk-UA"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600951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219456" y="426720"/>
            <a:ext cx="9302496" cy="218236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b="1" i="1" dirty="0" smtClean="0"/>
              <a:t>Позовне провадження </a:t>
            </a:r>
            <a:r>
              <a:rPr lang="uk-UA" dirty="0" smtClean="0"/>
              <a:t>– це вид провадження в цивільному судочинстві, предметом розгляду в якому є спір про право цивільне, що виникає із цивільних, земельних, трудових, сімейних, житлових та інших правовідносин, реалізується процесуальна діяльність суду та учасників судового процесу, врегульована нормами цивільного процесуального права, забезпечується впровадження основних засад цивільного судочинства та ускладнена цивільна процесуальна форма. </a:t>
            </a:r>
            <a:endParaRPr lang="ru-RU" dirty="0"/>
          </a:p>
        </p:txBody>
      </p:sp>
      <p:cxnSp>
        <p:nvCxnSpPr>
          <p:cNvPr id="6" name="Прямая со стрелкой 5"/>
          <p:cNvCxnSpPr/>
          <p:nvPr/>
        </p:nvCxnSpPr>
        <p:spPr>
          <a:xfrm rot="10800000" flipV="1">
            <a:off x="2877312" y="2609088"/>
            <a:ext cx="975360" cy="6461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p:nvPr/>
        </p:nvCxnSpPr>
        <p:spPr>
          <a:xfrm>
            <a:off x="5388864" y="2609088"/>
            <a:ext cx="829056" cy="6461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Прямоугольник 8"/>
          <p:cNvSpPr/>
          <p:nvPr/>
        </p:nvSpPr>
        <p:spPr>
          <a:xfrm>
            <a:off x="512064" y="3267456"/>
            <a:ext cx="3840480" cy="210921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b="1" i="1" dirty="0" smtClean="0"/>
              <a:t>Загальне позовне провадження </a:t>
            </a:r>
            <a:r>
              <a:rPr lang="uk-UA" dirty="0" smtClean="0"/>
              <a:t>призначене для розгляду справ, які через складність або інші обставини недоцільно розглядати у спрощеному позовному провадженні</a:t>
            </a:r>
            <a:endParaRPr lang="ru-RU" dirty="0"/>
          </a:p>
        </p:txBody>
      </p:sp>
      <p:sp>
        <p:nvSpPr>
          <p:cNvPr id="11" name="Прямоугольник 10"/>
          <p:cNvSpPr/>
          <p:nvPr/>
        </p:nvSpPr>
        <p:spPr>
          <a:xfrm>
            <a:off x="5017008" y="3249168"/>
            <a:ext cx="3840480" cy="210921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b="1" i="1" dirty="0" smtClean="0"/>
              <a:t>Спрощене провадження </a:t>
            </a:r>
            <a:r>
              <a:rPr lang="uk-UA" dirty="0" smtClean="0"/>
              <a:t>справ незначної складності та інших справ, для яких пріоритетним є швидке вирішення справи</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6374" y="316992"/>
            <a:ext cx="8417898" cy="536448"/>
          </a:xfrm>
        </p:spPr>
        <p:txBody>
          <a:bodyPr>
            <a:normAutofit fontScale="90000"/>
          </a:bodyPr>
          <a:lstStyle/>
          <a:p>
            <a:pPr algn="ctr"/>
            <a:r>
              <a:rPr lang="uk-UA" b="1" dirty="0" smtClean="0"/>
              <a:t>Письмові заяви учасників справи</a:t>
            </a:r>
            <a:endParaRPr lang="ru-RU" dirty="0"/>
          </a:p>
        </p:txBody>
      </p:sp>
      <p:sp>
        <p:nvSpPr>
          <p:cNvPr id="4" name="Выноска со стрелкой вниз 3"/>
          <p:cNvSpPr/>
          <p:nvPr/>
        </p:nvSpPr>
        <p:spPr>
          <a:xfrm>
            <a:off x="487680" y="1146048"/>
            <a:ext cx="3657600" cy="1182624"/>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b="1" i="1" dirty="0" smtClean="0"/>
              <a:t>заяви по суті справи</a:t>
            </a:r>
            <a:endParaRPr lang="ru-RU" sz="2000" b="1" dirty="0"/>
          </a:p>
        </p:txBody>
      </p:sp>
      <p:sp>
        <p:nvSpPr>
          <p:cNvPr id="5" name="Скругленный прямоугольник 4"/>
          <p:cNvSpPr/>
          <p:nvPr/>
        </p:nvSpPr>
        <p:spPr>
          <a:xfrm>
            <a:off x="365760" y="2365248"/>
            <a:ext cx="3889248" cy="2657856"/>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lvl="0"/>
            <a:r>
              <a:rPr lang="uk-UA" sz="2000" dirty="0" smtClean="0">
                <a:solidFill>
                  <a:srgbClr val="C00000"/>
                </a:solidFill>
              </a:rPr>
              <a:t>- позовна заява;</a:t>
            </a:r>
            <a:endParaRPr lang="ru-RU" sz="2000" dirty="0" smtClean="0">
              <a:solidFill>
                <a:srgbClr val="C00000"/>
              </a:solidFill>
            </a:endParaRPr>
          </a:p>
          <a:p>
            <a:pPr lvl="0"/>
            <a:r>
              <a:rPr lang="uk-UA" sz="2000" dirty="0" smtClean="0">
                <a:solidFill>
                  <a:srgbClr val="C00000"/>
                </a:solidFill>
              </a:rPr>
              <a:t>- відзив на позовну заяву (відзив); </a:t>
            </a:r>
            <a:endParaRPr lang="ru-RU" sz="2000" dirty="0" smtClean="0">
              <a:solidFill>
                <a:srgbClr val="C00000"/>
              </a:solidFill>
            </a:endParaRPr>
          </a:p>
          <a:p>
            <a:pPr lvl="0"/>
            <a:r>
              <a:rPr lang="uk-UA" sz="2000" dirty="0" smtClean="0">
                <a:solidFill>
                  <a:srgbClr val="C00000"/>
                </a:solidFill>
              </a:rPr>
              <a:t>- відповідь на відзив; </a:t>
            </a:r>
            <a:endParaRPr lang="ru-RU" sz="2000" dirty="0" smtClean="0">
              <a:solidFill>
                <a:srgbClr val="C00000"/>
              </a:solidFill>
            </a:endParaRPr>
          </a:p>
          <a:p>
            <a:pPr lvl="0"/>
            <a:r>
              <a:rPr lang="uk-UA" sz="2000" dirty="0" smtClean="0">
                <a:solidFill>
                  <a:srgbClr val="C00000"/>
                </a:solidFill>
              </a:rPr>
              <a:t>- заперечення; </a:t>
            </a:r>
            <a:endParaRPr lang="ru-RU" sz="2000" dirty="0" smtClean="0">
              <a:solidFill>
                <a:srgbClr val="C00000"/>
              </a:solidFill>
            </a:endParaRPr>
          </a:p>
          <a:p>
            <a:pPr lvl="0"/>
            <a:r>
              <a:rPr lang="uk-UA" sz="2000" dirty="0" smtClean="0">
                <a:solidFill>
                  <a:srgbClr val="C00000"/>
                </a:solidFill>
              </a:rPr>
              <a:t>- пояснення третьої особи щодо позову або відзиву. </a:t>
            </a:r>
            <a:endParaRPr lang="ru-RU" sz="2000" dirty="0" smtClean="0">
              <a:solidFill>
                <a:srgbClr val="C00000"/>
              </a:solidFill>
            </a:endParaRPr>
          </a:p>
          <a:p>
            <a:pPr algn="ctr"/>
            <a:endParaRPr lang="ru-RU" dirty="0"/>
          </a:p>
        </p:txBody>
      </p:sp>
      <p:sp>
        <p:nvSpPr>
          <p:cNvPr id="6" name="Выноска со стрелкой вниз 5"/>
          <p:cNvSpPr/>
          <p:nvPr/>
        </p:nvSpPr>
        <p:spPr>
          <a:xfrm>
            <a:off x="4821936" y="1152144"/>
            <a:ext cx="3657600" cy="1182624"/>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i="1" dirty="0" smtClean="0"/>
              <a:t>заяви з процесуальних питань</a:t>
            </a:r>
            <a:endParaRPr lang="ru-RU" sz="2000" b="1" i="1" dirty="0"/>
          </a:p>
        </p:txBody>
      </p:sp>
      <p:sp>
        <p:nvSpPr>
          <p:cNvPr id="7" name="Скругленный прямоугольник 6"/>
          <p:cNvSpPr/>
          <p:nvPr/>
        </p:nvSpPr>
        <p:spPr>
          <a:xfrm>
            <a:off x="4736592" y="2346960"/>
            <a:ext cx="3889248" cy="265785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lvl="0"/>
            <a:r>
              <a:rPr lang="uk-UA" sz="2000" dirty="0" smtClean="0">
                <a:solidFill>
                  <a:srgbClr val="7030A0"/>
                </a:solidFill>
              </a:rPr>
              <a:t>- заяви;</a:t>
            </a:r>
            <a:endParaRPr lang="ru-RU" sz="2000" dirty="0" smtClean="0">
              <a:solidFill>
                <a:srgbClr val="7030A0"/>
              </a:solidFill>
            </a:endParaRPr>
          </a:p>
          <a:p>
            <a:pPr lvl="0"/>
            <a:r>
              <a:rPr lang="uk-UA" sz="2000" dirty="0" smtClean="0">
                <a:solidFill>
                  <a:srgbClr val="7030A0"/>
                </a:solidFill>
              </a:rPr>
              <a:t>- клопотання;</a:t>
            </a:r>
            <a:endParaRPr lang="ru-RU" sz="2000" dirty="0" smtClean="0">
              <a:solidFill>
                <a:srgbClr val="7030A0"/>
              </a:solidFill>
            </a:endParaRPr>
          </a:p>
          <a:p>
            <a:pPr lvl="0"/>
            <a:r>
              <a:rPr lang="uk-UA" sz="2000" dirty="0" smtClean="0">
                <a:solidFill>
                  <a:srgbClr val="7030A0"/>
                </a:solidFill>
              </a:rPr>
              <a:t>- заперечення проти заяв та клопотань.</a:t>
            </a:r>
            <a:endParaRPr lang="ru-RU" sz="2000" dirty="0" smtClean="0">
              <a:solidFill>
                <a:srgbClr val="7030A0"/>
              </a:solidFill>
            </a:endParaRPr>
          </a:p>
          <a:p>
            <a:pPr algn="ct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426720" y="1328928"/>
            <a:ext cx="2718816" cy="113385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dirty="0" smtClean="0"/>
              <a:t>Позовна заява </a:t>
            </a:r>
            <a:endParaRPr lang="ru-RU" dirty="0"/>
          </a:p>
        </p:txBody>
      </p:sp>
      <p:sp>
        <p:nvSpPr>
          <p:cNvPr id="5" name="Скругленная прямоугольная выноска 4"/>
          <p:cNvSpPr/>
          <p:nvPr/>
        </p:nvSpPr>
        <p:spPr>
          <a:xfrm>
            <a:off x="414528" y="438912"/>
            <a:ext cx="1365504" cy="621792"/>
          </a:xfrm>
          <a:prstGeom prst="wedgeRoundRectCallout">
            <a:avLst>
              <a:gd name="adj1" fmla="val 47588"/>
              <a:gd name="adj2" fmla="val 88527"/>
              <a:gd name="adj3" fmla="val 16667"/>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uk-UA" dirty="0" smtClean="0"/>
              <a:t>позивач</a:t>
            </a:r>
            <a:endParaRPr lang="ru-RU" dirty="0"/>
          </a:p>
        </p:txBody>
      </p:sp>
      <p:sp>
        <p:nvSpPr>
          <p:cNvPr id="6" name="Выноска со стрелкой влево 5"/>
          <p:cNvSpPr/>
          <p:nvPr/>
        </p:nvSpPr>
        <p:spPr>
          <a:xfrm>
            <a:off x="3169920" y="1414272"/>
            <a:ext cx="3364992" cy="1085088"/>
          </a:xfrm>
          <a:prstGeom prst="leftArrow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відзив на позовну заяву (відзив)</a:t>
            </a:r>
            <a:endParaRPr lang="ru-RU" dirty="0"/>
          </a:p>
        </p:txBody>
      </p:sp>
      <p:sp>
        <p:nvSpPr>
          <p:cNvPr id="7" name="Скругленная прямоугольная выноска 6"/>
          <p:cNvSpPr/>
          <p:nvPr/>
        </p:nvSpPr>
        <p:spPr>
          <a:xfrm>
            <a:off x="4309872" y="475488"/>
            <a:ext cx="1365504" cy="664464"/>
          </a:xfrm>
          <a:prstGeom prst="wedgeRoundRectCallout">
            <a:avLst>
              <a:gd name="adj1" fmla="val 47588"/>
              <a:gd name="adj2" fmla="val 88527"/>
              <a:gd name="adj3" fmla="val 16667"/>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uk-UA" dirty="0" smtClean="0"/>
              <a:t>відповідач</a:t>
            </a:r>
            <a:endParaRPr lang="ru-RU" dirty="0"/>
          </a:p>
        </p:txBody>
      </p:sp>
      <p:sp>
        <p:nvSpPr>
          <p:cNvPr id="8" name="Выноска со стрелкой вверх 7"/>
          <p:cNvSpPr/>
          <p:nvPr/>
        </p:nvSpPr>
        <p:spPr>
          <a:xfrm>
            <a:off x="4315968" y="2499360"/>
            <a:ext cx="2401824" cy="1377696"/>
          </a:xfrm>
          <a:prstGeom prst="upArrow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відповідь на відзив</a:t>
            </a:r>
            <a:endParaRPr lang="ru-RU" dirty="0"/>
          </a:p>
        </p:txBody>
      </p:sp>
      <p:sp>
        <p:nvSpPr>
          <p:cNvPr id="9" name="Скругленная прямоугольная выноска 8"/>
          <p:cNvSpPr/>
          <p:nvPr/>
        </p:nvSpPr>
        <p:spPr>
          <a:xfrm>
            <a:off x="6858000" y="2505456"/>
            <a:ext cx="1469136" cy="725424"/>
          </a:xfrm>
          <a:prstGeom prst="wedgeRoundRectCallout">
            <a:avLst>
              <a:gd name="adj1" fmla="val -60448"/>
              <a:gd name="adj2" fmla="val 114017"/>
              <a:gd name="adj3" fmla="val 16667"/>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uk-UA" dirty="0" smtClean="0"/>
              <a:t>позивач</a:t>
            </a:r>
            <a:endParaRPr lang="ru-RU" dirty="0"/>
          </a:p>
        </p:txBody>
      </p:sp>
      <p:sp>
        <p:nvSpPr>
          <p:cNvPr id="11" name="Выноска со стрелкой вверх 10"/>
          <p:cNvSpPr/>
          <p:nvPr/>
        </p:nvSpPr>
        <p:spPr>
          <a:xfrm>
            <a:off x="4370832" y="3883152"/>
            <a:ext cx="2401824" cy="1377696"/>
          </a:xfrm>
          <a:prstGeom prst="upArrow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заперечення</a:t>
            </a:r>
            <a:endParaRPr lang="ru-RU" dirty="0"/>
          </a:p>
        </p:txBody>
      </p:sp>
      <p:sp>
        <p:nvSpPr>
          <p:cNvPr id="12" name="Скругленная прямоугольная выноска 11"/>
          <p:cNvSpPr/>
          <p:nvPr/>
        </p:nvSpPr>
        <p:spPr>
          <a:xfrm>
            <a:off x="6937248" y="3986784"/>
            <a:ext cx="1389888" cy="658368"/>
          </a:xfrm>
          <a:prstGeom prst="wedgeRoundRectCallout">
            <a:avLst>
              <a:gd name="adj1" fmla="val -62233"/>
              <a:gd name="adj2" fmla="val 117939"/>
              <a:gd name="adj3" fmla="val 16667"/>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uk-UA" dirty="0" smtClean="0"/>
              <a:t>відповідач</a:t>
            </a:r>
            <a:endParaRPr lang="ru-RU" dirty="0"/>
          </a:p>
        </p:txBody>
      </p:sp>
      <p:sp>
        <p:nvSpPr>
          <p:cNvPr id="13" name="Багетная рамка 12"/>
          <p:cNvSpPr/>
          <p:nvPr/>
        </p:nvSpPr>
        <p:spPr>
          <a:xfrm>
            <a:off x="573024" y="2999232"/>
            <a:ext cx="3072384" cy="2438400"/>
          </a:xfrm>
          <a:prstGeom prst="bevel">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пояснення третьої особи щодо позову або відзиву</a:t>
            </a:r>
            <a:endParaRPr lang="ru-RU" dirty="0"/>
          </a:p>
        </p:txBody>
      </p:sp>
      <p:sp>
        <p:nvSpPr>
          <p:cNvPr id="15" name="Стрелка вверх 14"/>
          <p:cNvSpPr/>
          <p:nvPr/>
        </p:nvSpPr>
        <p:spPr>
          <a:xfrm>
            <a:off x="1645920" y="2474976"/>
            <a:ext cx="390144" cy="49987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Стрелка вверх 16"/>
          <p:cNvSpPr/>
          <p:nvPr/>
        </p:nvSpPr>
        <p:spPr>
          <a:xfrm rot="3094648">
            <a:off x="3683984" y="2075362"/>
            <a:ext cx="398336" cy="12869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7190" y="243840"/>
            <a:ext cx="9051882" cy="1511808"/>
          </a:xfrm>
        </p:spPr>
        <p:style>
          <a:lnRef idx="2">
            <a:schemeClr val="accent4"/>
          </a:lnRef>
          <a:fillRef idx="1">
            <a:schemeClr val="lt1"/>
          </a:fillRef>
          <a:effectRef idx="0">
            <a:schemeClr val="accent4"/>
          </a:effectRef>
          <a:fontRef idx="minor">
            <a:schemeClr val="dk1"/>
          </a:fontRef>
        </p:style>
        <p:txBody>
          <a:bodyPr>
            <a:noAutofit/>
          </a:bodyPr>
          <a:lstStyle/>
          <a:p>
            <a:pPr algn="just"/>
            <a:r>
              <a:rPr lang="uk-UA" sz="2400" b="1" i="1" dirty="0" smtClean="0">
                <a:solidFill>
                  <a:srgbClr val="C00000"/>
                </a:solidFill>
              </a:rPr>
              <a:t>Позовна заява </a:t>
            </a:r>
            <a:r>
              <a:rPr lang="uk-UA" sz="2400" dirty="0" smtClean="0"/>
              <a:t>– перша заява по суті справи, яка є формою звернення до суду в порядку позовного провадження для вирішення спору про суб'єктивне право, яке порушується, </a:t>
            </a:r>
            <a:r>
              <a:rPr lang="uk-UA" sz="2400" dirty="0" err="1" smtClean="0"/>
              <a:t>оспорюється</a:t>
            </a:r>
            <a:r>
              <a:rPr lang="uk-UA" sz="2400" dirty="0" smtClean="0"/>
              <a:t>, </a:t>
            </a:r>
            <a:r>
              <a:rPr lang="uk-UA" sz="2400" dirty="0" err="1" smtClean="0"/>
              <a:t>невизнається</a:t>
            </a:r>
            <a:r>
              <a:rPr lang="uk-UA" sz="2400" dirty="0" smtClean="0"/>
              <a:t> іншою стороною.</a:t>
            </a:r>
            <a:endParaRPr lang="ru-RU" sz="2400" dirty="0"/>
          </a:p>
        </p:txBody>
      </p:sp>
      <p:sp>
        <p:nvSpPr>
          <p:cNvPr id="3" name="Содержимое 2"/>
          <p:cNvSpPr>
            <a:spLocks noGrp="1"/>
          </p:cNvSpPr>
          <p:nvPr>
            <p:ph idx="1"/>
          </p:nvPr>
        </p:nvSpPr>
        <p:spPr>
          <a:xfrm>
            <a:off x="652950" y="1819213"/>
            <a:ext cx="8503242" cy="2130995"/>
          </a:xfrm>
        </p:spPr>
        <p:txBody>
          <a:bodyPr>
            <a:normAutofit fontScale="92500" lnSpcReduction="20000"/>
          </a:bodyPr>
          <a:lstStyle/>
          <a:p>
            <a:pPr algn="ctr">
              <a:buNone/>
            </a:pPr>
            <a:r>
              <a:rPr lang="uk-UA" b="1" i="1" dirty="0" smtClean="0"/>
              <a:t>Відомості, які зазначаються в позовній заяві, умовно можна поділити на кілька груп: </a:t>
            </a:r>
          </a:p>
          <a:p>
            <a:r>
              <a:rPr lang="uk-UA" dirty="0" smtClean="0"/>
              <a:t>відомості вступного характеру; </a:t>
            </a:r>
            <a:endParaRPr lang="ru-RU" dirty="0" smtClean="0"/>
          </a:p>
          <a:p>
            <a:r>
              <a:rPr lang="uk-UA" dirty="0" smtClean="0"/>
              <a:t>відомості, що належать до опису обставин справи та мотивування заявлених вимог; </a:t>
            </a:r>
            <a:endParaRPr lang="ru-RU" dirty="0" smtClean="0"/>
          </a:p>
          <a:p>
            <a:r>
              <a:rPr lang="uk-UA" dirty="0" smtClean="0"/>
              <a:t>відомості резолютивного характеру;</a:t>
            </a:r>
          </a:p>
          <a:p>
            <a:r>
              <a:rPr lang="uk-UA" dirty="0" smtClean="0"/>
              <a:t>додаткові відомості. </a:t>
            </a:r>
            <a:endParaRPr lang="ru-RU" dirty="0" smtClean="0"/>
          </a:p>
          <a:p>
            <a:endParaRPr lang="ru-RU" dirty="0"/>
          </a:p>
        </p:txBody>
      </p:sp>
      <p:sp>
        <p:nvSpPr>
          <p:cNvPr id="4" name="Прямоугольник 3"/>
          <p:cNvSpPr/>
          <p:nvPr/>
        </p:nvSpPr>
        <p:spPr>
          <a:xfrm>
            <a:off x="2328672" y="4072128"/>
            <a:ext cx="5803392" cy="451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складові частини позовної заяви</a:t>
            </a:r>
            <a:endParaRPr lang="ru-RU" dirty="0"/>
          </a:p>
        </p:txBody>
      </p:sp>
      <p:cxnSp>
        <p:nvCxnSpPr>
          <p:cNvPr id="6" name="Прямая со стрелкой 5"/>
          <p:cNvCxnSpPr/>
          <p:nvPr/>
        </p:nvCxnSpPr>
        <p:spPr>
          <a:xfrm rot="10800000" flipV="1">
            <a:off x="2474976" y="4535424"/>
            <a:ext cx="829056" cy="3413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p:nvPr/>
        </p:nvCxnSpPr>
        <p:spPr>
          <a:xfrm rot="5400000">
            <a:off x="3810000" y="4675632"/>
            <a:ext cx="463296" cy="1828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rot="16200000" flipH="1">
            <a:off x="5961888" y="4608576"/>
            <a:ext cx="463296" cy="3169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p:nvPr/>
        </p:nvCxnSpPr>
        <p:spPr>
          <a:xfrm>
            <a:off x="6839712" y="4511040"/>
            <a:ext cx="938784" cy="4023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Скругленный прямоугольник 12"/>
          <p:cNvSpPr/>
          <p:nvPr/>
        </p:nvSpPr>
        <p:spPr>
          <a:xfrm>
            <a:off x="438912" y="4779264"/>
            <a:ext cx="2036064" cy="70713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вступна</a:t>
            </a:r>
            <a:endParaRPr lang="ru-RU" dirty="0"/>
          </a:p>
        </p:txBody>
      </p:sp>
      <p:cxnSp>
        <p:nvCxnSpPr>
          <p:cNvPr id="17" name="Прямая со стрелкой 16"/>
          <p:cNvCxnSpPr/>
          <p:nvPr/>
        </p:nvCxnSpPr>
        <p:spPr>
          <a:xfrm rot="5400000">
            <a:off x="4419600" y="5138928"/>
            <a:ext cx="123139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Скругленный прямоугольник 17"/>
          <p:cNvSpPr/>
          <p:nvPr/>
        </p:nvSpPr>
        <p:spPr>
          <a:xfrm>
            <a:off x="2651760" y="4980432"/>
            <a:ext cx="2036064" cy="70713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описова</a:t>
            </a:r>
            <a:endParaRPr lang="ru-RU" dirty="0"/>
          </a:p>
        </p:txBody>
      </p:sp>
      <p:sp>
        <p:nvSpPr>
          <p:cNvPr id="19" name="Скругленный прямоугольник 18"/>
          <p:cNvSpPr/>
          <p:nvPr/>
        </p:nvSpPr>
        <p:spPr>
          <a:xfrm>
            <a:off x="7571232" y="4949952"/>
            <a:ext cx="2036064" cy="70713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додаткова</a:t>
            </a:r>
            <a:endParaRPr lang="ru-RU" dirty="0"/>
          </a:p>
        </p:txBody>
      </p:sp>
      <p:sp>
        <p:nvSpPr>
          <p:cNvPr id="22" name="Скругленный прямоугольник 21"/>
          <p:cNvSpPr/>
          <p:nvPr/>
        </p:nvSpPr>
        <p:spPr>
          <a:xfrm>
            <a:off x="4066032" y="5760720"/>
            <a:ext cx="2036064" cy="70713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мотивувальна</a:t>
            </a:r>
            <a:endParaRPr lang="ru-RU" dirty="0"/>
          </a:p>
        </p:txBody>
      </p:sp>
      <p:sp>
        <p:nvSpPr>
          <p:cNvPr id="23" name="Скругленный прямоугольник 22"/>
          <p:cNvSpPr/>
          <p:nvPr/>
        </p:nvSpPr>
        <p:spPr>
          <a:xfrm>
            <a:off x="5376672" y="4986528"/>
            <a:ext cx="2036064" cy="70713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прохальна</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0070" y="573024"/>
            <a:ext cx="8869002" cy="1621536"/>
          </a:xfrm>
        </p:spPr>
        <p:style>
          <a:lnRef idx="2">
            <a:schemeClr val="accent4"/>
          </a:lnRef>
          <a:fillRef idx="1">
            <a:schemeClr val="lt1"/>
          </a:fillRef>
          <a:effectRef idx="0">
            <a:schemeClr val="accent4"/>
          </a:effectRef>
          <a:fontRef idx="minor">
            <a:schemeClr val="dk1"/>
          </a:fontRef>
        </p:style>
        <p:txBody>
          <a:bodyPr>
            <a:noAutofit/>
          </a:bodyPr>
          <a:lstStyle/>
          <a:p>
            <a:pPr algn="just"/>
            <a:r>
              <a:rPr lang="uk-UA" sz="2400" b="1" i="1" dirty="0" smtClean="0">
                <a:solidFill>
                  <a:srgbClr val="C00000"/>
                </a:solidFill>
              </a:rPr>
              <a:t>Відзив на позовну заяву </a:t>
            </a:r>
            <a:r>
              <a:rPr lang="uk-UA" sz="2400" dirty="0" smtClean="0"/>
              <a:t>– це заперечення відповідача проти позову, що містять матеріально-правові та процесуально-правові доводи щодо неправомірності пред'явлення позовних вимог</a:t>
            </a:r>
            <a:r>
              <a:rPr lang="uk-UA" sz="2800" dirty="0" smtClean="0"/>
              <a:t>.</a:t>
            </a:r>
            <a:endParaRPr lang="ru-RU" sz="2800" dirty="0"/>
          </a:p>
        </p:txBody>
      </p:sp>
      <p:sp>
        <p:nvSpPr>
          <p:cNvPr id="3" name="Содержимое 2"/>
          <p:cNvSpPr>
            <a:spLocks noGrp="1"/>
          </p:cNvSpPr>
          <p:nvPr>
            <p:ph idx="1"/>
          </p:nvPr>
        </p:nvSpPr>
        <p:spPr>
          <a:xfrm>
            <a:off x="591990" y="2782381"/>
            <a:ext cx="8966538" cy="2911283"/>
          </a:xfrm>
        </p:spPr>
        <p:txBody>
          <a:bodyPr/>
          <a:lstStyle/>
          <a:p>
            <a:pPr algn="just"/>
            <a:r>
              <a:rPr lang="uk-UA" dirty="0" smtClean="0"/>
              <a:t>Зміст, строк і вимоги до даної заяви по суті справи закріплені у ст. 178 ЦПК України. </a:t>
            </a:r>
          </a:p>
          <a:p>
            <a:pPr algn="just"/>
            <a:r>
              <a:rPr lang="uk-UA" dirty="0" smtClean="0"/>
              <a:t>Кодекс урегульовує питання строку подання даної заяви по суті справи, а саме: «відзив подається в строк, встановлений судом, який не може бути меншим </a:t>
            </a:r>
            <a:r>
              <a:rPr lang="uk-UA" dirty="0" smtClean="0">
                <a:solidFill>
                  <a:srgbClr val="FF0000"/>
                </a:solidFill>
              </a:rPr>
              <a:t>п’ятнадцяти днів з дня вручення ухвали про відкриття провадження у справі</a:t>
            </a:r>
            <a:r>
              <a:rPr lang="uk-UA" dirty="0" smtClean="0"/>
              <a:t>. Суд має встановити такий строк подання відзиву, який дозволить відповідачу підготувати його та відповідні докази, а іншим учасникам справи – отримати відзив не пізніше першого підготовчого засідання у справі (ч. 7 ст. 178 ЦПК)»</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414528" y="280416"/>
            <a:ext cx="8705088" cy="1499616"/>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uk-UA" sz="2000" b="1" i="1" dirty="0" smtClean="0">
                <a:solidFill>
                  <a:srgbClr val="C00000"/>
                </a:solidFill>
              </a:rPr>
              <a:t>Відповідь на відзив</a:t>
            </a:r>
            <a:r>
              <a:rPr lang="uk-UA" sz="2000" dirty="0" smtClean="0"/>
              <a:t>, позивач викладає свої пояснення, міркування і аргументи щодо наведених відповідачем у відзиві заперечень і мотиви їх визнання або відхилення. До даного процесуального документа застосовуються правила, встановлені частинами 3-5 ст. 178 ЦПК.</a:t>
            </a:r>
            <a:endParaRPr lang="ru-RU" sz="2000" dirty="0" smtClean="0"/>
          </a:p>
          <a:p>
            <a:pPr algn="ctr"/>
            <a:endParaRPr lang="ru-RU" dirty="0"/>
          </a:p>
        </p:txBody>
      </p:sp>
      <p:sp>
        <p:nvSpPr>
          <p:cNvPr id="7" name="Прямоугольник 6"/>
          <p:cNvSpPr/>
          <p:nvPr/>
        </p:nvSpPr>
        <p:spPr>
          <a:xfrm>
            <a:off x="408432" y="2054352"/>
            <a:ext cx="8711184" cy="1822704"/>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r>
              <a:rPr lang="uk-UA" sz="2000" b="1" i="1" dirty="0" smtClean="0">
                <a:solidFill>
                  <a:srgbClr val="C00000"/>
                </a:solidFill>
              </a:rPr>
              <a:t>Заперечення щодо відповіді на відзив</a:t>
            </a:r>
            <a:r>
              <a:rPr lang="uk-UA" sz="2000" dirty="0" smtClean="0">
                <a:solidFill>
                  <a:srgbClr val="C00000"/>
                </a:solidFill>
              </a:rPr>
              <a:t> </a:t>
            </a:r>
            <a:r>
              <a:rPr lang="uk-UA" sz="2000" dirty="0" smtClean="0"/>
              <a:t>– заява по суті справи, в якій відповідач викладає свої пояснення, міркування і аргументи щодо наведених позивачем у відповіді на відзив пояснень, міркувань і аргументів і мотиви їх визнання або відхилення. Вимоги та строк подання вказаної заяви закріплені у ст. 180 ЦПК України.</a:t>
            </a:r>
            <a:endParaRPr lang="ru-RU" sz="2000" dirty="0" smtClean="0"/>
          </a:p>
          <a:p>
            <a:pPr algn="ctr"/>
            <a:endParaRPr lang="ru-RU" dirty="0"/>
          </a:p>
        </p:txBody>
      </p:sp>
      <p:sp>
        <p:nvSpPr>
          <p:cNvPr id="8" name="Прямоугольник 7"/>
          <p:cNvSpPr/>
          <p:nvPr/>
        </p:nvSpPr>
        <p:spPr>
          <a:xfrm>
            <a:off x="396240" y="4139184"/>
            <a:ext cx="8705088" cy="17861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r>
              <a:rPr lang="uk-UA" sz="2000" dirty="0" smtClean="0"/>
              <a:t>Третя особа, яка не заявляє самостійних вимог щодо предмета спору, може подати до суду </a:t>
            </a:r>
            <a:r>
              <a:rPr lang="uk-UA" sz="2000" b="1" i="1" dirty="0" smtClean="0">
                <a:solidFill>
                  <a:srgbClr val="C00000"/>
                </a:solidFill>
              </a:rPr>
              <a:t>пояснення щодо позову або відзиву</a:t>
            </a:r>
            <a:r>
              <a:rPr lang="uk-UA" sz="2000" dirty="0" smtClean="0"/>
              <a:t>, в якому вона викладає свої аргументи і міркування на підтримку або заперечення проти заявлених позовних вимог. До пояснень третьої особи застосовуються правила, встановлені ст. 181 ЦПК України.</a:t>
            </a:r>
            <a:endParaRPr lang="ru-RU" sz="2000" dirty="0" smtClean="0"/>
          </a:p>
          <a:p>
            <a:pPr algn="ct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3296" y="1767841"/>
            <a:ext cx="8644128" cy="4273522"/>
          </a:xfrm>
        </p:spPr>
        <p:txBody>
          <a:bodyPr>
            <a:normAutofit fontScale="92500" lnSpcReduction="20000"/>
          </a:bodyPr>
          <a:lstStyle/>
          <a:p>
            <a:pPr>
              <a:buNone/>
            </a:pPr>
            <a:r>
              <a:rPr lang="uk-UA" dirty="0" smtClean="0"/>
              <a:t>ЦПК України у ст. 183 встановлює загальні вимоги до заяв з процесуальних питань. Зокрема, будь-яка письмова заява, клопотання, заперечення повинні містити:</a:t>
            </a:r>
            <a:endParaRPr lang="ru-RU" sz="2000" dirty="0" smtClean="0"/>
          </a:p>
          <a:p>
            <a:pPr lvl="1"/>
            <a:r>
              <a:rPr lang="uk-UA" dirty="0" smtClean="0"/>
              <a:t>повне найменування (для юридичних осіб) або ім'я (прізвище, ім'я та по батькові) (для фізичних осіб) особи, яка подає заяву чи клопотання або заперечення проти них, її місцезнаходження (для юридичних осіб) або місце проживання чи перебування (для фізичних осіб), ідентифікаційний код юридичної особи в Єдиному державному реєстрі підприємств і організацій України (для юридичних осіб, за­реєстрованих за законодавством України);</a:t>
            </a:r>
            <a:endParaRPr lang="ru-RU" sz="1800" dirty="0" smtClean="0"/>
          </a:p>
          <a:p>
            <a:pPr lvl="1"/>
            <a:r>
              <a:rPr lang="uk-UA" dirty="0" smtClean="0"/>
              <a:t>найменування суду, до якого вона подається;</a:t>
            </a:r>
            <a:endParaRPr lang="ru-RU" sz="1800" dirty="0" smtClean="0"/>
          </a:p>
          <a:p>
            <a:pPr lvl="1"/>
            <a:r>
              <a:rPr lang="uk-UA" dirty="0" smtClean="0"/>
              <a:t>номер справи, прізвище та ініціали судді (суддів), якщо заява (клопотання, заперечення) подається після постановлена ухвали про відкриття провадження у справі;</a:t>
            </a:r>
            <a:endParaRPr lang="ru-RU" sz="1800" dirty="0" smtClean="0"/>
          </a:p>
          <a:p>
            <a:pPr lvl="1"/>
            <a:r>
              <a:rPr lang="uk-UA" dirty="0" smtClean="0"/>
              <a:t>зміст питання, яке має бути розглянуто судом, та прохання за­явника;</a:t>
            </a:r>
            <a:endParaRPr lang="ru-RU" sz="1800" dirty="0" smtClean="0"/>
          </a:p>
          <a:p>
            <a:pPr lvl="1"/>
            <a:r>
              <a:rPr lang="uk-UA" dirty="0" smtClean="0"/>
              <a:t>підстави заяви (клопотання, заперечення);</a:t>
            </a:r>
            <a:endParaRPr lang="ru-RU" sz="1800" dirty="0" smtClean="0"/>
          </a:p>
          <a:p>
            <a:pPr lvl="1"/>
            <a:r>
              <a:rPr lang="uk-UA" dirty="0" smtClean="0"/>
              <a:t>перелік документів та інших доказів, що додаються до заяви (клопотання, заперечення);</a:t>
            </a:r>
            <a:endParaRPr lang="ru-RU" sz="1800" dirty="0" smtClean="0"/>
          </a:p>
          <a:p>
            <a:pPr lvl="1"/>
            <a:r>
              <a:rPr lang="uk-UA" dirty="0" smtClean="0"/>
              <a:t>інші відомості, що вимагаються цим Кодексом.</a:t>
            </a:r>
            <a:endParaRPr lang="ru-RU" sz="1800" dirty="0" smtClean="0"/>
          </a:p>
          <a:p>
            <a:endParaRPr lang="ru-RU" dirty="0"/>
          </a:p>
        </p:txBody>
      </p:sp>
      <p:sp>
        <p:nvSpPr>
          <p:cNvPr id="4" name="Прямоугольник 3"/>
          <p:cNvSpPr/>
          <p:nvPr/>
        </p:nvSpPr>
        <p:spPr>
          <a:xfrm>
            <a:off x="487680" y="276321"/>
            <a:ext cx="8741664" cy="1323439"/>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uk-UA" sz="2000" dirty="0" smtClean="0"/>
              <a:t>У </a:t>
            </a:r>
            <a:r>
              <a:rPr lang="uk-UA" sz="2000" dirty="0" smtClean="0">
                <a:solidFill>
                  <a:schemeClr val="accent3"/>
                </a:solidFill>
              </a:rPr>
              <a:t>заявах</a:t>
            </a:r>
            <a:r>
              <a:rPr lang="uk-UA" sz="2000" dirty="0" smtClean="0"/>
              <a:t> і </a:t>
            </a:r>
            <a:r>
              <a:rPr lang="uk-UA" sz="2000" dirty="0" smtClean="0">
                <a:solidFill>
                  <a:schemeClr val="accent3"/>
                </a:solidFill>
              </a:rPr>
              <a:t>клопотаннях</a:t>
            </a:r>
            <a:r>
              <a:rPr lang="uk-UA" sz="2000" dirty="0" smtClean="0"/>
              <a:t> учасники справи викладають свої вимоги, заперечення, аргументи, пояснення, міркування щодо процесуальних питань, а також заперечення проти заяв і клопотань, які подала інша сторона. </a:t>
            </a:r>
            <a:endParaRPr lang="ru-RU"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5142" y="182880"/>
            <a:ext cx="8596668" cy="1528064"/>
          </a:xfrm>
        </p:spPr>
        <p:txBody>
          <a:bodyPr>
            <a:noAutofit/>
          </a:bodyPr>
          <a:lstStyle/>
          <a:p>
            <a:pPr algn="just"/>
            <a:r>
              <a:rPr lang="uk-UA" sz="1800" b="1" dirty="0" smtClean="0"/>
              <a:t>Відкриття провадження </a:t>
            </a:r>
            <a:r>
              <a:rPr lang="uk-UA" sz="1800" dirty="0" smtClean="0"/>
              <a:t>у справі можливе лише при додержанні певних вимог, встановлених законом. Суддя повинен відмовити у відкритті провадження у справі за відсутності хоча б однієї з передумов права на звернення до суду за судовим захистом або недодержання порядку подання заяви.</a:t>
            </a:r>
            <a:r>
              <a:rPr lang="ru-RU" sz="1800" dirty="0" smtClean="0"/>
              <a:t/>
            </a:r>
            <a:br>
              <a:rPr lang="ru-RU" sz="1800" dirty="0" smtClean="0"/>
            </a:br>
            <a:endParaRPr lang="ru-RU" sz="1800" dirty="0"/>
          </a:p>
        </p:txBody>
      </p:sp>
      <p:sp>
        <p:nvSpPr>
          <p:cNvPr id="3" name="Содержимое 2"/>
          <p:cNvSpPr>
            <a:spLocks noGrp="1"/>
          </p:cNvSpPr>
          <p:nvPr>
            <p:ph idx="1"/>
          </p:nvPr>
        </p:nvSpPr>
        <p:spPr>
          <a:xfrm>
            <a:off x="677334" y="1706880"/>
            <a:ext cx="8734890" cy="4791455"/>
          </a:xfrm>
        </p:spPr>
        <p:txBody>
          <a:bodyPr>
            <a:normAutofit fontScale="85000" lnSpcReduction="10000"/>
          </a:bodyPr>
          <a:lstStyle/>
          <a:p>
            <a:pPr>
              <a:buNone/>
            </a:pPr>
            <a:r>
              <a:rPr lang="uk-UA" dirty="0" smtClean="0"/>
              <a:t>      За загальним правилом відмова у відкритті провадження у справі не допускається, однак </a:t>
            </a:r>
            <a:r>
              <a:rPr lang="ru-RU" dirty="0" smtClean="0"/>
              <a:t>ст. 186 </a:t>
            </a:r>
            <a:r>
              <a:rPr lang="uk-UA" dirty="0" smtClean="0"/>
              <a:t>ЦПК передбачає правові підстави від­мови у відкритті провадження у справі. Так, суддя відмовляє у відкритті провадження у справі, якщо:</a:t>
            </a:r>
            <a:endParaRPr lang="ru-RU" dirty="0" smtClean="0"/>
          </a:p>
          <a:p>
            <a:r>
              <a:rPr lang="uk-UA" dirty="0" smtClean="0"/>
              <a:t>заява не підлягає розгляду в порядку цивільного судочинства;</a:t>
            </a:r>
            <a:endParaRPr lang="ru-RU" dirty="0" smtClean="0"/>
          </a:p>
          <a:p>
            <a:r>
              <a:rPr lang="uk-UA" dirty="0" smtClean="0"/>
              <a:t>є таке, що набрало законної сили, рішення чи ухвала суду про закриття провадження у справі між тими самими сторонами, про той самий предмет і з тих самих підстав, або є судовий наказ, що набрав законної сили, за тими самими вимогами;</a:t>
            </a:r>
            <a:endParaRPr lang="ru-RU" dirty="0" smtClean="0"/>
          </a:p>
          <a:p>
            <a:r>
              <a:rPr lang="uk-UA" dirty="0" smtClean="0"/>
              <a:t>у провадженні цього чи іншого суду є справа зі спору між тими самими сторонами, про той самий предмет і з тих самих підстав;</a:t>
            </a:r>
            <a:endParaRPr lang="ru-RU" dirty="0" smtClean="0"/>
          </a:p>
          <a:p>
            <a:r>
              <a:rPr lang="uk-UA" dirty="0" smtClean="0"/>
              <a:t>є рішення третейського суду, прийняте в межах його компетенції, щодо спору між тими самими сторонами, про той самий предмет і з тих самих підстав, за винятком випадків, коли суд відмовив у ви­дачі виконавчого листа на примусове виконання рішення третейського суду або скасував рішення третейського суду і розгляд справи в тому самому третейському суді виявився неможливим;</a:t>
            </a:r>
            <a:endParaRPr lang="ru-RU" dirty="0" smtClean="0"/>
          </a:p>
          <a:p>
            <a:r>
              <a:rPr lang="uk-UA" dirty="0" smtClean="0"/>
              <a:t>є рішення суду іноземної держави, визнане в Україні в установленому законом порядку, щодо спору між тими самими сторонами, про той самий предмет і з тих самих підстав;</a:t>
            </a:r>
            <a:endParaRPr lang="ru-RU" dirty="0" smtClean="0"/>
          </a:p>
          <a:p>
            <a:r>
              <a:rPr lang="uk-UA" dirty="0" smtClean="0"/>
              <a:t> настала смерть фізичної особи або оголошено її померлою чи припинено юридичну особу, які звернулися із позовною заявою або до яких пред'явлено позов, якщо спірні правовідносини не допускають правонаступництва.</a:t>
            </a:r>
            <a:endParaRPr lang="ru-RU" dirty="0" smtClean="0"/>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с двумя скругленными противолежащими углами 3"/>
          <p:cNvSpPr/>
          <p:nvPr/>
        </p:nvSpPr>
        <p:spPr>
          <a:xfrm>
            <a:off x="560832" y="402336"/>
            <a:ext cx="8522208" cy="2584704"/>
          </a:xfrm>
          <a:prstGeom prst="round2Diag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uk-UA" b="1" u="sng" dirty="0" smtClean="0"/>
              <a:t>Відкриття провадження у справі </a:t>
            </a:r>
            <a:r>
              <a:rPr lang="uk-UA" dirty="0" smtClean="0"/>
              <a:t>– перша стадія цивільного процесу, на якій суддя перевіряє наявність в особи, яка звертається до суду, права на звернення до суду і дотримання встановленого законом процесуального порядку реалізації даного права  судовий захист і реалізації завдань цивільного судочинства. Саме тут вирішується питання про наявність умов, з якими закон пов'язує саму можливість виникнення провадження в суді загальної юрисдикції щодо розгляду та вирішення по суті конкретної цивільної справи.</a:t>
            </a:r>
            <a:endParaRPr lang="ru-RU" dirty="0" smtClean="0"/>
          </a:p>
          <a:p>
            <a:pPr algn="ctr"/>
            <a:endParaRPr lang="ru-RU" dirty="0"/>
          </a:p>
        </p:txBody>
      </p:sp>
      <p:sp>
        <p:nvSpPr>
          <p:cNvPr id="6" name="Выноска со стрелкой вправо 5"/>
          <p:cNvSpPr/>
          <p:nvPr/>
        </p:nvSpPr>
        <p:spPr>
          <a:xfrm>
            <a:off x="463296" y="3304032"/>
            <a:ext cx="3523488" cy="1389888"/>
          </a:xfrm>
          <a:prstGeom prst="rightArrowCallout">
            <a:avLst>
              <a:gd name="adj1" fmla="val 25000"/>
              <a:gd name="adj2" fmla="val 21774"/>
              <a:gd name="adj3" fmla="val 25000"/>
              <a:gd name="adj4" fmla="val 6497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Подання позовної заяви до суду </a:t>
            </a:r>
            <a:endParaRPr lang="ru-RU" dirty="0"/>
          </a:p>
        </p:txBody>
      </p:sp>
      <p:sp>
        <p:nvSpPr>
          <p:cNvPr id="7" name="Нашивка 6"/>
          <p:cNvSpPr/>
          <p:nvPr/>
        </p:nvSpPr>
        <p:spPr>
          <a:xfrm>
            <a:off x="3462528" y="3255264"/>
            <a:ext cx="3596640" cy="1463040"/>
          </a:xfrm>
          <a:prstGeom prst="chevron">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solidFill>
                  <a:schemeClr val="tx1"/>
                </a:solidFill>
              </a:rPr>
              <a:t>Суддя перевіряє у разі відсутності підстав для відмови  </a:t>
            </a:r>
            <a:endParaRPr lang="ru-RU" dirty="0">
              <a:solidFill>
                <a:schemeClr val="tx1"/>
              </a:solidFill>
            </a:endParaRPr>
          </a:p>
        </p:txBody>
      </p:sp>
      <p:sp>
        <p:nvSpPr>
          <p:cNvPr id="8" name="Прямоугольник 7"/>
          <p:cNvSpPr/>
          <p:nvPr/>
        </p:nvSpPr>
        <p:spPr>
          <a:xfrm>
            <a:off x="7120128" y="3255264"/>
            <a:ext cx="2645664" cy="149961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Відкриває провадження  </a:t>
            </a:r>
            <a:endParaRPr lang="ru-RU" dirty="0"/>
          </a:p>
        </p:txBody>
      </p:sp>
      <p:sp>
        <p:nvSpPr>
          <p:cNvPr id="10" name="Выноска со стрелкой вверх 9"/>
          <p:cNvSpPr/>
          <p:nvPr/>
        </p:nvSpPr>
        <p:spPr>
          <a:xfrm>
            <a:off x="719328" y="4718304"/>
            <a:ext cx="8339328" cy="1706880"/>
          </a:xfrm>
          <a:prstGeom prst="upArrow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1400" dirty="0" smtClean="0"/>
              <a:t>Відмовляючи у відкритті провадження у справі, суд постановляє ухвалу не пізніше п’яти днів з дня надходження заяви, яку надсилає заявникові не пізніше наступного дня після її постановлення в порядку, встановленому для вручення судового рішення. До даної ухвали, що надсилається заявникові, додаються позовні матеріали. </a:t>
            </a:r>
            <a:endParaRPr lang="ru-RU" sz="1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с двумя скругленными противолежащими углами 3"/>
          <p:cNvSpPr/>
          <p:nvPr/>
        </p:nvSpPr>
        <p:spPr>
          <a:xfrm>
            <a:off x="585216" y="219456"/>
            <a:ext cx="8570976" cy="1743456"/>
          </a:xfrm>
          <a:prstGeom prst="round2Diag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uk-UA" b="1" i="1" u="sng" dirty="0" smtClean="0"/>
              <a:t>Підготовче провадження</a:t>
            </a:r>
            <a:r>
              <a:rPr lang="uk-UA" u="sng" dirty="0" smtClean="0"/>
              <a:t> </a:t>
            </a:r>
            <a:r>
              <a:rPr lang="uk-UA" dirty="0" smtClean="0"/>
              <a:t>– це друга стадія цивільного процесу, яка охоплює сукупність процесуальних дій суду й учасників судового процесу, що здійснюються судом після відкриття провадження у справі з метою забезпечення правильного та своєчасного розгляду та вирішення справи.</a:t>
            </a:r>
            <a:endParaRPr lang="ru-RU" dirty="0"/>
          </a:p>
        </p:txBody>
      </p:sp>
      <p:sp>
        <p:nvSpPr>
          <p:cNvPr id="5" name="Прямоугольник 4"/>
          <p:cNvSpPr/>
          <p:nvPr/>
        </p:nvSpPr>
        <p:spPr>
          <a:xfrm>
            <a:off x="2755436" y="2086094"/>
            <a:ext cx="4956806" cy="369332"/>
          </a:xfrm>
          <a:prstGeom prst="rect">
            <a:avLst/>
          </a:prstGeom>
        </p:spPr>
        <p:txBody>
          <a:bodyPr wrap="none">
            <a:spAutoFit/>
          </a:bodyPr>
          <a:lstStyle/>
          <a:p>
            <a:r>
              <a:rPr lang="uk-UA" b="1" dirty="0" smtClean="0"/>
              <a:t>ЗАВДАННЯ ПІДГОТОВЧОГО ПРОВАДЖЕННЯ</a:t>
            </a:r>
            <a:endParaRPr lang="ru-RU" b="1" dirty="0"/>
          </a:p>
        </p:txBody>
      </p:sp>
      <p:sp>
        <p:nvSpPr>
          <p:cNvPr id="1025" name="Rectangle 1"/>
          <p:cNvSpPr>
            <a:spLocks noChangeArrowheads="1"/>
          </p:cNvSpPr>
          <p:nvPr/>
        </p:nvSpPr>
        <p:spPr bwMode="auto">
          <a:xfrm>
            <a:off x="621792" y="2426208"/>
            <a:ext cx="8570976"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dirty="0" smtClean="0">
                <a:ln>
                  <a:noFill/>
                </a:ln>
                <a:solidFill>
                  <a:srgbClr val="000000"/>
                </a:solidFill>
                <a:effectLst/>
                <a:latin typeface="+mj-lt"/>
                <a:ea typeface="Calibri" pitchFamily="34" charset="0"/>
                <a:cs typeface="Times New Roman" pitchFamily="18" charset="0"/>
              </a:rPr>
              <a:t>1) остаточне визначення предмета спору та характеру спірних правовідносин, позовних вимог та складу учасників судового процесу; </a:t>
            </a:r>
            <a:endParaRPr kumimoji="0" lang="ru-RU" sz="2000" b="0" i="0" u="none" strike="noStrike" cap="none" normalizeH="0" baseline="0" dirty="0" smtClean="0">
              <a:ln>
                <a:noFill/>
              </a:ln>
              <a:solidFill>
                <a:schemeClr val="tx1"/>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rgbClr val="000000"/>
                </a:solidFill>
                <a:effectLst/>
                <a:latin typeface="+mj-lt"/>
                <a:ea typeface="Calibri" pitchFamily="34" charset="0"/>
                <a:cs typeface="Times New Roman" pitchFamily="18" charset="0"/>
              </a:rPr>
              <a:t>2) з’ясування заперечень проти позовних вимог; </a:t>
            </a:r>
            <a:endParaRPr kumimoji="0" lang="ru-RU" sz="2000" b="0" i="0" u="none" strike="noStrike" cap="none" normalizeH="0" baseline="0" dirty="0" smtClean="0">
              <a:ln>
                <a:noFill/>
              </a:ln>
              <a:solidFill>
                <a:schemeClr val="tx1"/>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rgbClr val="000000"/>
                </a:solidFill>
                <a:effectLst/>
                <a:latin typeface="+mj-lt"/>
                <a:ea typeface="Calibri" pitchFamily="34" charset="0"/>
                <a:cs typeface="Times New Roman" pitchFamily="18" charset="0"/>
              </a:rPr>
              <a:t>3) визначення обставин справи, які підлягають</a:t>
            </a:r>
            <a:r>
              <a:rPr kumimoji="0" lang="uk-UA" sz="2000" b="0" i="0" u="none" strike="noStrike" cap="none" normalizeH="0" dirty="0" smtClean="0">
                <a:ln>
                  <a:noFill/>
                </a:ln>
                <a:solidFill>
                  <a:srgbClr val="000000"/>
                </a:solidFill>
                <a:effectLst/>
                <a:latin typeface="+mj-lt"/>
                <a:ea typeface="Calibri" pitchFamily="34" charset="0"/>
                <a:cs typeface="Times New Roman" pitchFamily="18" charset="0"/>
              </a:rPr>
              <a:t> </a:t>
            </a:r>
            <a:r>
              <a:rPr kumimoji="0" lang="uk-UA" sz="2000" b="0" i="0" u="none" strike="noStrike" cap="none" normalizeH="0" baseline="0" dirty="0" smtClean="0">
                <a:ln>
                  <a:noFill/>
                </a:ln>
                <a:solidFill>
                  <a:srgbClr val="000000"/>
                </a:solidFill>
                <a:effectLst/>
                <a:latin typeface="+mj-lt"/>
                <a:ea typeface="Calibri" pitchFamily="34" charset="0"/>
                <a:cs typeface="Times New Roman" pitchFamily="18" charset="0"/>
              </a:rPr>
              <a:t>встановленню, та зібрання відповідних доказів; </a:t>
            </a:r>
            <a:endParaRPr kumimoji="0" lang="ru-RU" sz="2000" b="0" i="0" u="none" strike="noStrike" cap="none" normalizeH="0" baseline="0" dirty="0" smtClean="0">
              <a:ln>
                <a:noFill/>
              </a:ln>
              <a:solidFill>
                <a:schemeClr val="tx1"/>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rgbClr val="000000"/>
                </a:solidFill>
                <a:effectLst/>
                <a:latin typeface="+mj-lt"/>
                <a:ea typeface="Calibri" pitchFamily="34" charset="0"/>
                <a:cs typeface="Times New Roman" pitchFamily="18" charset="0"/>
              </a:rPr>
              <a:t>4) вирішення відводів; </a:t>
            </a:r>
            <a:endParaRPr kumimoji="0" lang="ru-RU" sz="2000" b="0" i="0" u="none" strike="noStrike" cap="none" normalizeH="0" baseline="0" dirty="0" smtClean="0">
              <a:ln>
                <a:noFill/>
              </a:ln>
              <a:solidFill>
                <a:schemeClr val="tx1"/>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rgbClr val="000000"/>
                </a:solidFill>
                <a:effectLst/>
                <a:latin typeface="+mj-lt"/>
                <a:ea typeface="Calibri" pitchFamily="34" charset="0"/>
                <a:cs typeface="Times New Roman" pitchFamily="18" charset="0"/>
              </a:rPr>
              <a:t>5) визначення порядку розгляду справи;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rgbClr val="000000"/>
                </a:solidFill>
                <a:effectLst/>
                <a:latin typeface="+mj-lt"/>
                <a:ea typeface="Calibri" pitchFamily="34" charset="0"/>
                <a:cs typeface="Times New Roman" pitchFamily="18" charset="0"/>
              </a:rPr>
              <a:t>6) вчинення інших дій з метою забезпечення правильного, своєчасного і безперешкодного розгляду справи по суті.</a:t>
            </a:r>
            <a:r>
              <a:rPr kumimoji="0" lang="ru-RU" sz="2000" b="0" i="0" u="none" strike="noStrike" cap="none" normalizeH="0" baseline="0" dirty="0" smtClean="0">
                <a:ln>
                  <a:noFill/>
                </a:ln>
                <a:solidFill>
                  <a:schemeClr val="tx1"/>
                </a:solidFill>
                <a:effectLst/>
                <a:latin typeface="+mj-lt"/>
                <a:cs typeface="Arial" pitchFamily="34" charset="0"/>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11574" y="1024128"/>
            <a:ext cx="8539818" cy="743712"/>
          </a:xfrm>
        </p:spPr>
        <p:txBody>
          <a:bodyPr/>
          <a:lstStyle/>
          <a:p>
            <a:pPr algn="ctr"/>
            <a:r>
              <a:rPr lang="uk-UA" b="1" i="1" dirty="0" smtClean="0"/>
              <a:t>ЕЛЕМЕНТИ ПОЗОВУ: </a:t>
            </a:r>
            <a:endParaRPr lang="ru-RU" dirty="0"/>
          </a:p>
        </p:txBody>
      </p:sp>
      <p:sp>
        <p:nvSpPr>
          <p:cNvPr id="3" name="Содержимое 2"/>
          <p:cNvSpPr>
            <a:spLocks noGrp="1"/>
          </p:cNvSpPr>
          <p:nvPr>
            <p:ph idx="1"/>
          </p:nvPr>
        </p:nvSpPr>
        <p:spPr>
          <a:xfrm>
            <a:off x="457878" y="1999489"/>
            <a:ext cx="8649546" cy="3828287"/>
          </a:xfrm>
        </p:spPr>
        <p:txBody>
          <a:bodyPr>
            <a:noAutofit/>
          </a:bodyPr>
          <a:lstStyle/>
          <a:p>
            <a:pPr algn="just"/>
            <a:r>
              <a:rPr lang="uk-UA" sz="2000" i="1" dirty="0" smtClean="0"/>
              <a:t>Предмет позову </a:t>
            </a:r>
            <a:r>
              <a:rPr lang="uk-UA" sz="2000" dirty="0" smtClean="0"/>
              <a:t>– це матеріально-правова вимога позивача до відповідача, яка обов'язково зазначається позивачем у позовній заяві. Ця вимога повинна носити правовий характер, тобто бути врегульованою нормами матеріального права, а також бути підвідомчою суду. </a:t>
            </a:r>
            <a:endParaRPr lang="ru-RU" sz="2000" dirty="0" smtClean="0"/>
          </a:p>
          <a:p>
            <a:r>
              <a:rPr lang="uk-UA" sz="2000" i="1" dirty="0" smtClean="0"/>
              <a:t>Підстава позову </a:t>
            </a:r>
            <a:r>
              <a:rPr lang="uk-UA" sz="2000" dirty="0" smtClean="0"/>
              <a:t>– обставини, якими позивач обґрунтовує свої вимоги до відповідача. Цими обставинами можуть бути лише юридичні факти, тобто факти, які тягнуть за собою певні юридичні наслідки: виникнення, зміну чи припинення правовідносин. </a:t>
            </a:r>
          </a:p>
          <a:p>
            <a:r>
              <a:rPr lang="uk-UA" sz="2000" i="1" dirty="0" smtClean="0"/>
              <a:t>Зміст позову </a:t>
            </a:r>
            <a:r>
              <a:rPr lang="uk-UA" sz="2000" dirty="0" smtClean="0"/>
              <a:t>– це вимога позивача до суду про здійснення певних дій із зазначенням способу судового захисту (п. 4 ч. 3 ст. 175 ЦПК України). </a:t>
            </a:r>
            <a:endParaRPr lang="ru-RU"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Выноска со стрелкой вправо 3"/>
          <p:cNvSpPr/>
          <p:nvPr/>
        </p:nvSpPr>
        <p:spPr>
          <a:xfrm>
            <a:off x="390144" y="1267968"/>
            <a:ext cx="3364992" cy="1328928"/>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відкриття провадження у справі </a:t>
            </a:r>
            <a:endParaRPr lang="ru-RU" dirty="0"/>
          </a:p>
        </p:txBody>
      </p:sp>
      <p:sp>
        <p:nvSpPr>
          <p:cNvPr id="5" name="Скругленный прямоугольник 4"/>
          <p:cNvSpPr/>
          <p:nvPr/>
        </p:nvSpPr>
        <p:spPr>
          <a:xfrm>
            <a:off x="1975104" y="182880"/>
            <a:ext cx="6169152" cy="768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b="1" dirty="0" smtClean="0"/>
              <a:t>Етапи підготовчого провадження </a:t>
            </a:r>
            <a:endParaRPr lang="ru-RU" sz="2000" b="1" dirty="0"/>
          </a:p>
        </p:txBody>
      </p:sp>
      <p:sp>
        <p:nvSpPr>
          <p:cNvPr id="6" name="Нашивка 5"/>
          <p:cNvSpPr/>
          <p:nvPr/>
        </p:nvSpPr>
        <p:spPr>
          <a:xfrm rot="16200000">
            <a:off x="3096768" y="2694432"/>
            <a:ext cx="2017776" cy="1981200"/>
          </a:xfrm>
          <a:prstGeom prst="chevron">
            <a:avLst>
              <a:gd name="adj" fmla="val 30392"/>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uk-UA" sz="1400" dirty="0" smtClean="0"/>
              <a:t>має бути проведене протягом шістдесяти днів з дня відкриття провадження у справі</a:t>
            </a:r>
            <a:endParaRPr lang="ru-RU" sz="1400" dirty="0">
              <a:solidFill>
                <a:schemeClr val="tx1"/>
              </a:solidFill>
            </a:endParaRPr>
          </a:p>
        </p:txBody>
      </p:sp>
      <p:sp>
        <p:nvSpPr>
          <p:cNvPr id="7" name="Скругленный прямоугольник 6"/>
          <p:cNvSpPr/>
          <p:nvPr/>
        </p:nvSpPr>
        <p:spPr>
          <a:xfrm>
            <a:off x="3767328" y="1292352"/>
            <a:ext cx="2731008" cy="136550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b="1" dirty="0" smtClean="0"/>
              <a:t>Підготовче провадження </a:t>
            </a:r>
            <a:endParaRPr lang="ru-RU" b="1" dirty="0"/>
          </a:p>
        </p:txBody>
      </p:sp>
      <p:sp>
        <p:nvSpPr>
          <p:cNvPr id="8" name="Выноска со стрелкой влево 7"/>
          <p:cNvSpPr/>
          <p:nvPr/>
        </p:nvSpPr>
        <p:spPr>
          <a:xfrm>
            <a:off x="6534912" y="1109472"/>
            <a:ext cx="3121152" cy="1743456"/>
          </a:xfrm>
          <a:prstGeom prst="leftArrowCallout">
            <a:avLst>
              <a:gd name="adj1" fmla="val 17186"/>
              <a:gd name="adj2" fmla="val 16984"/>
              <a:gd name="adj3" fmla="val 24833"/>
              <a:gd name="adj4" fmla="val 670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400" dirty="0" smtClean="0"/>
              <a:t>суд постановляє ухвалу (ухвали) про процесуальні дії, які необхідно вчинити до закінчення підготовчого провадження</a:t>
            </a:r>
            <a:endParaRPr lang="ru-RU" sz="1400" dirty="0"/>
          </a:p>
        </p:txBody>
      </p:sp>
      <p:sp>
        <p:nvSpPr>
          <p:cNvPr id="9" name="Нашивка 8"/>
          <p:cNvSpPr/>
          <p:nvPr/>
        </p:nvSpPr>
        <p:spPr>
          <a:xfrm rot="16200000">
            <a:off x="5129784" y="2673096"/>
            <a:ext cx="2036064" cy="2005584"/>
          </a:xfrm>
          <a:prstGeom prst="chevron">
            <a:avLst>
              <a:gd name="adj" fmla="val 30392"/>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uk-UA" sz="1300" dirty="0" smtClean="0"/>
              <a:t>Для справ які розглядаються за правилами загального позовного провадження</a:t>
            </a:r>
            <a:endParaRPr lang="ru-RU" sz="1300" dirty="0">
              <a:solidFill>
                <a:schemeClr val="tx1"/>
              </a:solidFill>
            </a:endParaRPr>
          </a:p>
        </p:txBody>
      </p:sp>
      <p:sp>
        <p:nvSpPr>
          <p:cNvPr id="10" name="Прямоугольник 9"/>
          <p:cNvSpPr/>
          <p:nvPr/>
        </p:nvSpPr>
        <p:spPr>
          <a:xfrm>
            <a:off x="426720" y="4718304"/>
            <a:ext cx="8741664" cy="1846659"/>
          </a:xfrm>
          <a:prstGeom prst="rect">
            <a:avLst/>
          </a:prstGeom>
        </p:spPr>
        <p:txBody>
          <a:bodyPr wrap="square">
            <a:spAutoFit/>
          </a:bodyPr>
          <a:lstStyle/>
          <a:p>
            <a:pPr algn="ctr"/>
            <a:r>
              <a:rPr lang="uk-UA" sz="1600" b="1" dirty="0" smtClean="0"/>
              <a:t>ПЕРЕЛІК ПРОЦЕСУАЛЬНИХ ДІЙ</a:t>
            </a:r>
          </a:p>
          <a:p>
            <a:r>
              <a:rPr lang="uk-UA" sz="1600" dirty="0" smtClean="0"/>
              <a:t>а) визначення суб'єктного складу; </a:t>
            </a:r>
          </a:p>
          <a:p>
            <a:r>
              <a:rPr lang="uk-UA" sz="1600" dirty="0" smtClean="0"/>
              <a:t>б) дії, пов'язані з досудовим врегулюванням спору; </a:t>
            </a:r>
          </a:p>
          <a:p>
            <a:r>
              <a:rPr lang="uk-UA" sz="1600" dirty="0" smtClean="0"/>
              <a:t>в) забезпечення повноти інформації про обставини справи; </a:t>
            </a:r>
          </a:p>
          <a:p>
            <a:r>
              <a:rPr lang="uk-UA" sz="1600" dirty="0" smtClean="0"/>
              <a:t>г) формування предмета доказування та доказової бази для вирішення цивільної справи; </a:t>
            </a:r>
          </a:p>
          <a:p>
            <a:r>
              <a:rPr lang="uk-UA" sz="1600" dirty="0" smtClean="0"/>
              <a:t>д) інші дії, необхідні для забезпечення правильного та своєчасного розгляду справи по суті.</a:t>
            </a:r>
            <a:endParaRPr lang="ru-RU" sz="1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478858" cy="938784"/>
          </a:xfrm>
        </p:spPr>
        <p:txBody>
          <a:bodyPr>
            <a:normAutofit fontScale="90000"/>
          </a:bodyPr>
          <a:lstStyle/>
          <a:p>
            <a:r>
              <a:rPr lang="uk-UA" sz="3100" i="1" dirty="0" smtClean="0"/>
              <a:t>Підсумовуючи підготовче засідання, суд може постановити одну з таких ухвал:</a:t>
            </a:r>
            <a:r>
              <a:rPr lang="uk-UA" sz="3100" dirty="0" smtClean="0"/>
              <a:t> </a:t>
            </a:r>
            <a:r>
              <a:rPr lang="ru-RU" dirty="0" smtClean="0"/>
              <a:t/>
            </a:r>
            <a:br>
              <a:rPr lang="ru-RU" dirty="0" smtClean="0"/>
            </a:br>
            <a:endParaRPr lang="ru-RU" dirty="0"/>
          </a:p>
        </p:txBody>
      </p:sp>
      <p:sp>
        <p:nvSpPr>
          <p:cNvPr id="3" name="Содержимое 2"/>
          <p:cNvSpPr>
            <a:spLocks noGrp="1"/>
          </p:cNvSpPr>
          <p:nvPr>
            <p:ph idx="1"/>
          </p:nvPr>
        </p:nvSpPr>
        <p:spPr>
          <a:xfrm>
            <a:off x="677334" y="1621537"/>
            <a:ext cx="8417898" cy="3986783"/>
          </a:xfrm>
        </p:spPr>
        <p:txBody>
          <a:bodyPr/>
          <a:lstStyle/>
          <a:p>
            <a:pPr algn="just"/>
            <a:r>
              <a:rPr lang="uk-UA" dirty="0" smtClean="0"/>
              <a:t>1) залишення позовної заяви без розгляду (Ухвала </a:t>
            </a:r>
            <a:r>
              <a:rPr lang="uk-UA" dirty="0" err="1" smtClean="0"/>
              <a:t>Глибоцького</a:t>
            </a:r>
            <a:r>
              <a:rPr lang="uk-UA" dirty="0" smtClean="0"/>
              <a:t> районного суду Чернівецької області від 04 грудня 2020 р. у справі № 715/1849/20/ Єдиний державний реєстр судових рішень. </a:t>
            </a:r>
            <a:r>
              <a:rPr lang="uk-UA" u="sng" dirty="0" smtClean="0">
                <a:hlinkClick r:id="rId2"/>
              </a:rPr>
              <a:t>URL:https://reyestr.court.gov.ua/Review/93383411</a:t>
            </a:r>
            <a:r>
              <a:rPr lang="uk-UA" dirty="0" smtClean="0"/>
              <a:t>); </a:t>
            </a:r>
            <a:endParaRPr lang="ru-RU" dirty="0" smtClean="0"/>
          </a:p>
          <a:p>
            <a:pPr algn="just"/>
            <a:r>
              <a:rPr lang="uk-UA" dirty="0" smtClean="0"/>
              <a:t>2) закриття провадження у справі (Ухвала </a:t>
            </a:r>
            <a:r>
              <a:rPr lang="uk-UA" dirty="0" err="1" smtClean="0"/>
              <a:t>Заставнівського</a:t>
            </a:r>
            <a:r>
              <a:rPr lang="uk-UA" dirty="0" smtClean="0"/>
              <a:t> районного суду Чернівецької області від 15.05.2020 р. у справі № 716/415/20/ Єдиний державний реєстр судових рішень. </a:t>
            </a:r>
            <a:r>
              <a:rPr lang="uk-UA" u="sng" dirty="0" smtClean="0">
                <a:hlinkClick r:id="rId3"/>
              </a:rPr>
              <a:t>URL:https://reyestr.court.gov.ua/Review/89288649</a:t>
            </a:r>
            <a:r>
              <a:rPr lang="uk-UA" dirty="0" smtClean="0"/>
              <a:t>); </a:t>
            </a:r>
            <a:endParaRPr lang="ru-RU" dirty="0" smtClean="0"/>
          </a:p>
          <a:p>
            <a:pPr algn="just"/>
            <a:r>
              <a:rPr lang="uk-UA" dirty="0" smtClean="0"/>
              <a:t>3) закриття підготовчого провадження та призначення справи до судового розгляду по суті (Ухвала Кіцманського районного суду Чернівецької області від 24 листопада 2020 р. у справі № 718/1660/20/ Єдиний державний реєстр судових рішень. URL: https://reyestr.court.gov.ua/Review/93064957).</a:t>
            </a:r>
            <a:endParaRPr lang="ru-RU" dirty="0" smtClean="0"/>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1302" y="2987040"/>
            <a:ext cx="9003114" cy="3870960"/>
          </a:xfrm>
        </p:spPr>
        <p:txBody>
          <a:bodyPr>
            <a:normAutofit fontScale="92500" lnSpcReduction="20000"/>
          </a:bodyPr>
          <a:lstStyle/>
          <a:p>
            <a:pPr algn="ctr">
              <a:buNone/>
            </a:pPr>
            <a:r>
              <a:rPr lang="uk-UA" b="1" dirty="0" smtClean="0"/>
              <a:t>ПРИНЦИПИ МЕДІАЦІЇ</a:t>
            </a:r>
          </a:p>
          <a:p>
            <a:pPr algn="just"/>
            <a:r>
              <a:rPr lang="uk-UA" b="1" dirty="0" smtClean="0"/>
              <a:t>рівність </a:t>
            </a:r>
            <a:r>
              <a:rPr lang="uk-UA" b="1" dirty="0" smtClean="0"/>
              <a:t>сторін </a:t>
            </a:r>
            <a:r>
              <a:rPr lang="uk-UA" dirty="0" smtClean="0"/>
              <a:t>– сторони мають рівні права піж час медіації, не може бути привілеїв чи обмежень за ознаками раси, кольору шкіри, політичних, релігійних та інших переконань, статі, етнічного та соціального походження, майнового стану, місця проживання, за мовними або іншими ознаками; </a:t>
            </a:r>
            <a:endParaRPr lang="uk-UA" dirty="0" smtClean="0"/>
          </a:p>
          <a:p>
            <a:pPr algn="just"/>
            <a:r>
              <a:rPr lang="uk-UA" b="1" dirty="0" smtClean="0"/>
              <a:t>добровільність</a:t>
            </a:r>
            <a:r>
              <a:rPr lang="uk-UA" dirty="0" smtClean="0"/>
              <a:t>, тобто прийняття усвідомленого рішення учасниками </a:t>
            </a:r>
            <a:r>
              <a:rPr lang="uk-UA" dirty="0" smtClean="0"/>
              <a:t>відносин </a:t>
            </a:r>
            <a:r>
              <a:rPr lang="uk-UA" dirty="0" smtClean="0"/>
              <a:t>– сторонами процесу про застосування такої альтернативної процедури розв’язання спору, можливість відмовитися від участі на будь-якому етапі, причому будь-який тиск на сторони заборонений </a:t>
            </a:r>
            <a:endParaRPr lang="uk-UA" dirty="0" smtClean="0"/>
          </a:p>
          <a:p>
            <a:pPr algn="just"/>
            <a:r>
              <a:rPr lang="uk-UA" b="1" dirty="0" smtClean="0"/>
              <a:t>нейтральність </a:t>
            </a:r>
            <a:r>
              <a:rPr lang="uk-UA" b="1" dirty="0" smtClean="0"/>
              <a:t>медіатора </a:t>
            </a:r>
            <a:r>
              <a:rPr lang="uk-UA" dirty="0" smtClean="0"/>
              <a:t>– медіатор повинен виконувати свої обов’язки неупереджено, ґрунтуючись на обставинах справи, беручи до уваги думку сторін та не нав’язуючи сторонам певного рішення, яке приймається винятково за взаємною згодою сторін; </a:t>
            </a:r>
            <a:endParaRPr lang="ru-RU" dirty="0" smtClean="0"/>
          </a:p>
          <a:p>
            <a:pPr algn="just"/>
            <a:r>
              <a:rPr lang="uk-UA" b="1" dirty="0" smtClean="0"/>
              <a:t>конфіденційність</a:t>
            </a:r>
            <a:r>
              <a:rPr lang="uk-UA" dirty="0" smtClean="0"/>
              <a:t> </a:t>
            </a:r>
            <a:r>
              <a:rPr lang="uk-UA" dirty="0" smtClean="0"/>
              <a:t>– інформація, отримана медіатором під час проведення медіації, є конфіденційною і не може бути розголошена ним без попередньої згоди сторін </a:t>
            </a:r>
            <a:r>
              <a:rPr lang="uk-UA" dirty="0" smtClean="0"/>
              <a:t>.</a:t>
            </a:r>
            <a:endParaRPr lang="ru-RU" dirty="0"/>
          </a:p>
        </p:txBody>
      </p:sp>
      <p:sp>
        <p:nvSpPr>
          <p:cNvPr id="4" name="Скругленный прямоугольник 3"/>
          <p:cNvSpPr/>
          <p:nvPr/>
        </p:nvSpPr>
        <p:spPr>
          <a:xfrm>
            <a:off x="487680" y="146304"/>
            <a:ext cx="8997696" cy="271881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uk-UA" dirty="0" smtClean="0"/>
              <a:t>Поняття «</a:t>
            </a:r>
            <a:r>
              <a:rPr lang="uk-UA" b="1" dirty="0" smtClean="0"/>
              <a:t>медіація</a:t>
            </a:r>
            <a:r>
              <a:rPr lang="uk-UA" dirty="0" smtClean="0"/>
              <a:t>» походить від латинського «</a:t>
            </a:r>
            <a:r>
              <a:rPr lang="uk-UA" dirty="0" err="1" smtClean="0"/>
              <a:t>mediare</a:t>
            </a:r>
            <a:r>
              <a:rPr lang="uk-UA" dirty="0" smtClean="0"/>
              <a:t>» – бути посередником. </a:t>
            </a:r>
            <a:endParaRPr lang="ru-RU" dirty="0" smtClean="0"/>
          </a:p>
          <a:p>
            <a:pPr algn="just"/>
            <a:r>
              <a:rPr lang="uk-UA" b="1" dirty="0" smtClean="0"/>
              <a:t>МЕДІАЦІЯ</a:t>
            </a:r>
            <a:r>
              <a:rPr lang="uk-UA" dirty="0" smtClean="0"/>
              <a:t> – </a:t>
            </a:r>
            <a:r>
              <a:rPr lang="uk-UA" dirty="0" smtClean="0"/>
              <a:t>це міжнародний, загальновживаний термін, що відповідає українському терміну «посередництво». Медіація визначається як переговори за участі нейтрального посередника (медіатора), добровільний і конфіденційний процес, в якому нейтральна третя сторона (медіатор) допомагає конфліктуючим сторонам досягти взаємоприйнятої угоди, як метод, за яким сторони управляють і володіють як самим процесом, так і його результатом – угодою, тобто нічого не вирішується без згоди </a:t>
            </a:r>
            <a:r>
              <a:rPr lang="uk-UA" dirty="0" smtClean="0"/>
              <a:t>сторін.</a:t>
            </a: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31520" y="536448"/>
            <a:ext cx="8107680" cy="6949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Врегулювання </a:t>
            </a:r>
            <a:r>
              <a:rPr lang="uk-UA" dirty="0" smtClean="0"/>
              <a:t>спору за участю судді </a:t>
            </a:r>
            <a:endParaRPr lang="uk-UA" dirty="0" smtClean="0"/>
          </a:p>
          <a:p>
            <a:pPr algn="ctr"/>
            <a:r>
              <a:rPr lang="uk-UA" dirty="0" smtClean="0"/>
              <a:t>(</a:t>
            </a:r>
            <a:r>
              <a:rPr lang="uk-UA" dirty="0" smtClean="0"/>
              <a:t>розділ III, глава 4, ст. 201-205 ЦПК України)</a:t>
            </a:r>
            <a:endParaRPr lang="ru-RU" dirty="0"/>
          </a:p>
        </p:txBody>
      </p:sp>
      <p:cxnSp>
        <p:nvCxnSpPr>
          <p:cNvPr id="6" name="Прямая соединительная линия 5"/>
          <p:cNvCxnSpPr/>
          <p:nvPr/>
        </p:nvCxnSpPr>
        <p:spPr>
          <a:xfrm rot="5400000">
            <a:off x="-785590" y="3029712"/>
            <a:ext cx="3547078"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p:nvPr/>
        </p:nvCxnSpPr>
        <p:spPr>
          <a:xfrm>
            <a:off x="975360" y="1767840"/>
            <a:ext cx="414528" cy="1588"/>
          </a:xfrm>
          <a:prstGeom prst="line">
            <a:avLst/>
          </a:prstGeom>
        </p:spPr>
        <p:style>
          <a:lnRef idx="1">
            <a:schemeClr val="accent1"/>
          </a:lnRef>
          <a:fillRef idx="0">
            <a:schemeClr val="accent1"/>
          </a:fillRef>
          <a:effectRef idx="0">
            <a:schemeClr val="accent1"/>
          </a:effectRef>
          <a:fontRef idx="minor">
            <a:schemeClr val="tx1"/>
          </a:fontRef>
        </p:style>
      </p:cxnSp>
      <p:sp>
        <p:nvSpPr>
          <p:cNvPr id="11" name="Скругленный прямоугольник 10"/>
          <p:cNvSpPr/>
          <p:nvPr/>
        </p:nvSpPr>
        <p:spPr>
          <a:xfrm>
            <a:off x="1389888" y="1463040"/>
            <a:ext cx="7473696" cy="65836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головною умовою для цього є згода всіх учасників спору</a:t>
            </a:r>
            <a:endParaRPr lang="ru-RU" dirty="0"/>
          </a:p>
        </p:txBody>
      </p:sp>
      <p:cxnSp>
        <p:nvCxnSpPr>
          <p:cNvPr id="12" name="Прямая соединительная линия 11"/>
          <p:cNvCxnSpPr/>
          <p:nvPr/>
        </p:nvCxnSpPr>
        <p:spPr>
          <a:xfrm>
            <a:off x="981456" y="2859024"/>
            <a:ext cx="414528"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 name="Скругленный прямоугольник 12"/>
          <p:cNvSpPr/>
          <p:nvPr/>
        </p:nvSpPr>
        <p:spPr>
          <a:xfrm>
            <a:off x="1359408" y="2286000"/>
            <a:ext cx="7528560" cy="104241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врегулювання спору за участю судді можливе винятково до початку розгляду справи по суті, а отже, тільки в суді першої інстанції, у справах загального позовного провадження</a:t>
            </a:r>
            <a:endParaRPr lang="ru-RU" dirty="0"/>
          </a:p>
        </p:txBody>
      </p:sp>
      <p:cxnSp>
        <p:nvCxnSpPr>
          <p:cNvPr id="14" name="Прямая соединительная линия 13"/>
          <p:cNvCxnSpPr/>
          <p:nvPr/>
        </p:nvCxnSpPr>
        <p:spPr>
          <a:xfrm>
            <a:off x="987552" y="3913632"/>
            <a:ext cx="414528"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Скругленный прямоугольник 14"/>
          <p:cNvSpPr/>
          <p:nvPr/>
        </p:nvSpPr>
        <p:spPr>
          <a:xfrm>
            <a:off x="1395984" y="3578352"/>
            <a:ext cx="7473696" cy="65836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у справі має бути відсутня третя особа з самостійними вимогами</a:t>
            </a:r>
            <a:endParaRPr lang="ru-RU" dirty="0"/>
          </a:p>
        </p:txBody>
      </p:sp>
      <p:cxnSp>
        <p:nvCxnSpPr>
          <p:cNvPr id="16" name="Прямая соединительная линия 15"/>
          <p:cNvCxnSpPr/>
          <p:nvPr/>
        </p:nvCxnSpPr>
        <p:spPr>
          <a:xfrm>
            <a:off x="969264" y="4797552"/>
            <a:ext cx="414528" cy="1588"/>
          </a:xfrm>
          <a:prstGeom prst="line">
            <a:avLst/>
          </a:prstGeom>
        </p:spPr>
        <p:style>
          <a:lnRef idx="1">
            <a:schemeClr val="accent1"/>
          </a:lnRef>
          <a:fillRef idx="0">
            <a:schemeClr val="accent1"/>
          </a:fillRef>
          <a:effectRef idx="0">
            <a:schemeClr val="accent1"/>
          </a:effectRef>
          <a:fontRef idx="minor">
            <a:schemeClr val="tx1"/>
          </a:fontRef>
        </p:style>
      </p:cxnSp>
      <p:sp>
        <p:nvSpPr>
          <p:cNvPr id="18" name="Скругленный прямоугольник 17"/>
          <p:cNvSpPr/>
          <p:nvPr/>
        </p:nvSpPr>
        <p:spPr>
          <a:xfrm>
            <a:off x="1408176" y="4443984"/>
            <a:ext cx="7504176" cy="74980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справа не повинна належати до тих категорій, де врегулювання спору за участю судді не застосовується</a:t>
            </a: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ашивка 3"/>
          <p:cNvSpPr/>
          <p:nvPr/>
        </p:nvSpPr>
        <p:spPr>
          <a:xfrm>
            <a:off x="170688" y="2048256"/>
            <a:ext cx="3108960" cy="171907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400" dirty="0" smtClean="0"/>
              <a:t>К</a:t>
            </a:r>
            <a:r>
              <a:rPr lang="uk-UA" sz="1400" dirty="0" smtClean="0"/>
              <a:t>лопотання </a:t>
            </a:r>
            <a:r>
              <a:rPr lang="uk-UA" sz="1400" dirty="0" smtClean="0"/>
              <a:t>сторін з питань проведення процедури врегулювання спору за участю судді</a:t>
            </a:r>
            <a:endParaRPr lang="ru-RU" sz="1400" dirty="0">
              <a:solidFill>
                <a:schemeClr val="tx1"/>
              </a:solidFill>
            </a:endParaRPr>
          </a:p>
        </p:txBody>
      </p:sp>
      <p:sp>
        <p:nvSpPr>
          <p:cNvPr id="5" name="Прямоугольник 4"/>
          <p:cNvSpPr/>
          <p:nvPr/>
        </p:nvSpPr>
        <p:spPr>
          <a:xfrm>
            <a:off x="3279648" y="2206752"/>
            <a:ext cx="3011424" cy="134112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sz="1600" dirty="0" smtClean="0"/>
              <a:t>суд постановляє ухвалу, якою зупиняє підготовче </a:t>
            </a:r>
            <a:r>
              <a:rPr lang="uk-UA" sz="1600" dirty="0" smtClean="0"/>
              <a:t>провадження і розпочинає </a:t>
            </a:r>
            <a:r>
              <a:rPr lang="uk-UA" sz="1600" dirty="0" smtClean="0"/>
              <a:t>врегулювання спору за участю судді</a:t>
            </a:r>
            <a:r>
              <a:rPr lang="uk-UA" sz="1600" dirty="0" smtClean="0"/>
              <a:t> </a:t>
            </a:r>
            <a:endParaRPr lang="ru-RU" sz="1600" dirty="0"/>
          </a:p>
        </p:txBody>
      </p:sp>
      <p:sp>
        <p:nvSpPr>
          <p:cNvPr id="6" name="Выноска со стрелкой вверх 5"/>
          <p:cNvSpPr/>
          <p:nvPr/>
        </p:nvSpPr>
        <p:spPr>
          <a:xfrm>
            <a:off x="1365504" y="3547872"/>
            <a:ext cx="5925312" cy="1560576"/>
          </a:xfrm>
          <a:prstGeom prst="upArrow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1400" dirty="0" smtClean="0"/>
              <a:t>У випадку </a:t>
            </a:r>
            <a:r>
              <a:rPr lang="uk-UA" sz="1400" dirty="0" smtClean="0"/>
              <a:t>недосягнення сторонами мирного врегулювання спору за наслідками проведення врегулювання спору повторне проведення врегулювання спору за участю судді не допускається </a:t>
            </a:r>
            <a:endParaRPr lang="uk-UA" sz="1400" dirty="0" smtClean="0"/>
          </a:p>
          <a:p>
            <a:pPr algn="ctr"/>
            <a:r>
              <a:rPr lang="uk-UA" sz="1400" dirty="0" smtClean="0"/>
              <a:t>(</a:t>
            </a:r>
            <a:r>
              <a:rPr lang="uk-UA" sz="1400" dirty="0" smtClean="0"/>
              <a:t>ч. 2 ст. 202 ЦПК)</a:t>
            </a:r>
            <a:endParaRPr lang="ru-RU" sz="1400" dirty="0"/>
          </a:p>
        </p:txBody>
      </p:sp>
      <p:sp>
        <p:nvSpPr>
          <p:cNvPr id="7" name="Выноска со стрелкой вниз 6"/>
          <p:cNvSpPr/>
          <p:nvPr/>
        </p:nvSpPr>
        <p:spPr>
          <a:xfrm>
            <a:off x="1328928" y="609600"/>
            <a:ext cx="5986272" cy="1597152"/>
          </a:xfrm>
          <a:prstGeom prst="downArrow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1400" dirty="0" smtClean="0"/>
              <a:t>Врегулювання </a:t>
            </a:r>
            <a:r>
              <a:rPr lang="uk-UA" sz="1400" dirty="0" smtClean="0"/>
              <a:t>спору за участю судді проводиться протягом розумного строку, але не більше </a:t>
            </a:r>
            <a:r>
              <a:rPr lang="uk-UA" sz="1400" dirty="0" smtClean="0"/>
              <a:t>30 днів </a:t>
            </a:r>
            <a:r>
              <a:rPr lang="uk-UA" sz="1400" dirty="0" smtClean="0"/>
              <a:t>з дня постановлення ухвали про його проведення. Строк проведення врегулювання спору за участю судді продовженню не підлягає</a:t>
            </a:r>
            <a:endParaRPr lang="ru-RU" sz="1400" dirty="0"/>
          </a:p>
        </p:txBody>
      </p:sp>
      <p:sp>
        <p:nvSpPr>
          <p:cNvPr id="8" name="Выноска со стрелкой влево 7"/>
          <p:cNvSpPr/>
          <p:nvPr/>
        </p:nvSpPr>
        <p:spPr>
          <a:xfrm>
            <a:off x="6315456" y="499872"/>
            <a:ext cx="4949952" cy="4767072"/>
          </a:xfrm>
          <a:prstGeom prst="leftArrowCallout">
            <a:avLst>
              <a:gd name="adj1" fmla="val 11685"/>
              <a:gd name="adj2" fmla="val 10576"/>
              <a:gd name="adj3" fmla="val 17788"/>
              <a:gd name="adj4" fmla="val 78227"/>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uk-UA" sz="1600" dirty="0" smtClean="0"/>
              <a:t>Врегулювання </a:t>
            </a:r>
            <a:r>
              <a:rPr lang="uk-UA" sz="1600" dirty="0" smtClean="0"/>
              <a:t>спору за участю судді, відповідно до ч. 1 ст. 204 ЦПК, припиняється: </a:t>
            </a:r>
            <a:endParaRPr lang="ru-RU" sz="1600" dirty="0" smtClean="0"/>
          </a:p>
          <a:p>
            <a:pPr algn="just"/>
            <a:r>
              <a:rPr lang="uk-UA" sz="1600" dirty="0" smtClean="0"/>
              <a:t>1</a:t>
            </a:r>
            <a:r>
              <a:rPr lang="uk-UA" sz="1600" dirty="0" smtClean="0"/>
              <a:t>) у разі подання стороною заяви про припинення врегулювання спору за участю судді; </a:t>
            </a:r>
            <a:endParaRPr lang="ru-RU" sz="1600" dirty="0" smtClean="0"/>
          </a:p>
          <a:p>
            <a:pPr algn="just"/>
            <a:r>
              <a:rPr lang="uk-UA" sz="1600" dirty="0" smtClean="0"/>
              <a:t>2) у разі закінчення строку врегулювання спору за участю судді; </a:t>
            </a:r>
            <a:endParaRPr lang="ru-RU" sz="1600" dirty="0" smtClean="0"/>
          </a:p>
          <a:p>
            <a:pPr algn="just"/>
            <a:r>
              <a:rPr lang="uk-UA" sz="1600" dirty="0" smtClean="0"/>
              <a:t>3) за ініціативою судді у разі затягування врегулювання спору будь-якою із сторін; </a:t>
            </a:r>
            <a:endParaRPr lang="ru-RU" sz="1600" dirty="0" smtClean="0"/>
          </a:p>
          <a:p>
            <a:pPr algn="just"/>
            <a:r>
              <a:rPr lang="uk-UA" sz="1600" dirty="0" smtClean="0"/>
              <a:t>4) у разі укладення сторонами мирової угоди та звернення до суду із заявою про її затвердження або звернення позивача до суду із заявою про залишення позовної заяви без розгляду, або в разі відмови позивача від позову чи визнання позову </a:t>
            </a:r>
            <a:r>
              <a:rPr lang="uk-UA" sz="1600" dirty="0" smtClean="0"/>
              <a:t>відповідачем.</a:t>
            </a:r>
            <a:endParaRPr lang="ru-RU" sz="1600" dirty="0"/>
          </a:p>
        </p:txBody>
      </p:sp>
      <p:sp>
        <p:nvSpPr>
          <p:cNvPr id="9" name="Блок-схема: перфолента 8"/>
          <p:cNvSpPr/>
          <p:nvPr/>
        </p:nvSpPr>
        <p:spPr>
          <a:xfrm>
            <a:off x="499872" y="5352288"/>
            <a:ext cx="10753344" cy="1304544"/>
          </a:xfrm>
          <a:prstGeom prst="flowChartPunchedTap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dirty="0" smtClean="0"/>
              <a:t>Результат оформляється </a:t>
            </a:r>
            <a:r>
              <a:rPr lang="uk-UA" dirty="0" smtClean="0"/>
              <a:t>шляхом постановлення ухвали, яка не може бути об'єктом апеляційного оскарження. Одночасно із припиненням врегулювання спору суддя вирішує питання про поновлення провадження у справі.</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158240" y="414528"/>
            <a:ext cx="7656576" cy="64617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sz="2000" b="1" dirty="0" smtClean="0"/>
              <a:t>Класифікація позовів</a:t>
            </a:r>
            <a:endParaRPr lang="ru-RU" sz="2000" b="1" dirty="0"/>
          </a:p>
        </p:txBody>
      </p:sp>
      <p:cxnSp>
        <p:nvCxnSpPr>
          <p:cNvPr id="8" name="Прямая соединительная линия 7"/>
          <p:cNvCxnSpPr/>
          <p:nvPr/>
        </p:nvCxnSpPr>
        <p:spPr>
          <a:xfrm rot="5400000">
            <a:off x="603504" y="1871472"/>
            <a:ext cx="1682496" cy="121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p:nvPr/>
        </p:nvCxnSpPr>
        <p:spPr>
          <a:xfrm>
            <a:off x="1463040" y="1524000"/>
            <a:ext cx="35356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Прямоугольник 13"/>
          <p:cNvSpPr/>
          <p:nvPr/>
        </p:nvSpPr>
        <p:spPr>
          <a:xfrm>
            <a:off x="1804416" y="1292352"/>
            <a:ext cx="6961632" cy="51206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b="1" i="1" dirty="0" smtClean="0"/>
              <a:t>матеріально-правовий критерій </a:t>
            </a:r>
          </a:p>
          <a:p>
            <a:pPr algn="ctr"/>
            <a:r>
              <a:rPr lang="uk-UA" dirty="0" smtClean="0"/>
              <a:t>(залежно від характеру спірних правовідносин) </a:t>
            </a:r>
            <a:endParaRPr lang="ru-RU" dirty="0"/>
          </a:p>
        </p:txBody>
      </p:sp>
      <p:cxnSp>
        <p:nvCxnSpPr>
          <p:cNvPr id="16" name="Прямая со стрелкой 15"/>
          <p:cNvCxnSpPr/>
          <p:nvPr/>
        </p:nvCxnSpPr>
        <p:spPr>
          <a:xfrm rot="10800000" flipV="1">
            <a:off x="2938272" y="1780032"/>
            <a:ext cx="414528" cy="1828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p:nvPr/>
        </p:nvCxnSpPr>
        <p:spPr>
          <a:xfrm rot="16200000" flipH="1">
            <a:off x="4456176" y="1920240"/>
            <a:ext cx="219456" cy="121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p:nvPr/>
        </p:nvCxnSpPr>
        <p:spPr>
          <a:xfrm>
            <a:off x="7376160" y="1804416"/>
            <a:ext cx="231648" cy="1463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Скругленный прямоугольник 20"/>
          <p:cNvSpPr/>
          <p:nvPr/>
        </p:nvSpPr>
        <p:spPr>
          <a:xfrm>
            <a:off x="1682496" y="1962912"/>
            <a:ext cx="1719072" cy="35356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i="1" dirty="0" smtClean="0"/>
              <a:t>цивільні</a:t>
            </a:r>
            <a:endParaRPr lang="ru-RU" dirty="0"/>
          </a:p>
        </p:txBody>
      </p:sp>
      <p:cxnSp>
        <p:nvCxnSpPr>
          <p:cNvPr id="22" name="Прямая со стрелкой 21"/>
          <p:cNvCxnSpPr/>
          <p:nvPr/>
        </p:nvCxnSpPr>
        <p:spPr>
          <a:xfrm rot="16200000" flipH="1">
            <a:off x="5876544" y="1889760"/>
            <a:ext cx="219456" cy="121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Скругленный прямоугольник 22"/>
          <p:cNvSpPr/>
          <p:nvPr/>
        </p:nvSpPr>
        <p:spPr>
          <a:xfrm>
            <a:off x="5407152" y="2029968"/>
            <a:ext cx="1719072" cy="35356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i="1" dirty="0" smtClean="0"/>
              <a:t>трудові</a:t>
            </a:r>
            <a:endParaRPr lang="ru-RU" dirty="0"/>
          </a:p>
        </p:txBody>
      </p:sp>
      <p:sp>
        <p:nvSpPr>
          <p:cNvPr id="24" name="Скругленный прямоугольник 23"/>
          <p:cNvSpPr/>
          <p:nvPr/>
        </p:nvSpPr>
        <p:spPr>
          <a:xfrm>
            <a:off x="3621024" y="2048256"/>
            <a:ext cx="1719072" cy="35356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i="1" dirty="0" smtClean="0"/>
              <a:t>сімейні</a:t>
            </a:r>
            <a:endParaRPr lang="ru-RU" dirty="0"/>
          </a:p>
        </p:txBody>
      </p:sp>
      <p:sp>
        <p:nvSpPr>
          <p:cNvPr id="25" name="Скругленный прямоугольник 24"/>
          <p:cNvSpPr/>
          <p:nvPr/>
        </p:nvSpPr>
        <p:spPr>
          <a:xfrm>
            <a:off x="7357872" y="1944624"/>
            <a:ext cx="1719072" cy="35356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i="1" dirty="0" smtClean="0"/>
              <a:t>земельні</a:t>
            </a:r>
            <a:endParaRPr lang="ru-RU" dirty="0"/>
          </a:p>
        </p:txBody>
      </p:sp>
      <p:cxnSp>
        <p:nvCxnSpPr>
          <p:cNvPr id="26" name="Прямая со стрелкой 25"/>
          <p:cNvCxnSpPr/>
          <p:nvPr/>
        </p:nvCxnSpPr>
        <p:spPr>
          <a:xfrm>
            <a:off x="1432560" y="2688336"/>
            <a:ext cx="35356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Прямоугольник 26"/>
          <p:cNvSpPr/>
          <p:nvPr/>
        </p:nvSpPr>
        <p:spPr>
          <a:xfrm>
            <a:off x="1798320" y="2505456"/>
            <a:ext cx="6961632" cy="51206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b="1" i="1" dirty="0" smtClean="0"/>
              <a:t>процесуально-правовий критерій </a:t>
            </a:r>
          </a:p>
          <a:p>
            <a:pPr algn="ctr"/>
            <a:r>
              <a:rPr lang="uk-UA" dirty="0" smtClean="0"/>
              <a:t>(за способом процесуального захисту)</a:t>
            </a:r>
            <a:endParaRPr lang="ru-RU" dirty="0"/>
          </a:p>
        </p:txBody>
      </p:sp>
      <p:cxnSp>
        <p:nvCxnSpPr>
          <p:cNvPr id="30" name="Прямая соединительная линия 29"/>
          <p:cNvCxnSpPr/>
          <p:nvPr/>
        </p:nvCxnSpPr>
        <p:spPr>
          <a:xfrm rot="5400000">
            <a:off x="512064" y="4535424"/>
            <a:ext cx="3060192" cy="36576"/>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Прямая со стрелкой 32"/>
          <p:cNvCxnSpPr/>
          <p:nvPr/>
        </p:nvCxnSpPr>
        <p:spPr>
          <a:xfrm>
            <a:off x="2036064" y="3535680"/>
            <a:ext cx="34137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Скругленный прямоугольник 34"/>
          <p:cNvSpPr/>
          <p:nvPr/>
        </p:nvSpPr>
        <p:spPr>
          <a:xfrm>
            <a:off x="2389632" y="3157728"/>
            <a:ext cx="7217664" cy="106070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1600" i="1" dirty="0" smtClean="0"/>
              <a:t>позови про присудження </a:t>
            </a:r>
            <a:r>
              <a:rPr lang="uk-UA" sz="1600" dirty="0" smtClean="0"/>
              <a:t>– вимога позивача до суду зобов'язати відповідача виконати певну дію або утриматися від її вчинення (стягнення боргу, стягнення аліментів, відшкодування збитків, виселення з будинку)</a:t>
            </a:r>
            <a:endParaRPr lang="ru-RU" sz="1600" dirty="0"/>
          </a:p>
        </p:txBody>
      </p:sp>
      <p:sp>
        <p:nvSpPr>
          <p:cNvPr id="37" name="Скругленный прямоугольник 36"/>
          <p:cNvSpPr/>
          <p:nvPr/>
        </p:nvSpPr>
        <p:spPr>
          <a:xfrm>
            <a:off x="2359152" y="4309872"/>
            <a:ext cx="7321296" cy="106070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1600" i="1" dirty="0" smtClean="0"/>
              <a:t>позови про визнання </a:t>
            </a:r>
            <a:r>
              <a:rPr lang="uk-UA" sz="1600" dirty="0" smtClean="0"/>
              <a:t>– вимога позивача у даних позовах спрямована на підтвердження судом наявності або відсутності певних правовідносин між сторонами (визнання договору недійсним, визнання усиновлення недійсним, встановлення батьківства, визнання права власності)</a:t>
            </a:r>
            <a:endParaRPr lang="ru-RU" sz="1600" dirty="0"/>
          </a:p>
        </p:txBody>
      </p:sp>
      <p:sp>
        <p:nvSpPr>
          <p:cNvPr id="38" name="Скругленный прямоугольник 37"/>
          <p:cNvSpPr/>
          <p:nvPr/>
        </p:nvSpPr>
        <p:spPr>
          <a:xfrm>
            <a:off x="2359152" y="5480304"/>
            <a:ext cx="7309104" cy="106070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1600" i="1" dirty="0" smtClean="0"/>
              <a:t>перетворювальні (конститутивні) позови </a:t>
            </a:r>
            <a:r>
              <a:rPr lang="uk-UA" sz="1600" dirty="0" smtClean="0"/>
              <a:t>– вимога позивача спрямована на виникнення, зміну чи припинення правовідносин між сторонами (розірвання шлюбу, розподіл спільного майна, розірвання договору)</a:t>
            </a:r>
            <a:endParaRPr lang="ru-RU" sz="1600" dirty="0"/>
          </a:p>
        </p:txBody>
      </p:sp>
      <p:cxnSp>
        <p:nvCxnSpPr>
          <p:cNvPr id="40" name="Прямая со стрелкой 39"/>
          <p:cNvCxnSpPr/>
          <p:nvPr/>
        </p:nvCxnSpPr>
        <p:spPr>
          <a:xfrm>
            <a:off x="2005584" y="4675632"/>
            <a:ext cx="34137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Прямая со стрелкой 40"/>
          <p:cNvCxnSpPr/>
          <p:nvPr/>
        </p:nvCxnSpPr>
        <p:spPr>
          <a:xfrm>
            <a:off x="2023872" y="6059424"/>
            <a:ext cx="34137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158240" y="414528"/>
            <a:ext cx="7656576" cy="64617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sz="2000" b="1" dirty="0" smtClean="0"/>
              <a:t>Класифікація позовів</a:t>
            </a:r>
            <a:endParaRPr lang="ru-RU" sz="2000" b="1" dirty="0"/>
          </a:p>
        </p:txBody>
      </p:sp>
      <p:cxnSp>
        <p:nvCxnSpPr>
          <p:cNvPr id="8" name="Прямая соединительная линия 7"/>
          <p:cNvCxnSpPr/>
          <p:nvPr/>
        </p:nvCxnSpPr>
        <p:spPr>
          <a:xfrm rot="5400000">
            <a:off x="603504" y="1871472"/>
            <a:ext cx="1682496" cy="121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p:nvPr/>
        </p:nvCxnSpPr>
        <p:spPr>
          <a:xfrm>
            <a:off x="1463040" y="1524000"/>
            <a:ext cx="35356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Прямоугольник 13"/>
          <p:cNvSpPr/>
          <p:nvPr/>
        </p:nvSpPr>
        <p:spPr>
          <a:xfrm>
            <a:off x="1804416" y="1292352"/>
            <a:ext cx="6961632" cy="51206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b="1" i="1" dirty="0" smtClean="0"/>
              <a:t>за характером та оцінкою предмета спору</a:t>
            </a:r>
            <a:endParaRPr lang="ru-RU" dirty="0"/>
          </a:p>
        </p:txBody>
      </p:sp>
      <p:cxnSp>
        <p:nvCxnSpPr>
          <p:cNvPr id="16" name="Прямая со стрелкой 15"/>
          <p:cNvCxnSpPr/>
          <p:nvPr/>
        </p:nvCxnSpPr>
        <p:spPr>
          <a:xfrm rot="10800000" flipV="1">
            <a:off x="2938272" y="1780032"/>
            <a:ext cx="414528" cy="1828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p:nvPr/>
        </p:nvCxnSpPr>
        <p:spPr>
          <a:xfrm rot="5400000">
            <a:off x="5309616" y="1908048"/>
            <a:ext cx="268224" cy="121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p:nvPr/>
        </p:nvCxnSpPr>
        <p:spPr>
          <a:xfrm>
            <a:off x="7376160" y="1804416"/>
            <a:ext cx="231648" cy="1463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Скругленный прямоугольник 20"/>
          <p:cNvSpPr/>
          <p:nvPr/>
        </p:nvSpPr>
        <p:spPr>
          <a:xfrm>
            <a:off x="1914144" y="1987296"/>
            <a:ext cx="1719072" cy="35356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i="1" dirty="0" smtClean="0"/>
              <a:t>майнові</a:t>
            </a:r>
            <a:endParaRPr lang="ru-RU" dirty="0"/>
          </a:p>
        </p:txBody>
      </p:sp>
      <p:sp>
        <p:nvSpPr>
          <p:cNvPr id="23" name="Скругленный прямоугольник 22"/>
          <p:cNvSpPr/>
          <p:nvPr/>
        </p:nvSpPr>
        <p:spPr>
          <a:xfrm>
            <a:off x="7065264" y="1969008"/>
            <a:ext cx="1719072" cy="35356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i="1" dirty="0" smtClean="0"/>
              <a:t>немайнові</a:t>
            </a:r>
            <a:endParaRPr lang="ru-RU" dirty="0"/>
          </a:p>
        </p:txBody>
      </p:sp>
      <p:sp>
        <p:nvSpPr>
          <p:cNvPr id="24" name="Скругленный прямоугольник 23"/>
          <p:cNvSpPr/>
          <p:nvPr/>
        </p:nvSpPr>
        <p:spPr>
          <a:xfrm>
            <a:off x="4523232" y="2036064"/>
            <a:ext cx="1719072" cy="35356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i="1" dirty="0" smtClean="0"/>
              <a:t>натуральні</a:t>
            </a:r>
            <a:endParaRPr lang="ru-RU" dirty="0"/>
          </a:p>
        </p:txBody>
      </p:sp>
      <p:cxnSp>
        <p:nvCxnSpPr>
          <p:cNvPr id="26" name="Прямая со стрелкой 25"/>
          <p:cNvCxnSpPr/>
          <p:nvPr/>
        </p:nvCxnSpPr>
        <p:spPr>
          <a:xfrm>
            <a:off x="1432560" y="2688336"/>
            <a:ext cx="35356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Прямоугольник 26"/>
          <p:cNvSpPr/>
          <p:nvPr/>
        </p:nvSpPr>
        <p:spPr>
          <a:xfrm>
            <a:off x="1798320" y="2505456"/>
            <a:ext cx="6961632" cy="51206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b="1" i="1" dirty="0" smtClean="0"/>
              <a:t>за кількістю елементів позову, що збігаються,</a:t>
            </a:r>
          </a:p>
          <a:p>
            <a:pPr algn="ctr"/>
            <a:r>
              <a:rPr lang="uk-UA" b="1" i="1" dirty="0" smtClean="0"/>
              <a:t> і за зв'язком між позовами</a:t>
            </a:r>
            <a:endParaRPr lang="ru-RU" dirty="0"/>
          </a:p>
        </p:txBody>
      </p:sp>
      <p:cxnSp>
        <p:nvCxnSpPr>
          <p:cNvPr id="30" name="Прямая соединительная линия 29"/>
          <p:cNvCxnSpPr/>
          <p:nvPr/>
        </p:nvCxnSpPr>
        <p:spPr>
          <a:xfrm rot="5400000">
            <a:off x="694944" y="4364736"/>
            <a:ext cx="2706624" cy="2438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Прямая со стрелкой 32"/>
          <p:cNvCxnSpPr/>
          <p:nvPr/>
        </p:nvCxnSpPr>
        <p:spPr>
          <a:xfrm>
            <a:off x="2036064" y="3535680"/>
            <a:ext cx="34137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Скругленный прямоугольник 34"/>
          <p:cNvSpPr/>
          <p:nvPr/>
        </p:nvSpPr>
        <p:spPr>
          <a:xfrm>
            <a:off x="2389632" y="3157728"/>
            <a:ext cx="7083552" cy="8046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1600" i="1" dirty="0" smtClean="0"/>
              <a:t>тотожні позови </a:t>
            </a:r>
            <a:r>
              <a:rPr lang="uk-UA" sz="1600" dirty="0" smtClean="0"/>
              <a:t>(в яких має місце певний збіг предмета, підстав, сторін, але подані вони до різних судів)</a:t>
            </a:r>
            <a:endParaRPr lang="ru-RU" sz="1600" dirty="0"/>
          </a:p>
        </p:txBody>
      </p:sp>
      <p:sp>
        <p:nvSpPr>
          <p:cNvPr id="37" name="Скругленный прямоугольник 36"/>
          <p:cNvSpPr/>
          <p:nvPr/>
        </p:nvSpPr>
        <p:spPr>
          <a:xfrm>
            <a:off x="2395728" y="4248912"/>
            <a:ext cx="7077456" cy="61569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1600" i="1" dirty="0" smtClean="0"/>
              <a:t>однорідні </a:t>
            </a:r>
            <a:r>
              <a:rPr lang="uk-UA" sz="1600" dirty="0" smtClean="0"/>
              <a:t>(в яких збігається предмет і підстави, але різні суб'єкти)</a:t>
            </a:r>
            <a:endParaRPr lang="ru-RU" sz="1600" dirty="0"/>
          </a:p>
        </p:txBody>
      </p:sp>
      <p:sp>
        <p:nvSpPr>
          <p:cNvPr id="38" name="Скругленный прямоугольник 37"/>
          <p:cNvSpPr/>
          <p:nvPr/>
        </p:nvSpPr>
        <p:spPr>
          <a:xfrm>
            <a:off x="2395728" y="5175504"/>
            <a:ext cx="7187184" cy="82296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1600" i="1" dirty="0" smtClean="0"/>
              <a:t>взаємозалежні </a:t>
            </a:r>
            <a:r>
              <a:rPr lang="uk-UA" sz="1600" dirty="0" smtClean="0"/>
              <a:t>(вимагають послідовного вирішення спірних правовідносин чи комплексного вирішення);</a:t>
            </a:r>
            <a:endParaRPr lang="ru-RU" sz="1600" dirty="0"/>
          </a:p>
        </p:txBody>
      </p:sp>
      <p:cxnSp>
        <p:nvCxnSpPr>
          <p:cNvPr id="40" name="Прямая со стрелкой 39"/>
          <p:cNvCxnSpPr/>
          <p:nvPr/>
        </p:nvCxnSpPr>
        <p:spPr>
          <a:xfrm>
            <a:off x="2042160" y="4529328"/>
            <a:ext cx="34137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Прямая со стрелкой 40"/>
          <p:cNvCxnSpPr/>
          <p:nvPr/>
        </p:nvCxnSpPr>
        <p:spPr>
          <a:xfrm>
            <a:off x="2048256" y="5705856"/>
            <a:ext cx="34137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158240" y="414528"/>
            <a:ext cx="7656576" cy="64617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sz="2000" b="1" dirty="0" smtClean="0"/>
              <a:t>Класифікація позовів</a:t>
            </a:r>
            <a:endParaRPr lang="ru-RU" sz="2000" b="1" dirty="0"/>
          </a:p>
        </p:txBody>
      </p:sp>
      <p:cxnSp>
        <p:nvCxnSpPr>
          <p:cNvPr id="8" name="Прямая соединительная линия 7"/>
          <p:cNvCxnSpPr/>
          <p:nvPr/>
        </p:nvCxnSpPr>
        <p:spPr>
          <a:xfrm rot="5400000">
            <a:off x="603504" y="1871472"/>
            <a:ext cx="1682496" cy="121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p:nvPr/>
        </p:nvCxnSpPr>
        <p:spPr>
          <a:xfrm>
            <a:off x="1463040" y="1524000"/>
            <a:ext cx="35356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Прямоугольник 13"/>
          <p:cNvSpPr/>
          <p:nvPr/>
        </p:nvSpPr>
        <p:spPr>
          <a:xfrm>
            <a:off x="1804416" y="1292352"/>
            <a:ext cx="6961632" cy="51206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b="1" i="1" dirty="0" smtClean="0"/>
              <a:t>залежно від суб'єкта пред'явлення</a:t>
            </a:r>
            <a:endParaRPr lang="ru-RU" dirty="0"/>
          </a:p>
        </p:txBody>
      </p:sp>
      <p:cxnSp>
        <p:nvCxnSpPr>
          <p:cNvPr id="16" name="Прямая со стрелкой 15"/>
          <p:cNvCxnSpPr/>
          <p:nvPr/>
        </p:nvCxnSpPr>
        <p:spPr>
          <a:xfrm rot="10800000" flipV="1">
            <a:off x="2938272" y="1780032"/>
            <a:ext cx="414528" cy="1828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p:nvPr/>
        </p:nvCxnSpPr>
        <p:spPr>
          <a:xfrm rot="5400000">
            <a:off x="5309616" y="1908048"/>
            <a:ext cx="268224" cy="121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p:nvPr/>
        </p:nvCxnSpPr>
        <p:spPr>
          <a:xfrm>
            <a:off x="7376160" y="1804416"/>
            <a:ext cx="231648" cy="1463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Скругленный прямоугольник 20"/>
          <p:cNvSpPr/>
          <p:nvPr/>
        </p:nvSpPr>
        <p:spPr>
          <a:xfrm>
            <a:off x="1560576" y="1987296"/>
            <a:ext cx="2548128" cy="35356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1400" i="1" dirty="0" smtClean="0"/>
              <a:t>позови, подані позивачем</a:t>
            </a:r>
            <a:endParaRPr lang="ru-RU" sz="1400" dirty="0"/>
          </a:p>
        </p:txBody>
      </p:sp>
      <p:sp>
        <p:nvSpPr>
          <p:cNvPr id="23" name="Скругленный прямоугольник 22"/>
          <p:cNvSpPr/>
          <p:nvPr/>
        </p:nvSpPr>
        <p:spPr>
          <a:xfrm>
            <a:off x="6986016" y="1944624"/>
            <a:ext cx="3145536" cy="48158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1400" i="1" dirty="0" smtClean="0"/>
              <a:t>позови, подані третіми особами з самостійними вимогами</a:t>
            </a:r>
            <a:endParaRPr lang="ru-RU" sz="1400" dirty="0"/>
          </a:p>
        </p:txBody>
      </p:sp>
      <p:sp>
        <p:nvSpPr>
          <p:cNvPr id="24" name="Скругленный прямоугольник 23"/>
          <p:cNvSpPr/>
          <p:nvPr/>
        </p:nvSpPr>
        <p:spPr>
          <a:xfrm>
            <a:off x="4194048" y="2023872"/>
            <a:ext cx="2670048" cy="35356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1400" i="1" dirty="0" smtClean="0"/>
              <a:t>позови, подані відповідачем</a:t>
            </a:r>
            <a:endParaRPr lang="ru-RU" sz="1400" dirty="0"/>
          </a:p>
        </p:txBody>
      </p:sp>
      <p:cxnSp>
        <p:nvCxnSpPr>
          <p:cNvPr id="26" name="Прямая со стрелкой 25"/>
          <p:cNvCxnSpPr/>
          <p:nvPr/>
        </p:nvCxnSpPr>
        <p:spPr>
          <a:xfrm>
            <a:off x="1432560" y="2688336"/>
            <a:ext cx="35356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Прямоугольник 26"/>
          <p:cNvSpPr/>
          <p:nvPr/>
        </p:nvSpPr>
        <p:spPr>
          <a:xfrm>
            <a:off x="1798320" y="2505456"/>
            <a:ext cx="7016496" cy="4572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b="1" i="1" dirty="0" smtClean="0"/>
              <a:t>за характером інтересу, що захищається</a:t>
            </a:r>
            <a:endParaRPr lang="ru-RU" dirty="0"/>
          </a:p>
        </p:txBody>
      </p:sp>
      <p:cxnSp>
        <p:nvCxnSpPr>
          <p:cNvPr id="30" name="Прямая соединительная линия 29"/>
          <p:cNvCxnSpPr/>
          <p:nvPr/>
        </p:nvCxnSpPr>
        <p:spPr>
          <a:xfrm rot="5400000">
            <a:off x="493395" y="4461129"/>
            <a:ext cx="3065526" cy="44196"/>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Прямая со стрелкой 32"/>
          <p:cNvCxnSpPr/>
          <p:nvPr/>
        </p:nvCxnSpPr>
        <p:spPr>
          <a:xfrm>
            <a:off x="2048256" y="3364992"/>
            <a:ext cx="34137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Скругленный прямоугольник 34"/>
          <p:cNvSpPr/>
          <p:nvPr/>
        </p:nvSpPr>
        <p:spPr>
          <a:xfrm>
            <a:off x="2389632" y="3072384"/>
            <a:ext cx="7790688" cy="57302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1600" i="1" dirty="0" smtClean="0"/>
              <a:t>особисті </a:t>
            </a:r>
            <a:r>
              <a:rPr lang="uk-UA" sz="1600" dirty="0" smtClean="0"/>
              <a:t>– спрямовані на захист власних інтересів, коли позивач є учасником спірних правовідносин і безпосередньо зацікавлений у результатах справи</a:t>
            </a:r>
            <a:endParaRPr lang="ru-RU" sz="1600" dirty="0"/>
          </a:p>
        </p:txBody>
      </p:sp>
      <p:sp>
        <p:nvSpPr>
          <p:cNvPr id="37" name="Скругленный прямоугольник 36"/>
          <p:cNvSpPr/>
          <p:nvPr/>
        </p:nvSpPr>
        <p:spPr>
          <a:xfrm>
            <a:off x="2383536" y="3730752"/>
            <a:ext cx="7821168" cy="56083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1600" i="1" dirty="0" smtClean="0"/>
              <a:t>позови, спрямовані на захист державних і суспільних інтересів</a:t>
            </a:r>
            <a:r>
              <a:rPr lang="uk-UA" sz="1600" dirty="0" smtClean="0"/>
              <a:t>, спрямовані на охорону майнових та інших прав та інтересів держави і суспільства</a:t>
            </a:r>
            <a:endParaRPr lang="ru-RU" sz="1600" dirty="0"/>
          </a:p>
        </p:txBody>
      </p:sp>
      <p:sp>
        <p:nvSpPr>
          <p:cNvPr id="38" name="Скругленный прямоугольник 37"/>
          <p:cNvSpPr/>
          <p:nvPr/>
        </p:nvSpPr>
        <p:spPr>
          <a:xfrm>
            <a:off x="2365248" y="5236464"/>
            <a:ext cx="7863840" cy="55473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1600" i="1" dirty="0" smtClean="0"/>
              <a:t>непрямі (похідні) позови </a:t>
            </a:r>
            <a:r>
              <a:rPr lang="uk-UA" sz="1600" dirty="0" smtClean="0"/>
              <a:t>спрямовані на захист майнових прав господарських товариств і застосовуються в основному в господарському процесі</a:t>
            </a:r>
            <a:endParaRPr lang="ru-RU" sz="1600" dirty="0"/>
          </a:p>
        </p:txBody>
      </p:sp>
      <p:cxnSp>
        <p:nvCxnSpPr>
          <p:cNvPr id="40" name="Прямая со стрелкой 39"/>
          <p:cNvCxnSpPr/>
          <p:nvPr/>
        </p:nvCxnSpPr>
        <p:spPr>
          <a:xfrm>
            <a:off x="2033016" y="3979164"/>
            <a:ext cx="34137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Прямая со стрелкой 40"/>
          <p:cNvCxnSpPr>
            <a:endCxn id="38" idx="1"/>
          </p:cNvCxnSpPr>
          <p:nvPr/>
        </p:nvCxnSpPr>
        <p:spPr>
          <a:xfrm>
            <a:off x="2007870" y="5501640"/>
            <a:ext cx="357378" cy="121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p:nvPr/>
        </p:nvCxnSpPr>
        <p:spPr>
          <a:xfrm>
            <a:off x="2011680" y="4828032"/>
            <a:ext cx="34137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Скругленный прямоугольник 28"/>
          <p:cNvSpPr/>
          <p:nvPr/>
        </p:nvSpPr>
        <p:spPr>
          <a:xfrm>
            <a:off x="2353056" y="4425696"/>
            <a:ext cx="7863840" cy="71932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1600" i="1" dirty="0" smtClean="0"/>
              <a:t>групові </a:t>
            </a:r>
            <a:r>
              <a:rPr lang="uk-UA" sz="1600" dirty="0" smtClean="0"/>
              <a:t>(в тому числі і на захист невизначеного кола осіб) позови спрямовані на захист інтересів групи осіб, первісний склад якої неможливо визначити на момент порушення цивільної справи</a:t>
            </a:r>
            <a:endParaRPr lang="ru-RU" sz="1600" dirty="0"/>
          </a:p>
        </p:txBody>
      </p:sp>
      <p:cxnSp>
        <p:nvCxnSpPr>
          <p:cNvPr id="44" name="Прямая со стрелкой 43"/>
          <p:cNvCxnSpPr/>
          <p:nvPr/>
        </p:nvCxnSpPr>
        <p:spPr>
          <a:xfrm>
            <a:off x="2011680" y="6015990"/>
            <a:ext cx="361950" cy="76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9" name="Скругленный прямоугольник 48"/>
          <p:cNvSpPr/>
          <p:nvPr/>
        </p:nvSpPr>
        <p:spPr>
          <a:xfrm>
            <a:off x="2371344" y="5876544"/>
            <a:ext cx="7863840" cy="55473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1600" i="1" dirty="0" smtClean="0"/>
              <a:t>позови на захист інших осіб </a:t>
            </a:r>
            <a:r>
              <a:rPr lang="uk-UA" sz="1600" dirty="0" smtClean="0"/>
              <a:t>– спрямовані на захист прав та інтересів не самого позивача в процесуальному розумінні, а інших осіб</a:t>
            </a:r>
            <a:endParaRPr lang="ru-RU"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77334" y="487681"/>
            <a:ext cx="8576394" cy="5553682"/>
          </a:xfrm>
        </p:spPr>
        <p:txBody>
          <a:bodyPr/>
          <a:lstStyle/>
          <a:p>
            <a:pPr algn="just"/>
            <a:r>
              <a:rPr lang="uk-UA" sz="2000" b="1" i="1" dirty="0" smtClean="0"/>
              <a:t>Право на позов </a:t>
            </a:r>
            <a:r>
              <a:rPr lang="uk-UA" sz="2000" b="1" dirty="0" smtClean="0"/>
              <a:t>– </a:t>
            </a:r>
            <a:r>
              <a:rPr lang="uk-UA" sz="2000" dirty="0" smtClean="0"/>
              <a:t>це право на звернення до суду з метою відновлення порушеного, невизнаного чи </a:t>
            </a:r>
            <a:r>
              <a:rPr lang="uk-UA" sz="2000" dirty="0" err="1" smtClean="0"/>
              <a:t>оспорюваного</a:t>
            </a:r>
            <a:r>
              <a:rPr lang="uk-UA" sz="2000" dirty="0" smtClean="0"/>
              <a:t> права у визначеному процесуальному порядку, в певній встановленій законом процесуальній формі, для захисту прав, свобод та інтересів. Право на позов як єдине поняття складається з права на пред'явлення позову і права на його задоволення. Зазначені поняття взаємопов'язані, відносно самостійні, але не автономні. </a:t>
            </a:r>
            <a:endParaRPr lang="ru-RU" sz="2000" dirty="0" smtClean="0"/>
          </a:p>
          <a:p>
            <a:pPr algn="just"/>
            <a:r>
              <a:rPr lang="uk-UA" sz="2000" b="1" i="1" dirty="0" smtClean="0"/>
              <a:t>Право на пред'явлення позову </a:t>
            </a:r>
            <a:r>
              <a:rPr lang="uk-UA" sz="2000" dirty="0" smtClean="0"/>
              <a:t>– це право особи звернутися до суду з позовом про захист порушених, невизнаних або </a:t>
            </a:r>
            <a:r>
              <a:rPr lang="uk-UA" sz="2000" dirty="0" err="1" smtClean="0"/>
              <a:t>оспорюваних</a:t>
            </a:r>
            <a:r>
              <a:rPr lang="uk-UA" sz="2000" dirty="0" smtClean="0"/>
              <a:t> прав, свобод чи інтересів. Це право на порушення процесу. </a:t>
            </a:r>
            <a:endParaRPr lang="ru-RU" sz="2000" dirty="0" smtClean="0"/>
          </a:p>
          <a:p>
            <a:pPr algn="just"/>
            <a:r>
              <a:rPr lang="uk-UA" sz="2000" b="1" i="1" dirty="0" smtClean="0"/>
              <a:t>Право на задоволення позову </a:t>
            </a:r>
            <a:r>
              <a:rPr lang="uk-UA" sz="2000" dirty="0" smtClean="0"/>
              <a:t>– це право на позитивний результат процесу, що передбачає кінцевий результат діяльності суду із розгляду та вирішення цивільної справи, полягає в ухваленні судового рішення на користь позивача. Право на подання позовної заяви є способом реалізації права на позов. </a:t>
            </a:r>
            <a:endParaRPr lang="ru-RU" sz="2000" dirty="0" smtClean="0"/>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572768" y="438912"/>
            <a:ext cx="6827520" cy="79248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b="1" dirty="0" smtClean="0"/>
              <a:t>ПРАВА НА ПОДАННЯ ПОЗОВНОЇ ЗАЯВИ</a:t>
            </a:r>
            <a:endParaRPr lang="ru-RU" b="1" dirty="0"/>
          </a:p>
        </p:txBody>
      </p:sp>
      <p:sp>
        <p:nvSpPr>
          <p:cNvPr id="5" name="Выноска со стрелкой вверх 4"/>
          <p:cNvSpPr/>
          <p:nvPr/>
        </p:nvSpPr>
        <p:spPr>
          <a:xfrm>
            <a:off x="1560576" y="1231392"/>
            <a:ext cx="3243072" cy="2145792"/>
          </a:xfrm>
          <a:prstGeom prst="upArrowCallout">
            <a:avLst>
              <a:gd name="adj1" fmla="val 11806"/>
              <a:gd name="adj2" fmla="val 14236"/>
              <a:gd name="adj3" fmla="val 21528"/>
              <a:gd name="adj4" fmla="val 71574"/>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b="1" dirty="0" smtClean="0"/>
              <a:t>суб'єктивні</a:t>
            </a:r>
            <a:r>
              <a:rPr lang="uk-UA" dirty="0" smtClean="0"/>
              <a:t> </a:t>
            </a:r>
            <a:r>
              <a:rPr lang="uk-UA" i="1" dirty="0" smtClean="0"/>
              <a:t>(цивільна процесуальна правосуб'єктність та цивільна процесуальна заінтересованість особи)</a:t>
            </a:r>
            <a:endParaRPr lang="ru-RU" dirty="0"/>
          </a:p>
        </p:txBody>
      </p:sp>
      <p:sp>
        <p:nvSpPr>
          <p:cNvPr id="6" name="Выноска со стрелкой вверх 5"/>
          <p:cNvSpPr/>
          <p:nvPr/>
        </p:nvSpPr>
        <p:spPr>
          <a:xfrm>
            <a:off x="5151120" y="1237488"/>
            <a:ext cx="3310128" cy="2054352"/>
          </a:xfrm>
          <a:prstGeom prst="upArrowCallout">
            <a:avLst>
              <a:gd name="adj1" fmla="val 11806"/>
              <a:gd name="adj2" fmla="val 14236"/>
              <a:gd name="adj3" fmla="val 21528"/>
              <a:gd name="adj4" fmla="val 71574"/>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b="1" dirty="0" smtClean="0"/>
              <a:t>об'єктивні</a:t>
            </a:r>
            <a:r>
              <a:rPr lang="uk-UA" dirty="0" smtClean="0"/>
              <a:t> </a:t>
            </a:r>
            <a:endParaRPr lang="ru-RU" dirty="0"/>
          </a:p>
        </p:txBody>
      </p:sp>
      <p:cxnSp>
        <p:nvCxnSpPr>
          <p:cNvPr id="8" name="Прямая со стрелкой 7"/>
          <p:cNvCxnSpPr/>
          <p:nvPr/>
        </p:nvCxnSpPr>
        <p:spPr>
          <a:xfrm rot="10800000" flipV="1">
            <a:off x="4815840" y="3291840"/>
            <a:ext cx="1597152" cy="6339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a:off x="6998208" y="3291840"/>
            <a:ext cx="853440" cy="7802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Прямоугольник 11"/>
          <p:cNvSpPr/>
          <p:nvPr/>
        </p:nvSpPr>
        <p:spPr>
          <a:xfrm>
            <a:off x="1280160" y="3828288"/>
            <a:ext cx="3535680" cy="190195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i="1" dirty="0" smtClean="0"/>
              <a:t>позитивні</a:t>
            </a:r>
            <a:r>
              <a:rPr lang="uk-UA" dirty="0" smtClean="0"/>
              <a:t> </a:t>
            </a:r>
            <a:r>
              <a:rPr lang="uk-UA" i="1" dirty="0" smtClean="0"/>
              <a:t>– </a:t>
            </a:r>
            <a:r>
              <a:rPr lang="uk-UA" dirty="0" smtClean="0"/>
              <a:t>передумови,наявність яких необхідна для реалізації права на звернення до суду </a:t>
            </a:r>
            <a:r>
              <a:rPr lang="uk-UA" i="1" dirty="0" smtClean="0"/>
              <a:t>(юрисдикція справи, правовий характер вимоги позивача)</a:t>
            </a:r>
            <a:endParaRPr lang="ru-RU" dirty="0"/>
          </a:p>
        </p:txBody>
      </p:sp>
      <p:sp>
        <p:nvSpPr>
          <p:cNvPr id="13" name="Прямоугольник 12"/>
          <p:cNvSpPr/>
          <p:nvPr/>
        </p:nvSpPr>
        <p:spPr>
          <a:xfrm>
            <a:off x="5309616" y="4066032"/>
            <a:ext cx="3529584" cy="1676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i="1" dirty="0" smtClean="0"/>
              <a:t>негативні</a:t>
            </a:r>
            <a:r>
              <a:rPr lang="uk-UA" dirty="0" smtClean="0"/>
              <a:t> </a:t>
            </a:r>
            <a:r>
              <a:rPr lang="uk-UA" i="1" dirty="0" smtClean="0"/>
              <a:t>–</a:t>
            </a:r>
            <a:r>
              <a:rPr lang="uk-UA" dirty="0" smtClean="0"/>
              <a:t> передумови, з відсутністю яких закон пов'язує можливість звернення до суду з позовною заявою </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9382" y="938784"/>
            <a:ext cx="9246954" cy="536448"/>
          </a:xfrm>
        </p:spPr>
        <p:txBody>
          <a:bodyPr>
            <a:normAutofit fontScale="90000"/>
          </a:bodyPr>
          <a:lstStyle/>
          <a:p>
            <a:r>
              <a:rPr lang="uk-UA" sz="2200" b="1" i="1" dirty="0" smtClean="0"/>
              <a:t>До порядку (умов) реалізації права на пред'явлення позову належать: </a:t>
            </a:r>
            <a:r>
              <a:rPr lang="ru-RU" dirty="0" smtClean="0"/>
              <a:t/>
            </a:r>
            <a:br>
              <a:rPr lang="ru-RU" dirty="0" smtClean="0"/>
            </a:br>
            <a:endParaRPr lang="ru-RU" dirty="0"/>
          </a:p>
        </p:txBody>
      </p:sp>
      <p:sp>
        <p:nvSpPr>
          <p:cNvPr id="3" name="Содержимое 2"/>
          <p:cNvSpPr>
            <a:spLocks noGrp="1"/>
          </p:cNvSpPr>
          <p:nvPr>
            <p:ph idx="1"/>
          </p:nvPr>
        </p:nvSpPr>
        <p:spPr>
          <a:xfrm>
            <a:off x="597408" y="1658113"/>
            <a:ext cx="8766048" cy="4120895"/>
          </a:xfrm>
        </p:spPr>
        <p:txBody>
          <a:bodyPr/>
          <a:lstStyle/>
          <a:p>
            <a:r>
              <a:rPr lang="uk-UA" sz="2000" dirty="0" smtClean="0"/>
              <a:t>процесуальна дієздатність позивача. Доказами, що підтверджують наявність або відсутність дієздатності, є паспорт, рішення суду, свідоцтво про шлюб;</a:t>
            </a:r>
            <a:endParaRPr lang="ru-RU" sz="2000" dirty="0" smtClean="0"/>
          </a:p>
          <a:p>
            <a:r>
              <a:rPr lang="uk-UA" sz="2000" dirty="0" smtClean="0"/>
              <a:t>наявність належно оформлених повноважень на підписання або пред'явлення позовної заяви (ч. 2 ст. 175 ЦПК України);</a:t>
            </a:r>
            <a:endParaRPr lang="ru-RU" sz="2000" dirty="0" smtClean="0"/>
          </a:p>
          <a:p>
            <a:r>
              <a:rPr lang="uk-UA" sz="2000" dirty="0" smtClean="0"/>
              <a:t>сплата судових витрат (ч. 1 ст. 134 ЦПК України);</a:t>
            </a:r>
            <a:endParaRPr lang="ru-RU" sz="2000" dirty="0" smtClean="0"/>
          </a:p>
          <a:p>
            <a:r>
              <a:rPr lang="uk-UA" sz="2000" dirty="0" smtClean="0"/>
              <a:t>дотримання реквізитів позовної заяви, які закріплені у ч. 3 ст. 175 ЦПК України); </a:t>
            </a:r>
            <a:endParaRPr lang="ru-RU" sz="2000" dirty="0" smtClean="0"/>
          </a:p>
          <a:p>
            <a:r>
              <a:rPr lang="uk-UA" sz="2000" dirty="0" smtClean="0"/>
              <a:t>вжиття заходів досудового врегулювання спору у випадку, коли такі заходи обов'язкові згідно із законом».</a:t>
            </a:r>
            <a:endParaRPr lang="ru-RU" sz="2000" dirty="0" smtClean="0"/>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414" y="304800"/>
            <a:ext cx="8454474" cy="426720"/>
          </a:xfrm>
        </p:spPr>
        <p:txBody>
          <a:bodyPr>
            <a:normAutofit fontScale="90000"/>
          </a:bodyPr>
          <a:lstStyle/>
          <a:p>
            <a:r>
              <a:rPr lang="uk-UA" b="1" i="1" dirty="0" smtClean="0"/>
              <a:t>Особливості позовного провадження: </a:t>
            </a:r>
            <a:r>
              <a:rPr lang="ru-RU" dirty="0" smtClean="0"/>
              <a:t/>
            </a:r>
            <a:br>
              <a:rPr lang="ru-RU" dirty="0" smtClean="0"/>
            </a:br>
            <a:endParaRPr lang="ru-RU" dirty="0"/>
          </a:p>
        </p:txBody>
      </p:sp>
      <p:sp>
        <p:nvSpPr>
          <p:cNvPr id="3" name="Содержимое 2"/>
          <p:cNvSpPr>
            <a:spLocks noGrp="1"/>
          </p:cNvSpPr>
          <p:nvPr>
            <p:ph idx="1"/>
          </p:nvPr>
        </p:nvSpPr>
        <p:spPr>
          <a:xfrm>
            <a:off x="518838" y="977965"/>
            <a:ext cx="8795850" cy="5532563"/>
          </a:xfrm>
        </p:spPr>
        <p:txBody>
          <a:bodyPr>
            <a:normAutofit fontScale="85000" lnSpcReduction="10000"/>
          </a:bodyPr>
          <a:lstStyle/>
          <a:p>
            <a:pPr>
              <a:buNone/>
            </a:pPr>
            <a:r>
              <a:rPr lang="uk-UA" dirty="0" smtClean="0"/>
              <a:t>1) наявність спору про право цивільне, що виникає з цивільних, земельних, трудових, сімейних, житлових та інших правовідносин; </a:t>
            </a:r>
            <a:endParaRPr lang="ru-RU" dirty="0" smtClean="0"/>
          </a:p>
          <a:p>
            <a:pPr>
              <a:buNone/>
            </a:pPr>
            <a:r>
              <a:rPr lang="uk-UA" dirty="0" smtClean="0"/>
              <a:t>2) наявність сторін з протилежними інтересами у справі – позивач і відповідач (ст. 48 ЦПК); </a:t>
            </a:r>
            <a:endParaRPr lang="ru-RU" dirty="0" smtClean="0"/>
          </a:p>
          <a:p>
            <a:pPr>
              <a:buNone/>
            </a:pPr>
            <a:r>
              <a:rPr lang="uk-UA" dirty="0" smtClean="0"/>
              <a:t>3) учасниками справи в позовному провадженні є сторони та треті особи (з самостійними вимогами щодо предмета спору та треті особи без самостійних вимог щодо предмета спору (ч. 1ст. 42, ст. 52-54 ЦПК); </a:t>
            </a:r>
            <a:endParaRPr lang="ru-RU" dirty="0" smtClean="0"/>
          </a:p>
          <a:p>
            <a:pPr>
              <a:buNone/>
            </a:pPr>
            <a:r>
              <a:rPr lang="uk-UA" dirty="0" smtClean="0"/>
              <a:t>4) засобом порушення справи в позовному провадженні є позовна заява (ст. 175-177 ЦПК); </a:t>
            </a:r>
            <a:endParaRPr lang="ru-RU" dirty="0" smtClean="0"/>
          </a:p>
          <a:p>
            <a:pPr>
              <a:buNone/>
            </a:pPr>
            <a:r>
              <a:rPr lang="uk-UA" dirty="0" smtClean="0"/>
              <a:t>5) учасники позовного провадження наділяються загальними та спеціальними правами та обов'язками (ст. 43, 49 ЦПК України); </a:t>
            </a:r>
            <a:endParaRPr lang="ru-RU" dirty="0" smtClean="0"/>
          </a:p>
          <a:p>
            <a:pPr>
              <a:buNone/>
            </a:pPr>
            <a:r>
              <a:rPr lang="uk-UA" dirty="0" smtClean="0"/>
              <a:t>6) учасники позовного провадження наділяються правом подання заяв по суті справи (ст. 174 ЦПК); </a:t>
            </a:r>
            <a:endParaRPr lang="ru-RU" dirty="0" smtClean="0"/>
          </a:p>
          <a:p>
            <a:pPr>
              <a:buNone/>
            </a:pPr>
            <a:r>
              <a:rPr lang="uk-UA" dirty="0" smtClean="0"/>
              <a:t>7)</a:t>
            </a:r>
            <a:r>
              <a:rPr lang="uk-UA" b="1" dirty="0" smtClean="0"/>
              <a:t> </a:t>
            </a:r>
            <a:r>
              <a:rPr lang="uk-UA" dirty="0" smtClean="0"/>
              <a:t>найбільш повно проявляються принципи цивільного судочинства (ч. 3 ст. 2 ЦПК); </a:t>
            </a:r>
            <a:endParaRPr lang="ru-RU" dirty="0" smtClean="0"/>
          </a:p>
          <a:p>
            <a:pPr>
              <a:buNone/>
            </a:pPr>
            <a:r>
              <a:rPr lang="uk-UA" dirty="0" smtClean="0"/>
              <a:t>8) реалізуються такі інститути: відмова від позову; визнання позову; зустрічний позов; забезпечення позову; заміна неналежної сторони; мирова угода; передача справи на розгляд третейського суду тощо;</a:t>
            </a:r>
            <a:endParaRPr lang="ru-RU" dirty="0" smtClean="0"/>
          </a:p>
          <a:p>
            <a:pPr>
              <a:buNone/>
            </a:pPr>
            <a:r>
              <a:rPr lang="uk-UA" dirty="0" smtClean="0"/>
              <a:t>9) наявність складної цивільної процесуальної форми для суду та учасників судового процесу як певного процесуального порядку розгляду та вирішення цивільних справ; </a:t>
            </a:r>
            <a:endParaRPr lang="ru-RU" dirty="0" smtClean="0"/>
          </a:p>
          <a:p>
            <a:pPr>
              <a:buNone/>
            </a:pPr>
            <a:r>
              <a:rPr lang="uk-UA" dirty="0" smtClean="0"/>
              <a:t>10) за правилами позовного провадження розглядаються та вирішуються справи інших видів проваджень, однак зі своїми винятками та доповненнями, що їм притаманні.</a:t>
            </a:r>
            <a:endParaRPr lang="ru-RU" dirty="0" smtClean="0"/>
          </a:p>
          <a:p>
            <a:endParaRPr lang="ru-RU" dirty="0"/>
          </a:p>
        </p:txBody>
      </p:sp>
    </p:spTree>
  </p:cSld>
  <p:clrMapOvr>
    <a:masterClrMapping/>
  </p:clrMapOvr>
</p:sld>
</file>

<file path=ppt/theme/theme1.xml><?xml version="1.0" encoding="utf-8"?>
<a:theme xmlns:a="http://schemas.openxmlformats.org/drawingml/2006/main" name="Аспект">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2279</TotalTime>
  <Words>3142</Words>
  <Application>Microsoft Office PowerPoint</Application>
  <PresentationFormat>Произвольный</PresentationFormat>
  <Paragraphs>178</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Аспект</vt:lpstr>
      <vt:lpstr>Слайд 1</vt:lpstr>
      <vt:lpstr>ЕЛЕМЕНТИ ПОЗОВУ: </vt:lpstr>
      <vt:lpstr>Слайд 3</vt:lpstr>
      <vt:lpstr>Слайд 4</vt:lpstr>
      <vt:lpstr>Слайд 5</vt:lpstr>
      <vt:lpstr>Слайд 6</vt:lpstr>
      <vt:lpstr>Слайд 7</vt:lpstr>
      <vt:lpstr>До порядку (умов) реалізації права на пред'явлення позову належать:  </vt:lpstr>
      <vt:lpstr>Особливості позовного провадження:  </vt:lpstr>
      <vt:lpstr>Слайд 10</vt:lpstr>
      <vt:lpstr>Письмові заяви учасників справи</vt:lpstr>
      <vt:lpstr>Слайд 12</vt:lpstr>
      <vt:lpstr>Позовна заява – перша заява по суті справи, яка є формою звернення до суду в порядку позовного провадження для вирішення спору про суб'єктивне право, яке порушується, оспорюється, невизнається іншою стороною.</vt:lpstr>
      <vt:lpstr>Відзив на позовну заяву – це заперечення відповідача проти позову, що містять матеріально-правові та процесуально-правові доводи щодо неправомірності пред'явлення позовних вимог.</vt:lpstr>
      <vt:lpstr>Слайд 15</vt:lpstr>
      <vt:lpstr>Слайд 16</vt:lpstr>
      <vt:lpstr>Відкриття провадження у справі можливе лише при додержанні певних вимог, встановлених законом. Суддя повинен відмовити у відкритті провадження у справі за відсутності хоча б однієї з передумов права на звернення до суду за судовим захистом або недодержання порядку подання заяви. </vt:lpstr>
      <vt:lpstr>Слайд 18</vt:lpstr>
      <vt:lpstr>Слайд 19</vt:lpstr>
      <vt:lpstr>Слайд 20</vt:lpstr>
      <vt:lpstr>Підсумовуючи підготовче засідання, суд може постановити одну з таких ухвал:  </vt:lpstr>
      <vt:lpstr>Слайд 22</vt:lpstr>
      <vt:lpstr>Слайд 23</vt:lpstr>
      <vt:lpstr>Слайд 24</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KILNER</dc:creator>
  <cp:lastModifiedBy>Анна</cp:lastModifiedBy>
  <cp:revision>221</cp:revision>
  <dcterms:created xsi:type="dcterms:W3CDTF">2022-09-03T17:54:59Z</dcterms:created>
  <dcterms:modified xsi:type="dcterms:W3CDTF">2023-02-07T10:01:26Z</dcterms:modified>
</cp:coreProperties>
</file>