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3172334"/>
          </a:xfrm>
        </p:spPr>
        <p:txBody>
          <a:bodyPr/>
          <a:lstStyle/>
          <a:p>
            <a:r>
              <a:rPr lang="uk-UA" dirty="0" smtClean="0"/>
              <a:t>Лекція 5. Методи, прийоми і технології навчання.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Навчальна дисципліна </a:t>
            </a:r>
          </a:p>
          <a:p>
            <a:r>
              <a:rPr lang="uk-UA" dirty="0" smtClean="0"/>
              <a:t>«Методика викладання соціальної роботи»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pPr algn="r"/>
            <a:r>
              <a:rPr lang="uk-UA" dirty="0" smtClean="0"/>
              <a:t>К.Р.</a:t>
            </a:r>
            <a:r>
              <a:rPr lang="uk-UA" dirty="0" err="1" smtClean="0"/>
              <a:t>Роджерс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Під </a:t>
            </a:r>
            <a:r>
              <a:rPr lang="uk-UA" i="1" dirty="0" smtClean="0"/>
              <a:t>значимим учінням </a:t>
            </a:r>
            <a:r>
              <a:rPr lang="uk-UA" dirty="0" smtClean="0"/>
              <a:t>маю на увазі учіння, яке не є тільки просте накопичення фактів. Це учіння, яке змінює поведінку людини у цей час і у майбутньому, її стосунки і її особистість. Це проникаюче скрізь учіння, яке являє собою не просто прирощування знань, а глибоке проникнення у буття.</a:t>
            </a:r>
          </a:p>
          <a:p>
            <a:pPr algn="r">
              <a:buNone/>
            </a:pPr>
            <a:r>
              <a:rPr lang="uk-UA" dirty="0" smtClean="0"/>
              <a:t>К.Р.</a:t>
            </a:r>
            <a:r>
              <a:rPr lang="uk-UA" dirty="0" err="1" smtClean="0"/>
              <a:t>Роджерс</a:t>
            </a:r>
            <a:r>
              <a:rPr lang="uk-UA" dirty="0" smtClean="0"/>
              <a:t>. Погляд на психотерапію. Становлення людини.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				Методи навчання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b="1" dirty="0" smtClean="0"/>
              <a:t>Методи навчання соціальної роботи у ВНЗ</a:t>
            </a:r>
            <a:endParaRPr lang="uk-UA" dirty="0" smtClean="0"/>
          </a:p>
          <a:p>
            <a:pPr>
              <a:buNone/>
            </a:pPr>
            <a:r>
              <a:rPr lang="uk-UA" b="1" i="1" dirty="0" smtClean="0"/>
              <a:t>		Метод програмованого навчання.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		Методи програмованого навчання</a:t>
            </a:r>
            <a:r>
              <a:rPr lang="uk-UA" dirty="0" smtClean="0"/>
              <a:t> зумовлюють перебудову традиційного навчання за рахунок уточнення та </a:t>
            </a:r>
            <a:r>
              <a:rPr lang="uk-UA" dirty="0" err="1" smtClean="0"/>
              <a:t>операціоналізації</a:t>
            </a:r>
            <a:r>
              <a:rPr lang="uk-UA" dirty="0" smtClean="0"/>
              <a:t> цілей, задач, способів рішення, форм заохочення і контролю відносно до предметного змісту знань.</a:t>
            </a:r>
          </a:p>
          <a:p>
            <a:pPr>
              <a:buNone/>
            </a:pPr>
            <a:r>
              <a:rPr lang="uk-UA" dirty="0" smtClean="0"/>
              <a:t>		Основний прийом - алгоритм.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r"/>
            <a:r>
              <a:rPr lang="uk-UA" dirty="0" smtClean="0"/>
              <a:t>			Методи навчання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smtClean="0"/>
              <a:t>Метод проблемного навчання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		Методи проблемного навчання</a:t>
            </a:r>
            <a:r>
              <a:rPr lang="uk-UA" dirty="0" smtClean="0"/>
              <a:t> основну увагу приділяють мотивам і способам </a:t>
            </a:r>
            <a:r>
              <a:rPr lang="uk-UA" dirty="0" err="1" smtClean="0"/>
              <a:t>мисленнєвої</a:t>
            </a:r>
            <a:r>
              <a:rPr lang="uk-UA" dirty="0" smtClean="0"/>
              <a:t> діяльності студента, а також процедурам його включення в проблемну ситуацію.</a:t>
            </a:r>
          </a:p>
          <a:p>
            <a:pPr>
              <a:buNone/>
            </a:pPr>
            <a:r>
              <a:rPr lang="uk-UA" dirty="0" smtClean="0"/>
              <a:t>		Основний прийом у проблемному навчанні – проблемна ситуація, типи проблемних ситуацій, евристичні програми.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r>
              <a:rPr lang="uk-UA" b="1" i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r"/>
            <a:r>
              <a:rPr lang="uk-UA" dirty="0" smtClean="0"/>
              <a:t>Методи навчання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i="1" dirty="0" smtClean="0"/>
              <a:t>Метод інтерактивного (комунікативного) навчання.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		Методи інтерактивного навчання</a:t>
            </a:r>
            <a:r>
              <a:rPr lang="uk-UA" dirty="0" smtClean="0"/>
              <a:t> керують процесом засвоєння знань шляхом організації взаємодії між людьми та їх стосунками. Навчання розглядається як процес соціальний, колективний.</a:t>
            </a:r>
          </a:p>
          <a:p>
            <a:pPr>
              <a:buNone/>
            </a:pPr>
            <a:r>
              <a:rPr lang="uk-UA" dirty="0" smtClean="0"/>
              <a:t>		Основний прийом в інтерактивному навчанні – колективні дискусії, навчально-рольові ігри, сценарії і партитури діалогів і </a:t>
            </a:r>
            <a:r>
              <a:rPr lang="uk-UA" dirty="0" err="1" smtClean="0"/>
              <a:t>полілогів</a:t>
            </a:r>
            <a:r>
              <a:rPr lang="uk-UA" dirty="0" smtClean="0"/>
              <a:t> між учасниками групи із вирішення задачі.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49776"/>
          </a:xfrm>
        </p:spPr>
        <p:txBody>
          <a:bodyPr/>
          <a:lstStyle/>
          <a:p>
            <a:pPr algn="r"/>
            <a:r>
              <a:rPr lang="uk-UA" i="1" dirty="0" smtClean="0"/>
              <a:t>Добір методів навчання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b="1" i="1" dirty="0" smtClean="0"/>
              <a:t>Добір методів навчання залежить від:</a:t>
            </a:r>
            <a:endParaRPr lang="uk-UA" dirty="0" smtClean="0"/>
          </a:p>
          <a:p>
            <a:pPr lvl="0"/>
            <a:r>
              <a:rPr lang="uk-UA" dirty="0" smtClean="0"/>
              <a:t>провідної парадигми національної системи освіти;</a:t>
            </a:r>
          </a:p>
          <a:p>
            <a:pPr lvl="0"/>
            <a:r>
              <a:rPr lang="uk-UA" dirty="0" smtClean="0"/>
              <a:t>загальних і професійних цілей освіти, виховання і розвитку підростаючого покоління;</a:t>
            </a:r>
          </a:p>
          <a:p>
            <a:pPr lvl="0"/>
            <a:r>
              <a:rPr lang="uk-UA" dirty="0" smtClean="0"/>
              <a:t>провідних методологічних положень і установок сучасної загальної дидактики;</a:t>
            </a:r>
          </a:p>
          <a:p>
            <a:pPr lvl="0"/>
            <a:r>
              <a:rPr lang="uk-UA" dirty="0" smtClean="0"/>
              <a:t>особливостей, змісту, методів і форм роботи конкретних </a:t>
            </a:r>
            <a:r>
              <a:rPr lang="uk-UA" dirty="0" err="1" smtClean="0"/>
              <a:t>освітньо-виховних</a:t>
            </a:r>
            <a:r>
              <a:rPr lang="uk-UA" dirty="0" smtClean="0"/>
              <a:t> систем;</a:t>
            </a:r>
          </a:p>
          <a:p>
            <a:pPr lvl="0"/>
            <a:r>
              <a:rPr lang="uk-UA" dirty="0" smtClean="0"/>
              <a:t>особливостей змісту </a:t>
            </a:r>
            <a:r>
              <a:rPr lang="uk-UA" dirty="0" err="1" smtClean="0"/>
              <a:t>професіограми</a:t>
            </a:r>
            <a:r>
              <a:rPr lang="uk-UA" dirty="0" smtClean="0"/>
              <a:t> конкретного спеціаліста;</a:t>
            </a:r>
          </a:p>
          <a:p>
            <a:pPr lvl="0"/>
            <a:r>
              <a:rPr lang="uk-UA" dirty="0" smtClean="0"/>
              <a:t>особливостей змісту і методики викладання конкретної навчальної дисципліни та визначених її специфікою вимог до добору загально-дидактичних методів;</a:t>
            </a:r>
          </a:p>
          <a:p>
            <a:pPr lvl="0"/>
            <a:r>
              <a:rPr lang="uk-UA" dirty="0" smtClean="0"/>
              <a:t>мети, завдання, змісту матеріалу та дидактичного задуму конкретного заняття;</a:t>
            </a:r>
          </a:p>
          <a:p>
            <a:pPr lvl="0"/>
            <a:r>
              <a:rPr lang="uk-UA" dirty="0" smtClean="0"/>
              <a:t>наявності часу на вивчення даної теми, розділу;</a:t>
            </a:r>
          </a:p>
          <a:p>
            <a:pPr lvl="0"/>
            <a:r>
              <a:rPr lang="uk-UA" dirty="0" smtClean="0"/>
              <a:t>рівня розумової та фізичної підготовленості учнів;</a:t>
            </a:r>
          </a:p>
          <a:p>
            <a:pPr lvl="0"/>
            <a:r>
              <a:rPr lang="uk-UA" dirty="0" smtClean="0"/>
              <a:t>рівня оснащення навчально-матеріальної бази;</a:t>
            </a:r>
          </a:p>
          <a:p>
            <a:pPr lvl="0"/>
            <a:r>
              <a:rPr lang="uk-UA" dirty="0" smtClean="0"/>
              <a:t>педагогічної майстерності вчителів;</a:t>
            </a:r>
          </a:p>
          <a:p>
            <a:pPr lvl="0"/>
            <a:r>
              <a:rPr lang="uk-UA" dirty="0" smtClean="0"/>
              <a:t>методичного задуму конкретного заняття тощо.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i="1" dirty="0" smtClean="0"/>
              <a:t>Навчальні задачі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uk-UA" sz="1800" b="1" i="1" dirty="0" smtClean="0"/>
              <a:t>Навчальні задачі реалізації методів навчання</a:t>
            </a:r>
            <a:endParaRPr lang="uk-UA" sz="1800" dirty="0" smtClean="0"/>
          </a:p>
          <a:p>
            <a:pPr>
              <a:buNone/>
            </a:pPr>
            <a:r>
              <a:rPr lang="uk-UA" sz="1800" b="1" i="1" dirty="0" smtClean="0"/>
              <a:t>Перша група</a:t>
            </a:r>
            <a:r>
              <a:rPr lang="uk-UA" sz="1800" dirty="0" smtClean="0"/>
              <a:t> -  задачі, які вимагають відтворення знань: впізнавання, відображення окремих фактів, відтворення визначень і текстів. </a:t>
            </a:r>
          </a:p>
          <a:p>
            <a:pPr>
              <a:buNone/>
            </a:pPr>
            <a:r>
              <a:rPr lang="uk-UA" sz="1800" b="1" i="1" dirty="0" smtClean="0"/>
              <a:t>Друга група</a:t>
            </a:r>
            <a:r>
              <a:rPr lang="uk-UA" sz="1800" dirty="0" smtClean="0"/>
              <a:t> - задачі, які вимагають простих </a:t>
            </a:r>
            <a:r>
              <a:rPr lang="uk-UA" sz="1800" dirty="0" err="1" smtClean="0"/>
              <a:t>мисленнєвих</a:t>
            </a:r>
            <a:r>
              <a:rPr lang="uk-UA" sz="1800" dirty="0" smtClean="0"/>
              <a:t> дій: перерахування і опис фактів, перелік і опис процесів та прийомів діяльності, аналіз та синтез порівняння та розбіжність, упорядкування, визначення стосунків, абстрагування, конкретизацію, узагальнення, маніпуляції з невідомими величинами та їх пошук за правилами.</a:t>
            </a:r>
          </a:p>
          <a:p>
            <a:pPr>
              <a:buNone/>
            </a:pPr>
            <a:r>
              <a:rPr lang="uk-UA" sz="1800" b="1" i="1" dirty="0" smtClean="0"/>
              <a:t>Третя група</a:t>
            </a:r>
            <a:r>
              <a:rPr lang="uk-UA" sz="1800" dirty="0" smtClean="0"/>
              <a:t> - задачі, на складні </a:t>
            </a:r>
            <a:r>
              <a:rPr lang="uk-UA" sz="1800" dirty="0" err="1" smtClean="0"/>
              <a:t>мисленнєві</a:t>
            </a:r>
            <a:r>
              <a:rPr lang="uk-UA" sz="1800" dirty="0" smtClean="0"/>
              <a:t> операції: трансформацію, інтерпретацію,індукцію, дедукцію, аргументацію, оцінку.</a:t>
            </a:r>
          </a:p>
          <a:p>
            <a:pPr>
              <a:buNone/>
            </a:pPr>
            <a:r>
              <a:rPr lang="uk-UA" sz="1800" b="1" i="1" dirty="0" smtClean="0"/>
              <a:t>Четверта група</a:t>
            </a:r>
            <a:r>
              <a:rPr lang="uk-UA" sz="1800" dirty="0" smtClean="0"/>
              <a:t> - задачі, які зумовлюють породження певних мовленнєвих висловлювань для відображення продуктивного </a:t>
            </a:r>
            <a:r>
              <a:rPr lang="uk-UA" sz="1800" dirty="0" err="1" smtClean="0"/>
              <a:t>мисленнєвого</a:t>
            </a:r>
            <a:r>
              <a:rPr lang="uk-UA" sz="1800" dirty="0" smtClean="0"/>
              <a:t> акта: складання огляду, доповіді, звіту, самостійна письмова робота, проекти.</a:t>
            </a:r>
          </a:p>
          <a:p>
            <a:pPr>
              <a:buNone/>
            </a:pPr>
            <a:r>
              <a:rPr lang="uk-UA" sz="1800" b="1" i="1" dirty="0" smtClean="0"/>
              <a:t> </a:t>
            </a:r>
            <a:endParaRPr lang="uk-UA" sz="1800" dirty="0" smtClean="0"/>
          </a:p>
          <a:p>
            <a:pPr>
              <a:buNone/>
            </a:pPr>
            <a:endParaRPr lang="uk-U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i="1" dirty="0" smtClean="0"/>
              <a:t>Навчальні задачі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/>
              <a:t>П’ята група</a:t>
            </a:r>
            <a:r>
              <a:rPr lang="uk-UA" dirty="0" smtClean="0"/>
              <a:t> – задачі на продуктивне мислення (вирішення проблем): задачі на використання на практиці, на розв’язання проблемних ситуацій,  </a:t>
            </a:r>
            <a:r>
              <a:rPr lang="uk-UA" dirty="0" err="1" smtClean="0"/>
              <a:t>цілевизначення</a:t>
            </a:r>
            <a:r>
              <a:rPr lang="uk-UA" dirty="0" smtClean="0"/>
              <a:t> і постановку питань, евристичний пошук, оформлення у письмовому тексті проблемних задач, узагальнення емпіричних даних, феноменів, групове вирішення проблем з відкритою структурою.</a:t>
            </a:r>
          </a:p>
          <a:p>
            <a:pPr>
              <a:buNone/>
            </a:pPr>
            <a:r>
              <a:rPr lang="uk-UA" b="1" i="1" dirty="0" smtClean="0"/>
              <a:t>Шоста група</a:t>
            </a:r>
            <a:r>
              <a:rPr lang="uk-UA" dirty="0" smtClean="0"/>
              <a:t> – рефлексивні задачі: засвоїти рефлексивні процедури щодо структур дій впізнавання, запам’ятовування, згадування,  по відношенню до різних видів евристик, пов’язані з побудовою письмового тексту, побудову стратегій сумісного та індивідуального вирішення проблем, міжособистісної взаємодії і спілкування, вироблення «почуття ситуації», пошук інтуїтивних рішень у складній життєвій ситуації.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Освітня технологія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		Освітня технологія </a:t>
            </a:r>
            <a:r>
              <a:rPr lang="uk-UA" dirty="0" smtClean="0"/>
              <a:t>відображає загальну стратегію розвитку освіти, єдиного освітнього простору. Призначення освітніх технологій -  у розв’язанні стратегічних для системи освіти завдань: прогнозування розвитку освіти, проектування і планування цілей, результатів, основних етапів, способів, організаційних форм </a:t>
            </a:r>
            <a:r>
              <a:rPr lang="uk-UA" dirty="0" err="1" smtClean="0"/>
              <a:t>освітньо-виховного</a:t>
            </a:r>
            <a:r>
              <a:rPr lang="uk-UA" dirty="0" smtClean="0"/>
              <a:t> процесу (Закон «Про вищу освіту»,  національні концепції освіти, Болонська система навчання).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Педагогічна технологія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i="1" dirty="0" smtClean="0"/>
              <a:t>		Педагогічна технологія</a:t>
            </a:r>
            <a:r>
              <a:rPr lang="uk-UA" dirty="0" smtClean="0"/>
              <a:t>  відображає тактику реалізації освітніх технологій у навчально-виховному процесі за наявності певних умов. Педагогічні технології акумулюють і відображають загальні ознаки та закономірності навчально-виховного процесу відповідно до  конкретного навчального предмета. Кожна конкретна педагогічна технологія відображає модель навчально-виховного та управлінського процесів у навчальному закладі, об’єднує в собі їх зміст, форми і засоби. Вона може охоплювати й спеціалізовані технології, що застосовуються в інших галузях науки і практики – електронні, нові інформаційні технології, промислові, поліграфічні, </a:t>
            </a:r>
            <a:r>
              <a:rPr lang="uk-UA" dirty="0" err="1" smtClean="0"/>
              <a:t>валеологічні</a:t>
            </a:r>
            <a:r>
              <a:rPr lang="uk-UA" dirty="0" smtClean="0"/>
              <a:t> тощо.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r"/>
            <a:r>
              <a:rPr lang="uk-UA" i="1" dirty="0" smtClean="0"/>
              <a:t>Технологія навчання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smtClean="0"/>
              <a:t>Технологія навчання</a:t>
            </a:r>
          </a:p>
          <a:p>
            <a:pPr algn="ctr">
              <a:buNone/>
            </a:pPr>
            <a:r>
              <a:rPr lang="uk-UA" b="1" i="1" dirty="0" smtClean="0"/>
              <a:t> (виховання, управління)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		Цей тип технології моделює шлях освоєння конкретного навчального матеріалу (поняття) в межах відповідного навчального предмета, теми, питання. За багатьма параметрами вона є наближеною до окремої методики. Дидактична технологія охоплює зміст. Форми, методи навчання. Специфічний зміст, форми і методи властиві також технології виховання і управління. 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				Джон Дьюї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Ознаками </a:t>
            </a:r>
            <a:r>
              <a:rPr lang="uk-UA" b="1" i="1" dirty="0" smtClean="0">
                <a:solidFill>
                  <a:schemeClr val="accent5"/>
                </a:solidFill>
              </a:rPr>
              <a:t>доброго методу</a:t>
            </a:r>
            <a:r>
              <a:rPr lang="uk-UA" dirty="0" smtClean="0"/>
              <a:t>, якщо висловлюватися термінами індивідуального ставлення, є відкритість, гнучкість інтелектуального інтересу, неупередженість стосовно навчання, єдність цілей, відповідальність за наслідки власної діяльності, зокрема ментальної.  Словом, метод викладання – це мистецтво інтелектуального спрямовування діяльності до мети. </a:t>
            </a:r>
          </a:p>
          <a:p>
            <a:pPr algn="r">
              <a:buNone/>
            </a:pPr>
            <a:r>
              <a:rPr lang="uk-UA" dirty="0" smtClean="0"/>
              <a:t>Джон Дьюї «Демократія і освіта»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Інновації в освіті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uk-UA" sz="1600" b="1" i="1" dirty="0" smtClean="0"/>
              <a:t>Інновації в освіті</a:t>
            </a: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		«</a:t>
            </a:r>
            <a:r>
              <a:rPr lang="uk-UA" sz="1600" b="1" i="1" dirty="0" smtClean="0"/>
              <a:t>Інновації</a:t>
            </a:r>
            <a:r>
              <a:rPr lang="uk-UA" sz="1600" dirty="0" smtClean="0"/>
              <a:t> – вперше створені, вдосконалені або застосовані освітні, дидактичні, виховні, управлінські системи, їх компоненти, що суттєво поліпшують результати освітньої діяльності». </a:t>
            </a:r>
          </a:p>
          <a:p>
            <a:pPr algn="r">
              <a:buNone/>
            </a:pPr>
            <a:r>
              <a:rPr lang="uk-UA" sz="1600" dirty="0" smtClean="0"/>
              <a:t> </a:t>
            </a:r>
            <a:r>
              <a:rPr lang="uk-UA" sz="1600" i="1" dirty="0" smtClean="0"/>
              <a:t>Положення про порядок здійснення інноваційної діяльності </a:t>
            </a:r>
            <a:endParaRPr lang="uk-UA" sz="1600" dirty="0" smtClean="0"/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		Терміни «традиційне (нормативне) навчання» та «інноваційне навчання» запропоновані групою вчених у доповіді </a:t>
            </a:r>
            <a:r>
              <a:rPr lang="uk-UA" sz="1600" i="1" dirty="0" smtClean="0"/>
              <a:t>Римському клубу </a:t>
            </a:r>
            <a:r>
              <a:rPr lang="uk-UA" sz="1600" dirty="0" smtClean="0"/>
              <a:t>(1978), який звернув увагу світової наукової громадськості на неадекватність принципів традиційного навчання вимогам сучасного суспільства до особистості, її пізнавальних можливостей.</a:t>
            </a:r>
          </a:p>
          <a:p>
            <a:pPr>
              <a:buNone/>
            </a:pPr>
            <a:r>
              <a:rPr lang="uk-UA" sz="1600" dirty="0" smtClean="0"/>
              <a:t>		Інноваційне навчання трактувалось як процес і результат навчальної та освітньої діяльності, що стимулює новаторські зміни в культурі, соціальному середовищі; орієнтоване на формування готовності особистості до динамічних змін у соціумі за рахунок розвитку здібностей до творчості, різноманітних форм мислення, а також здатності до співробітництва з іншими людьми.</a:t>
            </a:r>
          </a:p>
          <a:p>
            <a:pPr>
              <a:buNone/>
            </a:pPr>
            <a:endParaRPr lang="uk-U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r"/>
            <a:r>
              <a:rPr lang="uk-UA" i="1" dirty="0" smtClean="0"/>
              <a:t>Педагогічна </a:t>
            </a:r>
            <a:r>
              <a:rPr lang="uk-UA" i="1" dirty="0" err="1" smtClean="0"/>
              <a:t>інноватика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b="1" i="1" dirty="0" smtClean="0"/>
              <a:t>		Педагогічна </a:t>
            </a:r>
            <a:r>
              <a:rPr lang="uk-UA" b="1" i="1" dirty="0" err="1" smtClean="0"/>
              <a:t>інноватика</a:t>
            </a:r>
            <a:r>
              <a:rPr lang="uk-UA" b="1" dirty="0" smtClean="0"/>
              <a:t> – </a:t>
            </a:r>
            <a:r>
              <a:rPr lang="uk-UA" dirty="0" smtClean="0"/>
              <a:t>вчення про створення, оцінювання, освоєння та використання педагогічних новацій. </a:t>
            </a:r>
          </a:p>
          <a:p>
            <a:pPr>
              <a:buNone/>
            </a:pPr>
            <a:r>
              <a:rPr lang="uk-UA" dirty="0" smtClean="0"/>
              <a:t>		У педагогіці</a:t>
            </a:r>
            <a:r>
              <a:rPr lang="uk-UA" b="1" dirty="0" smtClean="0"/>
              <a:t> </a:t>
            </a:r>
            <a:r>
              <a:rPr lang="uk-UA" dirty="0" smtClean="0"/>
              <a:t>поняття </a:t>
            </a:r>
            <a:r>
              <a:rPr lang="uk-UA" b="1" dirty="0" smtClean="0"/>
              <a:t>«</a:t>
            </a:r>
            <a:r>
              <a:rPr lang="uk-UA" b="1" i="1" dirty="0" smtClean="0"/>
              <a:t>інновація»</a:t>
            </a:r>
            <a:r>
              <a:rPr lang="uk-UA" dirty="0" smtClean="0"/>
              <a:t> вживають у таких значеннях:</a:t>
            </a:r>
          </a:p>
          <a:p>
            <a:pPr lvl="0"/>
            <a:r>
              <a:rPr lang="uk-UA" dirty="0" smtClean="0"/>
              <a:t>форма  організації інноваційної діяльності;</a:t>
            </a:r>
          </a:p>
          <a:p>
            <a:pPr lvl="0"/>
            <a:r>
              <a:rPr lang="uk-UA" dirty="0" smtClean="0"/>
              <a:t>сукупність нових професійних дій педагога, спрямованих на вирішення актуальних проблем виховання і навчання з позицій особистісно-орієнтованої освіти;</a:t>
            </a:r>
          </a:p>
          <a:p>
            <a:pPr lvl="0"/>
            <a:r>
              <a:rPr lang="uk-UA" dirty="0" smtClean="0"/>
              <a:t>зміни в освітній практиці;</a:t>
            </a:r>
          </a:p>
          <a:p>
            <a:pPr lvl="0"/>
            <a:r>
              <a:rPr lang="uk-UA" dirty="0" smtClean="0"/>
              <a:t>комплексний процес створення, розповсюдження та використання нового практичного засобу в галузі техніки, технології, педагогіки, наукових досліджень;</a:t>
            </a:r>
          </a:p>
          <a:p>
            <a:pPr lvl="0"/>
            <a:r>
              <a:rPr lang="uk-UA" dirty="0" smtClean="0"/>
              <a:t>результат інноваційного процесу.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Групи інновацій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b="1" i="1" dirty="0" smtClean="0"/>
              <a:t>Традиційно інновації в освіті поділяють на такі групи:</a:t>
            </a:r>
            <a:endParaRPr lang="uk-UA" dirty="0" smtClean="0"/>
          </a:p>
          <a:p>
            <a:pPr lvl="0">
              <a:buNone/>
            </a:pPr>
            <a:r>
              <a:rPr lang="uk-UA" b="1" i="1" dirty="0" smtClean="0"/>
              <a:t>Залежно від сфери застосування:</a:t>
            </a:r>
            <a:endParaRPr lang="uk-UA" b="1" dirty="0" smtClean="0"/>
          </a:p>
          <a:p>
            <a:pPr lvl="0"/>
            <a:r>
              <a:rPr lang="uk-UA" dirty="0" smtClean="0"/>
              <a:t>інновації у змісті освіти (оновлення змісту навчальних програм, підручників, посібників тощо);</a:t>
            </a:r>
          </a:p>
          <a:p>
            <a:pPr lvl="0"/>
            <a:r>
              <a:rPr lang="uk-UA" dirty="0" smtClean="0"/>
              <a:t>інновації в технології навчання та виховання (оновлення методик викладання та взаємодії у виховному процесі);</a:t>
            </a:r>
          </a:p>
          <a:p>
            <a:pPr lvl="0"/>
            <a:r>
              <a:rPr lang="uk-UA" dirty="0" smtClean="0"/>
              <a:t>інновації в управлінні освітою (оновлення структури, організації і керівництва освітніми закладами);</a:t>
            </a:r>
          </a:p>
          <a:p>
            <a:pPr lvl="0"/>
            <a:r>
              <a:rPr lang="uk-UA" dirty="0" smtClean="0"/>
              <a:t>інновації в освітній екології (архітектурне планування освітніх закладів, використання будівельних матеріалів, інтер’єр приміщень та ін.).</a:t>
            </a:r>
          </a:p>
          <a:p>
            <a:pPr lvl="0">
              <a:buNone/>
            </a:pPr>
            <a:r>
              <a:rPr lang="uk-UA" b="1" i="1" dirty="0" smtClean="0"/>
              <a:t>Залежно від масштабу перетворень:</a:t>
            </a:r>
            <a:endParaRPr lang="uk-UA" b="1" dirty="0" smtClean="0"/>
          </a:p>
          <a:p>
            <a:pPr lvl="0"/>
            <a:r>
              <a:rPr lang="uk-UA" dirty="0" smtClean="0"/>
              <a:t>часткові (локальні, одиничні) нововведення, не пов’язані між собою;</a:t>
            </a:r>
          </a:p>
          <a:p>
            <a:pPr lvl="0"/>
            <a:r>
              <a:rPr lang="uk-UA" dirty="0" smtClean="0"/>
              <a:t>модульні нововведення (комплекс пов’язаних між собою часткових нововведень, що належать, наприклад, до однієї групи предметів, однієї вікової групи дітей тощо);</a:t>
            </a:r>
          </a:p>
          <a:p>
            <a:pPr lvl="0"/>
            <a:r>
              <a:rPr lang="uk-UA" dirty="0" smtClean="0"/>
              <a:t>системні нововведення (охоплюють весь навчально-виховний заклад). Вони передбачають перебудову всього закладу під певну ідею, концепцію або створення нового освітнього закладу на базі попереднього.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Групи інновацій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uk-UA" b="1" i="1" dirty="0" smtClean="0"/>
              <a:t>Залежно від інноваційного потенціалу</a:t>
            </a:r>
            <a:r>
              <a:rPr lang="uk-UA" i="1" dirty="0" smtClean="0"/>
              <a:t>.</a:t>
            </a:r>
            <a:endParaRPr lang="uk-UA" dirty="0" smtClean="0"/>
          </a:p>
          <a:p>
            <a:pPr lvl="0"/>
            <a:r>
              <a:rPr lang="uk-UA" dirty="0" smtClean="0"/>
              <a:t>модифікаційні нововведення (пов’язані з удосконаленням, раціоналізацією, видозміною, модернізацією того, що має аналог, прототип – програма, методика, окрема розробка тощо);</a:t>
            </a:r>
          </a:p>
          <a:p>
            <a:pPr lvl="0"/>
            <a:r>
              <a:rPr lang="uk-UA" dirty="0" smtClean="0"/>
              <a:t>комбінаторні нововведення (передбачають нове конструктивне поєднання елементів раніше відомих методик, які в такому варіанті ще не використовувались);</a:t>
            </a:r>
          </a:p>
          <a:p>
            <a:pPr lvl="0"/>
            <a:r>
              <a:rPr lang="uk-UA" dirty="0" smtClean="0"/>
              <a:t>радикальні, або фундаментальні, глобальні, базові нововведення (вони, як правило, є відкриттями, найчастіше виникають у результаті творчої інтеграції і сприяють створенню принципово нових навчальних засобів).</a:t>
            </a:r>
          </a:p>
          <a:p>
            <a:pPr lvl="0">
              <a:buNone/>
            </a:pPr>
            <a:r>
              <a:rPr lang="uk-UA" b="1" i="1" dirty="0" smtClean="0"/>
              <a:t>Залежно від позиції щодо свого попередника:</a:t>
            </a:r>
            <a:endParaRPr lang="uk-UA" b="1" dirty="0" smtClean="0"/>
          </a:p>
          <a:p>
            <a:pPr lvl="0"/>
            <a:r>
              <a:rPr lang="uk-UA" dirty="0" err="1" smtClean="0"/>
              <a:t>заміщуючі</a:t>
            </a:r>
            <a:r>
              <a:rPr lang="uk-UA" dirty="0" smtClean="0"/>
              <a:t> нововведення (їх запроваджують замість конкретного застарілого способу). До них належать театральні, художні студії, спортивні секції, школи балету і танців тощо;</a:t>
            </a:r>
          </a:p>
          <a:p>
            <a:pPr lvl="0"/>
            <a:r>
              <a:rPr lang="uk-UA" dirty="0" err="1" smtClean="0"/>
              <a:t>скасовуючі</a:t>
            </a:r>
            <a:r>
              <a:rPr lang="uk-UA" dirty="0" smtClean="0"/>
              <a:t> нововведення (суть їх полягає у припиненні діяльності окремих органів, об’єднання, у скасуванні форм роботи, програми без заміни іншими, якщо вони неперспективні з огляду на потреби розвитку навчального закладу або гальмують його);</a:t>
            </a:r>
          </a:p>
          <a:p>
            <a:pPr lvl="0"/>
            <a:r>
              <a:rPr lang="uk-UA" dirty="0" smtClean="0"/>
              <a:t>відкриваючі нововведення (передбачають освоєння нової програми, нового виду освітніх послуг, нової технології тощо – комп’ютеризація освітнього процесу, перехід до нових інформаційних технологій);</a:t>
            </a:r>
          </a:p>
          <a:p>
            <a:pPr lvl="0"/>
            <a:r>
              <a:rPr lang="uk-UA" dirty="0" err="1" smtClean="0"/>
              <a:t>ретровведення</a:t>
            </a:r>
            <a:r>
              <a:rPr lang="uk-UA" dirty="0" smtClean="0"/>
              <a:t> (освоєння в навчально-виховному закладі нового, яке існувало в педагогічній практиці раніше).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Групи інновацій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uk-UA" b="1" i="1" dirty="0" smtClean="0"/>
              <a:t>Залежно від місця появи:</a:t>
            </a:r>
            <a:endParaRPr lang="uk-UA" b="1" dirty="0" smtClean="0"/>
          </a:p>
          <a:p>
            <a:pPr lvl="0"/>
            <a:r>
              <a:rPr lang="uk-UA" dirty="0" smtClean="0"/>
              <a:t>нововведення в науці (оновлення педагогічної теорії);</a:t>
            </a:r>
          </a:p>
          <a:p>
            <a:pPr lvl="0"/>
            <a:r>
              <a:rPr lang="uk-UA" dirty="0" smtClean="0"/>
              <a:t>нововведення в практиці (оновлення педагогічної практики).</a:t>
            </a:r>
          </a:p>
          <a:p>
            <a:pPr lvl="0">
              <a:buNone/>
            </a:pPr>
            <a:r>
              <a:rPr lang="uk-UA" b="1" i="1" dirty="0" smtClean="0"/>
              <a:t>Залежно від часу появи:</a:t>
            </a:r>
            <a:endParaRPr lang="uk-UA" b="1" dirty="0" smtClean="0"/>
          </a:p>
          <a:p>
            <a:pPr lvl="0"/>
            <a:r>
              <a:rPr lang="uk-UA" dirty="0" smtClean="0"/>
              <a:t>історичні нововведення (відродження </a:t>
            </a:r>
            <a:r>
              <a:rPr lang="uk-UA" dirty="0" err="1" smtClean="0"/>
              <a:t>історико-педагогічної</a:t>
            </a:r>
            <a:r>
              <a:rPr lang="uk-UA" dirty="0" smtClean="0"/>
              <a:t> спадщини в нових умовах);</a:t>
            </a:r>
          </a:p>
          <a:p>
            <a:pPr lvl="0"/>
            <a:r>
              <a:rPr lang="uk-UA" dirty="0" smtClean="0"/>
              <a:t>сучасні нововведення (інновації сьогодення).</a:t>
            </a:r>
          </a:p>
          <a:p>
            <a:pPr lvl="0">
              <a:buNone/>
            </a:pPr>
            <a:r>
              <a:rPr lang="uk-UA" b="1" i="1" dirty="0" smtClean="0"/>
              <a:t>Залежно від рівня очікування, прогнозування і планування:</a:t>
            </a:r>
            <a:endParaRPr lang="uk-UA" b="1" dirty="0" smtClean="0"/>
          </a:p>
          <a:p>
            <a:pPr lvl="0"/>
            <a:r>
              <a:rPr lang="uk-UA" dirty="0" smtClean="0"/>
              <a:t>очікувані (планові) нововведення;</a:t>
            </a:r>
          </a:p>
          <a:p>
            <a:pPr lvl="0"/>
            <a:r>
              <a:rPr lang="uk-UA" dirty="0" smtClean="0"/>
              <a:t>неочікувані (незаплановані) нововведення.</a:t>
            </a:r>
          </a:p>
          <a:p>
            <a:pPr lvl="0">
              <a:buNone/>
            </a:pPr>
            <a:r>
              <a:rPr lang="uk-UA" b="1" i="1" dirty="0" smtClean="0"/>
              <a:t>Залежно від галузі педагогічного знання:</a:t>
            </a:r>
            <a:endParaRPr lang="uk-UA" b="1" dirty="0" smtClean="0"/>
          </a:p>
          <a:p>
            <a:pPr lvl="0"/>
            <a:r>
              <a:rPr lang="uk-UA" dirty="0" smtClean="0"/>
              <a:t>виховні нововведення (у галузі виховання);</a:t>
            </a:r>
          </a:p>
          <a:p>
            <a:pPr lvl="0"/>
            <a:r>
              <a:rPr lang="uk-UA" dirty="0" smtClean="0"/>
              <a:t>дидактичні нововведення (у галузі навчання);</a:t>
            </a:r>
          </a:p>
          <a:p>
            <a:pPr lvl="0"/>
            <a:r>
              <a:rPr lang="uk-UA" dirty="0" err="1" smtClean="0"/>
              <a:t>історико-педагогічні</a:t>
            </a:r>
            <a:r>
              <a:rPr lang="uk-UA" dirty="0" smtClean="0"/>
              <a:t> нововведення (у галузі історії педагогіки) тощо.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dirty="0" smtClean="0"/>
              <a:t>Університет «Україна»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>
                <a:solidFill>
                  <a:schemeClr val="accent5"/>
                </a:solidFill>
              </a:rPr>
              <a:t>Іванова Ірина Борисівна</a:t>
            </a:r>
            <a:endParaRPr lang="uk-UA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uk-UA" dirty="0" smtClean="0"/>
              <a:t>Кандидат педагогічних наук,</a:t>
            </a:r>
          </a:p>
          <a:p>
            <a:pPr>
              <a:buNone/>
            </a:pPr>
            <a:r>
              <a:rPr lang="uk-UA" dirty="0" smtClean="0"/>
              <a:t>доцент кафедри </a:t>
            </a:r>
          </a:p>
          <a:p>
            <a:pPr>
              <a:buNone/>
            </a:pPr>
            <a:r>
              <a:rPr lang="uk-UA" dirty="0" smtClean="0"/>
              <a:t>соціальної роботи та педагогіки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r>
              <a:rPr lang="uk-UA" dirty="0" smtClean="0"/>
              <a:t>				К.Д.Ушинський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… виховання, у тісному смислі цього слова, як </a:t>
            </a:r>
            <a:r>
              <a:rPr lang="uk-UA" i="1" dirty="0" smtClean="0"/>
              <a:t>навмисна</a:t>
            </a:r>
            <a:r>
              <a:rPr lang="uk-UA" dirty="0" smtClean="0"/>
              <a:t> виховна діяльність – школа, вихователь і наставник </a:t>
            </a:r>
            <a:r>
              <a:rPr lang="en-US" dirty="0" smtClean="0"/>
              <a:t>ex officio </a:t>
            </a:r>
            <a:r>
              <a:rPr lang="uk-UA" dirty="0" smtClean="0"/>
              <a:t>– зовсім не єдині вихователі людини і що настільки ж сильними, а може бути, і значно сильнішими вихователями її є вихователі </a:t>
            </a:r>
            <a:r>
              <a:rPr lang="uk-UA" i="1" dirty="0" smtClean="0"/>
              <a:t>не навмисні</a:t>
            </a:r>
            <a:r>
              <a:rPr lang="uk-UA" dirty="0" smtClean="0"/>
              <a:t>: природа, сім’я, суспільство, народ, його релігія і мова.</a:t>
            </a:r>
          </a:p>
          <a:p>
            <a:pPr algn="r">
              <a:buNone/>
            </a:pPr>
            <a:r>
              <a:rPr lang="uk-UA" dirty="0" smtClean="0"/>
              <a:t>К.Д.Ушинський «До теорії виховання»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К.</a:t>
            </a:r>
            <a:r>
              <a:rPr lang="uk-UA" dirty="0" err="1" smtClean="0"/>
              <a:t>Роджерс</a:t>
            </a:r>
            <a:r>
              <a:rPr lang="uk-UA" dirty="0" smtClean="0"/>
              <a:t>, </a:t>
            </a:r>
            <a:r>
              <a:rPr lang="uk-UA" dirty="0" err="1" smtClean="0"/>
              <a:t>Дж.Фрейберг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uk-UA" sz="2000" dirty="0" smtClean="0"/>
          </a:p>
          <a:p>
            <a:pPr>
              <a:buNone/>
            </a:pP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		</a:t>
            </a:r>
            <a:r>
              <a:rPr lang="uk-UA" sz="2000" dirty="0" err="1" smtClean="0"/>
              <a:t>Людиноцентрований</a:t>
            </a:r>
            <a:r>
              <a:rPr lang="uk-UA" sz="2000" dirty="0" smtClean="0"/>
              <a:t> підхід дозволяє використовувати багато різноманітних методів і форм навчання. Шкала (континуум) цих методів і форм повинна увійти в особистий репертуар як вчителя, так і учня. Заради сумісного учіння вчителям необхідно віддавати переваги тим методам (стратегіям), які центровані на учні:</a:t>
            </a:r>
          </a:p>
          <a:p>
            <a:pPr algn="ctr">
              <a:buNone/>
            </a:pPr>
            <a:r>
              <a:rPr lang="uk-UA" sz="2000" dirty="0" smtClean="0"/>
              <a:t>		 </a:t>
            </a:r>
            <a:r>
              <a:rPr lang="uk-UA" sz="2000" i="1" dirty="0" smtClean="0"/>
              <a:t>лекція, опитування, вправи і практика, демонстрація, дискусія, групова робота, керовані дослідження, контракти, рольова гра, проекти, дослідження, самооцінка</a:t>
            </a:r>
            <a:r>
              <a:rPr lang="uk-UA" sz="2000" dirty="0" smtClean="0"/>
              <a:t>.</a:t>
            </a:r>
          </a:p>
          <a:p>
            <a:pPr algn="r">
              <a:buNone/>
            </a:pPr>
            <a:r>
              <a:rPr lang="uk-UA" sz="2000" dirty="0" smtClean="0"/>
              <a:t>Карл </a:t>
            </a:r>
            <a:r>
              <a:rPr lang="uk-UA" sz="2000" dirty="0" err="1" smtClean="0"/>
              <a:t>Роджерс</a:t>
            </a:r>
            <a:r>
              <a:rPr lang="uk-UA" sz="2000" dirty="0" smtClean="0"/>
              <a:t>, </a:t>
            </a:r>
            <a:r>
              <a:rPr lang="uk-UA" sz="2000" dirty="0" err="1" smtClean="0"/>
              <a:t>Джером</a:t>
            </a:r>
            <a:r>
              <a:rPr lang="uk-UA" sz="2000" dirty="0" smtClean="0"/>
              <a:t> </a:t>
            </a:r>
            <a:r>
              <a:rPr lang="uk-UA" sz="2000" dirty="0" err="1" smtClean="0"/>
              <a:t>Фрейберг</a:t>
            </a:r>
            <a:r>
              <a:rPr lang="uk-UA" sz="2000" dirty="0" smtClean="0"/>
              <a:t> «Свобода учитися»</a:t>
            </a:r>
          </a:p>
          <a:p>
            <a:pPr>
              <a:buNone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				Метод навчання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		Метод навчання – </a:t>
            </a:r>
            <a:r>
              <a:rPr lang="uk-UA" dirty="0" smtClean="0"/>
              <a:t>це способи та прийоми спільної впорядкованої, взаємопов’язаної діяльності вчителів і учнів, спрямованої на оволодіння знаннями, навичками та вміннями, різнобічний розвиток розумових і фізичних здібностей, формування рис, необхідних для повноцінного життя та майбутньої професійної діяльності. </a:t>
            </a:r>
          </a:p>
          <a:p>
            <a:pPr>
              <a:buNone/>
            </a:pPr>
            <a:r>
              <a:rPr lang="uk-UA" dirty="0" smtClean="0"/>
              <a:t>		Прийом навчання – окремий крок для реалізації навчальної мети, складова частина чи деталь методу, тобто часткове поняття відносно поняття «метод».</a:t>
            </a:r>
          </a:p>
          <a:p>
            <a:pPr>
              <a:buNone/>
            </a:pPr>
            <a:r>
              <a:rPr lang="uk-UA" dirty="0" smtClean="0"/>
              <a:t> 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dirty="0" smtClean="0"/>
              <a:t>Функції методів навчання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Методи навчання виконують такі основні функції: </a:t>
            </a:r>
          </a:p>
          <a:p>
            <a:pPr lvl="0"/>
            <a:r>
              <a:rPr lang="uk-UA" dirty="0" smtClean="0"/>
              <a:t>навчальну (освітню), </a:t>
            </a:r>
          </a:p>
          <a:p>
            <a:pPr lvl="0"/>
            <a:r>
              <a:rPr lang="uk-UA" dirty="0" err="1" smtClean="0"/>
              <a:t>розвиткову</a:t>
            </a:r>
            <a:r>
              <a:rPr lang="uk-UA" dirty="0" smtClean="0"/>
              <a:t>, </a:t>
            </a:r>
          </a:p>
          <a:p>
            <a:pPr lvl="0"/>
            <a:r>
              <a:rPr lang="uk-UA" dirty="0" smtClean="0"/>
              <a:t>виховну, </a:t>
            </a:r>
          </a:p>
          <a:p>
            <a:pPr lvl="0"/>
            <a:r>
              <a:rPr lang="uk-UA" dirty="0" smtClean="0"/>
              <a:t>мотиваційну,</a:t>
            </a:r>
          </a:p>
          <a:p>
            <a:pPr lvl="0"/>
            <a:r>
              <a:rPr lang="uk-UA" dirty="0" smtClean="0"/>
              <a:t>контрольно-коригувальну.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620689"/>
          <a:ext cx="7848872" cy="560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722"/>
                <a:gridCol w="4017150"/>
              </a:tblGrid>
              <a:tr h="2219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Якості учнів пасивних класів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Якості учнів активних класів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Подібні «туристам»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Подібні «акціонерам»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Виконують прості завдання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Реалізують проекти у малих групах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Працюють кожен сам по собі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Працюють разом у навчальних групах по дві-три людини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Працюють над тим, що запропонував їм вчитель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Створюють нові ідеї і матеріали у ході виконання проектів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Пишуть мало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Пишуть кожен день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Нечасто у явній формі демонструють свою роботу іншим людям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Демонструють іншим свої праці (відібрані на свій розсуд)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Нечасто обґрунтовують свої відповіді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Зазвичай обґрунтовують чи проговорюють вголос шлях отримання відповіді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Нечасто беруть участь у роботі класу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Дозволяють ініціативу у взаємодії з учителями і ровесниками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Розглядають клас як «ваш»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Розглядають клас як «наш»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Дисципліна контролюється вчителем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Кооперативне керівництво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Мають мало друзів у класі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Мають декілька друзів у класі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Зазвичай запізнюються на заняття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Зазвичай приходять на заняття вчасно чи навіть раніше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1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Часто пропускають заняття у школі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Мають менше пропусків занять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Відносяться до школи нейтрально</a:t>
                      </a:r>
                      <a:endParaRPr lang="uk-UA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Захоплені заняттями і отримують від них задоволення</a:t>
                      </a:r>
                      <a:endParaRPr lang="uk-UA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uk-UA" i="1" dirty="0" smtClean="0"/>
              <a:t>Класифікації методів навчання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endParaRPr lang="uk-UA" b="1" dirty="0" smtClean="0"/>
          </a:p>
          <a:p>
            <a:pPr algn="ctr">
              <a:buNone/>
            </a:pPr>
            <a:r>
              <a:rPr lang="uk-UA" b="1" dirty="0" smtClean="0"/>
              <a:t>Традиційні (загальні для ЗОНЗ і ВНЗ):</a:t>
            </a:r>
            <a:endParaRPr lang="uk-UA" dirty="0" smtClean="0"/>
          </a:p>
          <a:p>
            <a:pPr lvl="0"/>
            <a:r>
              <a:rPr lang="uk-UA" dirty="0" smtClean="0"/>
              <a:t>методи організації і проведення навчально-пізнавальної діяльності: вербальні (словесні), наочні, проблемно-пошукові, індуктивно-дедуктивні; </a:t>
            </a:r>
          </a:p>
          <a:p>
            <a:pPr lvl="0"/>
            <a:r>
              <a:rPr lang="uk-UA" dirty="0" smtClean="0"/>
              <a:t>методи стимулювання і мотивації навчально-пізнавальної діяльності: пізнавальні ігри, навчальні дискусії, емоційний вплив педагогів, заохочення і стимулювання навчальної діяльності; </a:t>
            </a:r>
          </a:p>
          <a:p>
            <a:pPr lvl="0"/>
            <a:r>
              <a:rPr lang="uk-UA" dirty="0" smtClean="0"/>
              <a:t>методи контролю і самоконтролю у навчанні: опитування, письмові роботи, тестування, контрольні роботи, контрольні практичні роботи, </a:t>
            </a:r>
            <a:r>
              <a:rPr lang="uk-UA" dirty="0" err="1" smtClean="0"/>
              <a:t>компьютерний</a:t>
            </a:r>
            <a:r>
              <a:rPr lang="uk-UA" dirty="0" smtClean="0"/>
              <a:t> контроль, самоконтроль;</a:t>
            </a:r>
          </a:p>
          <a:p>
            <a:pPr lvl="0"/>
            <a:r>
              <a:rPr lang="uk-UA" dirty="0" smtClean="0"/>
              <a:t>методи організації та самоорганізації навчально-пізнавальної діяльності: методи стимулювання та мотивації учіння; методи контролю і самоконтролю в навчанні; бінарні методи навчання.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/>
          <a:lstStyle/>
          <a:p>
            <a:pPr algn="r"/>
            <a:r>
              <a:rPr lang="uk-UA" dirty="0" smtClean="0"/>
              <a:t>К.</a:t>
            </a:r>
            <a:r>
              <a:rPr lang="uk-UA" dirty="0" err="1" smtClean="0"/>
              <a:t>Роджерс</a:t>
            </a:r>
            <a:r>
              <a:rPr lang="uk-UA" dirty="0" smtClean="0"/>
              <a:t>, </a:t>
            </a:r>
            <a:r>
              <a:rPr lang="uk-UA" dirty="0" err="1" smtClean="0"/>
              <a:t>Дж.Фрейберг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	</a:t>
            </a:r>
            <a:r>
              <a:rPr lang="uk-UA" b="1" dirty="0" smtClean="0"/>
              <a:t>Співробітництво</a:t>
            </a:r>
            <a:r>
              <a:rPr lang="uk-UA" dirty="0" smtClean="0"/>
              <a:t> – природний закон бізнесу, промисловості, сім’ї, релігії, армії і суспільства.	</a:t>
            </a:r>
          </a:p>
          <a:p>
            <a:pPr>
              <a:buNone/>
            </a:pPr>
            <a:r>
              <a:rPr lang="uk-UA" dirty="0" smtClean="0"/>
              <a:t>		Мета навчання у дусі співробітництва постає в тому, щоб допомогти учням розвинути позитивну взаємозалежність, здатність взаємодіяти обличчям до обличчя, вміння вчитися і в групі, і індивідуально, а також розвинути між особистісні навички.</a:t>
            </a:r>
          </a:p>
          <a:p>
            <a:pPr>
              <a:buNone/>
            </a:pPr>
            <a:r>
              <a:rPr lang="uk-UA" dirty="0" smtClean="0"/>
              <a:t>		У ситуації, коли вчитель бере на себе роль </a:t>
            </a:r>
            <a:r>
              <a:rPr lang="uk-UA" dirty="0" err="1" smtClean="0"/>
              <a:t>фасилітатора</a:t>
            </a:r>
            <a:r>
              <a:rPr lang="uk-UA" dirty="0" smtClean="0"/>
              <a:t>, а норми поведінки в класі змінюються з індивідуального учіння на учіння в дусі співробітництва, навчальні результати покращуються.</a:t>
            </a:r>
          </a:p>
          <a:p>
            <a:pPr algn="r">
              <a:buNone/>
            </a:pPr>
            <a:r>
              <a:rPr lang="uk-UA" dirty="0" smtClean="0"/>
              <a:t>	</a:t>
            </a:r>
            <a:r>
              <a:rPr lang="uk-UA" dirty="0" err="1" smtClean="0"/>
              <a:t>Цит</a:t>
            </a:r>
            <a:r>
              <a:rPr lang="uk-UA" dirty="0" smtClean="0"/>
              <a:t>. по книзі К.</a:t>
            </a:r>
            <a:r>
              <a:rPr lang="uk-UA" dirty="0" err="1" smtClean="0"/>
              <a:t>Роджерс</a:t>
            </a:r>
            <a:r>
              <a:rPr lang="uk-UA" dirty="0" smtClean="0"/>
              <a:t>, </a:t>
            </a:r>
            <a:r>
              <a:rPr lang="uk-UA" dirty="0" err="1" smtClean="0"/>
              <a:t>Дж.Фрейберг</a:t>
            </a:r>
            <a:endParaRPr lang="uk-UA" dirty="0" smtClean="0"/>
          </a:p>
          <a:p>
            <a:pPr algn="r">
              <a:buNone/>
            </a:pPr>
            <a:r>
              <a:rPr lang="uk-UA" dirty="0" smtClean="0"/>
              <a:t> «Свобода вчитися»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1169</Words>
  <Application>Microsoft Office PowerPoint</Application>
  <PresentationFormat>Экран (4:3)</PresentationFormat>
  <Paragraphs>181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Лекція 5. Методи, прийоми і технології навчання. </vt:lpstr>
      <vt:lpstr>     Джон Дьюї </vt:lpstr>
      <vt:lpstr>    К.Д.Ушинський </vt:lpstr>
      <vt:lpstr>К.Роджерс, Дж.Фрейберг </vt:lpstr>
      <vt:lpstr>    Метод навчання </vt:lpstr>
      <vt:lpstr>Функції методів навчання </vt:lpstr>
      <vt:lpstr>Слайд 7</vt:lpstr>
      <vt:lpstr>Класифікації методів навчання </vt:lpstr>
      <vt:lpstr>К.Роджерс, Дж.Фрейберг </vt:lpstr>
      <vt:lpstr>К.Р.Роджерс</vt:lpstr>
      <vt:lpstr>    Методи навчання </vt:lpstr>
      <vt:lpstr>   Методи навчання </vt:lpstr>
      <vt:lpstr>Методи навчання </vt:lpstr>
      <vt:lpstr>Добір методів навчання </vt:lpstr>
      <vt:lpstr>Навчальні задачі </vt:lpstr>
      <vt:lpstr>Навчальні задачі </vt:lpstr>
      <vt:lpstr>Освітня технологія  </vt:lpstr>
      <vt:lpstr>Педагогічна технологія  </vt:lpstr>
      <vt:lpstr>Технологія навчання </vt:lpstr>
      <vt:lpstr>Інновації в освіті </vt:lpstr>
      <vt:lpstr>Педагогічна інноватика </vt:lpstr>
      <vt:lpstr>Групи інновацій </vt:lpstr>
      <vt:lpstr>Групи інновацій </vt:lpstr>
      <vt:lpstr>Групи інновацій </vt:lpstr>
      <vt:lpstr>Університет «Україна»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Методи, прийоми і технології навчання. </dc:title>
  <dc:creator>Ivanova</dc:creator>
  <cp:lastModifiedBy>Пользователь Windows</cp:lastModifiedBy>
  <cp:revision>41</cp:revision>
  <dcterms:created xsi:type="dcterms:W3CDTF">2014-09-29T16:35:48Z</dcterms:created>
  <dcterms:modified xsi:type="dcterms:W3CDTF">2018-11-10T16:04:10Z</dcterms:modified>
</cp:coreProperties>
</file>