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65" r:id="rId2"/>
    <p:sldId id="266" r:id="rId3"/>
    <p:sldId id="267" r:id="rId4"/>
    <p:sldId id="268" r:id="rId5"/>
    <p:sldId id="269" r:id="rId6"/>
    <p:sldId id="270" r:id="rId7"/>
    <p:sldId id="271" r:id="rId8"/>
    <p:sldId id="273" r:id="rId9"/>
    <p:sldId id="272" r:id="rId10"/>
    <p:sldId id="274" r:id="rId11"/>
    <p:sldId id="275" r:id="rId12"/>
    <p:sldId id="276" r:id="rId13"/>
    <p:sldId id="277" r:id="rId14"/>
    <p:sldId id="278"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8" d="100"/>
          <a:sy n="78"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zakon.rada.gov.ua/laws/show/1618-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4100" t="17120" r="16200" b="5920"/>
          <a:stretch>
            <a:fillRect/>
          </a:stretch>
        </p:blipFill>
        <p:spPr bwMode="auto">
          <a:xfrm>
            <a:off x="780288" y="65946"/>
            <a:ext cx="6851904" cy="47285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16800" t="23360" r="17400" b="35360"/>
          <a:stretch>
            <a:fillRect/>
          </a:stretch>
        </p:blipFill>
        <p:spPr bwMode="auto">
          <a:xfrm>
            <a:off x="1633728" y="4949952"/>
            <a:ext cx="5998464" cy="190804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646" y="292608"/>
            <a:ext cx="8649546" cy="1584960"/>
          </a:xfrm>
        </p:spPr>
        <p:txBody>
          <a:bodyPr>
            <a:normAutofit fontScale="90000"/>
          </a:bodyPr>
          <a:lstStyle/>
          <a:p>
            <a:pPr algn="ctr"/>
            <a:r>
              <a:rPr lang="uk-UA" b="1" dirty="0" smtClean="0"/>
              <a:t>Поновлення та продовження процесуальних строків</a:t>
            </a:r>
            <a:r>
              <a:rPr lang="ru-RU" dirty="0" smtClean="0"/>
              <a:t/>
            </a:r>
            <a:br>
              <a:rPr lang="ru-RU" dirty="0" smtClean="0"/>
            </a:br>
            <a:endParaRPr lang="ru-RU" dirty="0"/>
          </a:p>
        </p:txBody>
      </p:sp>
      <p:sp>
        <p:nvSpPr>
          <p:cNvPr id="3" name="Содержимое 2"/>
          <p:cNvSpPr>
            <a:spLocks noGrp="1"/>
          </p:cNvSpPr>
          <p:nvPr>
            <p:ph idx="1"/>
          </p:nvPr>
        </p:nvSpPr>
        <p:spPr>
          <a:xfrm>
            <a:off x="823638" y="1804417"/>
            <a:ext cx="8539818" cy="2633472"/>
          </a:xfrm>
        </p:spPr>
        <p:txBody>
          <a:bodyPr>
            <a:normAutofit fontScale="92500" lnSpcReduction="10000"/>
          </a:bodyPr>
          <a:lstStyle/>
          <a:p>
            <a:pPr algn="just"/>
            <a:r>
              <a:rPr lang="ru-RU" sz="2400" dirty="0" err="1" smtClean="0"/>
              <a:t>відповідно</a:t>
            </a:r>
            <a:r>
              <a:rPr lang="ru-RU" sz="2400" dirty="0" smtClean="0"/>
              <a:t> </a:t>
            </a:r>
            <a:r>
              <a:rPr lang="ru-RU" sz="2400" dirty="0" smtClean="0"/>
              <a:t>до ст. 127 ЦПК </a:t>
            </a:r>
            <a:r>
              <a:rPr lang="ru-RU" sz="2400" dirty="0" err="1" smtClean="0"/>
              <a:t>України</a:t>
            </a:r>
            <a:r>
              <a:rPr lang="ru-RU" sz="2400" dirty="0" smtClean="0"/>
              <a:t>, за </a:t>
            </a:r>
            <a:r>
              <a:rPr lang="ru-RU" sz="2400" dirty="0" err="1" smtClean="0"/>
              <a:t>заявою</a:t>
            </a:r>
            <a:r>
              <a:rPr lang="ru-RU" sz="2400" dirty="0" smtClean="0"/>
              <a:t> </a:t>
            </a:r>
            <a:r>
              <a:rPr lang="ru-RU" sz="2400" dirty="0" err="1" smtClean="0"/>
              <a:t>учасника</a:t>
            </a:r>
            <a:r>
              <a:rPr lang="ru-RU" sz="2400" dirty="0" smtClean="0"/>
              <a:t> </a:t>
            </a:r>
            <a:r>
              <a:rPr lang="ru-RU" sz="2400" dirty="0" err="1" smtClean="0"/>
              <a:t>справи</a:t>
            </a:r>
            <a:r>
              <a:rPr lang="ru-RU" sz="2400" dirty="0" smtClean="0"/>
              <a:t> </a:t>
            </a:r>
            <a:r>
              <a:rPr lang="ru-RU" sz="2400" dirty="0" err="1" smtClean="0"/>
              <a:t>поновлює</a:t>
            </a:r>
            <a:r>
              <a:rPr lang="ru-RU" sz="2400" dirty="0" smtClean="0"/>
              <a:t> </a:t>
            </a:r>
            <a:r>
              <a:rPr lang="ru-RU" sz="2400" dirty="0" err="1" smtClean="0"/>
              <a:t>пропущений</a:t>
            </a:r>
            <a:r>
              <a:rPr lang="ru-RU" sz="2400" dirty="0" smtClean="0"/>
              <a:t> </a:t>
            </a:r>
            <a:r>
              <a:rPr lang="ru-RU" sz="2400" dirty="0" err="1" smtClean="0"/>
              <a:t>процесуальний</a:t>
            </a:r>
            <a:r>
              <a:rPr lang="ru-RU" sz="2400" dirty="0" smtClean="0"/>
              <a:t> строк, </a:t>
            </a:r>
            <a:r>
              <a:rPr lang="ru-RU" sz="2400" dirty="0" err="1" smtClean="0"/>
              <a:t>встановлений</a:t>
            </a:r>
            <a:r>
              <a:rPr lang="ru-RU" sz="2400" dirty="0" smtClean="0"/>
              <a:t> законом, </a:t>
            </a:r>
            <a:r>
              <a:rPr lang="ru-RU" sz="2400" dirty="0" err="1" smtClean="0"/>
              <a:t>якщо</a:t>
            </a:r>
            <a:r>
              <a:rPr lang="ru-RU" sz="2400" dirty="0" smtClean="0"/>
              <a:t> </a:t>
            </a:r>
            <a:r>
              <a:rPr lang="ru-RU" sz="2400" dirty="0" err="1" smtClean="0"/>
              <a:t>визнає</a:t>
            </a:r>
            <a:r>
              <a:rPr lang="ru-RU" sz="2400" dirty="0" smtClean="0"/>
              <a:t> причини </a:t>
            </a:r>
            <a:r>
              <a:rPr lang="ru-RU" sz="2400" dirty="0" err="1" smtClean="0"/>
              <a:t>його</a:t>
            </a:r>
            <a:r>
              <a:rPr lang="ru-RU" sz="2400" dirty="0" smtClean="0"/>
              <a:t> пропуску </a:t>
            </a:r>
            <a:r>
              <a:rPr lang="ru-RU" sz="2400" dirty="0" err="1" smtClean="0"/>
              <a:t>поважними</a:t>
            </a:r>
            <a:r>
              <a:rPr lang="ru-RU" sz="2400" dirty="0" smtClean="0"/>
              <a:t>, </a:t>
            </a:r>
            <a:r>
              <a:rPr lang="ru-RU" sz="2400" dirty="0" err="1" smtClean="0"/>
              <a:t>крім</a:t>
            </a:r>
            <a:r>
              <a:rPr lang="ru-RU" sz="2400" dirty="0" smtClean="0"/>
              <a:t> </a:t>
            </a:r>
            <a:r>
              <a:rPr lang="ru-RU" sz="2400" dirty="0" err="1" smtClean="0"/>
              <a:t>випадків</a:t>
            </a:r>
            <a:r>
              <a:rPr lang="ru-RU" sz="2400" dirty="0" smtClean="0"/>
              <a:t>, коли </a:t>
            </a:r>
            <a:r>
              <a:rPr lang="ru-RU" sz="2400" dirty="0" smtClean="0"/>
              <a:t>ЦПК </a:t>
            </a:r>
            <a:r>
              <a:rPr lang="ru-RU" sz="2400" dirty="0" err="1" smtClean="0"/>
              <a:t>встановлено</a:t>
            </a:r>
            <a:r>
              <a:rPr lang="ru-RU" sz="2400" dirty="0" smtClean="0"/>
              <a:t> </a:t>
            </a:r>
            <a:r>
              <a:rPr lang="ru-RU" sz="2400" dirty="0" err="1" smtClean="0"/>
              <a:t>неможливість</a:t>
            </a:r>
            <a:r>
              <a:rPr lang="ru-RU" sz="2400" dirty="0" smtClean="0"/>
              <a:t> такого </a:t>
            </a:r>
            <a:r>
              <a:rPr lang="ru-RU" sz="2400" dirty="0" err="1" smtClean="0"/>
              <a:t>поновлення</a:t>
            </a:r>
            <a:r>
              <a:rPr lang="ru-RU" sz="2400" dirty="0" smtClean="0"/>
              <a:t>;</a:t>
            </a:r>
          </a:p>
          <a:p>
            <a:pPr algn="just"/>
            <a:r>
              <a:rPr lang="ru-RU" sz="2400" dirty="0" err="1" smtClean="0"/>
              <a:t>встановлений</a:t>
            </a:r>
            <a:r>
              <a:rPr lang="ru-RU" sz="2400" dirty="0" smtClean="0"/>
              <a:t> </a:t>
            </a:r>
            <a:r>
              <a:rPr lang="ru-RU" sz="2400" dirty="0" smtClean="0"/>
              <a:t>судом </a:t>
            </a:r>
            <a:r>
              <a:rPr lang="ru-RU" sz="2400" dirty="0" err="1" smtClean="0"/>
              <a:t>процесуальний</a:t>
            </a:r>
            <a:r>
              <a:rPr lang="ru-RU" sz="2400" dirty="0" smtClean="0"/>
              <a:t> строк </a:t>
            </a:r>
            <a:r>
              <a:rPr lang="ru-RU" sz="2400" dirty="0" err="1" smtClean="0"/>
              <a:t>може</a:t>
            </a:r>
            <a:r>
              <a:rPr lang="ru-RU" sz="2400" dirty="0" smtClean="0"/>
              <a:t> бути </a:t>
            </a:r>
            <a:r>
              <a:rPr lang="ru-RU" sz="2400" dirty="0" err="1" smtClean="0"/>
              <a:t>продовжений</a:t>
            </a:r>
            <a:r>
              <a:rPr lang="ru-RU" sz="2400" dirty="0" smtClean="0"/>
              <a:t> судом за </a:t>
            </a:r>
            <a:r>
              <a:rPr lang="ru-RU" sz="2400" dirty="0" err="1" smtClean="0"/>
              <a:t>заявою</a:t>
            </a:r>
            <a:r>
              <a:rPr lang="ru-RU" sz="2400" dirty="0" smtClean="0"/>
              <a:t> </a:t>
            </a:r>
            <a:r>
              <a:rPr lang="ru-RU" sz="2400" dirty="0" err="1" smtClean="0"/>
              <a:t>учасника</a:t>
            </a:r>
            <a:r>
              <a:rPr lang="ru-RU" sz="2400" dirty="0" smtClean="0"/>
              <a:t> </a:t>
            </a:r>
            <a:r>
              <a:rPr lang="ru-RU" sz="2400" dirty="0" err="1" smtClean="0"/>
              <a:t>справи</a:t>
            </a:r>
            <a:r>
              <a:rPr lang="ru-RU" sz="2400" dirty="0" smtClean="0"/>
              <a:t>, </a:t>
            </a:r>
            <a:r>
              <a:rPr lang="ru-RU" sz="2400" dirty="0" err="1" smtClean="0"/>
              <a:t>поданою</a:t>
            </a:r>
            <a:r>
              <a:rPr lang="ru-RU" sz="2400" dirty="0" smtClean="0"/>
              <a:t> до </a:t>
            </a:r>
            <a:r>
              <a:rPr lang="ru-RU" sz="2400" dirty="0" err="1" smtClean="0"/>
              <a:t>закінчення</a:t>
            </a:r>
            <a:r>
              <a:rPr lang="ru-RU" sz="2400" dirty="0" smtClean="0"/>
              <a:t> </a:t>
            </a:r>
            <a:r>
              <a:rPr lang="ru-RU" sz="2400" dirty="0" err="1" smtClean="0"/>
              <a:t>цього</a:t>
            </a:r>
            <a:r>
              <a:rPr lang="ru-RU" sz="2400" dirty="0" smtClean="0"/>
              <a:t> строку, </a:t>
            </a:r>
            <a:r>
              <a:rPr lang="ru-RU" sz="2400" dirty="0" err="1" smtClean="0"/>
              <a:t>чи</a:t>
            </a:r>
            <a:r>
              <a:rPr lang="ru-RU" sz="2400" dirty="0" smtClean="0"/>
              <a:t> </a:t>
            </a:r>
            <a:r>
              <a:rPr lang="ru-RU" sz="2400" dirty="0" err="1" smtClean="0"/>
              <a:t>з</a:t>
            </a:r>
            <a:r>
              <a:rPr lang="ru-RU" sz="2400" dirty="0" smtClean="0"/>
              <a:t> </a:t>
            </a:r>
            <a:r>
              <a:rPr lang="ru-RU" sz="2400" dirty="0" err="1" smtClean="0"/>
              <a:t>ініціативи</a:t>
            </a:r>
            <a:r>
              <a:rPr lang="ru-RU" sz="2400" dirty="0" smtClean="0"/>
              <a:t> </a:t>
            </a:r>
            <a:r>
              <a:rPr lang="ru-RU" sz="2400" dirty="0" smtClean="0"/>
              <a:t>суду.</a:t>
            </a:r>
            <a:endParaRPr lang="ru-RU" sz="2400" dirty="0" smtClean="0"/>
          </a:p>
          <a:p>
            <a:endParaRPr lang="ru-RU" dirty="0" smtClean="0"/>
          </a:p>
          <a:p>
            <a:endParaRPr lang="ru-RU" dirty="0"/>
          </a:p>
        </p:txBody>
      </p:sp>
      <p:sp>
        <p:nvSpPr>
          <p:cNvPr id="4" name="Прямоугольник 3"/>
          <p:cNvSpPr/>
          <p:nvPr/>
        </p:nvSpPr>
        <p:spPr>
          <a:xfrm>
            <a:off x="463296" y="4713238"/>
            <a:ext cx="8400288" cy="1477328"/>
          </a:xfrm>
          <a:prstGeom prst="rect">
            <a:avLst/>
          </a:prstGeom>
        </p:spPr>
        <p:txBody>
          <a:bodyPr wrap="square">
            <a:spAutoFit/>
          </a:bodyPr>
          <a:lstStyle/>
          <a:p>
            <a:pPr algn="just"/>
            <a:r>
              <a:rPr lang="uk-UA" dirty="0" smtClean="0">
                <a:solidFill>
                  <a:srgbClr val="FF0000"/>
                </a:solidFill>
              </a:rPr>
              <a:t>До поважності причин слід віднести: хворобу особи, перебування у тривалому відрядженні, несвоєчасне отримання ухвали суду про усунення недоліків позовної заяви або вчинення інших процесуальних дій тощо. Але у будь-якому разі визнання причин поважними залежить від розсуду судді. На підтвердження поважності причин суду має бути подано доказ. </a:t>
            </a:r>
            <a:endParaRPr lang="uk-UA"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21100" t="24480" r="23200" b="16640"/>
          <a:stretch>
            <a:fillRect/>
          </a:stretch>
        </p:blipFill>
        <p:spPr bwMode="auto">
          <a:xfrm>
            <a:off x="560832" y="446792"/>
            <a:ext cx="8107680" cy="5356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3712" y="219456"/>
            <a:ext cx="8680704" cy="1950720"/>
          </a:xfrm>
        </p:spPr>
        <p:txBody>
          <a:bodyPr>
            <a:noAutofit/>
          </a:bodyPr>
          <a:lstStyle/>
          <a:p>
            <a:pPr algn="just"/>
            <a:r>
              <a:rPr lang="uk-UA" sz="2400" b="1" dirty="0" smtClean="0"/>
              <a:t>Судові виклики </a:t>
            </a:r>
            <a:r>
              <a:rPr lang="uk-UA" sz="2400" dirty="0" smtClean="0"/>
              <a:t>- це процесуальні дії суду, що вчиняються судом до учасників справи, якщо визнає їх явку у судове засідання або для участі у вчиненні процесуальної дії обов'язковою, що здійснюються судовими повістками про виклик. </a:t>
            </a:r>
            <a:endParaRPr lang="ru-RU" sz="2400" dirty="0"/>
          </a:p>
        </p:txBody>
      </p:sp>
      <p:sp>
        <p:nvSpPr>
          <p:cNvPr id="3" name="Содержимое 2"/>
          <p:cNvSpPr>
            <a:spLocks noGrp="1"/>
          </p:cNvSpPr>
          <p:nvPr>
            <p:ph idx="1"/>
          </p:nvPr>
        </p:nvSpPr>
        <p:spPr>
          <a:xfrm>
            <a:off x="640758" y="2182368"/>
            <a:ext cx="9125034" cy="4194048"/>
          </a:xfrm>
        </p:spPr>
        <p:txBody>
          <a:bodyPr>
            <a:noAutofit/>
          </a:bodyPr>
          <a:lstStyle/>
          <a:p>
            <a:pPr algn="ctr">
              <a:buNone/>
            </a:pPr>
            <a:r>
              <a:rPr lang="ru-RU" i="1" dirty="0" smtClean="0"/>
              <a:t>     </a:t>
            </a:r>
            <a:r>
              <a:rPr lang="ru-RU" i="1" dirty="0" err="1" smtClean="0"/>
              <a:t>Судові</a:t>
            </a:r>
            <a:r>
              <a:rPr lang="ru-RU" i="1" dirty="0" smtClean="0"/>
              <a:t> </a:t>
            </a:r>
            <a:r>
              <a:rPr lang="ru-RU" i="1" dirty="0" err="1" smtClean="0"/>
              <a:t>виклики</a:t>
            </a:r>
            <a:r>
              <a:rPr lang="ru-RU" i="1" dirty="0" smtClean="0"/>
              <a:t> </a:t>
            </a:r>
            <a:r>
              <a:rPr lang="ru-RU" i="1" dirty="0" err="1" smtClean="0"/>
              <a:t>здійснюються</a:t>
            </a:r>
            <a:r>
              <a:rPr lang="ru-RU" i="1" dirty="0" smtClean="0"/>
              <a:t> : </a:t>
            </a:r>
          </a:p>
          <a:p>
            <a:r>
              <a:rPr lang="ru-RU" dirty="0" err="1" smtClean="0"/>
              <a:t>судовими</a:t>
            </a:r>
            <a:r>
              <a:rPr lang="ru-RU" dirty="0" smtClean="0"/>
              <a:t> </a:t>
            </a:r>
            <a:r>
              <a:rPr lang="ru-RU" dirty="0" err="1" smtClean="0"/>
              <a:t>повістками</a:t>
            </a:r>
            <a:r>
              <a:rPr lang="ru-RU" dirty="0" smtClean="0"/>
              <a:t>; </a:t>
            </a:r>
          </a:p>
          <a:p>
            <a:r>
              <a:rPr lang="ru-RU" dirty="0" err="1" smtClean="0"/>
              <a:t>судовими</a:t>
            </a:r>
            <a:r>
              <a:rPr lang="ru-RU" dirty="0" smtClean="0"/>
              <a:t> </a:t>
            </a:r>
            <a:r>
              <a:rPr lang="ru-RU" dirty="0" err="1" smtClean="0"/>
              <a:t>повістками-повідомленнями</a:t>
            </a:r>
            <a:r>
              <a:rPr lang="ru-RU" dirty="0" smtClean="0"/>
              <a:t>; </a:t>
            </a:r>
          </a:p>
          <a:p>
            <a:r>
              <a:rPr lang="ru-RU" dirty="0" err="1" smtClean="0"/>
              <a:t>оголошеннями</a:t>
            </a:r>
            <a:r>
              <a:rPr lang="ru-RU" dirty="0" smtClean="0"/>
              <a:t> </a:t>
            </a:r>
            <a:r>
              <a:rPr lang="ru-RU" dirty="0" smtClean="0"/>
              <a:t>про </a:t>
            </a:r>
            <a:r>
              <a:rPr lang="ru-RU" dirty="0" err="1" smtClean="0"/>
              <a:t>виклик</a:t>
            </a:r>
            <a:r>
              <a:rPr lang="ru-RU" dirty="0" smtClean="0"/>
              <a:t> у </a:t>
            </a:r>
            <a:r>
              <a:rPr lang="ru-RU" dirty="0" err="1" smtClean="0"/>
              <a:t>пресі</a:t>
            </a:r>
            <a:r>
              <a:rPr lang="ru-RU" dirty="0" smtClean="0"/>
              <a:t>. </a:t>
            </a:r>
          </a:p>
          <a:p>
            <a:endParaRPr lang="ru-RU" dirty="0" smtClean="0"/>
          </a:p>
          <a:p>
            <a:pPr algn="ctr">
              <a:buNone/>
            </a:pPr>
            <a:r>
              <a:rPr lang="ru-RU" i="1" dirty="0" err="1" smtClean="0"/>
              <a:t>Судові</a:t>
            </a:r>
            <a:r>
              <a:rPr lang="ru-RU" i="1" dirty="0" smtClean="0"/>
              <a:t> </a:t>
            </a:r>
            <a:r>
              <a:rPr lang="ru-RU" i="1" dirty="0" err="1" smtClean="0"/>
              <a:t>повістки</a:t>
            </a:r>
            <a:r>
              <a:rPr lang="ru-RU" i="1" dirty="0" smtClean="0"/>
              <a:t> про </a:t>
            </a:r>
            <a:r>
              <a:rPr lang="ru-RU" i="1" dirty="0" err="1" smtClean="0"/>
              <a:t>виклик</a:t>
            </a:r>
            <a:r>
              <a:rPr lang="ru-RU" i="1" dirty="0" smtClean="0"/>
              <a:t> до суду </a:t>
            </a:r>
            <a:r>
              <a:rPr lang="ru-RU" i="1" dirty="0" err="1" smtClean="0"/>
              <a:t>надсилаються</a:t>
            </a:r>
            <a:r>
              <a:rPr lang="ru-RU" i="1" dirty="0" smtClean="0"/>
              <a:t>: </a:t>
            </a:r>
          </a:p>
          <a:p>
            <a:r>
              <a:rPr lang="ru-RU" dirty="0" smtClean="0"/>
              <a:t>особам</a:t>
            </a:r>
            <a:r>
              <a:rPr lang="ru-RU" dirty="0" smtClean="0"/>
              <a:t>, </a:t>
            </a:r>
            <a:r>
              <a:rPr lang="ru-RU" dirty="0" err="1" smtClean="0"/>
              <a:t>які</a:t>
            </a:r>
            <a:r>
              <a:rPr lang="ru-RU" dirty="0" smtClean="0"/>
              <a:t> </a:t>
            </a:r>
            <a:r>
              <a:rPr lang="ru-RU" dirty="0" err="1" smtClean="0"/>
              <a:t>беруть</a:t>
            </a:r>
            <a:r>
              <a:rPr lang="ru-RU" dirty="0" smtClean="0"/>
              <a:t> участь у </a:t>
            </a:r>
            <a:r>
              <a:rPr lang="ru-RU" dirty="0" err="1" smtClean="0"/>
              <a:t>справі</a:t>
            </a:r>
            <a:r>
              <a:rPr lang="ru-RU" dirty="0" smtClean="0"/>
              <a:t> (</a:t>
            </a:r>
            <a:r>
              <a:rPr lang="ru-RU" dirty="0" err="1" smtClean="0"/>
              <a:t>зокрема</a:t>
            </a:r>
            <a:r>
              <a:rPr lang="ru-RU" dirty="0" smtClean="0"/>
              <a:t> </a:t>
            </a:r>
            <a:r>
              <a:rPr lang="ru-RU" dirty="0" err="1" smtClean="0"/>
              <a:t>й</a:t>
            </a:r>
            <a:r>
              <a:rPr lang="ru-RU" dirty="0" smtClean="0"/>
              <a:t> </a:t>
            </a:r>
            <a:r>
              <a:rPr lang="ru-RU" dirty="0" err="1" smtClean="0"/>
              <a:t>представникам</a:t>
            </a:r>
            <a:r>
              <a:rPr lang="ru-RU" dirty="0" smtClean="0"/>
              <a:t>); </a:t>
            </a:r>
          </a:p>
          <a:p>
            <a:r>
              <a:rPr lang="ru-RU" dirty="0" err="1" smtClean="0"/>
              <a:t>свідкам</a:t>
            </a:r>
            <a:r>
              <a:rPr lang="ru-RU" dirty="0" smtClean="0"/>
              <a:t>; </a:t>
            </a:r>
          </a:p>
          <a:p>
            <a:r>
              <a:rPr lang="ru-RU" dirty="0" err="1" smtClean="0"/>
              <a:t>експертам</a:t>
            </a:r>
            <a:r>
              <a:rPr lang="ru-RU" dirty="0" smtClean="0"/>
              <a:t>; </a:t>
            </a:r>
          </a:p>
          <a:p>
            <a:r>
              <a:rPr lang="ru-RU" dirty="0" err="1" smtClean="0"/>
              <a:t>спеціалістам</a:t>
            </a:r>
            <a:r>
              <a:rPr lang="ru-RU" dirty="0" smtClean="0"/>
              <a:t>; </a:t>
            </a:r>
          </a:p>
          <a:p>
            <a:r>
              <a:rPr lang="ru-RU" dirty="0" err="1" smtClean="0"/>
              <a:t>перекладачам</a:t>
            </a:r>
            <a:r>
              <a:rPr lang="ru-RU"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422" y="316992"/>
            <a:ext cx="9478602" cy="1755648"/>
          </a:xfrm>
        </p:spPr>
        <p:txBody>
          <a:bodyPr>
            <a:noAutofit/>
          </a:bodyPr>
          <a:lstStyle/>
          <a:p>
            <a:pPr fontAlgn="t"/>
            <a:r>
              <a:rPr lang="ru-RU" sz="2400" b="1" dirty="0" err="1" smtClean="0"/>
              <a:t>Судова</a:t>
            </a:r>
            <a:r>
              <a:rPr lang="ru-RU" sz="2400" b="1" dirty="0" smtClean="0"/>
              <a:t> </a:t>
            </a:r>
            <a:r>
              <a:rPr lang="ru-RU" sz="2400" b="1" dirty="0" err="1" smtClean="0"/>
              <a:t>повістка</a:t>
            </a:r>
            <a:r>
              <a:rPr lang="ru-RU" sz="2400" b="1" dirty="0" smtClean="0"/>
              <a:t> про </a:t>
            </a:r>
            <a:r>
              <a:rPr lang="ru-RU" sz="2400" b="1" dirty="0" err="1" smtClean="0"/>
              <a:t>виклик</a:t>
            </a:r>
            <a:r>
              <a:rPr lang="ru-RU" sz="2400" b="1" dirty="0" smtClean="0"/>
              <a:t> </a:t>
            </a:r>
            <a:r>
              <a:rPr lang="ru-RU" sz="2400" dirty="0" smtClean="0"/>
              <a:t>– </a:t>
            </a:r>
            <a:r>
              <a:rPr lang="ru-RU" sz="2400" dirty="0" err="1" smtClean="0"/>
              <a:t>це</a:t>
            </a:r>
            <a:r>
              <a:rPr lang="ru-RU" sz="2400" dirty="0" smtClean="0"/>
              <a:t> </a:t>
            </a:r>
            <a:r>
              <a:rPr lang="ru-RU" sz="2400" dirty="0" err="1" smtClean="0"/>
              <a:t>судовий</a:t>
            </a:r>
            <a:r>
              <a:rPr lang="ru-RU" sz="2400" dirty="0" smtClean="0"/>
              <a:t> документ, тому </a:t>
            </a:r>
            <a:r>
              <a:rPr lang="ru-RU" sz="2400" dirty="0" smtClean="0"/>
              <a:t>на</a:t>
            </a:r>
            <a:br>
              <a:rPr lang="ru-RU" sz="2400" dirty="0" smtClean="0"/>
            </a:br>
            <a:r>
              <a:rPr lang="ru-RU" sz="2400" dirty="0" smtClean="0"/>
              <a:t> </a:t>
            </a:r>
            <a:r>
              <a:rPr lang="ru-RU" sz="2400" dirty="0" err="1" smtClean="0"/>
              <a:t>неї</a:t>
            </a:r>
            <a:r>
              <a:rPr lang="ru-RU" sz="2400" dirty="0" smtClean="0"/>
              <a:t> </a:t>
            </a:r>
            <a:r>
              <a:rPr lang="ru-RU" sz="2400" dirty="0" err="1" smtClean="0"/>
              <a:t>повинні</a:t>
            </a:r>
            <a:r>
              <a:rPr lang="ru-RU" sz="2400" dirty="0" smtClean="0"/>
              <a:t> </a:t>
            </a:r>
            <a:r>
              <a:rPr lang="ru-RU" sz="2400" dirty="0" err="1" smtClean="0"/>
              <a:t>поширюватися</a:t>
            </a:r>
            <a:r>
              <a:rPr lang="ru-RU" sz="2400" dirty="0" smtClean="0"/>
              <a:t> </a:t>
            </a:r>
            <a:r>
              <a:rPr lang="ru-RU" sz="2400" dirty="0" err="1" smtClean="0"/>
              <a:t>вимоги</a:t>
            </a:r>
            <a:r>
              <a:rPr lang="ru-RU" sz="2400" dirty="0" smtClean="0"/>
              <a:t> Про </a:t>
            </a:r>
            <a:r>
              <a:rPr lang="ru-RU" sz="2400" dirty="0" err="1" smtClean="0"/>
              <a:t>затвердження</a:t>
            </a:r>
            <a:r>
              <a:rPr lang="ru-RU" sz="2400" dirty="0" smtClean="0"/>
              <a:t> </a:t>
            </a:r>
            <a:r>
              <a:rPr lang="ru-RU" sz="2400" dirty="0" err="1" smtClean="0"/>
              <a:t>Інструкції</a:t>
            </a:r>
            <a:r>
              <a:rPr lang="ru-RU" sz="2400" dirty="0" smtClean="0"/>
              <a:t> </a:t>
            </a:r>
            <a:r>
              <a:rPr lang="ru-RU" sz="2400" dirty="0" err="1" smtClean="0"/>
              <a:t>з</a:t>
            </a:r>
            <a:r>
              <a:rPr lang="ru-RU" sz="2400" dirty="0" smtClean="0"/>
              <a:t> </a:t>
            </a:r>
            <a:r>
              <a:rPr lang="ru-RU" sz="2400" dirty="0" err="1" smtClean="0"/>
              <a:t>діловодства</a:t>
            </a:r>
            <a:r>
              <a:rPr lang="ru-RU" sz="2400" dirty="0" smtClean="0"/>
              <a:t> в </a:t>
            </a:r>
            <a:r>
              <a:rPr lang="ru-RU" sz="2400" dirty="0" err="1" smtClean="0"/>
              <a:t>місцевих</a:t>
            </a:r>
            <a:r>
              <a:rPr lang="ru-RU" sz="2400" dirty="0" smtClean="0"/>
              <a:t> та </a:t>
            </a:r>
            <a:r>
              <a:rPr lang="ru-RU" sz="2400" dirty="0" err="1" smtClean="0"/>
              <a:t>апеляційних</a:t>
            </a:r>
            <a:r>
              <a:rPr lang="ru-RU" sz="2400" dirty="0" smtClean="0"/>
              <a:t> судах </a:t>
            </a:r>
            <a:r>
              <a:rPr lang="ru-RU" sz="2400" dirty="0" err="1" smtClean="0"/>
              <a:t>України</a:t>
            </a:r>
            <a:r>
              <a:rPr lang="ru-RU" sz="2400" dirty="0" smtClean="0"/>
              <a:t> (наказ </a:t>
            </a:r>
            <a:r>
              <a:rPr lang="ru-RU" sz="2400" dirty="0" err="1" smtClean="0"/>
              <a:t>Державної</a:t>
            </a:r>
            <a:r>
              <a:rPr lang="ru-RU" sz="2400" dirty="0" smtClean="0"/>
              <a:t> </a:t>
            </a:r>
            <a:r>
              <a:rPr lang="ru-RU" sz="2400" dirty="0" err="1" smtClean="0"/>
              <a:t>судової</a:t>
            </a:r>
            <a:r>
              <a:rPr lang="ru-RU" sz="2400" dirty="0" smtClean="0"/>
              <a:t> </a:t>
            </a:r>
            <a:r>
              <a:rPr lang="ru-RU" sz="2400" dirty="0" err="1" smtClean="0"/>
              <a:t>адміністрації</a:t>
            </a:r>
            <a:r>
              <a:rPr lang="ru-RU" sz="2400" dirty="0" smtClean="0"/>
              <a:t> </a:t>
            </a:r>
            <a:r>
              <a:rPr lang="ru-RU" sz="2400" dirty="0" err="1" smtClean="0"/>
              <a:t>від</a:t>
            </a:r>
            <a:r>
              <a:rPr lang="ru-RU" sz="2400" dirty="0" smtClean="0"/>
              <a:t> </a:t>
            </a:r>
            <a:r>
              <a:rPr lang="ru-RU" sz="2400" dirty="0" smtClean="0"/>
              <a:t> 20.08.2019</a:t>
            </a:r>
            <a:r>
              <a:rPr lang="ru-RU" sz="2400" dirty="0" smtClean="0"/>
              <a:t>  № </a:t>
            </a:r>
            <a:r>
              <a:rPr lang="ru-RU" sz="2400" dirty="0" smtClean="0"/>
              <a:t>814).</a:t>
            </a:r>
            <a:br>
              <a:rPr lang="ru-RU" sz="2400" dirty="0" smtClean="0"/>
            </a:br>
            <a:r>
              <a:rPr lang="ru-RU" sz="2400" dirty="0" smtClean="0"/>
              <a:t/>
            </a:r>
            <a:br>
              <a:rPr lang="ru-RU" sz="2400" dirty="0" smtClean="0"/>
            </a:br>
            <a:endParaRPr lang="ru-RU" sz="2400" dirty="0"/>
          </a:p>
        </p:txBody>
      </p:sp>
      <p:sp>
        <p:nvSpPr>
          <p:cNvPr id="3" name="Содержимое 2"/>
          <p:cNvSpPr>
            <a:spLocks noGrp="1"/>
          </p:cNvSpPr>
          <p:nvPr>
            <p:ph idx="1"/>
          </p:nvPr>
        </p:nvSpPr>
        <p:spPr>
          <a:xfrm>
            <a:off x="518838" y="2042160"/>
            <a:ext cx="8942154" cy="4815840"/>
          </a:xfrm>
        </p:spPr>
        <p:txBody>
          <a:bodyPr>
            <a:normAutofit fontScale="85000" lnSpcReduction="20000"/>
          </a:bodyPr>
          <a:lstStyle/>
          <a:p>
            <a:pPr algn="ctr">
              <a:buNone/>
            </a:pPr>
            <a:r>
              <a:rPr lang="ru-RU" b="1" i="1" dirty="0" err="1" smtClean="0"/>
              <a:t>Судова</a:t>
            </a:r>
            <a:r>
              <a:rPr lang="ru-RU" b="1" i="1" dirty="0" smtClean="0"/>
              <a:t> </a:t>
            </a:r>
            <a:r>
              <a:rPr lang="ru-RU" b="1" i="1" dirty="0" err="1" smtClean="0"/>
              <a:t>повістка</a:t>
            </a:r>
            <a:r>
              <a:rPr lang="ru-RU" b="1" i="1" dirty="0" smtClean="0"/>
              <a:t> повинна </a:t>
            </a:r>
            <a:r>
              <a:rPr lang="ru-RU" b="1" i="1" dirty="0" err="1" smtClean="0"/>
              <a:t>містити</a:t>
            </a:r>
            <a:r>
              <a:rPr lang="ru-RU" b="1" i="1" dirty="0" smtClean="0"/>
              <a:t> : </a:t>
            </a:r>
          </a:p>
          <a:p>
            <a:r>
              <a:rPr lang="ru-RU" dirty="0" err="1" smtClean="0"/>
              <a:t>ім’я</a:t>
            </a:r>
            <a:r>
              <a:rPr lang="ru-RU" dirty="0" smtClean="0"/>
              <a:t> </a:t>
            </a:r>
            <a:r>
              <a:rPr lang="ru-RU" dirty="0" err="1" smtClean="0"/>
              <a:t>фізичної</a:t>
            </a:r>
            <a:r>
              <a:rPr lang="ru-RU" dirty="0" smtClean="0"/>
              <a:t> особи </a:t>
            </a:r>
            <a:r>
              <a:rPr lang="ru-RU" dirty="0" err="1" smtClean="0"/>
              <a:t>чи</a:t>
            </a:r>
            <a:r>
              <a:rPr lang="ru-RU" dirty="0" smtClean="0"/>
              <a:t> </a:t>
            </a:r>
            <a:r>
              <a:rPr lang="ru-RU" dirty="0" err="1" smtClean="0"/>
              <a:t>найменування</a:t>
            </a:r>
            <a:r>
              <a:rPr lang="ru-RU" dirty="0" smtClean="0"/>
              <a:t> </a:t>
            </a:r>
            <a:r>
              <a:rPr lang="ru-RU" dirty="0" err="1" smtClean="0"/>
              <a:t>юридичної</a:t>
            </a:r>
            <a:r>
              <a:rPr lang="ru-RU" dirty="0" smtClean="0"/>
              <a:t> </a:t>
            </a:r>
            <a:r>
              <a:rPr lang="ru-RU" dirty="0" err="1" smtClean="0"/>
              <a:t>особи</a:t>
            </a:r>
            <a:r>
              <a:rPr lang="ru-RU" dirty="0" smtClean="0"/>
              <a:t>, </a:t>
            </a:r>
            <a:r>
              <a:rPr lang="ru-RU" dirty="0" err="1" smtClean="0"/>
              <a:t>якій</a:t>
            </a:r>
            <a:r>
              <a:rPr lang="ru-RU" dirty="0" smtClean="0"/>
              <a:t> </a:t>
            </a:r>
            <a:r>
              <a:rPr lang="ru-RU" dirty="0" err="1" smtClean="0"/>
              <a:t>адресується</a:t>
            </a:r>
            <a:r>
              <a:rPr lang="ru-RU" dirty="0" smtClean="0"/>
              <a:t> </a:t>
            </a:r>
            <a:r>
              <a:rPr lang="ru-RU" dirty="0" err="1" smtClean="0"/>
              <a:t>повістка</a:t>
            </a:r>
            <a:r>
              <a:rPr lang="ru-RU" dirty="0" smtClean="0"/>
              <a:t>; </a:t>
            </a:r>
          </a:p>
          <a:p>
            <a:r>
              <a:rPr lang="ru-RU" dirty="0" err="1" smtClean="0"/>
              <a:t>найменування</a:t>
            </a:r>
            <a:r>
              <a:rPr lang="ru-RU" dirty="0" smtClean="0"/>
              <a:t> </a:t>
            </a:r>
            <a:r>
              <a:rPr lang="ru-RU" dirty="0" smtClean="0"/>
              <a:t>та адресу суду; </a:t>
            </a:r>
          </a:p>
          <a:p>
            <a:r>
              <a:rPr lang="ru-RU" dirty="0" err="1" smtClean="0"/>
              <a:t>зазначення</a:t>
            </a:r>
            <a:r>
              <a:rPr lang="ru-RU" dirty="0" smtClean="0"/>
              <a:t> </a:t>
            </a:r>
            <a:r>
              <a:rPr lang="ru-RU" dirty="0" err="1" smtClean="0"/>
              <a:t>місця</a:t>
            </a:r>
            <a:r>
              <a:rPr lang="ru-RU" dirty="0" smtClean="0"/>
              <a:t>, дня </a:t>
            </a:r>
            <a:r>
              <a:rPr lang="ru-RU" dirty="0" err="1" smtClean="0"/>
              <a:t>і</a:t>
            </a:r>
            <a:r>
              <a:rPr lang="ru-RU" dirty="0" smtClean="0"/>
              <a:t> часу явки за </a:t>
            </a:r>
            <a:r>
              <a:rPr lang="ru-RU" dirty="0" err="1" smtClean="0"/>
              <a:t>викликом</a:t>
            </a:r>
            <a:r>
              <a:rPr lang="ru-RU" dirty="0" smtClean="0"/>
              <a:t>; </a:t>
            </a:r>
          </a:p>
          <a:p>
            <a:r>
              <a:rPr lang="ru-RU" dirty="0" err="1" smtClean="0"/>
              <a:t>назву</a:t>
            </a:r>
            <a:r>
              <a:rPr lang="ru-RU" dirty="0" smtClean="0"/>
              <a:t> </a:t>
            </a:r>
            <a:r>
              <a:rPr lang="ru-RU" dirty="0" err="1" smtClean="0"/>
              <a:t>справи</a:t>
            </a:r>
            <a:r>
              <a:rPr lang="ru-RU" dirty="0" smtClean="0"/>
              <a:t>, за </a:t>
            </a:r>
            <a:r>
              <a:rPr lang="ru-RU" dirty="0" err="1" smtClean="0"/>
              <a:t>якою</a:t>
            </a:r>
            <a:r>
              <a:rPr lang="ru-RU" dirty="0" smtClean="0"/>
              <a:t> </a:t>
            </a:r>
            <a:r>
              <a:rPr lang="ru-RU" dirty="0" err="1" smtClean="0"/>
              <a:t>робиться</a:t>
            </a:r>
            <a:r>
              <a:rPr lang="ru-RU" dirty="0" smtClean="0"/>
              <a:t> </a:t>
            </a:r>
            <a:r>
              <a:rPr lang="ru-RU" dirty="0" err="1" smtClean="0"/>
              <a:t>виклик</a:t>
            </a:r>
            <a:r>
              <a:rPr lang="ru-RU" dirty="0" smtClean="0"/>
              <a:t>; </a:t>
            </a:r>
          </a:p>
          <a:p>
            <a:r>
              <a:rPr lang="ru-RU" dirty="0" err="1" smtClean="0"/>
              <a:t>зазначення</a:t>
            </a:r>
            <a:r>
              <a:rPr lang="ru-RU" dirty="0" smtClean="0"/>
              <a:t>, в </a:t>
            </a:r>
            <a:r>
              <a:rPr lang="ru-RU" dirty="0" err="1" smtClean="0"/>
              <a:t>якості</a:t>
            </a:r>
            <a:r>
              <a:rPr lang="ru-RU" dirty="0" smtClean="0"/>
              <a:t> кого </a:t>
            </a:r>
            <a:r>
              <a:rPr lang="ru-RU" dirty="0" err="1" smtClean="0"/>
              <a:t>викликається</a:t>
            </a:r>
            <a:r>
              <a:rPr lang="ru-RU" dirty="0" smtClean="0"/>
              <a:t> особа (як </a:t>
            </a:r>
            <a:r>
              <a:rPr lang="ru-RU" dirty="0" err="1" smtClean="0"/>
              <a:t>позивач</a:t>
            </a:r>
            <a:r>
              <a:rPr lang="ru-RU" dirty="0" smtClean="0"/>
              <a:t>, </a:t>
            </a:r>
            <a:r>
              <a:rPr lang="ru-RU" dirty="0" err="1" smtClean="0"/>
              <a:t>відповідач</a:t>
            </a:r>
            <a:r>
              <a:rPr lang="ru-RU" dirty="0" smtClean="0"/>
              <a:t>, </a:t>
            </a:r>
            <a:r>
              <a:rPr lang="ru-RU" dirty="0" err="1" smtClean="0"/>
              <a:t>третя</a:t>
            </a:r>
            <a:r>
              <a:rPr lang="ru-RU" dirty="0" smtClean="0"/>
              <a:t> особа, </a:t>
            </a:r>
            <a:r>
              <a:rPr lang="ru-RU" dirty="0" err="1" smtClean="0"/>
              <a:t>свідок</a:t>
            </a:r>
            <a:r>
              <a:rPr lang="ru-RU" dirty="0" smtClean="0"/>
              <a:t>, </a:t>
            </a:r>
            <a:r>
              <a:rPr lang="ru-RU" dirty="0" err="1" smtClean="0"/>
              <a:t>експерт</a:t>
            </a:r>
            <a:r>
              <a:rPr lang="ru-RU" dirty="0" smtClean="0"/>
              <a:t>, </a:t>
            </a:r>
            <a:r>
              <a:rPr lang="ru-RU" dirty="0" err="1" smtClean="0"/>
              <a:t>спеціаліст</a:t>
            </a:r>
            <a:r>
              <a:rPr lang="ru-RU" dirty="0" smtClean="0"/>
              <a:t>, </a:t>
            </a:r>
            <a:r>
              <a:rPr lang="ru-RU" dirty="0" err="1" smtClean="0"/>
              <a:t>перекладач</a:t>
            </a:r>
            <a:r>
              <a:rPr lang="ru-RU" dirty="0" smtClean="0"/>
              <a:t>); </a:t>
            </a:r>
          </a:p>
          <a:p>
            <a:r>
              <a:rPr lang="ru-RU" dirty="0" err="1" smtClean="0"/>
              <a:t>зазначення</a:t>
            </a:r>
            <a:r>
              <a:rPr lang="ru-RU" dirty="0" smtClean="0"/>
              <a:t>, </a:t>
            </a:r>
            <a:r>
              <a:rPr lang="ru-RU" dirty="0" err="1" smtClean="0"/>
              <a:t>чи</a:t>
            </a:r>
            <a:r>
              <a:rPr lang="ru-RU" dirty="0" smtClean="0"/>
              <a:t> </a:t>
            </a:r>
            <a:r>
              <a:rPr lang="ru-RU" dirty="0" err="1" smtClean="0"/>
              <a:t>викликається</a:t>
            </a:r>
            <a:r>
              <a:rPr lang="ru-RU" dirty="0" smtClean="0"/>
              <a:t> особа в </a:t>
            </a:r>
            <a:r>
              <a:rPr lang="ru-RU" dirty="0" err="1" smtClean="0"/>
              <a:t>судове</a:t>
            </a:r>
            <a:r>
              <a:rPr lang="ru-RU" dirty="0" smtClean="0"/>
              <a:t> </a:t>
            </a:r>
            <a:r>
              <a:rPr lang="ru-RU" dirty="0" err="1" smtClean="0"/>
              <a:t>засідання</a:t>
            </a:r>
            <a:r>
              <a:rPr lang="ru-RU" dirty="0" smtClean="0"/>
              <a:t> </a:t>
            </a:r>
            <a:r>
              <a:rPr lang="ru-RU" dirty="0" err="1" smtClean="0"/>
              <a:t>чи</a:t>
            </a:r>
            <a:r>
              <a:rPr lang="ru-RU" dirty="0" smtClean="0"/>
              <a:t> у </a:t>
            </a:r>
            <a:r>
              <a:rPr lang="ru-RU" dirty="0" err="1" smtClean="0"/>
              <a:t>попереднє</a:t>
            </a:r>
            <a:r>
              <a:rPr lang="ru-RU" dirty="0" smtClean="0"/>
              <a:t> </a:t>
            </a:r>
            <a:r>
              <a:rPr lang="ru-RU" dirty="0" err="1" smtClean="0"/>
              <a:t>судове</a:t>
            </a:r>
            <a:r>
              <a:rPr lang="ru-RU" dirty="0" smtClean="0"/>
              <a:t> </a:t>
            </a:r>
            <a:r>
              <a:rPr lang="ru-RU" dirty="0" err="1" smtClean="0"/>
              <a:t>засідання</a:t>
            </a:r>
            <a:r>
              <a:rPr lang="ru-RU" dirty="0" smtClean="0"/>
              <a:t>, а у </a:t>
            </a:r>
            <a:r>
              <a:rPr lang="ru-RU" dirty="0" err="1" smtClean="0"/>
              <a:t>разі</a:t>
            </a:r>
            <a:r>
              <a:rPr lang="ru-RU" dirty="0" smtClean="0"/>
              <a:t> повторного </a:t>
            </a:r>
            <a:r>
              <a:rPr lang="ru-RU" dirty="0" err="1" smtClean="0"/>
              <a:t>виклику</a:t>
            </a:r>
            <a:r>
              <a:rPr lang="ru-RU" dirty="0" smtClean="0"/>
              <a:t> </a:t>
            </a:r>
            <a:r>
              <a:rPr lang="ru-RU" dirty="0" err="1" smtClean="0"/>
              <a:t>сторони</a:t>
            </a:r>
            <a:r>
              <a:rPr lang="ru-RU" dirty="0" smtClean="0"/>
              <a:t> у </a:t>
            </a:r>
            <a:r>
              <a:rPr lang="ru-RU" dirty="0" err="1" smtClean="0"/>
              <a:t>зв’язку</a:t>
            </a:r>
            <a:r>
              <a:rPr lang="ru-RU" dirty="0" smtClean="0"/>
              <a:t> </a:t>
            </a:r>
            <a:r>
              <a:rPr lang="ru-RU" dirty="0" err="1" smtClean="0"/>
              <a:t>з</a:t>
            </a:r>
            <a:r>
              <a:rPr lang="ru-RU" dirty="0" smtClean="0"/>
              <a:t> </a:t>
            </a:r>
            <a:r>
              <a:rPr lang="ru-RU" dirty="0" err="1" smtClean="0"/>
              <a:t>необхідністю</a:t>
            </a:r>
            <a:r>
              <a:rPr lang="ru-RU" dirty="0" smtClean="0"/>
              <a:t> </a:t>
            </a:r>
            <a:r>
              <a:rPr lang="ru-RU" dirty="0" err="1" smtClean="0"/>
              <a:t>дати</a:t>
            </a:r>
            <a:r>
              <a:rPr lang="ru-RU" dirty="0" smtClean="0"/>
              <a:t> </a:t>
            </a:r>
            <a:r>
              <a:rPr lang="ru-RU" dirty="0" err="1" smtClean="0"/>
              <a:t>особисті</a:t>
            </a:r>
            <a:r>
              <a:rPr lang="ru-RU" dirty="0" smtClean="0"/>
              <a:t> </a:t>
            </a:r>
            <a:r>
              <a:rPr lang="ru-RU" dirty="0" err="1" smtClean="0"/>
              <a:t>пояснення</a:t>
            </a:r>
            <a:r>
              <a:rPr lang="ru-RU" dirty="0" smtClean="0"/>
              <a:t> </a:t>
            </a:r>
            <a:r>
              <a:rPr lang="ru-RU" i="1" dirty="0" smtClean="0"/>
              <a:t>– про потребу </a:t>
            </a:r>
            <a:r>
              <a:rPr lang="ru-RU" i="1" dirty="0" err="1" smtClean="0"/>
              <a:t>дати</a:t>
            </a:r>
            <a:r>
              <a:rPr lang="ru-RU" i="1" dirty="0" smtClean="0"/>
              <a:t> </a:t>
            </a:r>
            <a:r>
              <a:rPr lang="ru-RU" i="1" dirty="0" err="1" smtClean="0"/>
              <a:t>особисті</a:t>
            </a:r>
            <a:r>
              <a:rPr lang="ru-RU" i="1" dirty="0" smtClean="0"/>
              <a:t> </a:t>
            </a:r>
            <a:r>
              <a:rPr lang="ru-RU" i="1" dirty="0" err="1" smtClean="0"/>
              <a:t>пояснення</a:t>
            </a:r>
            <a:r>
              <a:rPr lang="ru-RU" i="1" dirty="0" smtClean="0"/>
              <a:t>; </a:t>
            </a:r>
          </a:p>
          <a:p>
            <a:r>
              <a:rPr lang="ru-RU" dirty="0" smtClean="0"/>
              <a:t>у </a:t>
            </a:r>
            <a:r>
              <a:rPr lang="ru-RU" dirty="0" err="1" smtClean="0"/>
              <a:t>разі</a:t>
            </a:r>
            <a:r>
              <a:rPr lang="ru-RU" dirty="0" smtClean="0"/>
              <a:t> </a:t>
            </a:r>
            <a:r>
              <a:rPr lang="ru-RU" dirty="0" err="1" smtClean="0"/>
              <a:t>необхідності</a:t>
            </a:r>
            <a:r>
              <a:rPr lang="ru-RU" dirty="0" smtClean="0"/>
              <a:t> </a:t>
            </a:r>
            <a:r>
              <a:rPr lang="ru-RU" i="1" dirty="0" smtClean="0"/>
              <a:t>– </a:t>
            </a:r>
            <a:r>
              <a:rPr lang="ru-RU" i="1" dirty="0" err="1" smtClean="0"/>
              <a:t>пропозицію</a:t>
            </a:r>
            <a:r>
              <a:rPr lang="ru-RU" i="1" dirty="0" smtClean="0"/>
              <a:t> </a:t>
            </a:r>
            <a:r>
              <a:rPr lang="ru-RU" i="1" dirty="0" err="1" smtClean="0"/>
              <a:t>особі</a:t>
            </a:r>
            <a:r>
              <a:rPr lang="ru-RU" i="1" dirty="0" smtClean="0"/>
              <a:t>, яка </a:t>
            </a:r>
            <a:r>
              <a:rPr lang="ru-RU" i="1" dirty="0" err="1" smtClean="0"/>
              <a:t>бере</a:t>
            </a:r>
            <a:r>
              <a:rPr lang="ru-RU" i="1" dirty="0" smtClean="0"/>
              <a:t> участь у </a:t>
            </a:r>
            <a:r>
              <a:rPr lang="ru-RU" i="1" dirty="0" err="1" smtClean="0"/>
              <a:t>справі</a:t>
            </a:r>
            <a:r>
              <a:rPr lang="ru-RU" i="1" dirty="0" smtClean="0"/>
              <a:t>, подати </a:t>
            </a:r>
            <a:r>
              <a:rPr lang="ru-RU" i="1" dirty="0" err="1" smtClean="0"/>
              <a:t>всі</a:t>
            </a:r>
            <a:r>
              <a:rPr lang="ru-RU" i="1" dirty="0" smtClean="0"/>
              <a:t> </a:t>
            </a:r>
            <a:r>
              <a:rPr lang="ru-RU" i="1" dirty="0" err="1" smtClean="0"/>
              <a:t>раніше</a:t>
            </a:r>
            <a:r>
              <a:rPr lang="ru-RU" i="1" dirty="0" smtClean="0"/>
              <a:t> </a:t>
            </a:r>
            <a:r>
              <a:rPr lang="ru-RU" i="1" dirty="0" err="1" smtClean="0"/>
              <a:t>неподані</a:t>
            </a:r>
            <a:r>
              <a:rPr lang="ru-RU" i="1" dirty="0" smtClean="0"/>
              <a:t> </a:t>
            </a:r>
            <a:r>
              <a:rPr lang="ru-RU" i="1" dirty="0" err="1" smtClean="0"/>
              <a:t>докази</a:t>
            </a:r>
            <a:r>
              <a:rPr lang="ru-RU" i="1" dirty="0" smtClean="0"/>
              <a:t>; </a:t>
            </a:r>
          </a:p>
          <a:p>
            <a:r>
              <a:rPr lang="ru-RU" dirty="0" err="1" smtClean="0"/>
              <a:t>зазначення</a:t>
            </a:r>
            <a:r>
              <a:rPr lang="ru-RU" dirty="0" smtClean="0"/>
              <a:t> </a:t>
            </a:r>
            <a:r>
              <a:rPr lang="ru-RU" dirty="0" err="1" smtClean="0"/>
              <a:t>обов’язку</a:t>
            </a:r>
            <a:r>
              <a:rPr lang="ru-RU" dirty="0" smtClean="0"/>
              <a:t> особи, яка одержала </a:t>
            </a:r>
            <a:r>
              <a:rPr lang="ru-RU" dirty="0" err="1" smtClean="0"/>
              <a:t>судову</a:t>
            </a:r>
            <a:r>
              <a:rPr lang="ru-RU" dirty="0" smtClean="0"/>
              <a:t> </a:t>
            </a:r>
            <a:r>
              <a:rPr lang="ru-RU" dirty="0" err="1" smtClean="0"/>
              <a:t>повістку</a:t>
            </a:r>
            <a:r>
              <a:rPr lang="ru-RU" dirty="0" smtClean="0"/>
              <a:t> у </a:t>
            </a:r>
            <a:r>
              <a:rPr lang="ru-RU" dirty="0" err="1" smtClean="0"/>
              <a:t>зв’язку</a:t>
            </a:r>
            <a:r>
              <a:rPr lang="ru-RU" dirty="0" smtClean="0"/>
              <a:t> </a:t>
            </a:r>
            <a:r>
              <a:rPr lang="ru-RU" dirty="0" err="1" smtClean="0"/>
              <a:t>з</a:t>
            </a:r>
            <a:r>
              <a:rPr lang="ru-RU" dirty="0" smtClean="0"/>
              <a:t> </a:t>
            </a:r>
            <a:r>
              <a:rPr lang="ru-RU" dirty="0" err="1" smtClean="0"/>
              <a:t>відсутністю</a:t>
            </a:r>
            <a:r>
              <a:rPr lang="ru-RU" dirty="0" smtClean="0"/>
              <a:t> адресата, за </a:t>
            </a:r>
            <a:r>
              <a:rPr lang="ru-RU" dirty="0" err="1" smtClean="0"/>
              <a:t>першої</a:t>
            </a:r>
            <a:r>
              <a:rPr lang="ru-RU" dirty="0" smtClean="0"/>
              <a:t> </a:t>
            </a:r>
            <a:r>
              <a:rPr lang="ru-RU" dirty="0" err="1" smtClean="0"/>
              <a:t>можливості</a:t>
            </a:r>
            <a:r>
              <a:rPr lang="ru-RU" dirty="0" smtClean="0"/>
              <a:t> </a:t>
            </a:r>
            <a:r>
              <a:rPr lang="ru-RU" dirty="0" err="1" smtClean="0"/>
              <a:t>вручити</a:t>
            </a:r>
            <a:r>
              <a:rPr lang="ru-RU" dirty="0" smtClean="0"/>
              <a:t> </a:t>
            </a:r>
            <a:r>
              <a:rPr lang="ru-RU" dirty="0" err="1" smtClean="0"/>
              <a:t>її</a:t>
            </a:r>
            <a:r>
              <a:rPr lang="ru-RU" dirty="0" smtClean="0"/>
              <a:t> адресату; </a:t>
            </a:r>
          </a:p>
          <a:p>
            <a:r>
              <a:rPr lang="ru-RU" dirty="0" err="1" smtClean="0"/>
              <a:t>роз’яснення</a:t>
            </a:r>
            <a:r>
              <a:rPr lang="ru-RU" dirty="0" smtClean="0"/>
              <a:t> </a:t>
            </a:r>
            <a:r>
              <a:rPr lang="ru-RU" dirty="0" smtClean="0"/>
              <a:t>про </a:t>
            </a:r>
            <a:r>
              <a:rPr lang="ru-RU" dirty="0" err="1" smtClean="0"/>
              <a:t>наслідки</a:t>
            </a:r>
            <a:r>
              <a:rPr lang="ru-RU" dirty="0" smtClean="0"/>
              <a:t> неявки </a:t>
            </a:r>
            <a:r>
              <a:rPr lang="ru-RU" dirty="0" err="1" smtClean="0"/>
              <a:t>залежно</a:t>
            </a:r>
            <a:r>
              <a:rPr lang="ru-RU" dirty="0" smtClean="0"/>
              <a:t> </a:t>
            </a:r>
            <a:r>
              <a:rPr lang="ru-RU" dirty="0" err="1" smtClean="0"/>
              <a:t>від</a:t>
            </a:r>
            <a:r>
              <a:rPr lang="ru-RU" dirty="0" smtClean="0"/>
              <a:t> </a:t>
            </a:r>
            <a:r>
              <a:rPr lang="ru-RU" dirty="0" err="1" smtClean="0"/>
              <a:t>процесуального</a:t>
            </a:r>
            <a:r>
              <a:rPr lang="ru-RU" dirty="0" smtClean="0"/>
              <a:t> статусу особи, яка </a:t>
            </a:r>
            <a:r>
              <a:rPr lang="ru-RU" dirty="0" err="1" smtClean="0"/>
              <a:t>викликається</a:t>
            </a:r>
            <a:r>
              <a:rPr lang="ru-RU" dirty="0" smtClean="0"/>
              <a:t> (</a:t>
            </a:r>
            <a:r>
              <a:rPr lang="ru-RU" dirty="0" err="1" smtClean="0"/>
              <a:t>накладення</a:t>
            </a:r>
            <a:r>
              <a:rPr lang="ru-RU" dirty="0" smtClean="0"/>
              <a:t> штрафу, </a:t>
            </a:r>
            <a:r>
              <a:rPr lang="ru-RU" dirty="0" err="1" smtClean="0"/>
              <a:t>примусовий</a:t>
            </a:r>
            <a:r>
              <a:rPr lang="ru-RU" dirty="0" smtClean="0"/>
              <a:t> </a:t>
            </a:r>
            <a:r>
              <a:rPr lang="ru-RU" dirty="0" err="1" smtClean="0"/>
              <a:t>привід</a:t>
            </a:r>
            <a:r>
              <a:rPr lang="ru-RU" dirty="0" smtClean="0"/>
              <a:t>, </a:t>
            </a:r>
            <a:r>
              <a:rPr lang="ru-RU" dirty="0" err="1" smtClean="0"/>
              <a:t>розгляд</a:t>
            </a:r>
            <a:r>
              <a:rPr lang="ru-RU" dirty="0" smtClean="0"/>
              <a:t> </a:t>
            </a:r>
            <a:r>
              <a:rPr lang="ru-RU" dirty="0" err="1" smtClean="0"/>
              <a:t>справи</a:t>
            </a:r>
            <a:r>
              <a:rPr lang="ru-RU" dirty="0" smtClean="0"/>
              <a:t> за </a:t>
            </a:r>
            <a:r>
              <a:rPr lang="ru-RU" dirty="0" err="1" smtClean="0"/>
              <a:t>відсутності</a:t>
            </a:r>
            <a:r>
              <a:rPr lang="ru-RU" dirty="0" smtClean="0"/>
              <a:t>, </a:t>
            </a:r>
            <a:r>
              <a:rPr lang="ru-RU" dirty="0" err="1" smtClean="0"/>
              <a:t>залишення</a:t>
            </a:r>
            <a:r>
              <a:rPr lang="ru-RU" dirty="0" smtClean="0"/>
              <a:t> заяви без </a:t>
            </a:r>
            <a:r>
              <a:rPr lang="ru-RU" dirty="0" err="1" smtClean="0"/>
              <a:t>розгляду</a:t>
            </a:r>
            <a:r>
              <a:rPr lang="ru-RU" dirty="0" smtClean="0"/>
              <a:t>), </a:t>
            </a:r>
            <a:r>
              <a:rPr lang="ru-RU" dirty="0" err="1" smtClean="0"/>
              <a:t>і</a:t>
            </a:r>
            <a:r>
              <a:rPr lang="ru-RU" dirty="0" smtClean="0"/>
              <a:t> про </a:t>
            </a:r>
            <a:r>
              <a:rPr lang="ru-RU" dirty="0" err="1" smtClean="0"/>
              <a:t>обов’язок</a:t>
            </a:r>
            <a:r>
              <a:rPr lang="ru-RU" dirty="0" smtClean="0"/>
              <a:t> </a:t>
            </a:r>
            <a:r>
              <a:rPr lang="ru-RU" dirty="0" err="1" smtClean="0"/>
              <a:t>повідомити</a:t>
            </a:r>
            <a:r>
              <a:rPr lang="ru-RU" dirty="0" smtClean="0"/>
              <a:t> суд про причини неявки. </a:t>
            </a:r>
            <a:br>
              <a:rPr lang="ru-RU" dirty="0" smtClean="0"/>
            </a:b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606" y="658368"/>
            <a:ext cx="8795850" cy="1320800"/>
          </a:xfrm>
        </p:spPr>
        <p:txBody>
          <a:bodyPr>
            <a:normAutofit/>
          </a:bodyPr>
          <a:lstStyle/>
          <a:p>
            <a:pPr algn="just"/>
            <a:r>
              <a:rPr lang="ru-RU" sz="2400" dirty="0" smtClean="0"/>
              <a:t>Особи, </a:t>
            </a:r>
            <a:r>
              <a:rPr lang="ru-RU" sz="2400" dirty="0" err="1" smtClean="0"/>
              <a:t>які</a:t>
            </a:r>
            <a:r>
              <a:rPr lang="ru-RU" sz="2400" dirty="0" smtClean="0"/>
              <a:t> </a:t>
            </a:r>
            <a:r>
              <a:rPr lang="ru-RU" sz="2400" dirty="0" err="1" smtClean="0"/>
              <a:t>беруть</a:t>
            </a:r>
            <a:r>
              <a:rPr lang="ru-RU" sz="2400" dirty="0" smtClean="0"/>
              <a:t> участь у </a:t>
            </a:r>
            <a:r>
              <a:rPr lang="ru-RU" sz="2400" dirty="0" err="1" smtClean="0"/>
              <a:t>справі</a:t>
            </a:r>
            <a:r>
              <a:rPr lang="ru-RU" sz="2400" dirty="0" smtClean="0"/>
              <a:t>, а </a:t>
            </a:r>
            <a:r>
              <a:rPr lang="ru-RU" sz="2400" dirty="0" err="1" smtClean="0"/>
              <a:t>також</a:t>
            </a:r>
            <a:r>
              <a:rPr lang="ru-RU" sz="2400" dirty="0" smtClean="0"/>
              <a:t> </a:t>
            </a:r>
            <a:r>
              <a:rPr lang="ru-RU" sz="2400" dirty="0" err="1" smtClean="0"/>
              <a:t>свідки</a:t>
            </a:r>
            <a:r>
              <a:rPr lang="ru-RU" sz="2400" dirty="0" smtClean="0"/>
              <a:t>, </a:t>
            </a:r>
            <a:r>
              <a:rPr lang="ru-RU" sz="2400" dirty="0" err="1" smtClean="0"/>
              <a:t>експерти</a:t>
            </a:r>
            <a:r>
              <a:rPr lang="ru-RU" sz="2400" dirty="0" smtClean="0"/>
              <a:t>, </a:t>
            </a:r>
            <a:r>
              <a:rPr lang="ru-RU" sz="2400" dirty="0" err="1" smtClean="0"/>
              <a:t>спеціалісти</a:t>
            </a:r>
            <a:r>
              <a:rPr lang="ru-RU" sz="2400" dirty="0" smtClean="0"/>
              <a:t> </a:t>
            </a:r>
            <a:r>
              <a:rPr lang="ru-RU" sz="2400" dirty="0" err="1" smtClean="0"/>
              <a:t>і</a:t>
            </a:r>
            <a:r>
              <a:rPr lang="ru-RU" sz="2400" dirty="0" smtClean="0"/>
              <a:t> </a:t>
            </a:r>
            <a:r>
              <a:rPr lang="ru-RU" sz="2400" dirty="0" err="1" smtClean="0"/>
              <a:t>перекладачі</a:t>
            </a:r>
            <a:r>
              <a:rPr lang="ru-RU" sz="2400" dirty="0" smtClean="0"/>
              <a:t> </a:t>
            </a:r>
            <a:r>
              <a:rPr lang="ru-RU" sz="2400" dirty="0" err="1" smtClean="0"/>
              <a:t>можуть</a:t>
            </a:r>
            <a:r>
              <a:rPr lang="ru-RU" sz="2400" dirty="0" smtClean="0"/>
              <a:t> бути </a:t>
            </a:r>
            <a:r>
              <a:rPr lang="ru-RU" sz="2400" dirty="0" err="1" smtClean="0"/>
              <a:t>повідомлені</a:t>
            </a:r>
            <a:r>
              <a:rPr lang="ru-RU" sz="2400" dirty="0" smtClean="0"/>
              <a:t> </a:t>
            </a:r>
            <a:r>
              <a:rPr lang="ru-RU" sz="2400" dirty="0" err="1" smtClean="0"/>
              <a:t>або</a:t>
            </a:r>
            <a:r>
              <a:rPr lang="ru-RU" sz="2400" dirty="0" smtClean="0"/>
              <a:t> </a:t>
            </a:r>
            <a:r>
              <a:rPr lang="ru-RU" sz="2400" dirty="0" err="1" smtClean="0"/>
              <a:t>викликані</a:t>
            </a:r>
            <a:r>
              <a:rPr lang="ru-RU" sz="2400" dirty="0" smtClean="0"/>
              <a:t> в суд :</a:t>
            </a:r>
            <a:endParaRPr lang="ru-RU" sz="2400" dirty="0"/>
          </a:p>
        </p:txBody>
      </p:sp>
      <p:sp>
        <p:nvSpPr>
          <p:cNvPr id="3" name="Содержимое 2"/>
          <p:cNvSpPr>
            <a:spLocks noGrp="1"/>
          </p:cNvSpPr>
          <p:nvPr>
            <p:ph idx="1"/>
          </p:nvPr>
        </p:nvSpPr>
        <p:spPr>
          <a:xfrm>
            <a:off x="658368" y="1706880"/>
            <a:ext cx="8705088" cy="4901183"/>
          </a:xfrm>
        </p:spPr>
        <p:txBody>
          <a:bodyPr>
            <a:normAutofit/>
          </a:bodyPr>
          <a:lstStyle/>
          <a:p>
            <a:endParaRPr lang="ru-RU" dirty="0" smtClean="0"/>
          </a:p>
          <a:p>
            <a:r>
              <a:rPr lang="ru-RU" dirty="0" err="1" smtClean="0"/>
              <a:t>поштою</a:t>
            </a:r>
            <a:r>
              <a:rPr lang="ru-RU" dirty="0" smtClean="0"/>
              <a:t> – </a:t>
            </a:r>
            <a:r>
              <a:rPr lang="ru-RU" dirty="0" err="1" smtClean="0"/>
              <a:t>рекомендованим</a:t>
            </a:r>
            <a:r>
              <a:rPr lang="ru-RU" dirty="0" smtClean="0"/>
              <a:t> листом </a:t>
            </a:r>
            <a:r>
              <a:rPr lang="ru-RU" dirty="0" err="1" smtClean="0"/>
              <a:t>із</a:t>
            </a:r>
            <a:r>
              <a:rPr lang="ru-RU" dirty="0" smtClean="0"/>
              <a:t> </a:t>
            </a:r>
            <a:r>
              <a:rPr lang="ru-RU" dirty="0" err="1" smtClean="0"/>
              <a:t>повідомленням</a:t>
            </a:r>
            <a:r>
              <a:rPr lang="ru-RU" dirty="0" smtClean="0"/>
              <a:t>; </a:t>
            </a:r>
          </a:p>
          <a:p>
            <a:r>
              <a:rPr lang="ru-RU" dirty="0" smtClean="0"/>
              <a:t>через </a:t>
            </a:r>
            <a:r>
              <a:rPr lang="ru-RU" dirty="0" err="1" smtClean="0"/>
              <a:t>кур’єрів</a:t>
            </a:r>
            <a:r>
              <a:rPr lang="ru-RU" dirty="0" smtClean="0"/>
              <a:t> за </a:t>
            </a:r>
            <a:r>
              <a:rPr lang="ru-RU" dirty="0" err="1" smtClean="0"/>
              <a:t>адресою</a:t>
            </a:r>
            <a:r>
              <a:rPr lang="ru-RU" dirty="0" smtClean="0"/>
              <a:t>, </a:t>
            </a:r>
            <a:r>
              <a:rPr lang="ru-RU" dirty="0" err="1" smtClean="0"/>
              <a:t>зазначеною</a:t>
            </a:r>
            <a:r>
              <a:rPr lang="ru-RU" dirty="0" smtClean="0"/>
              <a:t> стороною </a:t>
            </a:r>
            <a:r>
              <a:rPr lang="ru-RU" dirty="0" err="1" smtClean="0"/>
              <a:t>чи</a:t>
            </a:r>
            <a:r>
              <a:rPr lang="ru-RU" dirty="0" smtClean="0"/>
              <a:t> </a:t>
            </a:r>
            <a:r>
              <a:rPr lang="ru-RU" dirty="0" err="1" smtClean="0"/>
              <a:t>іншою</a:t>
            </a:r>
            <a:r>
              <a:rPr lang="ru-RU" dirty="0" smtClean="0"/>
              <a:t> особою, яка </a:t>
            </a:r>
            <a:r>
              <a:rPr lang="ru-RU" dirty="0" err="1" smtClean="0"/>
              <a:t>бере</a:t>
            </a:r>
            <a:r>
              <a:rPr lang="ru-RU" dirty="0" smtClean="0"/>
              <a:t> участь у </a:t>
            </a:r>
            <a:r>
              <a:rPr lang="ru-RU" dirty="0" err="1" smtClean="0"/>
              <a:t>справі</a:t>
            </a:r>
            <a:r>
              <a:rPr lang="ru-RU" dirty="0" smtClean="0"/>
              <a:t>; </a:t>
            </a:r>
          </a:p>
          <a:p>
            <a:r>
              <a:rPr lang="ru-RU" dirty="0" err="1" smtClean="0"/>
              <a:t>судовим</a:t>
            </a:r>
            <a:r>
              <a:rPr lang="ru-RU" dirty="0" smtClean="0"/>
              <a:t> </a:t>
            </a:r>
            <a:r>
              <a:rPr lang="ru-RU" dirty="0" err="1" smtClean="0"/>
              <a:t>розпорядником</a:t>
            </a:r>
            <a:r>
              <a:rPr lang="ru-RU" dirty="0" smtClean="0"/>
              <a:t> </a:t>
            </a:r>
            <a:r>
              <a:rPr lang="ru-RU" dirty="0" smtClean="0"/>
              <a:t>, </a:t>
            </a:r>
            <a:r>
              <a:rPr lang="ru-RU" dirty="0" err="1" smtClean="0"/>
              <a:t>помічником</a:t>
            </a:r>
            <a:r>
              <a:rPr lang="ru-RU" dirty="0" smtClean="0"/>
              <a:t> </a:t>
            </a:r>
            <a:r>
              <a:rPr lang="ru-RU" dirty="0" err="1" smtClean="0"/>
              <a:t>судді</a:t>
            </a:r>
            <a:r>
              <a:rPr lang="ru-RU" dirty="0" smtClean="0"/>
              <a:t>; </a:t>
            </a:r>
          </a:p>
          <a:p>
            <a:r>
              <a:rPr lang="ru-RU" dirty="0" smtClean="0"/>
              <a:t>через </a:t>
            </a:r>
            <a:r>
              <a:rPr lang="ru-RU" dirty="0" smtClean="0"/>
              <a:t>сторону </a:t>
            </a:r>
            <a:r>
              <a:rPr lang="ru-RU" dirty="0" err="1" smtClean="0"/>
              <a:t>чи</a:t>
            </a:r>
            <a:r>
              <a:rPr lang="ru-RU" dirty="0" smtClean="0"/>
              <a:t> </a:t>
            </a:r>
            <a:r>
              <a:rPr lang="ru-RU" dirty="0" err="1" smtClean="0"/>
              <a:t>її</a:t>
            </a:r>
            <a:r>
              <a:rPr lang="ru-RU" dirty="0" smtClean="0"/>
              <a:t> </a:t>
            </a:r>
            <a:r>
              <a:rPr lang="ru-RU" dirty="0" err="1" smtClean="0"/>
              <a:t>представника</a:t>
            </a:r>
            <a:r>
              <a:rPr lang="ru-RU" dirty="0" smtClean="0"/>
              <a:t> за </a:t>
            </a:r>
            <a:r>
              <a:rPr lang="ru-RU" dirty="0" err="1" smtClean="0"/>
              <a:t>їх</a:t>
            </a:r>
            <a:r>
              <a:rPr lang="ru-RU" dirty="0" smtClean="0"/>
              <a:t> </a:t>
            </a:r>
            <a:r>
              <a:rPr lang="ru-RU" dirty="0" err="1" smtClean="0"/>
              <a:t>згодою</a:t>
            </a:r>
            <a:r>
              <a:rPr lang="ru-RU" dirty="0" smtClean="0"/>
              <a:t> для </a:t>
            </a:r>
            <a:r>
              <a:rPr lang="ru-RU" dirty="0" err="1" smtClean="0"/>
              <a:t>особистого</a:t>
            </a:r>
            <a:r>
              <a:rPr lang="ru-RU" dirty="0" smtClean="0"/>
              <a:t> </a:t>
            </a:r>
            <a:r>
              <a:rPr lang="ru-RU" dirty="0" err="1" smtClean="0"/>
              <a:t>вручення</a:t>
            </a:r>
            <a:r>
              <a:rPr lang="ru-RU" dirty="0" smtClean="0"/>
              <a:t> </a:t>
            </a:r>
            <a:r>
              <a:rPr lang="ru-RU" dirty="0" err="1" smtClean="0"/>
              <a:t>повістки</a:t>
            </a:r>
            <a:r>
              <a:rPr lang="ru-RU" dirty="0" smtClean="0"/>
              <a:t> </a:t>
            </a:r>
            <a:r>
              <a:rPr lang="ru-RU" dirty="0" err="1" smtClean="0"/>
              <a:t>або</a:t>
            </a:r>
            <a:r>
              <a:rPr lang="ru-RU" dirty="0" smtClean="0"/>
              <a:t> </a:t>
            </a:r>
            <a:r>
              <a:rPr lang="ru-RU" dirty="0" err="1" smtClean="0"/>
              <a:t>направлення</a:t>
            </a:r>
            <a:r>
              <a:rPr lang="ru-RU" dirty="0" smtClean="0"/>
              <a:t> </a:t>
            </a:r>
            <a:r>
              <a:rPr lang="ru-RU" dirty="0" err="1" smtClean="0"/>
              <a:t>її</a:t>
            </a:r>
            <a:r>
              <a:rPr lang="ru-RU" dirty="0" smtClean="0"/>
              <a:t> </a:t>
            </a:r>
            <a:r>
              <a:rPr lang="ru-RU" dirty="0" err="1" smtClean="0"/>
              <a:t>поштою</a:t>
            </a:r>
            <a:r>
              <a:rPr lang="ru-RU" dirty="0" smtClean="0"/>
              <a:t>; </a:t>
            </a:r>
          </a:p>
          <a:p>
            <a:r>
              <a:rPr lang="ru-RU" dirty="0" err="1" smtClean="0"/>
              <a:t>безпосередньо</a:t>
            </a:r>
            <a:r>
              <a:rPr lang="ru-RU" dirty="0" smtClean="0"/>
              <a:t> </a:t>
            </a:r>
            <a:r>
              <a:rPr lang="ru-RU" dirty="0" smtClean="0"/>
              <a:t>в </a:t>
            </a:r>
            <a:r>
              <a:rPr lang="ru-RU" dirty="0" err="1" smtClean="0"/>
              <a:t>суді</a:t>
            </a:r>
            <a:r>
              <a:rPr lang="ru-RU" dirty="0" smtClean="0"/>
              <a:t> у </a:t>
            </a:r>
            <a:r>
              <a:rPr lang="ru-RU" dirty="0" err="1" smtClean="0"/>
              <a:t>разі</a:t>
            </a:r>
            <a:r>
              <a:rPr lang="ru-RU" dirty="0" smtClean="0"/>
              <a:t> </a:t>
            </a:r>
            <a:r>
              <a:rPr lang="ru-RU" dirty="0" err="1" smtClean="0"/>
              <a:t>відкладення</a:t>
            </a:r>
            <a:r>
              <a:rPr lang="ru-RU" dirty="0" smtClean="0"/>
              <a:t> </a:t>
            </a:r>
            <a:r>
              <a:rPr lang="ru-RU" dirty="0" err="1" smtClean="0"/>
              <a:t>розгляду</a:t>
            </a:r>
            <a:r>
              <a:rPr lang="ru-RU" dirty="0" smtClean="0"/>
              <a:t> </a:t>
            </a:r>
            <a:r>
              <a:rPr lang="ru-RU" dirty="0" err="1" smtClean="0"/>
              <a:t>справи</a:t>
            </a:r>
            <a:r>
              <a:rPr lang="ru-RU" dirty="0" smtClean="0"/>
              <a:t> особам, </a:t>
            </a:r>
            <a:r>
              <a:rPr lang="ru-RU" dirty="0" err="1" smtClean="0"/>
              <a:t>які</a:t>
            </a:r>
            <a:r>
              <a:rPr lang="ru-RU" dirty="0" smtClean="0"/>
              <a:t> </a:t>
            </a:r>
            <a:r>
              <a:rPr lang="ru-RU" dirty="0" err="1" smtClean="0"/>
              <a:t>були</a:t>
            </a:r>
            <a:r>
              <a:rPr lang="ru-RU" dirty="0" smtClean="0"/>
              <a:t> </a:t>
            </a:r>
            <a:r>
              <a:rPr lang="ru-RU" dirty="0" err="1" smtClean="0"/>
              <a:t>присутніми</a:t>
            </a:r>
            <a:r>
              <a:rPr lang="ru-RU" dirty="0" smtClean="0"/>
              <a:t> у </a:t>
            </a:r>
            <a:r>
              <a:rPr lang="ru-RU" dirty="0" err="1" smtClean="0"/>
              <a:t>залі</a:t>
            </a:r>
            <a:r>
              <a:rPr lang="ru-RU" dirty="0" smtClean="0"/>
              <a:t> судового </a:t>
            </a:r>
            <a:r>
              <a:rPr lang="ru-RU" dirty="0" err="1" smtClean="0"/>
              <a:t>засідання</a:t>
            </a:r>
            <a:r>
              <a:rPr lang="ru-RU" dirty="0" smtClean="0"/>
              <a:t> </a:t>
            </a:r>
            <a:r>
              <a:rPr lang="ru-RU" dirty="0" smtClean="0"/>
              <a:t>: </a:t>
            </a:r>
            <a:r>
              <a:rPr lang="ru-RU" dirty="0" smtClean="0"/>
              <a:t>шляхом </a:t>
            </a:r>
            <a:r>
              <a:rPr lang="ru-RU" dirty="0" err="1" smtClean="0"/>
              <a:t>вручення</a:t>
            </a:r>
            <a:r>
              <a:rPr lang="ru-RU" dirty="0" smtClean="0"/>
              <a:t> </a:t>
            </a:r>
            <a:r>
              <a:rPr lang="ru-RU" dirty="0" err="1" smtClean="0"/>
              <a:t>повістки</a:t>
            </a:r>
            <a:r>
              <a:rPr lang="ru-RU" dirty="0" smtClean="0"/>
              <a:t> </a:t>
            </a:r>
            <a:r>
              <a:rPr lang="ru-RU" dirty="0" err="1" smtClean="0"/>
              <a:t>чи</a:t>
            </a:r>
            <a:r>
              <a:rPr lang="ru-RU" dirty="0" smtClean="0"/>
              <a:t> </a:t>
            </a:r>
            <a:r>
              <a:rPr lang="ru-RU" dirty="0" err="1" smtClean="0"/>
              <a:t>повідомлення</a:t>
            </a:r>
            <a:r>
              <a:rPr lang="ru-RU" dirty="0" smtClean="0"/>
              <a:t> про </a:t>
            </a:r>
            <a:r>
              <a:rPr lang="ru-RU" dirty="0" err="1" smtClean="0"/>
              <a:t>виклик</a:t>
            </a:r>
            <a:r>
              <a:rPr lang="ru-RU" dirty="0" smtClean="0"/>
              <a:t> до суду </a:t>
            </a:r>
            <a:r>
              <a:rPr lang="ru-RU" dirty="0" err="1" smtClean="0"/>
              <a:t>або</a:t>
            </a:r>
            <a:r>
              <a:rPr lang="ru-RU" dirty="0" smtClean="0"/>
              <a:t> </a:t>
            </a:r>
            <a:r>
              <a:rPr lang="ru-RU" dirty="0" err="1" smtClean="0"/>
              <a:t>оголошення</a:t>
            </a:r>
            <a:r>
              <a:rPr lang="ru-RU" dirty="0" smtClean="0"/>
              <a:t> про явку у </a:t>
            </a:r>
            <a:r>
              <a:rPr lang="ru-RU" dirty="0" err="1" smtClean="0"/>
              <a:t>судове</a:t>
            </a:r>
            <a:r>
              <a:rPr lang="ru-RU" dirty="0" smtClean="0"/>
              <a:t> </a:t>
            </a:r>
            <a:r>
              <a:rPr lang="ru-RU" dirty="0" err="1" smtClean="0"/>
              <a:t>засідання</a:t>
            </a:r>
            <a:r>
              <a:rPr lang="ru-RU" dirty="0" smtClean="0"/>
              <a:t> </a:t>
            </a:r>
            <a:r>
              <a:rPr lang="ru-RU" dirty="0" err="1" smtClean="0"/>
              <a:t>у</a:t>
            </a:r>
            <a:r>
              <a:rPr lang="ru-RU" dirty="0" smtClean="0"/>
              <a:t> </a:t>
            </a:r>
            <a:r>
              <a:rPr lang="ru-RU" dirty="0" err="1" smtClean="0"/>
              <a:t>інший</a:t>
            </a:r>
            <a:r>
              <a:rPr lang="ru-RU" dirty="0" smtClean="0"/>
              <a:t> день </a:t>
            </a:r>
            <a:r>
              <a:rPr lang="ru-RU" dirty="0" err="1" smtClean="0"/>
              <a:t>з</a:t>
            </a:r>
            <a:r>
              <a:rPr lang="ru-RU" dirty="0" smtClean="0"/>
              <a:t> </a:t>
            </a:r>
            <a:r>
              <a:rPr lang="ru-RU" dirty="0" err="1" smtClean="0"/>
              <a:t>роз’ясненням</a:t>
            </a:r>
            <a:r>
              <a:rPr lang="ru-RU" dirty="0" smtClean="0"/>
              <a:t> </a:t>
            </a:r>
            <a:r>
              <a:rPr lang="ru-RU" dirty="0" err="1" smtClean="0"/>
              <a:t>наслідків</a:t>
            </a:r>
            <a:r>
              <a:rPr lang="ru-RU" dirty="0" smtClean="0"/>
              <a:t> неявки </a:t>
            </a:r>
            <a:r>
              <a:rPr lang="ru-RU" dirty="0" err="1" smtClean="0"/>
              <a:t>під</a:t>
            </a:r>
            <a:r>
              <a:rPr lang="ru-RU" dirty="0" smtClean="0"/>
              <a:t> </a:t>
            </a:r>
            <a:r>
              <a:rPr lang="ru-RU" dirty="0" err="1" smtClean="0"/>
              <a:t>розписку</a:t>
            </a:r>
            <a:r>
              <a:rPr lang="ru-RU" dirty="0" smtClean="0"/>
              <a:t> на </a:t>
            </a:r>
            <a:r>
              <a:rPr lang="ru-RU" dirty="0" err="1" smtClean="0"/>
              <a:t>окремому</a:t>
            </a:r>
            <a:r>
              <a:rPr lang="ru-RU" dirty="0" smtClean="0"/>
              <a:t> </a:t>
            </a:r>
            <a:r>
              <a:rPr lang="ru-RU" dirty="0" err="1" smtClean="0"/>
              <a:t>аркуші</a:t>
            </a:r>
            <a:r>
              <a:rPr lang="ru-RU" dirty="0" smtClean="0"/>
              <a:t>, яка </a:t>
            </a:r>
            <a:r>
              <a:rPr lang="ru-RU" dirty="0" err="1" smtClean="0"/>
              <a:t>додається</a:t>
            </a:r>
            <a:r>
              <a:rPr lang="ru-RU" dirty="0" smtClean="0"/>
              <a:t> до протоколу судового </a:t>
            </a:r>
            <a:r>
              <a:rPr lang="ru-RU" dirty="0" err="1" smtClean="0"/>
              <a:t>засідання</a:t>
            </a:r>
            <a:r>
              <a:rPr lang="ru-RU" dirty="0" smtClean="0"/>
              <a:t>; </a:t>
            </a:r>
          </a:p>
          <a:p>
            <a:r>
              <a:rPr lang="ru-RU" dirty="0" err="1" smtClean="0"/>
              <a:t>телеграмою</a:t>
            </a:r>
            <a:r>
              <a:rPr lang="ru-RU" dirty="0" smtClean="0"/>
              <a:t>, факсом </a:t>
            </a:r>
            <a:r>
              <a:rPr lang="ru-RU" dirty="0" err="1" smtClean="0"/>
              <a:t>чи</a:t>
            </a:r>
            <a:r>
              <a:rPr lang="ru-RU" dirty="0" smtClean="0"/>
              <a:t> за </a:t>
            </a:r>
            <a:r>
              <a:rPr lang="ru-RU" dirty="0" err="1" smtClean="0"/>
              <a:t>допомогою</a:t>
            </a:r>
            <a:r>
              <a:rPr lang="ru-RU" dirty="0" smtClean="0"/>
              <a:t> </a:t>
            </a:r>
            <a:r>
              <a:rPr lang="ru-RU" dirty="0" err="1" smtClean="0"/>
              <a:t>інших</a:t>
            </a:r>
            <a:r>
              <a:rPr lang="ru-RU" dirty="0" smtClean="0"/>
              <a:t> </a:t>
            </a:r>
            <a:r>
              <a:rPr lang="ru-RU" dirty="0" err="1" smtClean="0"/>
              <a:t>засобів</a:t>
            </a:r>
            <a:r>
              <a:rPr lang="ru-RU" dirty="0" smtClean="0"/>
              <a:t> </a:t>
            </a:r>
            <a:r>
              <a:rPr lang="ru-RU" dirty="0" err="1" smtClean="0"/>
              <a:t>зв’язку</a:t>
            </a:r>
            <a:r>
              <a:rPr lang="ru-RU" dirty="0" smtClean="0"/>
              <a:t>, </a:t>
            </a:r>
            <a:r>
              <a:rPr lang="ru-RU" dirty="0" err="1" smtClean="0"/>
              <a:t>які</a:t>
            </a:r>
            <a:r>
              <a:rPr lang="ru-RU" dirty="0" smtClean="0"/>
              <a:t> </a:t>
            </a:r>
            <a:r>
              <a:rPr lang="ru-RU" dirty="0" err="1" smtClean="0"/>
              <a:t>забезпечують</a:t>
            </a:r>
            <a:r>
              <a:rPr lang="ru-RU" dirty="0" smtClean="0"/>
              <a:t> </a:t>
            </a:r>
            <a:r>
              <a:rPr lang="ru-RU" dirty="0" err="1" smtClean="0"/>
              <a:t>фіксацію</a:t>
            </a:r>
            <a:r>
              <a:rPr lang="ru-RU" dirty="0" smtClean="0"/>
              <a:t> </a:t>
            </a:r>
            <a:r>
              <a:rPr lang="ru-RU" dirty="0" err="1" smtClean="0"/>
              <a:t>повідомлення</a:t>
            </a:r>
            <a:r>
              <a:rPr lang="ru-RU" dirty="0" smtClean="0"/>
              <a:t> </a:t>
            </a:r>
            <a:r>
              <a:rPr lang="ru-RU" dirty="0" err="1" smtClean="0"/>
              <a:t>або</a:t>
            </a:r>
            <a:r>
              <a:rPr lang="ru-RU" dirty="0" smtClean="0"/>
              <a:t> </a:t>
            </a:r>
            <a:r>
              <a:rPr lang="ru-RU" dirty="0" err="1" smtClean="0"/>
              <a:t>виклику</a:t>
            </a:r>
            <a:r>
              <a:rPr lang="ru-RU" dirty="0" smtClean="0"/>
              <a:t>.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320362" cy="524256"/>
          </a:xfrm>
        </p:spPr>
        <p:txBody>
          <a:bodyPr>
            <a:normAutofit/>
          </a:bodyPr>
          <a:lstStyle/>
          <a:p>
            <a:r>
              <a:rPr lang="uk-UA" sz="2000" dirty="0" smtClean="0"/>
              <a:t>Відповідно до ч.8 ст.128 ЦПК днем вручення судової повістки є:</a:t>
            </a:r>
            <a:endParaRPr lang="ru-RU" sz="2000" dirty="0"/>
          </a:p>
        </p:txBody>
      </p:sp>
      <p:sp>
        <p:nvSpPr>
          <p:cNvPr id="3" name="Содержимое 2"/>
          <p:cNvSpPr>
            <a:spLocks noGrp="1"/>
          </p:cNvSpPr>
          <p:nvPr>
            <p:ph idx="1"/>
          </p:nvPr>
        </p:nvSpPr>
        <p:spPr>
          <a:xfrm>
            <a:off x="677334" y="1280161"/>
            <a:ext cx="8527626" cy="4761202"/>
          </a:xfrm>
        </p:spPr>
        <p:txBody>
          <a:bodyPr/>
          <a:lstStyle/>
          <a:p>
            <a:pPr algn="just"/>
            <a:r>
              <a:rPr lang="uk-UA" dirty="0" smtClean="0"/>
              <a:t>день </a:t>
            </a:r>
            <a:r>
              <a:rPr lang="uk-UA" dirty="0" smtClean="0"/>
              <a:t>вручення судової повістки під розписку; </a:t>
            </a:r>
            <a:endParaRPr lang="ru-RU" dirty="0" smtClean="0"/>
          </a:p>
          <a:p>
            <a:pPr algn="just"/>
            <a:r>
              <a:rPr lang="uk-UA" dirty="0" smtClean="0"/>
              <a:t>день </a:t>
            </a:r>
            <a:r>
              <a:rPr lang="uk-UA" dirty="0" smtClean="0"/>
              <a:t>отримання судом повідомлення про </a:t>
            </a:r>
            <a:r>
              <a:rPr lang="ru-RU" dirty="0" smtClean="0"/>
              <a:t>доставления </a:t>
            </a:r>
            <a:r>
              <a:rPr lang="uk-UA" dirty="0" smtClean="0"/>
              <a:t>судової повістки на офіційну електронну адресу особи; </a:t>
            </a:r>
            <a:endParaRPr lang="ru-RU" dirty="0" smtClean="0"/>
          </a:p>
          <a:p>
            <a:pPr algn="just"/>
            <a:r>
              <a:rPr lang="uk-UA" dirty="0" smtClean="0"/>
              <a:t>день </a:t>
            </a:r>
            <a:r>
              <a:rPr lang="uk-UA" dirty="0" err="1" smtClean="0"/>
              <a:t>проставлення</a:t>
            </a:r>
            <a:r>
              <a:rPr lang="uk-UA" dirty="0" smtClean="0"/>
              <a:t> у поштовому </a:t>
            </a:r>
            <a:r>
              <a:rPr lang="uk-UA" dirty="0" smtClean="0"/>
              <a:t>повідомленні </a:t>
            </a:r>
            <a:r>
              <a:rPr lang="uk-UA" dirty="0" smtClean="0"/>
              <a:t>відмітки про відмову отримати судову повістку чи відмітки про відсутність особи за адресою місцезнаходження, місця </a:t>
            </a:r>
            <a:r>
              <a:rPr lang="uk-UA" dirty="0" smtClean="0"/>
              <a:t>проживання </a:t>
            </a:r>
            <a:r>
              <a:rPr lang="uk-UA" dirty="0" smtClean="0"/>
              <a:t>чи перебування особи, повідомленою цією особою суду</a:t>
            </a:r>
            <a:r>
              <a:rPr lang="uk-UA" dirty="0" smtClean="0"/>
              <a:t>;</a:t>
            </a:r>
          </a:p>
          <a:p>
            <a:pPr algn="just"/>
            <a:r>
              <a:rPr lang="uk-UA" dirty="0" smtClean="0"/>
              <a:t>день </a:t>
            </a:r>
            <a:r>
              <a:rPr lang="uk-UA" dirty="0" smtClean="0"/>
              <a:t>проставляння у поштовому повідомленні відмітки про відмову отри­мати судову повістку чи відмітки про відсутність особи за адресою місцезнаходження, місця проживання чи перебування особи, що </a:t>
            </a:r>
            <a:r>
              <a:rPr lang="uk-UA" dirty="0" smtClean="0"/>
              <a:t>зареєстровані </a:t>
            </a:r>
            <a:r>
              <a:rPr lang="uk-UA" dirty="0" smtClean="0"/>
              <a:t>у встановленому законом порядку, якщо ця особа не по­відомила суду іншої адреси.</a:t>
            </a:r>
            <a:endParaRPr lang="ru-RU" dirty="0" smtClean="0"/>
          </a:p>
          <a:p>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50848" y="146304"/>
            <a:ext cx="6843400" cy="461665"/>
          </a:xfrm>
          <a:prstGeom prst="rect">
            <a:avLst/>
          </a:prstGeom>
        </p:spPr>
        <p:txBody>
          <a:bodyPr wrap="square">
            <a:spAutoFit/>
          </a:bodyPr>
          <a:lstStyle/>
          <a:p>
            <a:pPr algn="ctr"/>
            <a:r>
              <a:rPr lang="ru-RU" sz="2400" b="1" dirty="0" err="1" smtClean="0"/>
              <a:t>Види</a:t>
            </a:r>
            <a:r>
              <a:rPr lang="ru-RU" sz="2400" b="1" dirty="0" smtClean="0"/>
              <a:t> </a:t>
            </a:r>
            <a:r>
              <a:rPr lang="ru-RU" sz="2400" b="1" dirty="0" err="1" smtClean="0"/>
              <a:t>цивільних</a:t>
            </a:r>
            <a:r>
              <a:rPr lang="ru-RU" sz="2400" b="1" dirty="0" smtClean="0"/>
              <a:t> </a:t>
            </a:r>
            <a:r>
              <a:rPr lang="ru-RU" sz="2400" b="1" dirty="0" err="1" smtClean="0"/>
              <a:t>процесуальних</a:t>
            </a:r>
            <a:r>
              <a:rPr lang="ru-RU" sz="2400" b="1" dirty="0" smtClean="0"/>
              <a:t> </a:t>
            </a:r>
            <a:r>
              <a:rPr lang="ru-RU" sz="2400" b="1" dirty="0" err="1" smtClean="0"/>
              <a:t>строків</a:t>
            </a:r>
            <a:r>
              <a:rPr lang="ru-RU" sz="2400" b="1" dirty="0" smtClean="0"/>
              <a:t> </a:t>
            </a:r>
            <a:endParaRPr lang="ru-RU" sz="2400" dirty="0"/>
          </a:p>
        </p:txBody>
      </p:sp>
      <p:pic>
        <p:nvPicPr>
          <p:cNvPr id="2050" name="Picture 2"/>
          <p:cNvPicPr>
            <a:picLocks noChangeAspect="1" noChangeArrowheads="1"/>
          </p:cNvPicPr>
          <p:nvPr/>
        </p:nvPicPr>
        <p:blipFill>
          <a:blip r:embed="rId2"/>
          <a:srcRect l="20700" t="28480" r="23600" b="46880"/>
          <a:stretch>
            <a:fillRect/>
          </a:stretch>
        </p:blipFill>
        <p:spPr bwMode="auto">
          <a:xfrm>
            <a:off x="719328" y="512064"/>
            <a:ext cx="8522208" cy="2194560"/>
          </a:xfrm>
          <a:prstGeom prst="rect">
            <a:avLst/>
          </a:prstGeom>
          <a:noFill/>
          <a:ln w="9525">
            <a:noFill/>
            <a:miter lim="800000"/>
            <a:headEnd/>
            <a:tailEnd/>
          </a:ln>
          <a:effectLst/>
        </p:spPr>
      </p:pic>
      <p:sp>
        <p:nvSpPr>
          <p:cNvPr id="7" name="Выноска со стрелкой вверх 6"/>
          <p:cNvSpPr/>
          <p:nvPr/>
        </p:nvSpPr>
        <p:spPr>
          <a:xfrm>
            <a:off x="402336" y="2657856"/>
            <a:ext cx="4474464" cy="3840480"/>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t>Ці</a:t>
            </a:r>
            <a:r>
              <a:rPr lang="ru-RU" dirty="0" smtClean="0"/>
              <a:t> </a:t>
            </a:r>
            <a:r>
              <a:rPr lang="ru-RU" dirty="0" smtClean="0"/>
              <a:t>строки </a:t>
            </a:r>
            <a:r>
              <a:rPr lang="ru-RU" dirty="0" err="1" smtClean="0"/>
              <a:t>можуть</a:t>
            </a:r>
            <a:r>
              <a:rPr lang="ru-RU" dirty="0" smtClean="0"/>
              <a:t> бути як </a:t>
            </a:r>
            <a:r>
              <a:rPr lang="ru-RU" dirty="0" err="1" smtClean="0"/>
              <a:t>визначені</a:t>
            </a:r>
            <a:r>
              <a:rPr lang="ru-RU" dirty="0" smtClean="0"/>
              <a:t>, </a:t>
            </a:r>
            <a:r>
              <a:rPr lang="ru-RU" dirty="0" err="1" smtClean="0"/>
              <a:t>тобто</a:t>
            </a:r>
            <a:r>
              <a:rPr lang="ru-RU" dirty="0" smtClean="0"/>
              <a:t> конкретно </a:t>
            </a:r>
            <a:r>
              <a:rPr lang="ru-RU" dirty="0" err="1" smtClean="0"/>
              <a:t>зазначені</a:t>
            </a:r>
            <a:r>
              <a:rPr lang="ru-RU" dirty="0" smtClean="0"/>
              <a:t> в нормах ЦПК, так </a:t>
            </a:r>
            <a:r>
              <a:rPr lang="ru-RU" dirty="0" err="1" smtClean="0"/>
              <a:t>і</a:t>
            </a:r>
            <a:r>
              <a:rPr lang="ru-RU" dirty="0" smtClean="0"/>
              <a:t> не </a:t>
            </a:r>
            <a:r>
              <a:rPr lang="ru-RU" dirty="0" err="1" smtClean="0"/>
              <a:t>визначені</a:t>
            </a:r>
            <a:r>
              <a:rPr lang="ru-RU" dirty="0" smtClean="0"/>
              <a:t>.</a:t>
            </a:r>
          </a:p>
          <a:p>
            <a:pPr algn="ctr"/>
            <a:r>
              <a:rPr lang="ru-RU" dirty="0" smtClean="0"/>
              <a:t>Вони </a:t>
            </a:r>
            <a:r>
              <a:rPr lang="ru-RU" dirty="0" err="1" smtClean="0"/>
              <a:t>встановлені</a:t>
            </a:r>
            <a:r>
              <a:rPr lang="ru-RU" dirty="0" smtClean="0"/>
              <a:t> як для суду, так </a:t>
            </a:r>
            <a:r>
              <a:rPr lang="ru-RU" dirty="0" err="1" smtClean="0"/>
              <a:t>і</a:t>
            </a:r>
            <a:r>
              <a:rPr lang="ru-RU" dirty="0" smtClean="0"/>
              <a:t> для </a:t>
            </a:r>
            <a:r>
              <a:rPr lang="ru-RU" dirty="0" err="1" smtClean="0"/>
              <a:t>учасник</a:t>
            </a:r>
            <a:r>
              <a:rPr lang="uk-UA" dirty="0" smtClean="0"/>
              <a:t>і</a:t>
            </a:r>
            <a:r>
              <a:rPr lang="ru-RU" dirty="0" smtClean="0"/>
              <a:t>в судового</a:t>
            </a:r>
            <a:r>
              <a:rPr lang="uk-UA" dirty="0" smtClean="0"/>
              <a:t> процесу</a:t>
            </a:r>
            <a:r>
              <a:rPr lang="ru-RU" dirty="0" smtClean="0"/>
              <a:t>,  </a:t>
            </a:r>
            <a:r>
              <a:rPr lang="ru-RU" dirty="0" err="1" smtClean="0"/>
              <a:t>мають</a:t>
            </a:r>
            <a:r>
              <a:rPr lang="ru-RU" dirty="0" smtClean="0"/>
              <a:t> </a:t>
            </a:r>
            <a:r>
              <a:rPr lang="ru-RU" dirty="0" err="1" smtClean="0"/>
              <a:t>імперативний</a:t>
            </a:r>
            <a:r>
              <a:rPr lang="ru-RU" dirty="0" smtClean="0"/>
              <a:t> характер — вони не </a:t>
            </a:r>
            <a:r>
              <a:rPr lang="ru-RU" dirty="0" err="1" smtClean="0"/>
              <a:t>можуть</a:t>
            </a:r>
            <a:r>
              <a:rPr lang="ru-RU" dirty="0" smtClean="0"/>
              <a:t> бути </a:t>
            </a:r>
            <a:r>
              <a:rPr lang="ru-RU" dirty="0" err="1" smtClean="0"/>
              <a:t>змінені</a:t>
            </a:r>
            <a:r>
              <a:rPr lang="ru-RU" dirty="0" smtClean="0"/>
              <a:t> за </a:t>
            </a:r>
            <a:r>
              <a:rPr lang="ru-RU" dirty="0" err="1" smtClean="0"/>
              <a:t>згодою</a:t>
            </a:r>
            <a:r>
              <a:rPr lang="ru-RU" dirty="0" smtClean="0"/>
              <a:t> </a:t>
            </a:r>
            <a:r>
              <a:rPr lang="ru-RU" dirty="0" err="1" smtClean="0"/>
              <a:t>сторін</a:t>
            </a:r>
            <a:r>
              <a:rPr lang="ru-RU" dirty="0" smtClean="0"/>
              <a:t> </a:t>
            </a:r>
            <a:r>
              <a:rPr lang="ru-RU" dirty="0" err="1" smtClean="0"/>
              <a:t>і</a:t>
            </a:r>
            <a:r>
              <a:rPr lang="ru-RU" dirty="0" smtClean="0"/>
              <a:t> суду</a:t>
            </a:r>
            <a:endParaRPr lang="ru-RU" dirty="0"/>
          </a:p>
        </p:txBody>
      </p:sp>
      <p:sp>
        <p:nvSpPr>
          <p:cNvPr id="8" name="Выноска со стрелкой вверх 7"/>
          <p:cNvSpPr/>
          <p:nvPr/>
        </p:nvSpPr>
        <p:spPr>
          <a:xfrm>
            <a:off x="4943856" y="2663952"/>
            <a:ext cx="4529328" cy="3810000"/>
          </a:xfrm>
          <a:prstGeom prst="upArrowCallout">
            <a:avLst>
              <a:gd name="adj1" fmla="val 25000"/>
              <a:gd name="adj2" fmla="val 25000"/>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t>Можливість</a:t>
            </a:r>
            <a:r>
              <a:rPr lang="ru-RU" dirty="0" smtClean="0"/>
              <a:t> </a:t>
            </a:r>
            <a:r>
              <a:rPr lang="ru-RU" dirty="0" err="1" smtClean="0"/>
              <a:t>встановлення</a:t>
            </a:r>
            <a:r>
              <a:rPr lang="ru-RU" dirty="0" smtClean="0"/>
              <a:t> таких </a:t>
            </a:r>
            <a:r>
              <a:rPr lang="ru-RU" dirty="0" err="1" smtClean="0"/>
              <a:t>строків</a:t>
            </a:r>
            <a:r>
              <a:rPr lang="ru-RU" dirty="0" smtClean="0"/>
              <a:t> </a:t>
            </a:r>
            <a:r>
              <a:rPr lang="ru-RU" dirty="0" err="1" smtClean="0"/>
              <a:t>може</a:t>
            </a:r>
            <a:r>
              <a:rPr lang="ru-RU" dirty="0" smtClean="0"/>
              <a:t> бути </a:t>
            </a:r>
            <a:r>
              <a:rPr lang="ru-RU" dirty="0" err="1" smtClean="0"/>
              <a:t>передбачена</a:t>
            </a:r>
            <a:r>
              <a:rPr lang="ru-RU" dirty="0" smtClean="0"/>
              <a:t> в </a:t>
            </a:r>
            <a:r>
              <a:rPr lang="ru-RU" dirty="0" err="1" smtClean="0"/>
              <a:t>самій</a:t>
            </a:r>
            <a:r>
              <a:rPr lang="ru-RU" dirty="0" smtClean="0"/>
              <a:t> </a:t>
            </a:r>
            <a:r>
              <a:rPr lang="ru-RU" dirty="0" err="1" smtClean="0"/>
              <a:t>нормі</a:t>
            </a:r>
            <a:r>
              <a:rPr lang="ru-RU" dirty="0" smtClean="0"/>
              <a:t> закону </a:t>
            </a:r>
            <a:r>
              <a:rPr lang="ru-RU" dirty="0" err="1" smtClean="0"/>
              <a:t>або</a:t>
            </a:r>
            <a:r>
              <a:rPr lang="ru-RU" dirty="0" smtClean="0"/>
              <a:t> </a:t>
            </a:r>
            <a:r>
              <a:rPr lang="ru-RU" dirty="0" err="1" smtClean="0"/>
              <a:t>випливати</a:t>
            </a:r>
            <a:r>
              <a:rPr lang="ru-RU" dirty="0" smtClean="0"/>
              <a:t> </a:t>
            </a:r>
            <a:r>
              <a:rPr lang="ru-RU" dirty="0" err="1" smtClean="0"/>
              <a:t>з</a:t>
            </a:r>
            <a:r>
              <a:rPr lang="ru-RU" dirty="0" smtClean="0"/>
              <a:t> </a:t>
            </a:r>
            <a:r>
              <a:rPr lang="ru-RU" dirty="0" err="1" smtClean="0"/>
              <a:t>її</a:t>
            </a:r>
            <a:r>
              <a:rPr lang="ru-RU" dirty="0" smtClean="0"/>
              <a:t> </a:t>
            </a:r>
            <a:r>
              <a:rPr lang="ru-RU" dirty="0" err="1" smtClean="0"/>
              <a:t>змісту</a:t>
            </a:r>
            <a:r>
              <a:rPr lang="ru-RU" dirty="0" smtClean="0"/>
              <a:t>.</a:t>
            </a:r>
          </a:p>
          <a:p>
            <a:pPr algn="ctr"/>
            <a:r>
              <a:rPr lang="ru-RU" dirty="0" smtClean="0"/>
              <a:t>Вони </a:t>
            </a:r>
            <a:r>
              <a:rPr lang="ru-RU" dirty="0" err="1" smtClean="0"/>
              <a:t>установлені</a:t>
            </a:r>
            <a:r>
              <a:rPr lang="ru-RU" dirty="0" smtClean="0"/>
              <a:t> </a:t>
            </a:r>
            <a:r>
              <a:rPr lang="ru-RU" dirty="0" err="1" smtClean="0"/>
              <a:t>тільки</a:t>
            </a:r>
            <a:r>
              <a:rPr lang="ru-RU" dirty="0" smtClean="0"/>
              <a:t> для</a:t>
            </a:r>
            <a:r>
              <a:rPr lang="uk-UA" dirty="0" smtClean="0"/>
              <a:t> учасників судового процесу</a:t>
            </a:r>
            <a:r>
              <a:rPr lang="ru-RU" dirty="0" smtClean="0"/>
              <a:t>, </a:t>
            </a:r>
            <a:r>
              <a:rPr lang="ru-RU" dirty="0" err="1" smtClean="0"/>
              <a:t>і</a:t>
            </a:r>
            <a:r>
              <a:rPr lang="ru-RU" dirty="0" smtClean="0"/>
              <a:t> вони</a:t>
            </a:r>
            <a:r>
              <a:rPr lang="uk-UA" dirty="0" smtClean="0"/>
              <a:t>, </a:t>
            </a:r>
            <a:r>
              <a:rPr lang="ru-RU" dirty="0" err="1" smtClean="0"/>
              <a:t>якщо</a:t>
            </a:r>
            <a:r>
              <a:rPr lang="ru-RU" dirty="0" smtClean="0"/>
              <a:t> буде потреба</a:t>
            </a:r>
            <a:r>
              <a:rPr lang="uk-UA" dirty="0" smtClean="0"/>
              <a:t>, </a:t>
            </a:r>
            <a:r>
              <a:rPr lang="ru-RU" dirty="0" err="1" smtClean="0"/>
              <a:t>можуть</a:t>
            </a:r>
            <a:r>
              <a:rPr lang="ru-RU" dirty="0" smtClean="0"/>
              <a:t> бути </a:t>
            </a:r>
            <a:r>
              <a:rPr lang="ru-RU" dirty="0" err="1" smtClean="0"/>
              <a:t>змінені</a:t>
            </a:r>
            <a:r>
              <a:rPr lang="ru-RU" dirty="0" smtClean="0"/>
              <a:t> </a:t>
            </a:r>
            <a:r>
              <a:rPr lang="ru-RU" dirty="0" err="1" smtClean="0"/>
              <a:t>або</a:t>
            </a:r>
            <a:r>
              <a:rPr lang="ru-RU" dirty="0" smtClean="0"/>
              <a:t> </a:t>
            </a:r>
            <a:r>
              <a:rPr lang="ru-RU" dirty="0" err="1" smtClean="0"/>
              <a:t>продовжені</a:t>
            </a:r>
            <a:r>
              <a:rPr lang="ru-RU" dirty="0" smtClean="0"/>
              <a:t> самим судом.</a:t>
            </a:r>
          </a:p>
          <a:p>
            <a:pPr algn="ct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1200" t="34080" r="22900" b="37120"/>
          <a:stretch>
            <a:fillRect/>
          </a:stretch>
        </p:blipFill>
        <p:spPr bwMode="auto">
          <a:xfrm>
            <a:off x="975360" y="0"/>
            <a:ext cx="7729728" cy="2489000"/>
          </a:xfrm>
          <a:prstGeom prst="rect">
            <a:avLst/>
          </a:prstGeom>
          <a:noFill/>
          <a:ln w="9525">
            <a:noFill/>
            <a:miter lim="800000"/>
            <a:headEnd/>
            <a:tailEnd/>
          </a:ln>
          <a:effectLst/>
        </p:spPr>
      </p:pic>
      <p:sp>
        <p:nvSpPr>
          <p:cNvPr id="5" name="Выноска со стрелкой вверх 4"/>
          <p:cNvSpPr/>
          <p:nvPr/>
        </p:nvSpPr>
        <p:spPr>
          <a:xfrm>
            <a:off x="536448" y="2243328"/>
            <a:ext cx="4206240" cy="3011424"/>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a:t>
            </a:r>
            <a:r>
              <a:rPr lang="ru-RU" dirty="0" err="1" smtClean="0"/>
              <a:t>наприклад</a:t>
            </a:r>
            <a:r>
              <a:rPr lang="ru-RU" dirty="0" smtClean="0"/>
              <a:t>, </a:t>
            </a:r>
            <a:r>
              <a:rPr lang="ru-RU" dirty="0" err="1" smtClean="0"/>
              <a:t>подання</a:t>
            </a:r>
            <a:r>
              <a:rPr lang="ru-RU" dirty="0" smtClean="0"/>
              <a:t> </a:t>
            </a:r>
            <a:r>
              <a:rPr lang="ru-RU" dirty="0" err="1" smtClean="0"/>
              <a:t>апеляційної</a:t>
            </a:r>
            <a:r>
              <a:rPr lang="ru-RU" dirty="0" smtClean="0"/>
              <a:t> </a:t>
            </a:r>
            <a:r>
              <a:rPr lang="ru-RU" dirty="0" err="1" smtClean="0"/>
              <a:t>скарги</a:t>
            </a:r>
            <a:r>
              <a:rPr lang="ru-RU" dirty="0" smtClean="0"/>
              <a:t> </a:t>
            </a:r>
            <a:r>
              <a:rPr lang="ru-RU" dirty="0" err="1" smtClean="0"/>
              <a:t>протяго</a:t>
            </a:r>
            <a:r>
              <a:rPr lang="ru-RU" dirty="0" smtClean="0"/>
              <a:t> 30 </a:t>
            </a:r>
            <a:r>
              <a:rPr lang="ru-RU" dirty="0" err="1" smtClean="0"/>
              <a:t>днів</a:t>
            </a:r>
            <a:r>
              <a:rPr lang="ru-RU" dirty="0" smtClean="0"/>
              <a:t> </a:t>
            </a:r>
            <a:r>
              <a:rPr lang="ru-RU" dirty="0" err="1" smtClean="0"/>
              <a:t>з</a:t>
            </a:r>
            <a:r>
              <a:rPr lang="ru-RU" dirty="0" smtClean="0"/>
              <a:t> дня </a:t>
            </a:r>
            <a:r>
              <a:rPr lang="ru-RU" dirty="0" err="1" smtClean="0"/>
              <a:t>проголошення</a:t>
            </a:r>
            <a:r>
              <a:rPr lang="ru-RU" dirty="0" smtClean="0"/>
              <a:t> </a:t>
            </a:r>
            <a:r>
              <a:rPr lang="ru-RU" dirty="0" err="1" smtClean="0"/>
              <a:t>рішення</a:t>
            </a:r>
            <a:r>
              <a:rPr lang="ru-RU" dirty="0" smtClean="0"/>
              <a:t>)</a:t>
            </a:r>
            <a:endParaRPr lang="ru-RU" dirty="0"/>
          </a:p>
        </p:txBody>
      </p:sp>
      <p:sp>
        <p:nvSpPr>
          <p:cNvPr id="6" name="Выноска со стрелкой вверх 5"/>
          <p:cNvSpPr/>
          <p:nvPr/>
        </p:nvSpPr>
        <p:spPr>
          <a:xfrm>
            <a:off x="4895088" y="2237232"/>
            <a:ext cx="4309872" cy="2993136"/>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a:t>
            </a:r>
            <a:r>
              <a:rPr lang="ru-RU" dirty="0" err="1" smtClean="0"/>
              <a:t>наприклад</a:t>
            </a:r>
            <a:r>
              <a:rPr lang="ru-RU" dirty="0" smtClean="0"/>
              <a:t>, </a:t>
            </a:r>
            <a:r>
              <a:rPr lang="ru-RU" dirty="0" err="1" smtClean="0"/>
              <a:t>відстрочка</a:t>
            </a:r>
            <a:r>
              <a:rPr lang="ru-RU" dirty="0" smtClean="0"/>
              <a:t> </a:t>
            </a:r>
            <a:r>
              <a:rPr lang="ru-RU" dirty="0" err="1" smtClean="0"/>
              <a:t>або</a:t>
            </a:r>
            <a:r>
              <a:rPr lang="ru-RU" dirty="0" smtClean="0"/>
              <a:t> </a:t>
            </a:r>
            <a:r>
              <a:rPr lang="ru-RU" dirty="0" err="1" smtClean="0"/>
              <a:t>розстрочка</a:t>
            </a:r>
            <a:r>
              <a:rPr lang="ru-RU" dirty="0" smtClean="0"/>
              <a:t> </a:t>
            </a:r>
            <a:r>
              <a:rPr lang="ru-RU" dirty="0" err="1" smtClean="0"/>
              <a:t>сплати</a:t>
            </a:r>
            <a:r>
              <a:rPr lang="ru-RU" dirty="0" smtClean="0"/>
              <a:t> </a:t>
            </a:r>
            <a:r>
              <a:rPr lang="ru-RU" dirty="0" err="1" smtClean="0"/>
              <a:t>судових</a:t>
            </a:r>
            <a:r>
              <a:rPr lang="ru-RU" dirty="0" smtClean="0"/>
              <a:t> </a:t>
            </a:r>
            <a:r>
              <a:rPr lang="ru-RU" dirty="0" err="1" smtClean="0"/>
              <a:t>витрат</a:t>
            </a:r>
            <a:r>
              <a:rPr lang="ru-RU" dirty="0" smtClean="0"/>
              <a:t> </a:t>
            </a:r>
            <a:r>
              <a:rPr lang="ru-RU" dirty="0" err="1" smtClean="0"/>
              <a:t>надається</a:t>
            </a:r>
            <a:r>
              <a:rPr lang="ru-RU" dirty="0" smtClean="0"/>
              <a:t> на строк не </a:t>
            </a:r>
            <a:r>
              <a:rPr lang="ru-RU" dirty="0" err="1" smtClean="0"/>
              <a:t>більше</a:t>
            </a:r>
            <a:r>
              <a:rPr lang="ru-RU" dirty="0" smtClean="0"/>
              <a:t> як до </a:t>
            </a:r>
            <a:r>
              <a:rPr lang="ru-RU" dirty="0" err="1" smtClean="0"/>
              <a:t>закінчення</a:t>
            </a:r>
            <a:r>
              <a:rPr lang="ru-RU" dirty="0" smtClean="0"/>
              <a:t> </a:t>
            </a:r>
            <a:r>
              <a:rPr lang="ru-RU" dirty="0" err="1" smtClean="0"/>
              <a:t>розгляду</a:t>
            </a:r>
            <a:r>
              <a:rPr lang="ru-RU" dirty="0" smtClean="0"/>
              <a:t> </a:t>
            </a:r>
            <a:r>
              <a:rPr lang="ru-RU" dirty="0" err="1" smtClean="0"/>
              <a:t>справи</a:t>
            </a:r>
            <a:r>
              <a:rPr lang="ru-RU" dirty="0" smtClean="0"/>
              <a:t> в </a:t>
            </a:r>
            <a:r>
              <a:rPr lang="ru-RU" dirty="0" err="1" smtClean="0"/>
              <a:t>суді</a:t>
            </a:r>
            <a:r>
              <a:rPr lang="ru-RU" dirty="0" smtClean="0"/>
              <a:t> </a:t>
            </a:r>
            <a:r>
              <a:rPr lang="ru-RU" dirty="0" err="1" smtClean="0"/>
              <a:t>першої</a:t>
            </a:r>
            <a:r>
              <a:rPr lang="ru-RU" dirty="0" smtClean="0"/>
              <a:t> </a:t>
            </a:r>
            <a:r>
              <a:rPr lang="ru-RU" dirty="0" err="1" smtClean="0"/>
              <a:t>інстанції</a:t>
            </a:r>
            <a:r>
              <a:rPr lang="ru-RU"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0800" t="43520" r="22300" b="18240"/>
          <a:stretch>
            <a:fillRect/>
          </a:stretch>
        </p:blipFill>
        <p:spPr bwMode="auto">
          <a:xfrm>
            <a:off x="365760" y="1353312"/>
            <a:ext cx="9014530" cy="360883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0700" t="37280" r="22100" b="15360"/>
          <a:stretch>
            <a:fillRect/>
          </a:stretch>
        </p:blipFill>
        <p:spPr bwMode="auto">
          <a:xfrm>
            <a:off x="694944" y="365504"/>
            <a:ext cx="8034528" cy="415772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l="21700" t="44800" r="23700" b="27360"/>
          <a:stretch>
            <a:fillRect/>
          </a:stretch>
        </p:blipFill>
        <p:spPr bwMode="auto">
          <a:xfrm>
            <a:off x="999744" y="4565904"/>
            <a:ext cx="7339584" cy="21214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1000" t="41440" r="21700" b="20960"/>
          <a:stretch>
            <a:fillRect/>
          </a:stretch>
        </p:blipFill>
        <p:spPr bwMode="auto">
          <a:xfrm>
            <a:off x="646176" y="0"/>
            <a:ext cx="8314944" cy="3235135"/>
          </a:xfrm>
          <a:prstGeom prst="rect">
            <a:avLst/>
          </a:prstGeom>
          <a:noFill/>
          <a:ln w="9525">
            <a:noFill/>
            <a:miter lim="800000"/>
            <a:headEnd/>
            <a:tailEnd/>
          </a:ln>
          <a:effectLst/>
        </p:spPr>
      </p:pic>
      <p:sp>
        <p:nvSpPr>
          <p:cNvPr id="5" name="Выноска со стрелкой вверх 4"/>
          <p:cNvSpPr/>
          <p:nvPr/>
        </p:nvSpPr>
        <p:spPr>
          <a:xfrm>
            <a:off x="2438400" y="3060192"/>
            <a:ext cx="3864864" cy="2060448"/>
          </a:xfrm>
          <a:prstGeom prst="upArrowCallout">
            <a:avLst>
              <a:gd name="adj1" fmla="val 25000"/>
              <a:gd name="adj2" fmla="val 25000"/>
              <a:gd name="adj3" fmla="val 14167"/>
              <a:gd name="adj4" fmla="val 7998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uk-UA" sz="1600" dirty="0" smtClean="0"/>
          </a:p>
          <a:p>
            <a:pPr algn="ctr"/>
            <a:r>
              <a:rPr lang="uk-UA" sz="1600" dirty="0" smtClean="0"/>
              <a:t>Якщо закінчення строку,обчислюваного місяцями, припадає на такий місяць, що відповідного числа не має, строк закінчується в останній день цього місяця.</a:t>
            </a:r>
          </a:p>
          <a:p>
            <a:pPr algn="ctr"/>
            <a:endParaRPr lang="ru-RU" dirty="0"/>
          </a:p>
        </p:txBody>
      </p:sp>
      <p:sp>
        <p:nvSpPr>
          <p:cNvPr id="6" name="Выноска со стрелкой вверх 5"/>
          <p:cNvSpPr/>
          <p:nvPr/>
        </p:nvSpPr>
        <p:spPr>
          <a:xfrm>
            <a:off x="6455664" y="3066288"/>
            <a:ext cx="2834640" cy="2017776"/>
          </a:xfrm>
          <a:prstGeom prst="upArrowCallout">
            <a:avLst>
              <a:gd name="adj1" fmla="val 25000"/>
              <a:gd name="adj2" fmla="val 25000"/>
              <a:gd name="adj3" fmla="val 14684"/>
              <a:gd name="adj4" fmla="val 799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1600" dirty="0" smtClean="0"/>
              <a:t>Перебіг строку, закінчення якого пов’язане з подією, яка повинна неминуче настати, закінчується наступного дня після настання події.</a:t>
            </a:r>
            <a:endParaRPr lang="uk-UA" sz="1600" dirty="0"/>
          </a:p>
        </p:txBody>
      </p:sp>
      <p:sp>
        <p:nvSpPr>
          <p:cNvPr id="7" name="Стрелка вправо 6"/>
          <p:cNvSpPr/>
          <p:nvPr/>
        </p:nvSpPr>
        <p:spPr>
          <a:xfrm>
            <a:off x="609600" y="5181600"/>
            <a:ext cx="8497824" cy="1426464"/>
          </a:xfrm>
          <a:prstGeom prst="rightArrow">
            <a:avLst>
              <a:gd name="adj1" fmla="val 64546"/>
              <a:gd name="adj2" fmla="val 9800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600" smtClean="0">
              <a:solidFill>
                <a:srgbClr val="FF0000"/>
              </a:solidFill>
            </a:endParaRPr>
          </a:p>
          <a:p>
            <a:pPr algn="ctr"/>
            <a:r>
              <a:rPr lang="ru-RU" sz="1600" smtClean="0">
                <a:solidFill>
                  <a:srgbClr val="FF0000"/>
                </a:solidFill>
              </a:rPr>
              <a:t>Строк </a:t>
            </a:r>
            <a:r>
              <a:rPr lang="ru-RU" sz="1600" dirty="0" smtClean="0">
                <a:solidFill>
                  <a:srgbClr val="FF0000"/>
                </a:solidFill>
              </a:rPr>
              <a:t>не </a:t>
            </a:r>
            <a:r>
              <a:rPr lang="ru-RU" sz="1600" dirty="0" err="1" smtClean="0">
                <a:solidFill>
                  <a:srgbClr val="FF0000"/>
                </a:solidFill>
              </a:rPr>
              <a:t>вважається</a:t>
            </a:r>
            <a:r>
              <a:rPr lang="ru-RU" sz="1600" dirty="0" smtClean="0">
                <a:solidFill>
                  <a:srgbClr val="FF0000"/>
                </a:solidFill>
              </a:rPr>
              <a:t> </a:t>
            </a:r>
            <a:r>
              <a:rPr lang="ru-RU" sz="1600" dirty="0" err="1" smtClean="0">
                <a:solidFill>
                  <a:srgbClr val="FF0000"/>
                </a:solidFill>
              </a:rPr>
              <a:t>пропущеним</a:t>
            </a:r>
            <a:r>
              <a:rPr lang="ru-RU" sz="1600" dirty="0" smtClean="0">
                <a:solidFill>
                  <a:srgbClr val="FF0000"/>
                </a:solidFill>
              </a:rPr>
              <a:t>, </a:t>
            </a:r>
            <a:r>
              <a:rPr lang="ru-RU" sz="1600" dirty="0" err="1" smtClean="0">
                <a:solidFill>
                  <a:srgbClr val="FF0000"/>
                </a:solidFill>
              </a:rPr>
              <a:t>якщо</a:t>
            </a:r>
            <a:r>
              <a:rPr lang="ru-RU" sz="1600" dirty="0" smtClean="0">
                <a:solidFill>
                  <a:srgbClr val="FF0000"/>
                </a:solidFill>
              </a:rPr>
              <a:t> до </a:t>
            </a:r>
            <a:r>
              <a:rPr lang="ru-RU" sz="1600" dirty="0" err="1" smtClean="0">
                <a:solidFill>
                  <a:srgbClr val="FF0000"/>
                </a:solidFill>
              </a:rPr>
              <a:t>його</a:t>
            </a:r>
            <a:r>
              <a:rPr lang="ru-RU" sz="1600" dirty="0" smtClean="0">
                <a:solidFill>
                  <a:srgbClr val="FF0000"/>
                </a:solidFill>
              </a:rPr>
              <a:t> </a:t>
            </a:r>
            <a:r>
              <a:rPr lang="ru-RU" sz="1600" dirty="0" err="1" smtClean="0">
                <a:solidFill>
                  <a:srgbClr val="FF0000"/>
                </a:solidFill>
              </a:rPr>
              <a:t>закінчення</a:t>
            </a:r>
            <a:r>
              <a:rPr lang="ru-RU" sz="1600" dirty="0" smtClean="0">
                <a:solidFill>
                  <a:srgbClr val="FF0000"/>
                </a:solidFill>
              </a:rPr>
              <a:t> </a:t>
            </a:r>
            <a:r>
              <a:rPr lang="ru-RU" sz="1600" dirty="0" err="1" smtClean="0">
                <a:solidFill>
                  <a:srgbClr val="FF0000"/>
                </a:solidFill>
              </a:rPr>
              <a:t>заява</a:t>
            </a:r>
            <a:r>
              <a:rPr lang="ru-RU" sz="1600" dirty="0" smtClean="0">
                <a:solidFill>
                  <a:srgbClr val="FF0000"/>
                </a:solidFill>
              </a:rPr>
              <a:t>, </a:t>
            </a:r>
            <a:r>
              <a:rPr lang="ru-RU" sz="1600" dirty="0" err="1" smtClean="0">
                <a:solidFill>
                  <a:srgbClr val="FF0000"/>
                </a:solidFill>
              </a:rPr>
              <a:t>скарга</a:t>
            </a:r>
            <a:r>
              <a:rPr lang="ru-RU" sz="1600" dirty="0" smtClean="0">
                <a:solidFill>
                  <a:srgbClr val="FF0000"/>
                </a:solidFill>
              </a:rPr>
              <a:t>, </a:t>
            </a:r>
            <a:r>
              <a:rPr lang="ru-RU" sz="1600" dirty="0" err="1" smtClean="0">
                <a:solidFill>
                  <a:srgbClr val="FF0000"/>
                </a:solidFill>
              </a:rPr>
              <a:t>інші</a:t>
            </a:r>
            <a:r>
              <a:rPr lang="ru-RU" sz="1600" dirty="0" smtClean="0">
                <a:solidFill>
                  <a:srgbClr val="FF0000"/>
                </a:solidFill>
              </a:rPr>
              <a:t> </a:t>
            </a:r>
            <a:r>
              <a:rPr lang="ru-RU" sz="1600" dirty="0" err="1" smtClean="0">
                <a:solidFill>
                  <a:srgbClr val="FF0000"/>
                </a:solidFill>
              </a:rPr>
              <a:t>документи</a:t>
            </a:r>
            <a:r>
              <a:rPr lang="ru-RU" sz="1600" dirty="0" smtClean="0">
                <a:solidFill>
                  <a:srgbClr val="FF0000"/>
                </a:solidFill>
              </a:rPr>
              <a:t> </a:t>
            </a:r>
            <a:r>
              <a:rPr lang="ru-RU" sz="1600" dirty="0" err="1" smtClean="0">
                <a:solidFill>
                  <a:srgbClr val="FF0000"/>
                </a:solidFill>
              </a:rPr>
              <a:t>чи</a:t>
            </a:r>
            <a:r>
              <a:rPr lang="ru-RU" sz="1600" dirty="0" smtClean="0">
                <a:solidFill>
                  <a:srgbClr val="FF0000"/>
                </a:solidFill>
              </a:rPr>
              <a:t> </a:t>
            </a:r>
            <a:r>
              <a:rPr lang="ru-RU" sz="1600" dirty="0" err="1" smtClean="0">
                <a:solidFill>
                  <a:srgbClr val="FF0000"/>
                </a:solidFill>
              </a:rPr>
              <a:t>матеріали</a:t>
            </a:r>
            <a:r>
              <a:rPr lang="ru-RU" sz="1600" dirty="0" smtClean="0">
                <a:solidFill>
                  <a:srgbClr val="FF0000"/>
                </a:solidFill>
              </a:rPr>
              <a:t> </a:t>
            </a:r>
            <a:r>
              <a:rPr lang="ru-RU" sz="1600" dirty="0" err="1" smtClean="0">
                <a:solidFill>
                  <a:srgbClr val="FF0000"/>
                </a:solidFill>
              </a:rPr>
              <a:t>або</a:t>
            </a:r>
            <a:r>
              <a:rPr lang="ru-RU" sz="1600" dirty="0" smtClean="0">
                <a:solidFill>
                  <a:srgbClr val="FF0000"/>
                </a:solidFill>
              </a:rPr>
              <a:t> </a:t>
            </a:r>
            <a:r>
              <a:rPr lang="ru-RU" sz="1600" dirty="0" err="1" smtClean="0">
                <a:solidFill>
                  <a:srgbClr val="FF0000"/>
                </a:solidFill>
              </a:rPr>
              <a:t>грошові</a:t>
            </a:r>
            <a:r>
              <a:rPr lang="ru-RU" sz="1600" dirty="0" smtClean="0">
                <a:solidFill>
                  <a:srgbClr val="FF0000"/>
                </a:solidFill>
              </a:rPr>
              <a:t> </a:t>
            </a:r>
            <a:r>
              <a:rPr lang="ru-RU" sz="1600" dirty="0" err="1" smtClean="0">
                <a:solidFill>
                  <a:srgbClr val="FF0000"/>
                </a:solidFill>
              </a:rPr>
              <a:t>кошти</a:t>
            </a:r>
            <a:r>
              <a:rPr lang="ru-RU" sz="1600" dirty="0" smtClean="0">
                <a:solidFill>
                  <a:srgbClr val="FF0000"/>
                </a:solidFill>
              </a:rPr>
              <a:t> </a:t>
            </a:r>
            <a:r>
              <a:rPr lang="ru-RU" sz="1600" dirty="0" err="1" smtClean="0">
                <a:solidFill>
                  <a:srgbClr val="FF0000"/>
                </a:solidFill>
              </a:rPr>
              <a:t>здані</a:t>
            </a:r>
            <a:r>
              <a:rPr lang="ru-RU" sz="1600" dirty="0" smtClean="0">
                <a:solidFill>
                  <a:srgbClr val="FF0000"/>
                </a:solidFill>
              </a:rPr>
              <a:t> на </a:t>
            </a:r>
            <a:r>
              <a:rPr lang="ru-RU" sz="1600" dirty="0" err="1" smtClean="0">
                <a:solidFill>
                  <a:srgbClr val="FF0000"/>
                </a:solidFill>
              </a:rPr>
              <a:t>пошту</a:t>
            </a:r>
            <a:r>
              <a:rPr lang="ru-RU" sz="1600" dirty="0" smtClean="0">
                <a:solidFill>
                  <a:srgbClr val="FF0000"/>
                </a:solidFill>
              </a:rPr>
              <a:t> </a:t>
            </a:r>
            <a:r>
              <a:rPr lang="ru-RU" sz="1600" dirty="0" err="1" smtClean="0">
                <a:solidFill>
                  <a:srgbClr val="FF0000"/>
                </a:solidFill>
              </a:rPr>
              <a:t>чи</a:t>
            </a:r>
            <a:r>
              <a:rPr lang="ru-RU" sz="1600" dirty="0" smtClean="0">
                <a:solidFill>
                  <a:srgbClr val="FF0000"/>
                </a:solidFill>
              </a:rPr>
              <a:t> </a:t>
            </a:r>
            <a:r>
              <a:rPr lang="ru-RU" sz="1600" dirty="0" err="1" smtClean="0">
                <a:solidFill>
                  <a:srgbClr val="FF0000"/>
                </a:solidFill>
              </a:rPr>
              <a:t>передані</a:t>
            </a:r>
            <a:r>
              <a:rPr lang="ru-RU" sz="1600" dirty="0" smtClean="0">
                <a:solidFill>
                  <a:srgbClr val="FF0000"/>
                </a:solidFill>
              </a:rPr>
              <a:t> </a:t>
            </a:r>
            <a:r>
              <a:rPr lang="ru-RU" sz="1600" dirty="0" err="1" smtClean="0">
                <a:solidFill>
                  <a:srgbClr val="FF0000"/>
                </a:solidFill>
              </a:rPr>
              <a:t>іншими</a:t>
            </a:r>
            <a:r>
              <a:rPr lang="ru-RU" sz="1600" dirty="0" smtClean="0">
                <a:solidFill>
                  <a:srgbClr val="FF0000"/>
                </a:solidFill>
              </a:rPr>
              <a:t> </a:t>
            </a:r>
            <a:r>
              <a:rPr lang="ru-RU" sz="1600" dirty="0" err="1" smtClean="0">
                <a:solidFill>
                  <a:srgbClr val="FF0000"/>
                </a:solidFill>
              </a:rPr>
              <a:t>відповідними</a:t>
            </a:r>
            <a:r>
              <a:rPr lang="ru-RU" sz="1600" dirty="0" smtClean="0">
                <a:solidFill>
                  <a:srgbClr val="FF0000"/>
                </a:solidFill>
              </a:rPr>
              <a:t> </a:t>
            </a:r>
            <a:r>
              <a:rPr lang="ru-RU" sz="1600" dirty="0" err="1" smtClean="0">
                <a:solidFill>
                  <a:srgbClr val="FF0000"/>
                </a:solidFill>
              </a:rPr>
              <a:t>засобами</a:t>
            </a:r>
            <a:r>
              <a:rPr lang="ru-RU" sz="1600" dirty="0" smtClean="0">
                <a:solidFill>
                  <a:srgbClr val="FF0000"/>
                </a:solidFill>
              </a:rPr>
              <a:t> </a:t>
            </a:r>
            <a:r>
              <a:rPr lang="ru-RU" sz="1600" dirty="0" err="1" smtClean="0">
                <a:solidFill>
                  <a:srgbClr val="FF0000"/>
                </a:solidFill>
              </a:rPr>
              <a:t>зв’язку</a:t>
            </a:r>
            <a:r>
              <a:rPr lang="ru-RU" sz="1600" dirty="0" smtClean="0">
                <a:solidFill>
                  <a:srgbClr val="FF0000"/>
                </a:solidFill>
              </a:rPr>
              <a:t>.</a:t>
            </a:r>
          </a:p>
          <a:p>
            <a:pPr algn="ct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0200" t="57164" r="23603" b="21440"/>
          <a:stretch>
            <a:fillRect/>
          </a:stretch>
        </p:blipFill>
        <p:spPr bwMode="auto">
          <a:xfrm>
            <a:off x="354583" y="245672"/>
            <a:ext cx="8947913" cy="2129228"/>
          </a:xfrm>
          <a:prstGeom prst="rect">
            <a:avLst/>
          </a:prstGeom>
          <a:noFill/>
          <a:ln w="9525">
            <a:noFill/>
            <a:miter lim="800000"/>
            <a:headEnd/>
            <a:tailEnd/>
          </a:ln>
          <a:effectLst/>
        </p:spPr>
      </p:pic>
      <p:sp>
        <p:nvSpPr>
          <p:cNvPr id="7171" name="Rectangle 3"/>
          <p:cNvSpPr>
            <a:spLocks noChangeArrowheads="1"/>
          </p:cNvSpPr>
          <p:nvPr/>
        </p:nvSpPr>
        <p:spPr bwMode="auto">
          <a:xfrm>
            <a:off x="457200" y="2260600"/>
            <a:ext cx="86233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 дня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відновлення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провадження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перебіг</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процесуальних</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строків</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продовжується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Отже</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якщо</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провадження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справі</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зупинено</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перебіг</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всіх</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процесуальних</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строків</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також</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зупиняється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Зупинення цих строків починається з моменту настання тієї події, внаслідок якої суд зупинив провадження. З</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питань</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зупинення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провадження</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справі</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суд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постановляє</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ухвалу</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2752" y="865632"/>
            <a:ext cx="83759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Відповідно до ст. 126 ЦПК України право на вчинення процесуальної дії втрачається із закінченням строку, встановленого законом або судом.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Документи, подані після закінчення процесуальних строків, залишаються без розгляду, крім випадків, передбачених ЦПК.</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670560" y="3413760"/>
            <a:ext cx="8510016" cy="2246769"/>
          </a:xfrm>
          <a:prstGeom prst="rect">
            <a:avLst/>
          </a:prstGeom>
        </p:spPr>
        <p:txBody>
          <a:bodyPr wrap="square">
            <a:spAutoFit/>
          </a:bodyPr>
          <a:lstStyle/>
          <a:p>
            <a:pPr algn="just"/>
            <a:r>
              <a:rPr lang="uk-UA" sz="2000" dirty="0" smtClean="0">
                <a:solidFill>
                  <a:srgbClr val="FF0000"/>
                </a:solidFill>
              </a:rPr>
              <a:t>Документи, подані після закінчення процесуальних строків, залишаються без розгляду, якщо суд за клопотанням особи, що їх подала, не знайде підстав для поновлення або продовження строку. Особа, яка пропустила строк, повинна довести суду поважність такого пропуску та клопотати перед останнім про його поновлення або продовження. Поважність пропуску процесуального строку особа повинна довести суду за допомогою доказів. </a:t>
            </a:r>
            <a:endParaRPr lang="uk-UA" sz="20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990" y="231648"/>
            <a:ext cx="8596668" cy="1320800"/>
          </a:xfrm>
        </p:spPr>
        <p:txBody>
          <a:bodyPr>
            <a:noAutofit/>
          </a:bodyPr>
          <a:lstStyle/>
          <a:p>
            <a:r>
              <a:rPr lang="uk-UA" sz="2400" dirty="0" smtClean="0"/>
              <a:t>Відповідно до ст. 252 ЦПК України суд може за заявою учасника справи, а також з власної ініціативи зупинити провадження у справі у випадках:</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677334" y="1536192"/>
            <a:ext cx="8710506" cy="5108447"/>
          </a:xfrm>
        </p:spPr>
        <p:txBody>
          <a:bodyPr>
            <a:normAutofit fontScale="92500" lnSpcReduction="20000"/>
          </a:bodyPr>
          <a:lstStyle/>
          <a:p>
            <a:r>
              <a:rPr lang="uk-UA" dirty="0" smtClean="0"/>
              <a:t>перебування </a:t>
            </a:r>
            <a:r>
              <a:rPr lang="uk-UA" dirty="0" smtClean="0"/>
              <a:t>учасника справи на альтернативній (невійськовій) службі не за місцем проживання або на строковій військовій службі;</a:t>
            </a:r>
            <a:endParaRPr lang="ru-RU" dirty="0" smtClean="0"/>
          </a:p>
          <a:p>
            <a:r>
              <a:rPr lang="uk-UA" dirty="0" smtClean="0"/>
              <a:t>захворювання </a:t>
            </a:r>
            <a:r>
              <a:rPr lang="uk-UA" dirty="0" smtClean="0"/>
              <a:t>учасника справи, підтвердженого медичною довідкою, що виключає можливість явки до суду протягом тривалого часу;</a:t>
            </a:r>
            <a:endParaRPr lang="ru-RU" dirty="0" smtClean="0"/>
          </a:p>
          <a:p>
            <a:r>
              <a:rPr lang="uk-UA" dirty="0" smtClean="0"/>
              <a:t>перебування </a:t>
            </a:r>
            <a:r>
              <a:rPr lang="uk-UA" dirty="0" smtClean="0"/>
              <a:t>учасника справи у довгостроковому службовому відрядженні;</a:t>
            </a:r>
            <a:endParaRPr lang="ru-RU" dirty="0" smtClean="0"/>
          </a:p>
          <a:p>
            <a:r>
              <a:rPr lang="uk-UA" dirty="0" smtClean="0"/>
              <a:t>розшуку </a:t>
            </a:r>
            <a:r>
              <a:rPr lang="uk-UA" dirty="0" smtClean="0"/>
              <a:t>відповідача в разі неможливості розгляду справи за його відсутності;</a:t>
            </a:r>
            <a:endParaRPr lang="ru-RU" dirty="0" smtClean="0"/>
          </a:p>
          <a:p>
            <a:r>
              <a:rPr lang="uk-UA" dirty="0" smtClean="0"/>
              <a:t>призначення </a:t>
            </a:r>
            <a:r>
              <a:rPr lang="uk-UA" dirty="0" smtClean="0"/>
              <a:t>судом експертизи;</a:t>
            </a:r>
            <a:endParaRPr lang="ru-RU" dirty="0" smtClean="0"/>
          </a:p>
          <a:p>
            <a:r>
              <a:rPr lang="uk-UA" dirty="0" smtClean="0"/>
              <a:t>направлення </a:t>
            </a:r>
            <a:r>
              <a:rPr lang="uk-UA" dirty="0" smtClean="0"/>
              <a:t>судового доручення щодо збирання доказів у порядку, встановленому </a:t>
            </a:r>
            <a:r>
              <a:rPr lang="uk-UA" dirty="0" smtClean="0">
                <a:solidFill>
                  <a:schemeClr val="tx1"/>
                </a:solidFill>
                <a:hlinkClick r:id="rId2"/>
              </a:rPr>
              <a:t>статтею 87</a:t>
            </a:r>
            <a:r>
              <a:rPr lang="uk-UA" dirty="0" smtClean="0"/>
              <a:t> ЦПК України;</a:t>
            </a:r>
            <a:endParaRPr lang="ru-RU" dirty="0" smtClean="0"/>
          </a:p>
          <a:p>
            <a:r>
              <a:rPr lang="uk-UA" dirty="0" smtClean="0"/>
              <a:t>надходження </a:t>
            </a:r>
            <a:r>
              <a:rPr lang="uk-UA" dirty="0" smtClean="0"/>
              <a:t>заяви про відвід;</a:t>
            </a:r>
            <a:endParaRPr lang="ru-RU" dirty="0" smtClean="0"/>
          </a:p>
          <a:p>
            <a:r>
              <a:rPr lang="uk-UA" dirty="0" smtClean="0"/>
              <a:t>звернення </a:t>
            </a:r>
            <a:r>
              <a:rPr lang="uk-UA" dirty="0" smtClean="0"/>
              <a:t>із судовим дорученням про надання правової допомоги, вручення виклику до суду чи інших документів до іноземного суду або іншого компетентного органу іноземної держави;</a:t>
            </a:r>
            <a:endParaRPr lang="ru-RU" dirty="0" smtClean="0"/>
          </a:p>
          <a:p>
            <a:r>
              <a:rPr lang="uk-UA" dirty="0" smtClean="0"/>
              <a:t>прийняття </a:t>
            </a:r>
            <a:r>
              <a:rPr lang="uk-UA" dirty="0" smtClean="0"/>
              <a:t>ухвали про тимчасове вилучення доказів державним виконавцем для дослідження судом;</a:t>
            </a:r>
            <a:endParaRPr lang="ru-RU" dirty="0" smtClean="0"/>
          </a:p>
          <a:p>
            <a:r>
              <a:rPr lang="uk-UA" dirty="0" smtClean="0"/>
              <a:t>перегляду </a:t>
            </a:r>
            <a:r>
              <a:rPr lang="uk-UA" dirty="0" smtClean="0"/>
              <a:t>судового рішення у подібних правовідносинах (у іншій справі) у касаційному порядку палатою, об’єднаною палатою, Великою Палатою Верховного Суду.</a:t>
            </a:r>
            <a:endParaRPr lang="ru-RU" dirty="0" smtClean="0"/>
          </a:p>
          <a:p>
            <a:endParaRPr lang="ru-RU" dirty="0"/>
          </a:p>
        </p:txBody>
      </p:sp>
    </p:spTree>
  </p:cSld>
  <p:clrMapOvr>
    <a:masterClrMapping/>
  </p:clrMapOvr>
</p:sld>
</file>

<file path=ppt/theme/theme1.xml><?xml version="1.0" encoding="utf-8"?>
<a:theme xmlns:a="http://schemas.openxmlformats.org/drawingml/2006/main" name="Аспект">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1393</TotalTime>
  <Words>1094</Words>
  <Application>Microsoft Office PowerPoint</Application>
  <PresentationFormat>Произвольный</PresentationFormat>
  <Paragraphs>68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Слайд 1</vt:lpstr>
      <vt:lpstr>Слайд 2</vt:lpstr>
      <vt:lpstr>Слайд 3</vt:lpstr>
      <vt:lpstr>Слайд 4</vt:lpstr>
      <vt:lpstr>Слайд 5</vt:lpstr>
      <vt:lpstr>Слайд 6</vt:lpstr>
      <vt:lpstr>Слайд 7</vt:lpstr>
      <vt:lpstr>Слайд 8</vt:lpstr>
      <vt:lpstr>Відповідно до ст. 252 ЦПК України суд може за заявою учасника справи, а також з власної ініціативи зупинити провадження у справі у випадках: </vt:lpstr>
      <vt:lpstr>Поновлення та продовження процесуальних строків </vt:lpstr>
      <vt:lpstr>Слайд 11</vt:lpstr>
      <vt:lpstr>Судові виклики - це процесуальні дії суду, що вчиняються судом до учасників справи, якщо визнає їх явку у судове засідання або для участі у вчиненні процесуальної дії обов'язковою, що здійснюються судовими повістками про виклик. </vt:lpstr>
      <vt:lpstr>Судова повістка про виклик – це судовий документ, тому на  неї повинні поширюватися вимоги Про затвердження Інструкції з діловодства в місцевих та апеляційних судах України (наказ Державної судової адміністрації від  20.08.2019  № 814).  </vt:lpstr>
      <vt:lpstr>Особи, які беруть участь у справі, а також свідки, експерти, спеціалісти і перекладачі можуть бути повідомлені або викликані в суд :</vt:lpstr>
      <vt:lpstr>Відповідно до ч.8 ст.128 ЦПК днем вручення судової повістки є:</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KILNER</dc:creator>
  <cp:lastModifiedBy>Анна</cp:lastModifiedBy>
  <cp:revision>153</cp:revision>
  <dcterms:created xsi:type="dcterms:W3CDTF">2022-09-03T17:54:59Z</dcterms:created>
  <dcterms:modified xsi:type="dcterms:W3CDTF">2022-10-21T11:18:50Z</dcterms:modified>
</cp:coreProperties>
</file>