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3B1-3604-49D9-AAE4-76586B997F02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6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41F-F639-4AA4-8467-51878E8F78FB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5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F65D-B706-4E4D-9DF1-0BBE9B00466F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0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00828-1D5A-4B1D-B474-9A6914480477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1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F3090-96F6-4CC6-A420-1D0A581F76F9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AA60-E1D9-49AA-B0C3-0DAE51D01E61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7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69F3-E23A-49CA-A3D0-C7356F7ACE15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2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B82F-E9EB-4BA3-9DB8-6CE813384E50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0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706D-6810-4AC3-B29C-529243727492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1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0A7-FA9B-4789-A2F7-58780665A45F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2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DA5-6785-485C-8A73-E480409AF521}" type="slidenum">
              <a:rPr lang="en-US" altLang="ru-RU" smtClean="0">
                <a:solidFill>
                  <a:srgbClr val="000000"/>
                </a:solidFill>
              </a:rPr>
              <a:pPr/>
              <a:t>‹№›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8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77E8F6-48E0-41B0-B3CC-415FDE01AA07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‹№›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608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Стабільність </a:t>
            </a:r>
            <a:r>
              <a:rPr lang="uk-UA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endParaRPr lang="ru-RU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340769"/>
            <a:ext cx="8676456" cy="5030019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Селекція направлена на відбір найбільш стабільних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(природні)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Сконструйовані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, як правило, нестійкі</a:t>
            </a:r>
          </a:p>
          <a:p>
            <a:pPr marL="0" indent="0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Розрізняють три явища, пов'язані з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плазмідною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стабільністю: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–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Ц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ілісність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Розподіл під час поділу клітини</a:t>
            </a:r>
          </a:p>
          <a:p>
            <a:pPr>
              <a:buFontTx/>
              <a:buChar char="-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Диференційні темпи росту</a:t>
            </a:r>
          </a:p>
        </p:txBody>
      </p:sp>
    </p:spTree>
    <p:extLst>
      <p:ext uri="{BB962C8B-B14F-4D97-AF65-F5344CB8AC3E}">
        <p14:creationId xmlns:p14="http://schemas.microsoft.com/office/powerpoint/2010/main" val="244236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Функції </a:t>
            </a:r>
            <a:r>
              <a:rPr lang="uk-UA" sz="2800" b="1" u="sng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2800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uk-UA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1544" y="980729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Регуляторна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endParaRPr lang="ru-RU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якщо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ген не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здатний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реплікуватись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за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рахунок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втрати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його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частини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плазміди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вносять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власний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реплікон</a:t>
            </a:r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).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Кодуюча</a:t>
            </a:r>
            <a:r>
              <a:rPr lang="ru-RU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34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5" y="2133601"/>
            <a:ext cx="7272337" cy="3671888"/>
          </a:xfrm>
        </p:spPr>
        <p:txBody>
          <a:bodyPr/>
          <a:lstStyle/>
          <a:p>
            <a:pPr marL="0" indent="0" algn="just">
              <a:buClr>
                <a:srgbClr val="FFFF00"/>
              </a:buClr>
              <a:buNone/>
            </a:pPr>
            <a:r>
              <a:rPr lang="uk-UA" altLang="ru-RU" b="1" dirty="0" smtClean="0">
                <a:solidFill>
                  <a:schemeClr val="bg1"/>
                </a:solidFill>
              </a:rPr>
              <a:t>- високий </a:t>
            </a:r>
            <a:r>
              <a:rPr lang="uk-UA" altLang="ru-RU" b="1" dirty="0">
                <a:solidFill>
                  <a:schemeClr val="bg1"/>
                </a:solidFill>
              </a:rPr>
              <a:t>темп втрати </a:t>
            </a:r>
            <a:r>
              <a:rPr lang="uk-UA" altLang="ru-RU" b="1" dirty="0" smtClean="0">
                <a:solidFill>
                  <a:schemeClr val="bg1"/>
                </a:solidFill>
              </a:rPr>
              <a:t>ознаки;</a:t>
            </a:r>
            <a:endParaRPr lang="uk-UA" altLang="ru-RU" b="1" dirty="0">
              <a:solidFill>
                <a:schemeClr val="bg1"/>
              </a:solidFill>
            </a:endParaRPr>
          </a:p>
          <a:p>
            <a:pPr marL="0" indent="0" algn="just">
              <a:buClr>
                <a:srgbClr val="FFFF00"/>
              </a:buClr>
              <a:buNone/>
            </a:pPr>
            <a:r>
              <a:rPr lang="uk-UA" altLang="ru-RU" b="1" dirty="0" smtClean="0">
                <a:solidFill>
                  <a:schemeClr val="bg1"/>
                </a:solidFill>
              </a:rPr>
              <a:t>- збільшення </a:t>
            </a:r>
            <a:r>
              <a:rPr lang="uk-UA" altLang="ru-RU" b="1" dirty="0">
                <a:solidFill>
                  <a:schemeClr val="bg1"/>
                </a:solidFill>
              </a:rPr>
              <a:t>темпів втрати ознаки під впливом температури або хімічних </a:t>
            </a:r>
            <a:r>
              <a:rPr lang="uk-UA" altLang="ru-RU" b="1" dirty="0" smtClean="0">
                <a:solidFill>
                  <a:schemeClr val="bg1"/>
                </a:solidFill>
              </a:rPr>
              <a:t>сполук;</a:t>
            </a:r>
            <a:endParaRPr lang="uk-UA" altLang="ru-RU" b="1" dirty="0">
              <a:solidFill>
                <a:schemeClr val="bg1"/>
              </a:solidFill>
            </a:endParaRPr>
          </a:p>
          <a:p>
            <a:pPr marL="0" indent="0" algn="just">
              <a:buClr>
                <a:srgbClr val="FFFF00"/>
              </a:buClr>
              <a:buNone/>
            </a:pPr>
            <a:r>
              <a:rPr lang="uk-UA" altLang="ru-RU" b="1" dirty="0" smtClean="0">
                <a:solidFill>
                  <a:schemeClr val="bg1"/>
                </a:solidFill>
              </a:rPr>
              <a:t>- спільна </a:t>
            </a:r>
            <a:r>
              <a:rPr lang="uk-UA" altLang="ru-RU" b="1" dirty="0">
                <a:solidFill>
                  <a:schemeClr val="bg1"/>
                </a:solidFill>
              </a:rPr>
              <a:t>втрата або набуття декількох ознак</a:t>
            </a:r>
            <a:endParaRPr lang="uk-UA" altLang="ru-RU" sz="2300" b="1" dirty="0">
              <a:solidFill>
                <a:schemeClr val="bg1"/>
              </a:solidFill>
            </a:endParaRPr>
          </a:p>
          <a:p>
            <a:endParaRPr lang="uk-UA" altLang="ru-RU" sz="2300" dirty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566990" y="549277"/>
            <a:ext cx="712946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FD8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4000" b="1" dirty="0">
                <a:solidFill>
                  <a:srgbClr val="7030A0"/>
                </a:solidFill>
              </a:rPr>
              <a:t>Фенотипові прояви наявності </a:t>
            </a:r>
            <a:r>
              <a:rPr lang="uk-UA" altLang="ru-RU" sz="4000" b="1" dirty="0" err="1">
                <a:solidFill>
                  <a:srgbClr val="7030A0"/>
                </a:solidFill>
              </a:rPr>
              <a:t>плазміди</a:t>
            </a:r>
            <a:endParaRPr lang="uk-UA" alt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Цілісність </a:t>
            </a:r>
            <a:r>
              <a:rPr lang="uk-UA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endParaRPr lang="ru-RU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340769"/>
            <a:ext cx="8496944" cy="5030019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Направлена на підтримання </a:t>
            </a:r>
            <a:r>
              <a:rPr lang="uk-UA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структури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можуть втрачати гени: </a:t>
            </a: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наявність рекомбінаційних 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hotspots –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делеції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/інверсії між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нуклеотидними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повторами</a:t>
            </a:r>
          </a:p>
          <a:p>
            <a:pPr marL="0" indent="0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Плазміда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може змінюватись: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Делеція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генів (стійкість до антибіотиків) – зміна фенотипу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Інверсія генів – фенотип не змінюється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2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Розподіл </a:t>
            </a:r>
            <a:r>
              <a:rPr lang="uk-UA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між дочірніми клітинами</a:t>
            </a:r>
            <a:endParaRPr lang="ru-RU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196752"/>
            <a:ext cx="9144000" cy="5661248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Коректний розподіл зберігається при постійному культивуванні і підтриманні </a:t>
            </a:r>
            <a:r>
              <a:rPr lang="uk-UA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endParaRPr lang="uk-UA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uk-UA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Мультикопійні</a:t>
            </a:r>
            <a:r>
              <a:rPr lang="uk-UA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4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– випадковий розподіл між дочірніми клітинами</a:t>
            </a:r>
          </a:p>
          <a:p>
            <a:pPr lvl="1"/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Формування багатомірних структур під час реплікації / шляхом рекомбінації між мономерами</a:t>
            </a:r>
          </a:p>
          <a:p>
            <a:pPr lvl="1"/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Реплікація </a:t>
            </a:r>
            <a:r>
              <a:rPr lang="uk-UA" sz="20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мультимерів</a:t>
            </a:r>
            <a:r>
              <a:rPr lang="uk-UA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 ефективніша, ніж мономерів (декілька точок початку реплікації)</a:t>
            </a:r>
            <a:r>
              <a:rPr lang="uk-UA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002060"/>
                </a:solidFill>
              </a:rPr>
              <a:t>‘</a:t>
            </a:r>
            <a:r>
              <a:rPr lang="en-US" sz="2600" u="sng" dirty="0">
                <a:solidFill>
                  <a:srgbClr val="002060"/>
                </a:solidFill>
              </a:rPr>
              <a:t>dimer catastrophe</a:t>
            </a:r>
            <a:r>
              <a:rPr lang="en-US" sz="2600" u="sng" dirty="0">
                <a:solidFill>
                  <a:srgbClr val="002060"/>
                </a:solidFill>
              </a:rPr>
              <a:t>’</a:t>
            </a:r>
            <a:endParaRPr lang="uk-UA" sz="26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uk-UA" sz="2600" dirty="0">
                <a:solidFill>
                  <a:srgbClr val="002060"/>
                </a:solidFill>
              </a:rPr>
              <a:t>Кількість </a:t>
            </a:r>
            <a:r>
              <a:rPr lang="uk-UA" sz="2600" dirty="0" err="1">
                <a:solidFill>
                  <a:srgbClr val="002060"/>
                </a:solidFill>
              </a:rPr>
              <a:t>димерів</a:t>
            </a:r>
            <a:r>
              <a:rPr lang="uk-UA" sz="2600" dirty="0">
                <a:solidFill>
                  <a:srgbClr val="002060"/>
                </a:solidFill>
              </a:rPr>
              <a:t> та ін. </a:t>
            </a:r>
            <a:r>
              <a:rPr lang="uk-UA" sz="2600" dirty="0" err="1">
                <a:solidFill>
                  <a:srgbClr val="002060"/>
                </a:solidFill>
              </a:rPr>
              <a:t>мультимерів</a:t>
            </a:r>
            <a:r>
              <a:rPr lang="uk-UA" sz="26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uk-UA" sz="2600" dirty="0">
                <a:solidFill>
                  <a:srgbClr val="002060"/>
                </a:solidFill>
              </a:rPr>
              <a:t>зростає до рівня, який загрожує </a:t>
            </a:r>
          </a:p>
          <a:p>
            <a:pPr marL="0" indent="0">
              <a:buNone/>
            </a:pPr>
            <a:r>
              <a:rPr lang="uk-UA" sz="2600" dirty="0">
                <a:solidFill>
                  <a:srgbClr val="002060"/>
                </a:solidFill>
              </a:rPr>
              <a:t>тривалому підтриманню </a:t>
            </a:r>
            <a:r>
              <a:rPr lang="uk-UA" sz="2600" dirty="0" err="1">
                <a:solidFill>
                  <a:srgbClr val="002060"/>
                </a:solidFill>
              </a:rPr>
              <a:t>плазміди</a:t>
            </a:r>
            <a:endParaRPr lang="en-US" sz="26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76" y="4540344"/>
            <a:ext cx="3816424" cy="148819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4317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Контроль </a:t>
            </a: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числа копій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здійснюється шляхом підрахунку числа точок початку реплікації, а не числа молекул</a:t>
            </a: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Число копій – 30: 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30 мономерів/15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димерів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/10 тримерів і т.д. 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Кількість копій зменшується – зростає вірогідність, що якась дочірня клітина не отримає копію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1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548682"/>
            <a:ext cx="8147248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Сайт-специфічна рекомбінація </a:t>
            </a:r>
            <a:endParaRPr lang="en-US" sz="3600" u="sng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ColE1</a:t>
            </a:r>
            <a:r>
              <a:rPr lang="en-US" sz="3600" b="1" dirty="0">
                <a:solidFill>
                  <a:srgbClr val="7030A0"/>
                </a:solidFill>
              </a:rPr>
              <a:t>:</a:t>
            </a:r>
            <a:endParaRPr lang="uk-UA" sz="3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3600" dirty="0">
                <a:solidFill>
                  <a:srgbClr val="7030A0"/>
                </a:solidFill>
              </a:rPr>
              <a:t>сайт</a:t>
            </a:r>
            <a:r>
              <a:rPr lang="uk-UA" sz="3600" b="1" dirty="0">
                <a:solidFill>
                  <a:srgbClr val="7030A0"/>
                </a:solidFill>
              </a:rPr>
              <a:t> </a:t>
            </a:r>
            <a:r>
              <a:rPr lang="en-US" sz="3600" b="1" i="1" dirty="0" err="1">
                <a:solidFill>
                  <a:srgbClr val="3D933D"/>
                </a:solidFill>
              </a:rPr>
              <a:t>cer</a:t>
            </a:r>
            <a:r>
              <a:rPr lang="uk-UA" sz="3600" b="1" i="1" dirty="0">
                <a:solidFill>
                  <a:srgbClr val="3D933D"/>
                </a:solidFill>
              </a:rPr>
              <a:t> </a:t>
            </a:r>
            <a:r>
              <a:rPr lang="uk-UA" sz="3600" dirty="0">
                <a:solidFill>
                  <a:srgbClr val="7030A0"/>
                </a:solidFill>
              </a:rPr>
              <a:t>мішень для дії білків </a:t>
            </a:r>
            <a:r>
              <a:rPr lang="en-US" sz="3600" b="1" i="1" dirty="0" err="1">
                <a:solidFill>
                  <a:srgbClr val="3D933D"/>
                </a:solidFill>
              </a:rPr>
              <a:t>XerC</a:t>
            </a:r>
            <a:r>
              <a:rPr lang="en-US" sz="3600" b="1" i="1" dirty="0">
                <a:solidFill>
                  <a:srgbClr val="3D933D"/>
                </a:solidFill>
              </a:rPr>
              <a:t> </a:t>
            </a:r>
            <a:r>
              <a:rPr lang="uk-UA" sz="3600" dirty="0">
                <a:solidFill>
                  <a:srgbClr val="7030A0"/>
                </a:solidFill>
              </a:rPr>
              <a:t>і </a:t>
            </a:r>
            <a:r>
              <a:rPr lang="en-US" sz="3600" b="1" i="1" dirty="0" err="1">
                <a:solidFill>
                  <a:srgbClr val="3D933D"/>
                </a:solidFill>
              </a:rPr>
              <a:t>XerD</a:t>
            </a:r>
            <a:endParaRPr lang="uk-UA" sz="3600" b="1" i="1" dirty="0">
              <a:solidFill>
                <a:srgbClr val="3D933D"/>
              </a:solidFill>
            </a:endParaRPr>
          </a:p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Димер має 2 копії </a:t>
            </a:r>
            <a:r>
              <a:rPr lang="en-US" sz="28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cer</a:t>
            </a:r>
            <a:r>
              <a:rPr lang="uk-UA" sz="28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;</a:t>
            </a:r>
          </a:p>
          <a:p>
            <a:r>
              <a:rPr lang="uk-UA" sz="2800" b="1" i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Xer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-білки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каталізують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рекомбінацію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між ними – 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розрив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2 молекул ДНК, 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їх перехрест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нове з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’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єднання</a:t>
            </a:r>
          </a:p>
          <a:p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Димер = 2 мономери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8" y="2564906"/>
            <a:ext cx="2438337" cy="364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71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8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Плазмідна</a:t>
            </a:r>
            <a:r>
              <a:rPr lang="uk-UA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залежність</a:t>
            </a:r>
          </a:p>
          <a:p>
            <a:pPr marL="0" indent="0" algn="ctr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Деякі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поєднують механізми розподілу між дочірніми клітинами з можливістю «вбити» клітину, яка втратила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плазміду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(</a:t>
            </a:r>
            <a:r>
              <a:rPr lang="en-US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post-</a:t>
            </a:r>
            <a:r>
              <a:rPr lang="en-US" sz="2800" u="sng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segregational</a:t>
            </a:r>
            <a:r>
              <a:rPr lang="en-US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killing</a:t>
            </a: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 – вбивство після розподілу)</a:t>
            </a:r>
          </a:p>
          <a:p>
            <a:pPr marL="0" indent="0" algn="just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Такі системи складаються з 2х компонентів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Стабільного токсину, який може існувати протягом тривалого часу;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Нестабільного фактору, що діє як антидот до токсину</a:t>
            </a:r>
          </a:p>
          <a:p>
            <a:pPr marL="0" indent="0" algn="just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Плазміда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«+» - продукція антидоту</a:t>
            </a:r>
          </a:p>
          <a:p>
            <a:pPr marL="0" indent="0" algn="just">
              <a:buNone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Плазміда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«–» - антидот деградує, токсин вбиває клітину</a:t>
            </a:r>
          </a:p>
        </p:txBody>
      </p:sp>
    </p:spTree>
    <p:extLst>
      <p:ext uri="{BB962C8B-B14F-4D97-AF65-F5344CB8AC3E}">
        <p14:creationId xmlns:p14="http://schemas.microsoft.com/office/powerpoint/2010/main" val="29507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Приклад: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F-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плазміда</a:t>
            </a:r>
            <a:r>
              <a:rPr lang="uk-UA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(система токсин-антитоксин)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Оперон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містить 2 гени: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ccdA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(</a:t>
            </a: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Ccd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А-білок протидіє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CcdB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) 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ccdB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(</a:t>
            </a: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CcdB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-білок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токсичний; діє на реплікацію ДНК)</a:t>
            </a:r>
          </a:p>
          <a:p>
            <a:pPr marL="0" indent="0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3444220"/>
            <a:ext cx="3453268" cy="249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3" y="3010430"/>
            <a:ext cx="3165725" cy="336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9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Стабільність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під час поділу клітини забезпечується:</a:t>
            </a:r>
          </a:p>
          <a:p>
            <a:pPr marL="0" indent="0">
              <a:buNone/>
            </a:pP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arenBoth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Активним розподілом між дочірніми клітинами (для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низькокопійних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) або випадковим розподілом (для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мультикопійних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)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,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arenBoth"/>
            </a:pP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розділення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димерів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і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мультимерів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у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мономерні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  <a:p>
            <a:pPr marL="514350" indent="-514350">
              <a:buAutoNum type="arabicParenBoth"/>
            </a:pP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post-</a:t>
            </a:r>
            <a:r>
              <a:rPr lang="en-US" sz="28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segregational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killing.</a:t>
            </a:r>
            <a:endParaRPr lang="uk-UA" sz="2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568952" cy="6110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Диференційні темпи </a:t>
            </a:r>
            <a:r>
              <a:rPr lang="uk-UA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росту</a:t>
            </a:r>
          </a:p>
          <a:p>
            <a:pPr marL="0" indent="0">
              <a:buNone/>
            </a:pP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чи впливає наявність </a:t>
            </a:r>
            <a:r>
              <a:rPr lang="uk-UA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у клітині на швидкість росту?</a:t>
            </a:r>
          </a:p>
          <a:p>
            <a:pPr marL="0" indent="0">
              <a:buNone/>
            </a:pP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Відмінність у темпах росту виникає з причини метаболічного вантажу, який є продуктом реплікації </a:t>
            </a:r>
            <a:r>
              <a:rPr lang="uk-UA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та експресії її генів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wild-type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– незначний вплив;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Штучно сконструйовані – </a:t>
            </a:r>
            <a:r>
              <a:rPr lang="uk-UA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висококопійні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uk-UA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плазміди</a:t>
            </a:r>
            <a:r>
              <a:rPr lang="uk-UA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що продукують велику кількість продукту і, відповідно, «вантажу», що підвищує нестабільність </a:t>
            </a:r>
          </a:p>
          <a:p>
            <a:pPr marL="0" indent="0">
              <a:buNone/>
            </a:pPr>
            <a:endParaRPr lang="uk-UA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Широкий екран</PresentationFormat>
  <Paragraphs>71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Courier New</vt:lpstr>
      <vt:lpstr>Wingdings</vt:lpstr>
      <vt:lpstr>1_Тема Office</vt:lpstr>
      <vt:lpstr>Стабільність плазмід</vt:lpstr>
      <vt:lpstr>Цілісність плазмід</vt:lpstr>
      <vt:lpstr>Розподіл плазмід між дочірніми клітинами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Стабільність плазмід</dc:title>
  <dc:creator>Анонім</dc:creator>
  <cp:lastModifiedBy>Анонім</cp:lastModifiedBy>
  <cp:revision>1</cp:revision>
  <dcterms:created xsi:type="dcterms:W3CDTF">2024-03-04T10:34:53Z</dcterms:created>
  <dcterms:modified xsi:type="dcterms:W3CDTF">2024-03-04T10:35:21Z</dcterms:modified>
</cp:coreProperties>
</file>