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84" r:id="rId3"/>
    <p:sldId id="275" r:id="rId4"/>
    <p:sldId id="258" r:id="rId5"/>
    <p:sldId id="261" r:id="rId6"/>
    <p:sldId id="262" r:id="rId7"/>
    <p:sldId id="263" r:id="rId8"/>
    <p:sldId id="266" r:id="rId9"/>
    <p:sldId id="269" r:id="rId10"/>
    <p:sldId id="270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EAF5-C1C0-46A8-80F8-9347834B1E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0F0181A-C9AC-48DA-9B74-D4172B70756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600" dirty="0" smtClean="0">
              <a:latin typeface="Century Gothic" panose="020B0502020202020204" pitchFamily="34" charset="0"/>
            </a:rPr>
            <a:t>Комп</a:t>
          </a:r>
          <a:r>
            <a:rPr lang="en-US" sz="3600" dirty="0" smtClean="0">
              <a:latin typeface="Century Gothic" panose="020B0502020202020204" pitchFamily="34" charset="0"/>
            </a:rPr>
            <a:t>’</a:t>
          </a:r>
          <a:r>
            <a:rPr lang="ru-RU" sz="3600" dirty="0" err="1" smtClean="0">
              <a:latin typeface="Century Gothic" panose="020B0502020202020204" pitchFamily="34" charset="0"/>
            </a:rPr>
            <a:t>ютерний</a:t>
          </a:r>
          <a:r>
            <a:rPr lang="ru-RU" sz="3600" dirty="0" smtClean="0">
              <a:latin typeface="Century Gothic" panose="020B0502020202020204" pitchFamily="34" charset="0"/>
            </a:rPr>
            <a:t> </a:t>
          </a:r>
          <a:r>
            <a:rPr lang="ru-RU" sz="3600" dirty="0" err="1" smtClean="0">
              <a:latin typeface="Century Gothic" panose="020B0502020202020204" pitchFamily="34" charset="0"/>
            </a:rPr>
            <a:t>зір</a:t>
          </a:r>
          <a:endParaRPr lang="ru-RU" sz="3600" dirty="0">
            <a:latin typeface="Century Gothic" panose="020B0502020202020204" pitchFamily="34" charset="0"/>
          </a:endParaRPr>
        </a:p>
      </dgm:t>
    </dgm:pt>
    <dgm:pt modelId="{222C6537-1962-41A6-9EB3-217D106EA5BA}" type="parTrans" cxnId="{C448557B-6F94-48E5-8DFF-1E3299DD7360}">
      <dgm:prSet/>
      <dgm:spPr/>
      <dgm:t>
        <a:bodyPr/>
        <a:lstStyle/>
        <a:p>
          <a:endParaRPr lang="ru-RU"/>
        </a:p>
      </dgm:t>
    </dgm:pt>
    <dgm:pt modelId="{69FC6BEA-692F-4530-A1A0-53FDBB1D7F9E}" type="sibTrans" cxnId="{C448557B-6F94-48E5-8DFF-1E3299DD7360}">
      <dgm:prSet/>
      <dgm:spPr/>
      <dgm:t>
        <a:bodyPr/>
        <a:lstStyle/>
        <a:p>
          <a:endParaRPr lang="ru-RU"/>
        </a:p>
      </dgm:t>
    </dgm:pt>
    <dgm:pt modelId="{79F24959-42A3-4F63-9BAA-3D046B15673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600" dirty="0" err="1" smtClean="0">
              <a:latin typeface="Century Gothic" panose="020B0502020202020204" pitchFamily="34" charset="0"/>
            </a:rPr>
            <a:t>Інтелектуальні</a:t>
          </a:r>
          <a:r>
            <a:rPr lang="ru-RU" sz="3600" dirty="0" smtClean="0">
              <a:latin typeface="Century Gothic" panose="020B0502020202020204" pitchFamily="34" charset="0"/>
            </a:rPr>
            <a:t> </a:t>
          </a:r>
          <a:r>
            <a:rPr lang="ru-RU" sz="3600" dirty="0" err="1" smtClean="0">
              <a:latin typeface="Century Gothic" panose="020B0502020202020204" pitchFamily="34" charset="0"/>
            </a:rPr>
            <a:t>роботи</a:t>
          </a:r>
          <a:endParaRPr lang="ru-RU" sz="3600" dirty="0">
            <a:latin typeface="Century Gothic" panose="020B0502020202020204" pitchFamily="34" charset="0"/>
          </a:endParaRPr>
        </a:p>
      </dgm:t>
    </dgm:pt>
    <dgm:pt modelId="{9709917C-4653-42A5-94BD-5021B4C1BA49}" type="parTrans" cxnId="{7273B3AE-F996-4CAF-A9F2-FAE1D015DD68}">
      <dgm:prSet/>
      <dgm:spPr/>
      <dgm:t>
        <a:bodyPr/>
        <a:lstStyle/>
        <a:p>
          <a:endParaRPr lang="ru-RU"/>
        </a:p>
      </dgm:t>
    </dgm:pt>
    <dgm:pt modelId="{50BD1C94-9A17-42FF-B763-0B2FC67C1EF6}" type="sibTrans" cxnId="{7273B3AE-F996-4CAF-A9F2-FAE1D015DD68}">
      <dgm:prSet/>
      <dgm:spPr/>
      <dgm:t>
        <a:bodyPr/>
        <a:lstStyle/>
        <a:p>
          <a:endParaRPr lang="ru-RU"/>
        </a:p>
      </dgm:t>
    </dgm:pt>
    <dgm:pt modelId="{F4D64B8C-5791-49CC-AB45-F15467033D2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600" dirty="0" smtClean="0">
              <a:latin typeface="Century Gothic" panose="020B0502020202020204" pitchFamily="34" charset="0"/>
            </a:rPr>
            <a:t>Системи прийняття рішень</a:t>
          </a:r>
          <a:endParaRPr lang="ru-RU" sz="3600" dirty="0">
            <a:latin typeface="Century Gothic" panose="020B0502020202020204" pitchFamily="34" charset="0"/>
          </a:endParaRPr>
        </a:p>
      </dgm:t>
    </dgm:pt>
    <dgm:pt modelId="{FB59570D-AA91-415F-8EF3-6403BA15DF35}" type="parTrans" cxnId="{BC70F91F-077C-4B7E-80E6-0429C6FECBC6}">
      <dgm:prSet/>
      <dgm:spPr/>
      <dgm:t>
        <a:bodyPr/>
        <a:lstStyle/>
        <a:p>
          <a:endParaRPr lang="ru-RU"/>
        </a:p>
      </dgm:t>
    </dgm:pt>
    <dgm:pt modelId="{1D2A7232-2B73-4BBB-974A-D155A0B5C72F}" type="sibTrans" cxnId="{BC70F91F-077C-4B7E-80E6-0429C6FECBC6}">
      <dgm:prSet/>
      <dgm:spPr/>
      <dgm:t>
        <a:bodyPr/>
        <a:lstStyle/>
        <a:p>
          <a:endParaRPr lang="ru-RU"/>
        </a:p>
      </dgm:t>
    </dgm:pt>
    <dgm:pt modelId="{BA3D27E8-D376-42EB-ABA1-AA192066544C}">
      <dgm:prSet custT="1"/>
      <dgm:spPr>
        <a:solidFill>
          <a:srgbClr val="00B0F0"/>
        </a:solidFill>
      </dgm:spPr>
      <dgm:t>
        <a:bodyPr/>
        <a:lstStyle/>
        <a:p>
          <a:r>
            <a:rPr lang="uk-UA" sz="3600" dirty="0" smtClean="0">
              <a:latin typeface="Century Gothic" panose="020B0502020202020204" pitchFamily="34" charset="0"/>
            </a:rPr>
            <a:t>Сприйняття природної мови</a:t>
          </a:r>
          <a:endParaRPr lang="ru-RU" sz="3600" dirty="0">
            <a:latin typeface="Century Gothic" panose="020B0502020202020204" pitchFamily="34" charset="0"/>
          </a:endParaRPr>
        </a:p>
      </dgm:t>
    </dgm:pt>
    <dgm:pt modelId="{CC6630F4-2A14-4B77-9437-537FCC53FFDA}" type="parTrans" cxnId="{1FDF2F1E-7400-4522-BE2B-8B1C976B4371}">
      <dgm:prSet/>
      <dgm:spPr/>
      <dgm:t>
        <a:bodyPr/>
        <a:lstStyle/>
        <a:p>
          <a:endParaRPr lang="ru-RU"/>
        </a:p>
      </dgm:t>
    </dgm:pt>
    <dgm:pt modelId="{58E94E80-6CA0-4A49-BBC3-3C0DEAD477D2}" type="sibTrans" cxnId="{1FDF2F1E-7400-4522-BE2B-8B1C976B4371}">
      <dgm:prSet/>
      <dgm:spPr/>
      <dgm:t>
        <a:bodyPr/>
        <a:lstStyle/>
        <a:p>
          <a:endParaRPr lang="ru-RU"/>
        </a:p>
      </dgm:t>
    </dgm:pt>
    <dgm:pt modelId="{EB962A13-1AAB-443E-861C-30FAAE855144}" type="pres">
      <dgm:prSet presAssocID="{91E1EAF5-C1C0-46A8-80F8-9347834B1E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544F972-50BF-447D-B17D-C107EBFF1243}" type="pres">
      <dgm:prSet presAssocID="{91E1EAF5-C1C0-46A8-80F8-9347834B1E03}" presName="Name1" presStyleCnt="0"/>
      <dgm:spPr/>
    </dgm:pt>
    <dgm:pt modelId="{ED704511-D2CF-461B-A628-EEF97EAA9656}" type="pres">
      <dgm:prSet presAssocID="{91E1EAF5-C1C0-46A8-80F8-9347834B1E03}" presName="cycle" presStyleCnt="0"/>
      <dgm:spPr/>
    </dgm:pt>
    <dgm:pt modelId="{AFB90421-52C6-4263-BBF0-F9738DB70268}" type="pres">
      <dgm:prSet presAssocID="{91E1EAF5-C1C0-46A8-80F8-9347834B1E03}" presName="srcNode" presStyleLbl="node1" presStyleIdx="0" presStyleCnt="4"/>
      <dgm:spPr/>
    </dgm:pt>
    <dgm:pt modelId="{EE2014FA-77C7-463E-979B-BCD1DB347CC7}" type="pres">
      <dgm:prSet presAssocID="{91E1EAF5-C1C0-46A8-80F8-9347834B1E03}" presName="conn" presStyleLbl="parChTrans1D2" presStyleIdx="0" presStyleCnt="1"/>
      <dgm:spPr/>
      <dgm:t>
        <a:bodyPr/>
        <a:lstStyle/>
        <a:p>
          <a:endParaRPr lang="ru-RU"/>
        </a:p>
      </dgm:t>
    </dgm:pt>
    <dgm:pt modelId="{E5AD69A0-706D-4070-8047-35007091C1F8}" type="pres">
      <dgm:prSet presAssocID="{91E1EAF5-C1C0-46A8-80F8-9347834B1E03}" presName="extraNode" presStyleLbl="node1" presStyleIdx="0" presStyleCnt="4"/>
      <dgm:spPr/>
    </dgm:pt>
    <dgm:pt modelId="{61B0E82A-41A8-465E-815B-77CA58ED6834}" type="pres">
      <dgm:prSet presAssocID="{91E1EAF5-C1C0-46A8-80F8-9347834B1E03}" presName="dstNode" presStyleLbl="node1" presStyleIdx="0" presStyleCnt="4"/>
      <dgm:spPr/>
    </dgm:pt>
    <dgm:pt modelId="{BB89E250-EA9B-4243-97E3-70C663E538CC}" type="pres">
      <dgm:prSet presAssocID="{60F0181A-C9AC-48DA-9B74-D4172B70756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E202F-911D-48B2-9841-D035890A0D38}" type="pres">
      <dgm:prSet presAssocID="{60F0181A-C9AC-48DA-9B74-D4172B70756B}" presName="accent_1" presStyleCnt="0"/>
      <dgm:spPr/>
    </dgm:pt>
    <dgm:pt modelId="{501FEE0E-C647-4ADA-861C-BE4141556311}" type="pres">
      <dgm:prSet presAssocID="{60F0181A-C9AC-48DA-9B74-D4172B70756B}" presName="accentRepeatNode" presStyleLbl="solidFgAcc1" presStyleIdx="0" presStyleCnt="4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C6F62E9-5968-4F0F-B836-28CD770A0A0A}" type="pres">
      <dgm:prSet presAssocID="{79F24959-42A3-4F63-9BAA-3D046B15673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EA9A5-CBC0-4EF7-B53D-59D4F9F32785}" type="pres">
      <dgm:prSet presAssocID="{79F24959-42A3-4F63-9BAA-3D046B15673A}" presName="accent_2" presStyleCnt="0"/>
      <dgm:spPr/>
    </dgm:pt>
    <dgm:pt modelId="{11A76F0F-9152-4001-9DA6-A6C2ADB03158}" type="pres">
      <dgm:prSet presAssocID="{79F24959-42A3-4F63-9BAA-3D046B15673A}" presName="accentRepeatNode" presStyleLbl="solidFgAcc1" presStyleIdx="1" presStyleCnt="4"/>
      <dgm:spPr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3F39ED0-E34B-43C0-8140-18E83AC51E85}" type="pres">
      <dgm:prSet presAssocID="{F4D64B8C-5791-49CC-AB45-F15467033D20}" presName="text_3" presStyleLbl="node1" presStyleIdx="2" presStyleCnt="4" custLinFactNeighborX="323" custLinFactNeighborY="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A383D-F374-4E13-9CDB-B3617456BFFB}" type="pres">
      <dgm:prSet presAssocID="{F4D64B8C-5791-49CC-AB45-F15467033D20}" presName="accent_3" presStyleCnt="0"/>
      <dgm:spPr/>
    </dgm:pt>
    <dgm:pt modelId="{4D9BB8E1-D30C-493D-A796-348DD606AADA}" type="pres">
      <dgm:prSet presAssocID="{F4D64B8C-5791-49CC-AB45-F15467033D20}" presName="accentRepeatNode" presStyleLbl="solidFgAcc1" presStyleIdx="2" presStyleCnt="4"/>
      <dgm:spPr>
        <a:blipFill rotWithShape="0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CB07A806-0717-4319-A3AE-6544F51860C6}" type="pres">
      <dgm:prSet presAssocID="{BA3D27E8-D376-42EB-ABA1-AA192066544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950F2-C1A5-4263-9EFB-BE6E10F39D97}" type="pres">
      <dgm:prSet presAssocID="{BA3D27E8-D376-42EB-ABA1-AA192066544C}" presName="accent_4" presStyleCnt="0"/>
      <dgm:spPr/>
    </dgm:pt>
    <dgm:pt modelId="{FA24376D-3FCB-42C0-A920-E075063581C6}" type="pres">
      <dgm:prSet presAssocID="{BA3D27E8-D376-42EB-ABA1-AA192066544C}" presName="accentRepeatNode" presStyleLbl="solidFgAcc1" presStyleIdx="3" presStyleCnt="4" custLinFactNeighborX="1250" custLinFactNeighborY="6166"/>
      <dgm:spPr>
        <a:blipFill rotWithShape="0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C448557B-6F94-48E5-8DFF-1E3299DD7360}" srcId="{91E1EAF5-C1C0-46A8-80F8-9347834B1E03}" destId="{60F0181A-C9AC-48DA-9B74-D4172B70756B}" srcOrd="0" destOrd="0" parTransId="{222C6537-1962-41A6-9EB3-217D106EA5BA}" sibTransId="{69FC6BEA-692F-4530-A1A0-53FDBB1D7F9E}"/>
    <dgm:cxn modelId="{7273B3AE-F996-4CAF-A9F2-FAE1D015DD68}" srcId="{91E1EAF5-C1C0-46A8-80F8-9347834B1E03}" destId="{79F24959-42A3-4F63-9BAA-3D046B15673A}" srcOrd="1" destOrd="0" parTransId="{9709917C-4653-42A5-94BD-5021B4C1BA49}" sibTransId="{50BD1C94-9A17-42FF-B763-0B2FC67C1EF6}"/>
    <dgm:cxn modelId="{F9FDA1EF-F84A-4474-9075-1E14275C9B90}" type="presOf" srcId="{BA3D27E8-D376-42EB-ABA1-AA192066544C}" destId="{CB07A806-0717-4319-A3AE-6544F51860C6}" srcOrd="0" destOrd="0" presId="urn:microsoft.com/office/officeart/2008/layout/VerticalCurvedList"/>
    <dgm:cxn modelId="{2FD074B4-CEF6-436B-B34A-B8D8FB40A5C2}" type="presOf" srcId="{69FC6BEA-692F-4530-A1A0-53FDBB1D7F9E}" destId="{EE2014FA-77C7-463E-979B-BCD1DB347CC7}" srcOrd="0" destOrd="0" presId="urn:microsoft.com/office/officeart/2008/layout/VerticalCurvedList"/>
    <dgm:cxn modelId="{BBACBB53-794E-4000-914C-3FE3DCBAA8EA}" type="presOf" srcId="{F4D64B8C-5791-49CC-AB45-F15467033D20}" destId="{23F39ED0-E34B-43C0-8140-18E83AC51E85}" srcOrd="0" destOrd="0" presId="urn:microsoft.com/office/officeart/2008/layout/VerticalCurvedList"/>
    <dgm:cxn modelId="{1FDF2F1E-7400-4522-BE2B-8B1C976B4371}" srcId="{91E1EAF5-C1C0-46A8-80F8-9347834B1E03}" destId="{BA3D27E8-D376-42EB-ABA1-AA192066544C}" srcOrd="3" destOrd="0" parTransId="{CC6630F4-2A14-4B77-9437-537FCC53FFDA}" sibTransId="{58E94E80-6CA0-4A49-BBC3-3C0DEAD477D2}"/>
    <dgm:cxn modelId="{1E67CC02-B93E-490E-A1F5-B24962FE5A86}" type="presOf" srcId="{91E1EAF5-C1C0-46A8-80F8-9347834B1E03}" destId="{EB962A13-1AAB-443E-861C-30FAAE855144}" srcOrd="0" destOrd="0" presId="urn:microsoft.com/office/officeart/2008/layout/VerticalCurvedList"/>
    <dgm:cxn modelId="{BC70F91F-077C-4B7E-80E6-0429C6FECBC6}" srcId="{91E1EAF5-C1C0-46A8-80F8-9347834B1E03}" destId="{F4D64B8C-5791-49CC-AB45-F15467033D20}" srcOrd="2" destOrd="0" parTransId="{FB59570D-AA91-415F-8EF3-6403BA15DF35}" sibTransId="{1D2A7232-2B73-4BBB-974A-D155A0B5C72F}"/>
    <dgm:cxn modelId="{C4F6288D-0018-4E88-8A6B-4A55636F367F}" type="presOf" srcId="{79F24959-42A3-4F63-9BAA-3D046B15673A}" destId="{1C6F62E9-5968-4F0F-B836-28CD770A0A0A}" srcOrd="0" destOrd="0" presId="urn:microsoft.com/office/officeart/2008/layout/VerticalCurvedList"/>
    <dgm:cxn modelId="{3D257814-F4A1-4006-9BC8-67CDFEC18616}" type="presOf" srcId="{60F0181A-C9AC-48DA-9B74-D4172B70756B}" destId="{BB89E250-EA9B-4243-97E3-70C663E538CC}" srcOrd="0" destOrd="0" presId="urn:microsoft.com/office/officeart/2008/layout/VerticalCurvedList"/>
    <dgm:cxn modelId="{0075C1C8-7123-46C8-8006-C1F695AEF616}" type="presParOf" srcId="{EB962A13-1AAB-443E-861C-30FAAE855144}" destId="{1544F972-50BF-447D-B17D-C107EBFF1243}" srcOrd="0" destOrd="0" presId="urn:microsoft.com/office/officeart/2008/layout/VerticalCurvedList"/>
    <dgm:cxn modelId="{7630F41C-71B8-4A07-9CD9-41E0B4FFE811}" type="presParOf" srcId="{1544F972-50BF-447D-B17D-C107EBFF1243}" destId="{ED704511-D2CF-461B-A628-EEF97EAA9656}" srcOrd="0" destOrd="0" presId="urn:microsoft.com/office/officeart/2008/layout/VerticalCurvedList"/>
    <dgm:cxn modelId="{01C53BE0-9179-45F9-8C3C-A02C0FD40525}" type="presParOf" srcId="{ED704511-D2CF-461B-A628-EEF97EAA9656}" destId="{AFB90421-52C6-4263-BBF0-F9738DB70268}" srcOrd="0" destOrd="0" presId="urn:microsoft.com/office/officeart/2008/layout/VerticalCurvedList"/>
    <dgm:cxn modelId="{1DC23137-67BC-49BC-9468-C365B41F25AE}" type="presParOf" srcId="{ED704511-D2CF-461B-A628-EEF97EAA9656}" destId="{EE2014FA-77C7-463E-979B-BCD1DB347CC7}" srcOrd="1" destOrd="0" presId="urn:microsoft.com/office/officeart/2008/layout/VerticalCurvedList"/>
    <dgm:cxn modelId="{A49B8CC4-4EAD-4AB6-8AC3-3489AE29D9CE}" type="presParOf" srcId="{ED704511-D2CF-461B-A628-EEF97EAA9656}" destId="{E5AD69A0-706D-4070-8047-35007091C1F8}" srcOrd="2" destOrd="0" presId="urn:microsoft.com/office/officeart/2008/layout/VerticalCurvedList"/>
    <dgm:cxn modelId="{AD6C6E90-87FA-480B-9680-BBC9B2BBADF9}" type="presParOf" srcId="{ED704511-D2CF-461B-A628-EEF97EAA9656}" destId="{61B0E82A-41A8-465E-815B-77CA58ED6834}" srcOrd="3" destOrd="0" presId="urn:microsoft.com/office/officeart/2008/layout/VerticalCurvedList"/>
    <dgm:cxn modelId="{0474F587-99F1-4BAB-8712-0EB07ABB758C}" type="presParOf" srcId="{1544F972-50BF-447D-B17D-C107EBFF1243}" destId="{BB89E250-EA9B-4243-97E3-70C663E538CC}" srcOrd="1" destOrd="0" presId="urn:microsoft.com/office/officeart/2008/layout/VerticalCurvedList"/>
    <dgm:cxn modelId="{D2FA9789-7A20-477D-879C-85A2AC9DE69A}" type="presParOf" srcId="{1544F972-50BF-447D-B17D-C107EBFF1243}" destId="{A15E202F-911D-48B2-9841-D035890A0D38}" srcOrd="2" destOrd="0" presId="urn:microsoft.com/office/officeart/2008/layout/VerticalCurvedList"/>
    <dgm:cxn modelId="{00372DC9-D13E-4769-934B-7442252267C5}" type="presParOf" srcId="{A15E202F-911D-48B2-9841-D035890A0D38}" destId="{501FEE0E-C647-4ADA-861C-BE4141556311}" srcOrd="0" destOrd="0" presId="urn:microsoft.com/office/officeart/2008/layout/VerticalCurvedList"/>
    <dgm:cxn modelId="{DFE684D9-B22E-4733-A558-74F02E0CCA1A}" type="presParOf" srcId="{1544F972-50BF-447D-B17D-C107EBFF1243}" destId="{1C6F62E9-5968-4F0F-B836-28CD770A0A0A}" srcOrd="3" destOrd="0" presId="urn:microsoft.com/office/officeart/2008/layout/VerticalCurvedList"/>
    <dgm:cxn modelId="{77D558B7-2A28-416D-8B49-E6BB29F63310}" type="presParOf" srcId="{1544F972-50BF-447D-B17D-C107EBFF1243}" destId="{36EEA9A5-CBC0-4EF7-B53D-59D4F9F32785}" srcOrd="4" destOrd="0" presId="urn:microsoft.com/office/officeart/2008/layout/VerticalCurvedList"/>
    <dgm:cxn modelId="{2E8B06E3-237F-43EC-BA88-47606628762B}" type="presParOf" srcId="{36EEA9A5-CBC0-4EF7-B53D-59D4F9F32785}" destId="{11A76F0F-9152-4001-9DA6-A6C2ADB03158}" srcOrd="0" destOrd="0" presId="urn:microsoft.com/office/officeart/2008/layout/VerticalCurvedList"/>
    <dgm:cxn modelId="{7E38B587-EF5D-493C-AF06-25A12EA3D5E5}" type="presParOf" srcId="{1544F972-50BF-447D-B17D-C107EBFF1243}" destId="{23F39ED0-E34B-43C0-8140-18E83AC51E85}" srcOrd="5" destOrd="0" presId="urn:microsoft.com/office/officeart/2008/layout/VerticalCurvedList"/>
    <dgm:cxn modelId="{C8B5C629-0B5D-40CB-9DA2-F08632D3FD4F}" type="presParOf" srcId="{1544F972-50BF-447D-B17D-C107EBFF1243}" destId="{B67A383D-F374-4E13-9CDB-B3617456BFFB}" srcOrd="6" destOrd="0" presId="urn:microsoft.com/office/officeart/2008/layout/VerticalCurvedList"/>
    <dgm:cxn modelId="{7D821A4D-1666-4303-AB56-ED783CD29B47}" type="presParOf" srcId="{B67A383D-F374-4E13-9CDB-B3617456BFFB}" destId="{4D9BB8E1-D30C-493D-A796-348DD606AADA}" srcOrd="0" destOrd="0" presId="urn:microsoft.com/office/officeart/2008/layout/VerticalCurvedList"/>
    <dgm:cxn modelId="{24FDD3F4-3393-4053-A87A-86F75EBAB16F}" type="presParOf" srcId="{1544F972-50BF-447D-B17D-C107EBFF1243}" destId="{CB07A806-0717-4319-A3AE-6544F51860C6}" srcOrd="7" destOrd="0" presId="urn:microsoft.com/office/officeart/2008/layout/VerticalCurvedList"/>
    <dgm:cxn modelId="{019E3BC6-098B-45E1-9ADA-63A48A1D4B69}" type="presParOf" srcId="{1544F972-50BF-447D-B17D-C107EBFF1243}" destId="{C23950F2-C1A5-4263-9EFB-BE6E10F39D97}" srcOrd="8" destOrd="0" presId="urn:microsoft.com/office/officeart/2008/layout/VerticalCurvedList"/>
    <dgm:cxn modelId="{38D6DAD4-AAB6-4AFE-A30D-D40056C92CBF}" type="presParOf" srcId="{C23950F2-C1A5-4263-9EFB-BE6E10F39D97}" destId="{FA24376D-3FCB-42C0-A920-E075063581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14FA-77C7-463E-979B-BCD1DB347CC7}">
      <dsp:nvSpPr>
        <dsp:cNvPr id="0" name=""/>
        <dsp:cNvSpPr/>
      </dsp:nvSpPr>
      <dsp:spPr>
        <a:xfrm>
          <a:off x="-6125384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9E250-EA9B-4243-97E3-70C663E538CC}">
      <dsp:nvSpPr>
        <dsp:cNvPr id="0" name=""/>
        <dsp:cNvSpPr/>
      </dsp:nvSpPr>
      <dsp:spPr>
        <a:xfrm>
          <a:off x="610348" y="416478"/>
          <a:ext cx="5409091" cy="8333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entury Gothic" panose="020B0502020202020204" pitchFamily="34" charset="0"/>
            </a:rPr>
            <a:t>Комп</a:t>
          </a:r>
          <a:r>
            <a:rPr lang="en-US" sz="3600" kern="1200" dirty="0" smtClean="0">
              <a:latin typeface="Century Gothic" panose="020B0502020202020204" pitchFamily="34" charset="0"/>
            </a:rPr>
            <a:t>’</a:t>
          </a:r>
          <a:r>
            <a:rPr lang="ru-RU" sz="3600" kern="1200" dirty="0" err="1" smtClean="0">
              <a:latin typeface="Century Gothic" panose="020B0502020202020204" pitchFamily="34" charset="0"/>
            </a:rPr>
            <a:t>ютерний</a:t>
          </a:r>
          <a:r>
            <a:rPr lang="ru-RU" sz="3600" kern="1200" dirty="0" smtClean="0">
              <a:latin typeface="Century Gothic" panose="020B0502020202020204" pitchFamily="34" charset="0"/>
            </a:rPr>
            <a:t> </a:t>
          </a:r>
          <a:r>
            <a:rPr lang="ru-RU" sz="3600" kern="1200" dirty="0" err="1" smtClean="0">
              <a:latin typeface="Century Gothic" panose="020B0502020202020204" pitchFamily="34" charset="0"/>
            </a:rPr>
            <a:t>зір</a:t>
          </a:r>
          <a:endParaRPr lang="ru-RU" sz="3600" kern="1200" dirty="0">
            <a:latin typeface="Century Gothic" panose="020B0502020202020204" pitchFamily="34" charset="0"/>
          </a:endParaRPr>
        </a:p>
      </dsp:txBody>
      <dsp:txXfrm>
        <a:off x="610348" y="416478"/>
        <a:ext cx="5409091" cy="833390"/>
      </dsp:txXfrm>
    </dsp:sp>
    <dsp:sp modelId="{501FEE0E-C647-4ADA-861C-BE4141556311}">
      <dsp:nvSpPr>
        <dsp:cNvPr id="0" name=""/>
        <dsp:cNvSpPr/>
      </dsp:nvSpPr>
      <dsp:spPr>
        <a:xfrm>
          <a:off x="89479" y="312304"/>
          <a:ext cx="1041738" cy="10417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F62E9-5968-4F0F-B836-28CD770A0A0A}">
      <dsp:nvSpPr>
        <dsp:cNvPr id="0" name=""/>
        <dsp:cNvSpPr/>
      </dsp:nvSpPr>
      <dsp:spPr>
        <a:xfrm>
          <a:off x="1088150" y="1666781"/>
          <a:ext cx="4931289" cy="8333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Century Gothic" panose="020B0502020202020204" pitchFamily="34" charset="0"/>
            </a:rPr>
            <a:t>Інтелектуальні</a:t>
          </a:r>
          <a:r>
            <a:rPr lang="ru-RU" sz="3600" kern="1200" dirty="0" smtClean="0">
              <a:latin typeface="Century Gothic" panose="020B0502020202020204" pitchFamily="34" charset="0"/>
            </a:rPr>
            <a:t> </a:t>
          </a:r>
          <a:r>
            <a:rPr lang="ru-RU" sz="3600" kern="1200" dirty="0" err="1" smtClean="0">
              <a:latin typeface="Century Gothic" panose="020B0502020202020204" pitchFamily="34" charset="0"/>
            </a:rPr>
            <a:t>роботи</a:t>
          </a:r>
          <a:endParaRPr lang="ru-RU" sz="3600" kern="1200" dirty="0">
            <a:latin typeface="Century Gothic" panose="020B0502020202020204" pitchFamily="34" charset="0"/>
          </a:endParaRPr>
        </a:p>
      </dsp:txBody>
      <dsp:txXfrm>
        <a:off x="1088150" y="1666781"/>
        <a:ext cx="4931289" cy="833390"/>
      </dsp:txXfrm>
    </dsp:sp>
    <dsp:sp modelId="{11A76F0F-9152-4001-9DA6-A6C2ADB03158}">
      <dsp:nvSpPr>
        <dsp:cNvPr id="0" name=""/>
        <dsp:cNvSpPr/>
      </dsp:nvSpPr>
      <dsp:spPr>
        <a:xfrm>
          <a:off x="567281" y="1562607"/>
          <a:ext cx="1041738" cy="1041738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39ED0-E34B-43C0-8140-18E83AC51E85}">
      <dsp:nvSpPr>
        <dsp:cNvPr id="0" name=""/>
        <dsp:cNvSpPr/>
      </dsp:nvSpPr>
      <dsp:spPr>
        <a:xfrm>
          <a:off x="1104078" y="2927643"/>
          <a:ext cx="4931289" cy="8333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Century Gothic" panose="020B0502020202020204" pitchFamily="34" charset="0"/>
            </a:rPr>
            <a:t>Системи прийняття рішень</a:t>
          </a:r>
          <a:endParaRPr lang="ru-RU" sz="3600" kern="1200" dirty="0">
            <a:latin typeface="Century Gothic" panose="020B0502020202020204" pitchFamily="34" charset="0"/>
          </a:endParaRPr>
        </a:p>
      </dsp:txBody>
      <dsp:txXfrm>
        <a:off x="1104078" y="2927643"/>
        <a:ext cx="4931289" cy="833390"/>
      </dsp:txXfrm>
    </dsp:sp>
    <dsp:sp modelId="{4D9BB8E1-D30C-493D-A796-348DD606AADA}">
      <dsp:nvSpPr>
        <dsp:cNvPr id="0" name=""/>
        <dsp:cNvSpPr/>
      </dsp:nvSpPr>
      <dsp:spPr>
        <a:xfrm>
          <a:off x="567281" y="2812910"/>
          <a:ext cx="1041738" cy="1041738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7A806-0717-4319-A3AE-6544F51860C6}">
      <dsp:nvSpPr>
        <dsp:cNvPr id="0" name=""/>
        <dsp:cNvSpPr/>
      </dsp:nvSpPr>
      <dsp:spPr>
        <a:xfrm>
          <a:off x="610348" y="4167386"/>
          <a:ext cx="5409091" cy="8333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Century Gothic" panose="020B0502020202020204" pitchFamily="34" charset="0"/>
            </a:rPr>
            <a:t>Сприйняття природної мови</a:t>
          </a:r>
          <a:endParaRPr lang="ru-RU" sz="3600" kern="1200" dirty="0">
            <a:latin typeface="Century Gothic" panose="020B0502020202020204" pitchFamily="34" charset="0"/>
          </a:endParaRPr>
        </a:p>
      </dsp:txBody>
      <dsp:txXfrm>
        <a:off x="610348" y="4167386"/>
        <a:ext cx="5409091" cy="833390"/>
      </dsp:txXfrm>
    </dsp:sp>
    <dsp:sp modelId="{FA24376D-3FCB-42C0-A920-E075063581C6}">
      <dsp:nvSpPr>
        <dsp:cNvPr id="0" name=""/>
        <dsp:cNvSpPr/>
      </dsp:nvSpPr>
      <dsp:spPr>
        <a:xfrm>
          <a:off x="102500" y="4127446"/>
          <a:ext cx="1041738" cy="1041738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AB7B-DA97-4B80-93F8-AE323991DAB3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DEB5-DE36-4EEC-9AB5-CF8018BCA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5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1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3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0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1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5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0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07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0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677177" y="495963"/>
            <a:ext cx="5023866" cy="3412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uk-UA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495962"/>
            <a:ext cx="8640960" cy="247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latin typeface="Century Gothic" panose="020B0502020202020204" pitchFamily="34" charset="0"/>
              </a:rPr>
              <a:t>Штучний інтелект.  Інтернет речей. Smart-технології.  Технології колективного інтелекту.</a:t>
            </a:r>
            <a:endParaRPr lang="uk-UA" sz="36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7" y="3093829"/>
            <a:ext cx="7147027" cy="354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9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266122" y="188640"/>
            <a:ext cx="8535170" cy="584775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Century Gothic" panose="020B0502020202020204" pitchFamily="34" charset="0"/>
              </a:rPr>
              <a:t>Переваги Інтернету речей</a:t>
            </a:r>
            <a:endParaRPr lang="uk-UA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072" y="908720"/>
            <a:ext cx="5726126" cy="4247317"/>
          </a:xfrm>
          <a:prstGeom prst="rect">
            <a:avLst/>
          </a:prstGeom>
          <a:solidFill>
            <a:srgbClr val="093C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latin typeface="Century Gothic" panose="020B0502020202020204" pitchFamily="34" charset="0"/>
              </a:rPr>
              <a:t>оптимізація використання ресурсів і робочого процесу;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latin typeface="Century Gothic" panose="020B0502020202020204" pitchFamily="34" charset="0"/>
              </a:rPr>
              <a:t> збільшення продуктивності і безпеки виробничих процесів;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latin typeface="Century Gothic" panose="020B0502020202020204" pitchFamily="34" charset="0"/>
              </a:rPr>
              <a:t> більш легке прийняття рішень на підставі повного аналізу даних </a:t>
            </a:r>
            <a:r>
              <a:rPr lang="uk-UA" dirty="0" smtClean="0">
                <a:latin typeface="Century Gothic" panose="020B0502020202020204" pitchFamily="34" charset="0"/>
              </a:rPr>
              <a:t>з </a:t>
            </a:r>
            <a:r>
              <a:rPr lang="uk-UA" dirty="0">
                <a:latin typeface="Century Gothic" panose="020B0502020202020204" pitchFamily="34" charset="0"/>
              </a:rPr>
              <a:t>використанням датчиків;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latin typeface="Century Gothic" panose="020B0502020202020204" pitchFamily="34" charset="0"/>
              </a:rPr>
              <a:t>зниження витрат і збільшення доходів шляхом застосування </a:t>
            </a:r>
            <a:r>
              <a:rPr lang="uk-UA" dirty="0" smtClean="0">
                <a:latin typeface="Century Gothic" panose="020B0502020202020204" pitchFamily="34" charset="0"/>
              </a:rPr>
              <a:t>нових </a:t>
            </a:r>
            <a:r>
              <a:rPr lang="uk-UA" dirty="0">
                <a:latin typeface="Century Gothic" panose="020B0502020202020204" pitchFamily="34" charset="0"/>
              </a:rPr>
              <a:t>функцій і можливостей;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latin typeface="Century Gothic" panose="020B0502020202020204" pitchFamily="34" charset="0"/>
              </a:rPr>
              <a:t>відстеження поведінки споживача в режимі реального часу для </a:t>
            </a:r>
            <a:r>
              <a:rPr lang="uk-UA" dirty="0" smtClean="0">
                <a:latin typeface="Century Gothic" panose="020B0502020202020204" pitchFamily="34" charset="0"/>
              </a:rPr>
              <a:t>маркетингу</a:t>
            </a:r>
            <a:r>
              <a:rPr lang="uk-UA" dirty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latin typeface="Century Gothic" panose="020B0502020202020204" pitchFamily="34" charset="0"/>
              </a:rPr>
              <a:t>підвищена обізнаність про стан навколишнього середовища або </a:t>
            </a:r>
            <a:r>
              <a:rPr lang="uk-UA" dirty="0" smtClean="0">
                <a:latin typeface="Century Gothic" panose="020B0502020202020204" pitchFamily="34" charset="0"/>
              </a:rPr>
              <a:t>певну </a:t>
            </a:r>
            <a:r>
              <a:rPr lang="uk-UA" dirty="0">
                <a:latin typeface="Century Gothic" panose="020B0502020202020204" pitchFamily="34" charset="0"/>
              </a:rPr>
              <a:t>ситуацію. Миттєвий контроль та реагування в складних </a:t>
            </a:r>
            <a:r>
              <a:rPr lang="uk-UA" dirty="0" smtClean="0">
                <a:latin typeface="Century Gothic" panose="020B0502020202020204" pitchFamily="34" charset="0"/>
              </a:rPr>
              <a:t>автономних </a:t>
            </a:r>
            <a:r>
              <a:rPr lang="uk-UA" dirty="0">
                <a:latin typeface="Century Gothic" panose="020B0502020202020204" pitchFamily="34" charset="0"/>
              </a:rPr>
              <a:t>системах.</a:t>
            </a:r>
            <a:endParaRPr lang="uk-UA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3007079" cy="265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7" y="1306990"/>
            <a:ext cx="1808839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55878" y="1095751"/>
            <a:ext cx="5402708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9D334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Вправа 1</a:t>
            </a:r>
          </a:p>
          <a:p>
            <a:pPr algn="just"/>
            <a:r>
              <a:rPr lang="uk-UA" b="1" dirty="0">
                <a:latin typeface="Century Gothic" panose="020B0502020202020204" pitchFamily="34" charset="0"/>
              </a:rPr>
              <a:t>Знайдіть відомості в Інтернеті </a:t>
            </a:r>
            <a:r>
              <a:rPr lang="uk-UA" b="1" dirty="0" smtClean="0">
                <a:latin typeface="Century Gothic" panose="020B0502020202020204" pitchFamily="34" charset="0"/>
              </a:rPr>
              <a:t>про історію появи Інтернету речей</a:t>
            </a:r>
          </a:p>
          <a:p>
            <a:pPr algn="just"/>
            <a:r>
              <a:rPr lang="uk-UA" b="1" dirty="0" smtClean="0">
                <a:latin typeface="Century Gothic" panose="020B0502020202020204" pitchFamily="34" charset="0"/>
              </a:rPr>
              <a:t> Подайте </a:t>
            </a:r>
            <a:r>
              <a:rPr lang="uk-UA" b="1" dirty="0">
                <a:latin typeface="Century Gothic" panose="020B0502020202020204" pitchFamily="34" charset="0"/>
              </a:rPr>
              <a:t>знайдені відомості </a:t>
            </a:r>
            <a:r>
              <a:rPr lang="uk-UA" b="1" dirty="0" smtClean="0">
                <a:latin typeface="Century Gothic" panose="020B0502020202020204" pitchFamily="34" charset="0"/>
              </a:rPr>
              <a:t>у вигляді презентації.</a:t>
            </a:r>
          </a:p>
          <a:p>
            <a:pPr algn="just"/>
            <a:r>
              <a:rPr lang="uk-UA" b="1" dirty="0" smtClean="0">
                <a:latin typeface="Century Gothic" panose="020B0502020202020204" pitchFamily="34" charset="0"/>
              </a:rPr>
              <a:t> Додайте джерела, з яких ви брали інформацію.</a:t>
            </a:r>
            <a:endParaRPr lang="uk-UA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74" y="3668582"/>
            <a:ext cx="7987970" cy="2369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9D334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Вправа </a:t>
            </a:r>
            <a:r>
              <a:rPr lang="uk-UA" sz="4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9D334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uk-UA" sz="4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9D334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uk-UA" b="1" dirty="0" smtClean="0">
                <a:latin typeface="Century Gothic" panose="020B0502020202020204" pitchFamily="34" charset="0"/>
              </a:rPr>
              <a:t>Перегляньте відеоролик про </a:t>
            </a:r>
            <a:r>
              <a:rPr lang="uk-UA" b="1" dirty="0" err="1" smtClean="0">
                <a:latin typeface="Century Gothic" panose="020B0502020202020204" pitchFamily="34" charset="0"/>
              </a:rPr>
              <a:t>інтернет</a:t>
            </a:r>
            <a:r>
              <a:rPr lang="uk-UA" b="1" dirty="0" smtClean="0">
                <a:latin typeface="Century Gothic" panose="020B0502020202020204" pitchFamily="34" charset="0"/>
              </a:rPr>
              <a:t> речей за посиланням: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https://www.youtube.com/watch?v=NjYTzvAVozo.</a:t>
            </a:r>
            <a:endParaRPr lang="uk-UA" b="1" dirty="0" smtClean="0">
              <a:latin typeface="Century Gothic" panose="020B0502020202020204" pitchFamily="34" charset="0"/>
            </a:endParaRPr>
          </a:p>
          <a:p>
            <a:r>
              <a:rPr lang="uk-UA" b="1" dirty="0" smtClean="0">
                <a:latin typeface="Century Gothic" panose="020B0502020202020204" pitchFamily="34" charset="0"/>
              </a:rPr>
              <a:t>Проаналізуйте, які можливості надає використання </a:t>
            </a:r>
            <a:r>
              <a:rPr lang="uk-UA" b="1" dirty="0" err="1" smtClean="0">
                <a:latin typeface="Century Gothic" panose="020B0502020202020204" pitchFamily="34" charset="0"/>
              </a:rPr>
              <a:t>ІоТ</a:t>
            </a:r>
            <a:r>
              <a:rPr lang="uk-UA" b="1" dirty="0" smtClean="0">
                <a:latin typeface="Century Gothic" panose="020B0502020202020204" pitchFamily="34" charset="0"/>
              </a:rPr>
              <a:t>. Які загрози при цьому можуть виникати. Запишіть свої міркування у текстовий файл. Проілюструйте та розмістіть на </a:t>
            </a:r>
            <a:r>
              <a:rPr lang="en-US" b="1" dirty="0" smtClean="0">
                <a:latin typeface="Century Gothic" panose="020B0502020202020204" pitchFamily="34" charset="0"/>
              </a:rPr>
              <a:t>Google-</a:t>
            </a:r>
            <a:r>
              <a:rPr lang="ru-RU" b="1" dirty="0" smtClean="0">
                <a:latin typeface="Century Gothic" panose="020B0502020202020204" pitchFamily="34" charset="0"/>
              </a:rPr>
              <a:t>диску. Над</a:t>
            </a:r>
            <a:r>
              <a:rPr lang="uk-UA" b="1" dirty="0" err="1" smtClean="0">
                <a:latin typeface="Century Gothic" panose="020B0502020202020204" pitchFamily="34" charset="0"/>
              </a:rPr>
              <a:t>ішліть</a:t>
            </a:r>
            <a:r>
              <a:rPr lang="uk-UA" b="1" dirty="0" smtClean="0">
                <a:latin typeface="Century Gothic" panose="020B0502020202020204" pitchFamily="34" charset="0"/>
              </a:rPr>
              <a:t> посилання вчителю.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60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131877" y="98659"/>
            <a:ext cx="8329568" cy="980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Smart </a:t>
            </a:r>
            <a:r>
              <a:rPr lang="uk-UA" sz="6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технології</a:t>
            </a:r>
            <a:endParaRPr lang="uk-UA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46744"/>
            <a:ext cx="9144000" cy="17851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entury Gothic" panose="020B0502020202020204" pitchFamily="34" charset="0"/>
              </a:rPr>
              <a:t>У 2010 </a:t>
            </a:r>
            <a:r>
              <a:rPr lang="ru-RU" sz="2200" b="1" dirty="0" err="1">
                <a:latin typeface="Century Gothic" panose="020B0502020202020204" pitchFamily="34" charset="0"/>
              </a:rPr>
              <a:t>році</a:t>
            </a:r>
            <a:r>
              <a:rPr lang="ru-RU" sz="2200" b="1" dirty="0">
                <a:latin typeface="Century Gothic" panose="020B0502020202020204" pitchFamily="34" charset="0"/>
              </a:rPr>
              <a:t> в </a:t>
            </a:r>
            <a:r>
              <a:rPr lang="ru-RU" sz="2200" b="1" dirty="0" err="1">
                <a:latin typeface="Century Gothic" panose="020B0502020202020204" pitchFamily="34" charset="0"/>
              </a:rPr>
              <a:t>Сеулі</a:t>
            </a:r>
            <a:r>
              <a:rPr lang="ru-RU" sz="2200" b="1" dirty="0">
                <a:latin typeface="Century Gothic" panose="020B0502020202020204" pitchFamily="34" charset="0"/>
              </a:rPr>
              <a:t> проходив форум </a:t>
            </a:r>
            <a:r>
              <a:rPr lang="ru-RU" sz="2200" b="1" dirty="0" smtClean="0">
                <a:latin typeface="Century Gothic" panose="020B0502020202020204" pitchFamily="34" charset="0"/>
              </a:rPr>
              <a:t>з </a:t>
            </a:r>
            <a:r>
              <a:rPr lang="ru-RU" sz="2200" b="1" dirty="0" err="1" smtClean="0">
                <a:latin typeface="Century Gothic" panose="020B0502020202020204" pitchFamily="34" charset="0"/>
              </a:rPr>
              <a:t>інформаційних</a:t>
            </a:r>
            <a:r>
              <a:rPr lang="ru-RU" sz="2200" b="1" dirty="0" smtClean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технологій</a:t>
            </a:r>
            <a:r>
              <a:rPr lang="ru-RU" sz="2200" b="1" dirty="0">
                <a:latin typeface="Century Gothic" panose="020B0502020202020204" pitchFamily="34" charset="0"/>
              </a:rPr>
              <a:t> «</a:t>
            </a:r>
            <a:r>
              <a:rPr lang="en-US" sz="2200" b="1" dirty="0">
                <a:latin typeface="Century Gothic" panose="020B0502020202020204" pitchFamily="34" charset="0"/>
              </a:rPr>
              <a:t>Smart </a:t>
            </a:r>
            <a:r>
              <a:rPr lang="ru-RU" sz="2200" b="1" dirty="0">
                <a:latin typeface="Century Gothic" panose="020B0502020202020204" pitchFamily="34" charset="0"/>
              </a:rPr>
              <a:t>і </a:t>
            </a:r>
            <a:r>
              <a:rPr lang="ru-RU" sz="2200" b="1" dirty="0" err="1">
                <a:latin typeface="Century Gothic" panose="020B0502020202020204" pitchFamily="34" charset="0"/>
              </a:rPr>
              <a:t>стале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зростання</a:t>
            </a:r>
            <a:r>
              <a:rPr lang="ru-RU" sz="2200" b="1" dirty="0">
                <a:latin typeface="Century Gothic" panose="020B0502020202020204" pitchFamily="34" charset="0"/>
              </a:rPr>
              <a:t>», де </a:t>
            </a:r>
            <a:r>
              <a:rPr lang="ru-RU" sz="2200" b="1" dirty="0" err="1">
                <a:latin typeface="Century Gothic" panose="020B0502020202020204" pitchFamily="34" charset="0"/>
              </a:rPr>
              <a:t>були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озвучені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стратегії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розвитку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окремих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країн</a:t>
            </a:r>
            <a:r>
              <a:rPr lang="ru-RU" sz="2200" b="1" dirty="0">
                <a:latin typeface="Century Gothic" panose="020B0502020202020204" pitchFamily="34" charset="0"/>
              </a:rPr>
              <a:t> (</a:t>
            </a:r>
            <a:r>
              <a:rPr lang="ru-RU" sz="2200" b="1" dirty="0" err="1">
                <a:latin typeface="Century Gothic" panose="020B0502020202020204" pitchFamily="34" charset="0"/>
              </a:rPr>
              <a:t>Німеччини</a:t>
            </a:r>
            <a:r>
              <a:rPr lang="ru-RU" sz="2200" b="1" dirty="0">
                <a:latin typeface="Century Gothic" panose="020B0502020202020204" pitchFamily="34" charset="0"/>
              </a:rPr>
              <a:t>, </a:t>
            </a:r>
            <a:r>
              <a:rPr lang="ru-RU" sz="2200" b="1" dirty="0" err="1">
                <a:latin typeface="Century Gothic" panose="020B0502020202020204" pitchFamily="34" charset="0"/>
              </a:rPr>
              <a:t>Південної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Кореї</a:t>
            </a:r>
            <a:r>
              <a:rPr lang="ru-RU" sz="2200" b="1" dirty="0">
                <a:latin typeface="Century Gothic" panose="020B0502020202020204" pitchFamily="34" charset="0"/>
              </a:rPr>
              <a:t> та </a:t>
            </a:r>
            <a:r>
              <a:rPr lang="ru-RU" sz="2200" b="1" dirty="0" err="1">
                <a:latin typeface="Century Gothic" panose="020B0502020202020204" pitchFamily="34" charset="0"/>
              </a:rPr>
              <a:t>ін</a:t>
            </a:r>
            <a:r>
              <a:rPr lang="ru-RU" sz="2200" b="1" dirty="0">
                <a:latin typeface="Century Gothic" panose="020B0502020202020204" pitchFamily="34" charset="0"/>
              </a:rPr>
              <a:t>.), </a:t>
            </a:r>
            <a:r>
              <a:rPr lang="ru-RU" sz="2200" b="1" dirty="0" err="1">
                <a:latin typeface="Century Gothic" panose="020B0502020202020204" pitchFamily="34" charset="0"/>
              </a:rPr>
              <a:t>пов’язані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atin typeface="Century Gothic" panose="020B0502020202020204" pitchFamily="34" charset="0"/>
              </a:rPr>
              <a:t>зі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latin typeface="Century Gothic" panose="020B0502020202020204" pitchFamily="34" charset="0"/>
              </a:rPr>
              <a:t>Smart-</a:t>
            </a:r>
            <a:r>
              <a:rPr lang="ru-RU" sz="2200" b="1" dirty="0" err="1">
                <a:latin typeface="Century Gothic" panose="020B0502020202020204" pitchFamily="34" charset="0"/>
              </a:rPr>
              <a:t>технологіями</a:t>
            </a:r>
            <a:r>
              <a:rPr lang="ru-RU" sz="2200" b="1" dirty="0">
                <a:latin typeface="Century Gothic" panose="020B0502020202020204" pitchFamily="34" charset="0"/>
              </a:rPr>
              <a:t>, </a:t>
            </a:r>
            <a:r>
              <a:rPr lang="ru-RU" sz="2200" b="1" dirty="0" err="1">
                <a:latin typeface="Century Gothic" panose="020B0502020202020204" pitchFamily="34" charset="0"/>
              </a:rPr>
              <a:t>або</a:t>
            </a:r>
            <a:r>
              <a:rPr lang="ru-RU" sz="2200" b="1" dirty="0">
                <a:latin typeface="Century Gothic" panose="020B0502020202020204" pitchFamily="34" charset="0"/>
              </a:rPr>
              <a:t> «</a:t>
            </a:r>
            <a:r>
              <a:rPr lang="ru-RU" sz="2200" b="1" dirty="0" err="1">
                <a:latin typeface="Century Gothic" panose="020B0502020202020204" pitchFamily="34" charset="0"/>
              </a:rPr>
              <a:t>розумними</a:t>
            </a:r>
            <a:r>
              <a:rPr lang="ru-RU" sz="2200" b="1" dirty="0">
                <a:latin typeface="Century Gothic" panose="020B0502020202020204" pitchFamily="34" charset="0"/>
              </a:rPr>
              <a:t>»  </a:t>
            </a:r>
            <a:r>
              <a:rPr lang="ru-RU" sz="2200" b="1" dirty="0" err="1">
                <a:latin typeface="Century Gothic" panose="020B0502020202020204" pitchFamily="34" charset="0"/>
              </a:rPr>
              <a:t>технологіями</a:t>
            </a:r>
            <a:r>
              <a:rPr lang="ru-RU" sz="22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1068921"/>
            <a:ext cx="6571164" cy="1631216"/>
          </a:xfr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2000" b="1" dirty="0" smtClean="0">
                <a:latin typeface="Century Gothic" panose="020B0502020202020204" pitchFamily="34" charset="0"/>
              </a:rPr>
              <a:t>Накопичення </a:t>
            </a:r>
            <a:r>
              <a:rPr lang="uk-UA" sz="2000" b="1" dirty="0">
                <a:latin typeface="Century Gothic" panose="020B0502020202020204" pitchFamily="34" charset="0"/>
              </a:rPr>
              <a:t>суспільством технологій роботи з інформацією в  </a:t>
            </a:r>
            <a:r>
              <a:rPr lang="uk-UA" sz="2000" b="1" dirty="0" smtClean="0">
                <a:latin typeface="Century Gothic" panose="020B0502020202020204" pitchFamily="34" charset="0"/>
              </a:rPr>
              <a:t>перспективі </a:t>
            </a:r>
            <a:r>
              <a:rPr lang="uk-UA" sz="2000" b="1" dirty="0">
                <a:latin typeface="Century Gothic" panose="020B0502020202020204" pitchFamily="34" charset="0"/>
              </a:rPr>
              <a:t>зумовить появу нової якості, яку нині називають </a:t>
            </a:r>
            <a:r>
              <a:rPr lang="en-US" sz="2000" b="1" dirty="0">
                <a:latin typeface="Century Gothic" panose="020B0502020202020204" pitchFamily="34" charset="0"/>
              </a:rPr>
              <a:t>Smart-</a:t>
            </a:r>
            <a:r>
              <a:rPr lang="uk-UA" sz="2000" b="1" dirty="0" smtClean="0">
                <a:latin typeface="Century Gothic" panose="020B0502020202020204" pitchFamily="34" charset="0"/>
              </a:rPr>
              <a:t>суспільство, де технології  базуються </a:t>
            </a:r>
            <a:r>
              <a:rPr lang="uk-UA" sz="2000" b="1" dirty="0">
                <a:latin typeface="Century Gothic" panose="020B0502020202020204" pitchFamily="34" charset="0"/>
              </a:rPr>
              <a:t>на  взаємодії та  знаннях.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496943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entury Gothic" panose="020B0502020202020204" pitchFamily="34" charset="0"/>
              </a:rPr>
              <a:t>Smart-</a:t>
            </a:r>
            <a:r>
              <a:rPr lang="uk-UA" sz="2400" b="1" dirty="0">
                <a:latin typeface="Century Gothic" panose="020B0502020202020204" pitchFamily="34" charset="0"/>
              </a:rPr>
              <a:t>економіка — це енергозберігаючі, чисті, «зелені» (біологічні) </a:t>
            </a:r>
            <a:r>
              <a:rPr lang="uk-UA" sz="2400" b="1" dirty="0" smtClean="0">
                <a:latin typeface="Century Gothic" panose="020B0502020202020204" pitchFamily="34" charset="0"/>
              </a:rPr>
              <a:t>технології., які надають </a:t>
            </a:r>
            <a:r>
              <a:rPr lang="uk-UA" sz="2400" b="1" dirty="0">
                <a:latin typeface="Century Gothic" panose="020B0502020202020204" pitchFamily="34" charset="0"/>
              </a:rPr>
              <a:t>можливість зберегти </a:t>
            </a:r>
            <a:r>
              <a:rPr lang="uk-UA" sz="2400" b="1" dirty="0" smtClean="0">
                <a:latin typeface="Century Gothic" panose="020B0502020202020204" pitchFamily="34" charset="0"/>
              </a:rPr>
              <a:t>природне </a:t>
            </a:r>
            <a:r>
              <a:rPr lang="uk-UA" sz="2400" b="1" dirty="0">
                <a:latin typeface="Century Gothic" panose="020B0502020202020204" pitchFamily="34" charset="0"/>
              </a:rPr>
              <a:t>середовище проживання людини, </a:t>
            </a:r>
            <a:r>
              <a:rPr lang="uk-UA" sz="2400" b="1" dirty="0" smtClean="0">
                <a:latin typeface="Century Gothic" panose="020B0502020202020204" pitchFamily="34" charset="0"/>
              </a:rPr>
              <a:t>і </a:t>
            </a:r>
            <a:r>
              <a:rPr lang="uk-UA" sz="2400" b="1" dirty="0">
                <a:latin typeface="Century Gothic" panose="020B0502020202020204" pitchFamily="34" charset="0"/>
              </a:rPr>
              <a:t>більш </a:t>
            </a:r>
            <a:r>
              <a:rPr lang="uk-UA" sz="2400" b="1" dirty="0" smtClean="0">
                <a:latin typeface="Century Gothic" panose="020B0502020202020204" pitchFamily="34" charset="0"/>
              </a:rPr>
              <a:t>раціонально та ефективно </a:t>
            </a:r>
            <a:r>
              <a:rPr lang="uk-UA" sz="2400" b="1" dirty="0">
                <a:latin typeface="Century Gothic" panose="020B0502020202020204" pitchFamily="34" charset="0"/>
              </a:rPr>
              <a:t>використовувати існуючі ресурси.</a:t>
            </a:r>
            <a:endParaRPr lang="uk-UA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3" y="692696"/>
            <a:ext cx="796953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Smart і стале зрост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" y="40602"/>
            <a:ext cx="8952107" cy="67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83372" y="40602"/>
            <a:ext cx="8809107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Smart </a:t>
            </a:r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місто</a:t>
            </a:r>
            <a:endParaRPr lang="uk-UA" sz="6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/>
          <a:stretch/>
        </p:blipFill>
        <p:spPr bwMode="auto">
          <a:xfrm>
            <a:off x="1691680" y="1484784"/>
            <a:ext cx="5544616" cy="40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424113"/>
            <a:ext cx="2362374" cy="208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83373" y="40602"/>
            <a:ext cx="7778890" cy="696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04" y="319058"/>
            <a:ext cx="8671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Smart-автомобіль</a:t>
            </a:r>
            <a:r>
              <a:rPr lang="uk-UA" sz="2000" b="1" dirty="0" smtClean="0">
                <a:latin typeface="Century Gothic" panose="020B0502020202020204" pitchFamily="34" charset="0"/>
              </a:rPr>
              <a:t> самостійно </a:t>
            </a:r>
            <a:r>
              <a:rPr lang="uk-UA" sz="2000" b="1" dirty="0" err="1" smtClean="0">
                <a:latin typeface="Century Gothic" panose="020B0502020202020204" pitchFamily="34" charset="0"/>
              </a:rPr>
              <a:t>паркується</a:t>
            </a:r>
            <a:r>
              <a:rPr lang="uk-UA" sz="2000" b="1" dirty="0" smtClean="0">
                <a:latin typeface="Century Gothic" panose="020B0502020202020204" pitchFamily="34" charset="0"/>
              </a:rPr>
              <a:t> і сигналізує про наявність перешкод у «сліпий» зоні водія.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Smart-телевізор</a:t>
            </a:r>
            <a:r>
              <a:rPr lang="uk-UA" sz="2000" b="1" dirty="0" smtClean="0">
                <a:latin typeface="Century Gothic" panose="020B0502020202020204" pitchFamily="34" charset="0"/>
              </a:rPr>
              <a:t>, окрім спостереження за змінами у світі, дозволяє активно контактувати з віртуальним простором за допомогою Інтернету.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144B33"/>
                </a:solidFill>
                <a:latin typeface="Century Gothic" panose="020B0502020202020204" pitchFamily="34" charset="0"/>
              </a:rPr>
              <a:t>Smart-ліки </a:t>
            </a:r>
            <a:r>
              <a:rPr lang="uk-UA" sz="2000" b="1" dirty="0" smtClean="0">
                <a:latin typeface="Century Gothic" panose="020B0502020202020204" pitchFamily="34" charset="0"/>
              </a:rPr>
              <a:t>на хімічному рівні фактично самі встановлюють причину захворювань.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93C8A"/>
                </a:solidFill>
                <a:latin typeface="Century Gothic" panose="020B0502020202020204" pitchFamily="34" charset="0"/>
              </a:rPr>
              <a:t>Smart-будинки </a:t>
            </a:r>
            <a:r>
              <a:rPr lang="uk-UA" sz="2000" b="1" dirty="0" smtClean="0">
                <a:latin typeface="Century Gothic" panose="020B0502020202020204" pitchFamily="34" charset="0"/>
              </a:rPr>
              <a:t>не тільки регулюють процеси життєзабезпечення, які відбуваються всередині них, а й обмінюються інформацією зі своїми господарями.</a:t>
            </a:r>
            <a:endParaRPr lang="uk-UA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AutoShape 2" descr="Результат пошуку зображень за запитом &quot;Smart і стале зростання&quot;"/>
          <p:cNvSpPr>
            <a:spLocks noChangeAspect="1" noChangeArrowheads="1"/>
          </p:cNvSpPr>
          <p:nvPr/>
        </p:nvSpPr>
        <p:spPr bwMode="auto">
          <a:xfrm>
            <a:off x="116712" y="-1219200"/>
            <a:ext cx="2858244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99922"/>
            <a:ext cx="5635609" cy="26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83373" y="40603"/>
            <a:ext cx="8324051" cy="868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Технології колективного інтелекту</a:t>
            </a:r>
            <a:endParaRPr lang="uk-UA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579852"/>
            <a:ext cx="7703281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Century Gothic" panose="020B0502020202020204" pitchFamily="34" charset="0"/>
              </a:rPr>
              <a:t>Властивість</a:t>
            </a:r>
            <a:r>
              <a:rPr lang="ru-RU" sz="2400" b="1" dirty="0">
                <a:latin typeface="Century Gothic" panose="020B0502020202020204" pitchFamily="34" charset="0"/>
              </a:rPr>
              <a:t>, </a:t>
            </a:r>
            <a:r>
              <a:rPr lang="ru-RU" sz="2400" b="1" dirty="0" smtClean="0">
                <a:latin typeface="Century Gothic" panose="020B0502020202020204" pitchFamily="34" charset="0"/>
              </a:rPr>
              <a:t>яка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виника</a:t>
            </a:r>
            <a:r>
              <a:rPr lang="uk-UA" sz="2400" b="1" dirty="0" smtClean="0">
                <a:latin typeface="Century Gothic" panose="020B0502020202020204" pitchFamily="34" charset="0"/>
              </a:rPr>
              <a:t>є </a:t>
            </a:r>
            <a:r>
              <a:rPr lang="ru-RU" sz="2400" b="1" dirty="0" smtClean="0">
                <a:latin typeface="Century Gothic" panose="020B0502020202020204" pitchFamily="34" charset="0"/>
              </a:rPr>
              <a:t>у </a:t>
            </a:r>
            <a:r>
              <a:rPr lang="ru-RU" sz="2400" b="1" dirty="0" err="1">
                <a:latin typeface="Century Gothic" panose="020B0502020202020204" pitchFamily="34" charset="0"/>
              </a:rPr>
              <a:t>результаті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взаємодії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між</a:t>
            </a:r>
            <a:r>
              <a:rPr lang="ru-RU" sz="2400" b="1" dirty="0">
                <a:latin typeface="Century Gothic" panose="020B0502020202020204" pitchFamily="34" charset="0"/>
              </a:rPr>
              <a:t> людьми і методами </a:t>
            </a:r>
            <a:r>
              <a:rPr lang="ru-RU" sz="2400" b="1" dirty="0" err="1">
                <a:latin typeface="Century Gothic" panose="020B0502020202020204" pitchFamily="34" charset="0"/>
              </a:rPr>
              <a:t>обробки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інформації</a:t>
            </a:r>
            <a:r>
              <a:rPr lang="ru-RU" sz="2400" b="1" dirty="0" smtClean="0">
                <a:latin typeface="Century Gothic" panose="020B0502020202020204" pitchFamily="34" charset="0"/>
              </a:rPr>
              <a:t>.</a:t>
            </a:r>
            <a:endParaRPr lang="uk-UA" dirty="0"/>
          </a:p>
        </p:txBody>
      </p:sp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5382779" cy="1938992"/>
          </a:xfr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Century Gothic" panose="020B0502020202020204" pitchFamily="34" charset="0"/>
              </a:rPr>
              <a:t>З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датність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групи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знаходити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розв’язання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завдань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більш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ефективно</a:t>
            </a:r>
            <a:r>
              <a:rPr lang="ru-RU" sz="2400" b="1" dirty="0">
                <a:latin typeface="Century Gothic" panose="020B0502020202020204" pitchFamily="34" charset="0"/>
              </a:rPr>
              <a:t>, </a:t>
            </a:r>
            <a:r>
              <a:rPr lang="ru-RU" sz="2400" b="1" dirty="0" err="1">
                <a:latin typeface="Century Gothic" panose="020B0502020202020204" pitchFamily="34" charset="0"/>
              </a:rPr>
              <a:t>ніж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найкраще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індивідуальне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рішення</a:t>
            </a:r>
            <a:r>
              <a:rPr lang="ru-RU" sz="2400" b="1" dirty="0">
                <a:latin typeface="Century Gothic" panose="020B0502020202020204" pitchFamily="34" charset="0"/>
              </a:rPr>
              <a:t> в  </a:t>
            </a:r>
            <a:r>
              <a:rPr lang="ru-RU" sz="2400" b="1" dirty="0" err="1">
                <a:latin typeface="Century Gothic" panose="020B0502020202020204" pitchFamily="34" charset="0"/>
              </a:rPr>
              <a:t>цій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групі</a:t>
            </a:r>
            <a:r>
              <a:rPr lang="ru-RU" sz="2400" b="1" dirty="0">
                <a:latin typeface="Century Gothic" panose="020B0502020202020204" pitchFamily="34" charset="0"/>
              </a:rPr>
              <a:t>.</a:t>
            </a:r>
            <a:endParaRPr lang="uk-UA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7805" y="3010192"/>
            <a:ext cx="5392252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Century Gothic" panose="020B0502020202020204" pitchFamily="34" charset="0"/>
              </a:rPr>
              <a:t>Термін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з'явився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</a:rPr>
              <a:t>у </a:t>
            </a:r>
            <a:r>
              <a:rPr lang="ru-RU" sz="2400" b="1" dirty="0" err="1">
                <a:latin typeface="Century Gothic" panose="020B0502020202020204" pitchFamily="34" charset="0"/>
              </a:rPr>
              <a:t>середині</a:t>
            </a:r>
            <a:r>
              <a:rPr lang="ru-RU" sz="2400" b="1" dirty="0">
                <a:latin typeface="Century Gothic" panose="020B0502020202020204" pitchFamily="34" charset="0"/>
              </a:rPr>
              <a:t> 1980-х </a:t>
            </a:r>
            <a:r>
              <a:rPr lang="ru-RU" sz="2400" b="1" dirty="0" err="1">
                <a:latin typeface="Century Gothic" panose="020B0502020202020204" pitchFamily="34" charset="0"/>
              </a:rPr>
              <a:t>років</a:t>
            </a:r>
            <a:r>
              <a:rPr lang="ru-RU" sz="2400" b="1" dirty="0">
                <a:latin typeface="Century Gothic" panose="020B0502020202020204" pitchFamily="34" charset="0"/>
              </a:rPr>
              <a:t> у </a:t>
            </a:r>
            <a:r>
              <a:rPr lang="ru-RU" sz="2400" b="1" dirty="0" err="1">
                <a:latin typeface="Century Gothic" panose="020B0502020202020204" pitchFamily="34" charset="0"/>
              </a:rPr>
              <a:t>соціології</a:t>
            </a:r>
            <a:r>
              <a:rPr lang="ru-RU" sz="2400" b="1" dirty="0">
                <a:latin typeface="Century Gothic" panose="020B0502020202020204" pitchFamily="34" charset="0"/>
              </a:rPr>
              <a:t> при </a:t>
            </a:r>
            <a:r>
              <a:rPr lang="ru-RU" sz="2400" b="1" dirty="0" err="1">
                <a:latin typeface="Century Gothic" panose="020B0502020202020204" pitchFamily="34" charset="0"/>
              </a:rPr>
              <a:t>вивченні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процесу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колективного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прийняття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рішень</a:t>
            </a:r>
            <a:endParaRPr lang="uk-UA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412454" y="98659"/>
            <a:ext cx="7778890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6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 smtClean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algn="ctr"/>
            <a:endParaRPr lang="uk-UA" sz="6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491498" cy="40868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вікі-проекти зі спільного накопичення, удосконалення </a:t>
            </a:r>
            <a:b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та публікації знань (</a:t>
            </a: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Вікіпедія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b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сервіси питань і відповідей Google та Yahoo </a:t>
            </a: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системи оцінок та відгуків про товари  (</a:t>
            </a: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Amazon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і мультимедійний контент (</a:t>
            </a: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YouTube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 </a:t>
            </a:r>
            <a:b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спільна розробка відкритого програмного забезпечення; </a:t>
            </a:r>
            <a:b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check-in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геосоціальні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мережі.</a:t>
            </a:r>
            <a: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744"/>
            <a:ext cx="1924388" cy="23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1114715" y="255148"/>
            <a:ext cx="7778890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Підбиваємо підсумки</a:t>
            </a:r>
            <a:endParaRPr lang="uk-UA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25452"/>
            <a:ext cx="8496944" cy="521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Дайте означення штучного інтелекту.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чому може бути небезпека повністю автоматизованого будинку?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Які професії в 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зв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’</a:t>
            </a:r>
            <a:r>
              <a:rPr lang="uk-UA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язку</a:t>
            </a: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з поширенням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І</a:t>
            </a: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нтернету речей будуть затребувані в найближчі роки? 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Наведіть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кілька прикладів успішного застосування </a:t>
            </a: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штучного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інтелекту.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Наведіть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приклади використання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Smart-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технологій </a:t>
            </a: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сучасному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світі.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Що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означає термін «колективний інтелект»? Наведіть </a:t>
            </a:r>
            <a:r>
              <a:rPr lang="uk-U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приклади 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реалізації цієї технології.</a:t>
            </a:r>
            <a:endParaRPr lang="uk-UA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endParaRPr lang="uk-UA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на тему Штучний інтелект — презентації з інформатики | GDZ4YO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29650" r="43507" b="8042"/>
          <a:stretch/>
        </p:blipFill>
        <p:spPr bwMode="auto">
          <a:xfrm>
            <a:off x="179512" y="1268760"/>
            <a:ext cx="3960440" cy="45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62424" y="260648"/>
            <a:ext cx="8640960" cy="74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Історія та розвиток</a:t>
            </a:r>
            <a:endParaRPr lang="uk-UA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Штучний інтелект - як він впливає на життя людей - ZN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/>
          <a:stretch/>
        </p:blipFill>
        <p:spPr bwMode="auto">
          <a:xfrm>
            <a:off x="4211960" y="1916832"/>
            <a:ext cx="447309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467544" y="120748"/>
            <a:ext cx="7778890" cy="604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Статистика</a:t>
            </a:r>
            <a:endParaRPr lang="uk-UA" sz="6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6" y="680996"/>
            <a:ext cx="6967688" cy="61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 ÐµÐ·ÑÐ»ÑÑÐ°Ñ Ð¿Ð¾ÑÑÐºÑ Ð·Ð¾Ð±ÑÐ°Ð¶ÐµÐ½Ñ Ð·Ð° Ð·Ð°Ð¿Ð¸ÑÐ¾Ð¼ &quot;Ð¿Ð¸ÑÐ°Ð½Ð½Ñ ÐºÐ»Ð¸Ð¿Ð°ÑÑ&quot;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5"/>
            <a:ext cx="1800200" cy="23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3528" y="242088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Які  онлайн-інструменти планування діяльності ви знаєте?</a:t>
            </a:r>
            <a:endParaRPr lang="uk-U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Назвіть переваги 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онлайн-органайзер</a:t>
            </a:r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</a:t>
            </a:r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uk-U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Які </a:t>
            </a:r>
            <a:r>
              <a:rPr lang="uk-UA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комп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’</a:t>
            </a:r>
            <a:r>
              <a:rPr lang="uk-UA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ютерно</a:t>
            </a:r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- орієнтовані засоби навчання використовуються у вашій школі?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Наведіть приклади використання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Google-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календаря.</a:t>
            </a:r>
            <a:endParaRPr lang="uk-U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32944" y="1987589"/>
            <a:ext cx="8659536" cy="3460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6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  <a:p>
            <a:pPr marL="9144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Обмежений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або 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вузький (ANI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Artificial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Narrow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Intelligence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 —  спеціалізується в одній конкретній області.</a:t>
            </a:r>
          </a:p>
          <a:p>
            <a:pPr marL="9144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Загальний, 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або 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широкий (AGI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Artificial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General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Intelligence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 —  може виконувати творчі завдання, притаманні людині</a:t>
            </a:r>
          </a:p>
          <a:p>
            <a:pPr marL="9144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Штучний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суперінтелект</a:t>
            </a:r>
            <a:r>
              <a:rPr lang="uk-UA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(ASI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Artificial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Superintelligence</a:t>
            </a:r>
            <a:r>
              <a:rPr lang="uk-UA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- перевершує людський  у всіх областях.</a:t>
            </a:r>
          </a:p>
          <a:p>
            <a:pPr marL="457200">
              <a:lnSpc>
                <a:spcPct val="100000"/>
              </a:lnSpc>
            </a:pPr>
            <a:endParaRPr lang="uk-UA" sz="2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51520" y="208859"/>
            <a:ext cx="8153594" cy="699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</a:t>
            </a:r>
            <a:r>
              <a:rPr lang="uk-UA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атегорії </a:t>
            </a:r>
            <a:r>
              <a:rPr lang="uk-UA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штучного </a:t>
            </a:r>
            <a:r>
              <a:rPr lang="uk-UA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інтелекту</a:t>
            </a:r>
            <a:endParaRPr lang="uk-UA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51214"/>
            <a:ext cx="2232248" cy="182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1847292" y="257124"/>
            <a:ext cx="5965911" cy="2546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60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88334" y="136130"/>
            <a:ext cx="8876154" cy="11326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Напрямки </a:t>
            </a:r>
            <a:r>
              <a:rPr lang="uk-UA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штучного інтелекту</a:t>
            </a:r>
            <a:endParaRPr lang="uk-UA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4494271"/>
              </p:ext>
            </p:extLst>
          </p:nvPr>
        </p:nvGraphicFramePr>
        <p:xfrm>
          <a:off x="1361110" y="1094420"/>
          <a:ext cx="60960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28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539552" y="374413"/>
            <a:ext cx="8463131" cy="133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Приклади використання</a:t>
            </a:r>
            <a:br>
              <a:rPr lang="uk-UA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uk-UA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штучного інтелекту</a:t>
            </a:r>
            <a:endParaRPr lang="ru-RU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394" y="2514600"/>
            <a:ext cx="8032394" cy="3778194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Технологія 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Google </a:t>
            </a:r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DeepMind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продемонструвала штучний інтелект, який володіє «уявою» і здатний аналізувати інформацію та планувати дії без участі людини.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Технологія 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Google </a:t>
            </a:r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Clips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спроможна самостійно робити фотографії, позбавляючи людину необхідності підлаштовувати «ідеальний момент» для фотографування.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Алгоритм </a:t>
            </a:r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Brain</a:t>
            </a: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котрий використовує </a:t>
            </a:r>
            <a:r>
              <a:rPr lang="uk-UA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YouTube</a:t>
            </a:r>
            <a:r>
              <a:rPr lang="uk-U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для рекомендації контенту, забезпечує перегляд 70 % відео з числа усіх, які переглядаються на сайті.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97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107504" y="246799"/>
            <a:ext cx="8856984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Використання штучного </a:t>
            </a:r>
            <a:r>
              <a:rPr lang="uk-UA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інтелекту</a:t>
            </a:r>
            <a:endParaRPr lang="ru-RU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3" y="3038203"/>
            <a:ext cx="5037806" cy="3297969"/>
          </a:xfrm>
        </p:spPr>
        <p:txBody>
          <a:bodyPr>
            <a:no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0" y="3003487"/>
            <a:ext cx="6138582" cy="1001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1" y="1052736"/>
            <a:ext cx="3524607" cy="35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64" y="4072305"/>
            <a:ext cx="397101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08" y="2621572"/>
            <a:ext cx="3388008" cy="225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88" y="1153688"/>
            <a:ext cx="47371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6" y="4958935"/>
            <a:ext cx="5022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2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83373" y="40602"/>
            <a:ext cx="7778890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Інтернет речей (</a:t>
            </a:r>
            <a:r>
              <a:rPr lang="uk-UA" sz="4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ІоТ</a:t>
            </a:r>
            <a:r>
              <a:rPr lang="uk-UA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uk-UA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293236" y="1135692"/>
            <a:ext cx="4872719" cy="2930033"/>
          </a:xfr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b="1" dirty="0">
                <a:latin typeface="Century Gothic" panose="020B0502020202020204" pitchFamily="34" charset="0"/>
              </a:rPr>
              <a:t>Інтернет </a:t>
            </a:r>
            <a:r>
              <a:rPr lang="uk-UA" b="1" dirty="0" smtClean="0">
                <a:latin typeface="Century Gothic" panose="020B0502020202020204" pitchFamily="34" charset="0"/>
              </a:rPr>
              <a:t>речей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200" b="1" dirty="0" smtClean="0">
                <a:latin typeface="Century Gothic" panose="020B0502020202020204" pitchFamily="34" charset="0"/>
              </a:rPr>
              <a:t>(</a:t>
            </a:r>
            <a:r>
              <a:rPr lang="uk-UA" sz="2200" b="1" dirty="0">
                <a:latin typeface="Century Gothic" panose="020B0502020202020204" pitchFamily="34" charset="0"/>
              </a:rPr>
              <a:t>англ. </a:t>
            </a:r>
            <a:r>
              <a:rPr lang="en-US" sz="2200" b="1" dirty="0">
                <a:latin typeface="Century Gothic" panose="020B0502020202020204" pitchFamily="34" charset="0"/>
              </a:rPr>
              <a:t>Internet of Things, </a:t>
            </a:r>
            <a:r>
              <a:rPr lang="en-US" sz="2200" b="1" dirty="0" err="1">
                <a:latin typeface="Century Gothic" panose="020B0502020202020204" pitchFamily="34" charset="0"/>
              </a:rPr>
              <a:t>IoT</a:t>
            </a:r>
            <a:r>
              <a:rPr lang="en-US" sz="2200" b="1" dirty="0">
                <a:latin typeface="Century Gothic" panose="020B0502020202020204" pitchFamily="34" charset="0"/>
              </a:rPr>
              <a:t>) </a:t>
            </a:r>
            <a:r>
              <a:rPr lang="uk-UA" sz="2200" dirty="0" smtClean="0">
                <a:latin typeface="Century Gothic" panose="020B0502020202020204" pitchFamily="34" charset="0"/>
              </a:rPr>
              <a:t>клас </a:t>
            </a:r>
            <a:r>
              <a:rPr lang="uk-UA" sz="2200" dirty="0">
                <a:latin typeface="Century Gothic" panose="020B0502020202020204" pitchFamily="34" charset="0"/>
              </a:rPr>
              <a:t>пристроїв, які можуть </a:t>
            </a:r>
            <a:r>
              <a:rPr lang="uk-UA" sz="2200" dirty="0" smtClean="0">
                <a:latin typeface="Century Gothic" panose="020B0502020202020204" pitchFamily="34" charset="0"/>
              </a:rPr>
              <a:t>контролювати навколишнє </a:t>
            </a:r>
            <a:r>
              <a:rPr lang="uk-UA" sz="2200" dirty="0">
                <a:latin typeface="Century Gothic" panose="020B0502020202020204" pitchFamily="34" charset="0"/>
              </a:rPr>
              <a:t>середовище, повідомляти про свій статус, </a:t>
            </a:r>
            <a:r>
              <a:rPr lang="uk-UA" sz="2200" dirty="0" smtClean="0">
                <a:latin typeface="Century Gothic" panose="020B0502020202020204" pitchFamily="34" charset="0"/>
              </a:rPr>
              <a:t>отримувати </a:t>
            </a:r>
            <a:r>
              <a:rPr lang="uk-UA" sz="2200" dirty="0">
                <a:latin typeface="Century Gothic" panose="020B0502020202020204" pitchFamily="34" charset="0"/>
              </a:rPr>
              <a:t>інструкції і діяти, спираючись на  отриману інформацію.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93545"/>
            <a:ext cx="7563362" cy="193899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Century Gothic" panose="020B0502020202020204" pitchFamily="34" charset="0"/>
              </a:rPr>
              <a:t>Пристрої взаємодіють </a:t>
            </a:r>
            <a:r>
              <a:rPr lang="uk-UA" sz="2400" dirty="0">
                <a:latin typeface="Century Gothic" panose="020B0502020202020204" pitchFamily="34" charset="0"/>
              </a:rPr>
              <a:t>один з одним без </a:t>
            </a:r>
            <a:r>
              <a:rPr lang="uk-UA" sz="2400" dirty="0" smtClean="0">
                <a:latin typeface="Century Gothic" panose="020B0502020202020204" pitchFamily="34" charset="0"/>
              </a:rPr>
              <a:t>участі людини-користувача. Необхідна наявність фізичного </a:t>
            </a:r>
            <a:r>
              <a:rPr lang="uk-UA" sz="2400" dirty="0">
                <a:latin typeface="Century Gothic" panose="020B0502020202020204" pitchFamily="34" charset="0"/>
              </a:rPr>
              <a:t>об’єкта, процесу передавання інформації або даних за </a:t>
            </a:r>
            <a:r>
              <a:rPr lang="uk-UA" sz="2400" dirty="0" smtClean="0">
                <a:latin typeface="Century Gothic" panose="020B0502020202020204" pitchFamily="34" charset="0"/>
              </a:rPr>
              <a:t>допомогою </a:t>
            </a:r>
            <a:r>
              <a:rPr lang="uk-UA" sz="2400" dirty="0">
                <a:latin typeface="Century Gothic" panose="020B0502020202020204" pitchFamily="34" charset="0"/>
              </a:rPr>
              <a:t>Інтернет-з’єднання та аналіз отриманих даних.</a:t>
            </a:r>
            <a:endParaRPr lang="uk-UA" sz="2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r="4084"/>
          <a:stretch/>
        </p:blipFill>
        <p:spPr bwMode="auto">
          <a:xfrm>
            <a:off x="5195275" y="1412776"/>
            <a:ext cx="3948725" cy="2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765</Words>
  <Application>Microsoft Office PowerPoint</Application>
  <PresentationFormat>Екран (4:3)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.</vt:lpstr>
      <vt:lpstr>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вікі-проекти зі спільного накопичення, удосконалення  та публікації знань (Вікіпедія);  сервіси питань і відповідей Google та Yahoo Answers, системи оцінок та відгуків про товари  (Amazon) і мультимедійний контент (YouTube);   спільна розробка відкритого програмного забезпечення;  check-in через геосоціальні мережі.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Sasha</cp:lastModifiedBy>
  <cp:revision>8</cp:revision>
  <dcterms:created xsi:type="dcterms:W3CDTF">2023-05-14T16:21:40Z</dcterms:created>
  <dcterms:modified xsi:type="dcterms:W3CDTF">2024-04-27T15:37:12Z</dcterms:modified>
</cp:coreProperties>
</file>