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7887-09FD-4525-8782-7A51D1FC7C6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19E-32DB-44CB-BF16-4E3361514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7887-09FD-4525-8782-7A51D1FC7C6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19E-32DB-44CB-BF16-4E3361514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7887-09FD-4525-8782-7A51D1FC7C6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19E-32DB-44CB-BF16-4E3361514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7887-09FD-4525-8782-7A51D1FC7C6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19E-32DB-44CB-BF16-4E3361514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7887-09FD-4525-8782-7A51D1FC7C6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19E-32DB-44CB-BF16-4E3361514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7887-09FD-4525-8782-7A51D1FC7C6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19E-32DB-44CB-BF16-4E3361514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7887-09FD-4525-8782-7A51D1FC7C6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19E-32DB-44CB-BF16-4E3361514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7887-09FD-4525-8782-7A51D1FC7C6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19E-32DB-44CB-BF16-4E3361514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7887-09FD-4525-8782-7A51D1FC7C6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19E-32DB-44CB-BF16-4E3361514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7887-09FD-4525-8782-7A51D1FC7C6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19E-32DB-44CB-BF16-4E3361514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7887-09FD-4525-8782-7A51D1FC7C6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A19E-32DB-44CB-BF16-4E3361514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77887-09FD-4525-8782-7A51D1FC7C6E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A19E-32DB-44CB-BF16-4E3361514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l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84776" cy="14870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4400" b="1" i="1" dirty="0">
                <a:solidFill>
                  <a:schemeClr val="tx1"/>
                </a:solidFill>
              </a:rPr>
              <a:t>Тема: </a:t>
            </a:r>
            <a:r>
              <a:rPr lang="uk-UA" sz="4400" b="1" u="sng" dirty="0">
                <a:solidFill>
                  <a:schemeClr val="tx1"/>
                </a:solidFill>
              </a:rPr>
              <a:t>РОБОЧИЙ ЧАС</a:t>
            </a:r>
            <a:endParaRPr lang="ru-RU" sz="4400" b="1" i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/>
              <a:t>Робочий час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indent="0" algn="just">
              <a:buNone/>
            </a:pPr>
            <a:r>
              <a:rPr lang="uk-UA" dirty="0"/>
              <a:t> - це час, протягом якого працівник повинен виконувати свої трудові обов'язки згідно з діючим законодавством про працю, правилами внутрішнього розпорядку та колективним і трудовим договорами.</a:t>
            </a:r>
          </a:p>
        </p:txBody>
      </p:sp>
      <p:pic>
        <p:nvPicPr>
          <p:cNvPr id="5122" name="Picture 2" descr="ÐÐ°ÑÑÐ¸Ð½ÐºÐ¸ Ð¿Ð¾ Ð·Ð°Ð¿ÑÐ¾ÑÑ Ð§Ð°Ñ ÑÐ¾Ð±Ð¾ÑÐ¸ ÑÐ° Ð²ÑÐ´Ð¿Ð¾ÑÐ¸Ð½ÐºÑ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861048"/>
            <a:ext cx="3844525" cy="28659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/>
              <a:t>Розрізняють такі </a:t>
            </a:r>
            <a:r>
              <a:rPr lang="uk-UA" b="1" u="sng" dirty="0"/>
              <a:t>види робочого часу</a:t>
            </a:r>
            <a:r>
              <a:rPr lang="uk-UA" b="1" dirty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772816"/>
            <a:ext cx="6336704" cy="1828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uk-UA" dirty="0"/>
              <a:t>- нормальний робочий час;</a:t>
            </a:r>
          </a:p>
          <a:p>
            <a:pPr>
              <a:buNone/>
            </a:pPr>
            <a:r>
              <a:rPr lang="uk-UA" dirty="0"/>
              <a:t>- скорочений робочий час;</a:t>
            </a:r>
          </a:p>
          <a:p>
            <a:pPr>
              <a:buNone/>
            </a:pPr>
            <a:r>
              <a:rPr lang="uk-UA" dirty="0"/>
              <a:t>- неповний робочий час.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717152"/>
            <a:ext cx="5210944" cy="29789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i="1" dirty="0"/>
              <a:t>Нормальний робочий час</a:t>
            </a:r>
            <a:r>
              <a:rPr lang="uk-UA" dirty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indent="0" algn="just"/>
            <a:r>
              <a:rPr lang="uk-UA" dirty="0"/>
              <a:t> Це встановлена законодавством тривалість робочого часу, яка не може перевищувати </a:t>
            </a:r>
            <a:r>
              <a:rPr lang="uk-UA" u="sng" dirty="0"/>
              <a:t>40 годин на тиждень</a:t>
            </a:r>
            <a:r>
              <a:rPr lang="uk-UA" dirty="0"/>
              <a:t>.</a:t>
            </a:r>
          </a:p>
        </p:txBody>
      </p:sp>
      <p:pic>
        <p:nvPicPr>
          <p:cNvPr id="3074" name="Picture 2" descr="ÐÐ°ÑÑÐ¸Ð½ÐºÐ¸ Ð¿Ð¾ Ð·Ð°Ð¿ÑÐ¾ÑÑ Ð§Ð°Ñ ÑÐ¾Ð±Ð¾ÑÐ¸ ÑÐ° Ð²ÑÐ´Ð¿Ð¾ÑÐ¸Ð½ÐºÑ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286125"/>
            <a:ext cx="4546476" cy="34098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200" b="1" u="sng" dirty="0"/>
              <a:t>Скорочений робочий час </a:t>
            </a:r>
            <a:r>
              <a:rPr lang="uk-UA" sz="3200" b="1" i="1" dirty="0"/>
              <a:t>є</a:t>
            </a:r>
            <a:r>
              <a:rPr lang="uk-UA" sz="3200" b="1" dirty="0"/>
              <a:t> менш тривалим і встановлений для таких категорій працівників: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/>
              <a:t>- для працівників віком від 16 до 18 років - </a:t>
            </a:r>
            <a:r>
              <a:rPr lang="uk-UA" u="sng" dirty="0"/>
              <a:t>36 годин на тиждень</a:t>
            </a:r>
            <a:r>
              <a:rPr lang="uk-UA" dirty="0"/>
              <a:t>;</a:t>
            </a:r>
          </a:p>
          <a:p>
            <a:pPr>
              <a:buNone/>
            </a:pPr>
            <a:r>
              <a:rPr lang="uk-UA" dirty="0"/>
              <a:t>- для працівників віком від 16 до 16 років (учнів віком від 14 до 16 років, які працюють у період канікул) - </a:t>
            </a:r>
            <a:r>
              <a:rPr lang="uk-UA" u="sng" dirty="0"/>
              <a:t>24 години на тиждень</a:t>
            </a:r>
            <a:r>
              <a:rPr lang="uk-UA" dirty="0"/>
              <a:t>;</a:t>
            </a:r>
          </a:p>
          <a:p>
            <a:pPr>
              <a:buNone/>
            </a:pPr>
            <a:r>
              <a:rPr lang="uk-UA" dirty="0"/>
              <a:t>- для учнів, які працюють протягом навчального року у вільний від навчання час, робочий час не може перевищувати </a:t>
            </a:r>
            <a:r>
              <a:rPr lang="uk-UA" u="sng" dirty="0"/>
              <a:t>половини максимальної тривалості робочого часу для осіб відповідного віку</a:t>
            </a:r>
            <a:r>
              <a:rPr lang="uk-UA" dirty="0"/>
              <a:t>;</a:t>
            </a:r>
          </a:p>
          <a:p>
            <a:pPr>
              <a:buNone/>
            </a:pPr>
            <a:r>
              <a:rPr lang="uk-UA" dirty="0"/>
              <a:t>- для працівників, зайнятих на роботах зі шкідливими умовами праці - </a:t>
            </a:r>
            <a:r>
              <a:rPr lang="uk-UA" u="sng" dirty="0"/>
              <a:t>не більше як 36 годин на тиждень</a:t>
            </a:r>
            <a:r>
              <a:rPr lang="uk-UA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i="1" dirty="0"/>
              <a:t>Неповний робочий час</a:t>
            </a:r>
            <a:r>
              <a:rPr lang="uk-UA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indent="0" algn="just"/>
            <a:r>
              <a:rPr lang="uk-UA" dirty="0"/>
              <a:t> встановлюється не законодавством, а угодою між працівником і власником або уповноваженим ним органом. Така угода може бути досягнута під час працевлаштування на роботу чи в процесі виконання працівником трудових обов'язків. За неповного робочого дня можливе зменшення як тривалості робочого дня, так і кількості днів робочого тижня. Власник зобов'язаний встановити неповний робочий час на прохання вагітної жінки, </a:t>
            </a:r>
            <a:r>
              <a:rPr lang="uk-UA" dirty="0" err="1"/>
              <a:t>жінки</a:t>
            </a:r>
            <a:r>
              <a:rPr lang="uk-UA" dirty="0"/>
              <a:t>, яка має дитину до 14 років, дитину-інваліда або здійснює догляд за хворим членом сім'ї відповідно до медичного висновку. При неповному робочому часі оплата праці проводиться пропорційно до відпрацьованого часу або залежно від виробітку.</a:t>
            </a:r>
          </a:p>
        </p:txBody>
      </p:sp>
    </p:spTree>
  </p:cSld>
  <p:clrMapOvr>
    <a:masterClrMapping/>
  </p:clrMapOvr>
  <p:transition>
    <p:pull dir="l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246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Презентация PowerPoint</vt:lpstr>
      <vt:lpstr>Робочий час</vt:lpstr>
      <vt:lpstr>Розрізняють такі види робочого часу:</vt:lpstr>
      <vt:lpstr>Нормальний робочий час.</vt:lpstr>
      <vt:lpstr>Скорочений робочий час є менш тривалим і встановлений для таких категорій працівників:</vt:lpstr>
      <vt:lpstr>Неповний робочий час 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1</dc:title>
  <dc:creator>Owner</dc:creator>
  <cp:lastModifiedBy>Марина Тригубенко</cp:lastModifiedBy>
  <cp:revision>29</cp:revision>
  <dcterms:created xsi:type="dcterms:W3CDTF">2018-11-23T21:30:20Z</dcterms:created>
  <dcterms:modified xsi:type="dcterms:W3CDTF">2023-11-12T16:52:41Z</dcterms:modified>
</cp:coreProperties>
</file>