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6" r:id="rId4"/>
    <p:sldId id="267" r:id="rId5"/>
    <p:sldId id="269" r:id="rId6"/>
    <p:sldId id="268" r:id="rId7"/>
    <p:sldId id="265" r:id="rId8"/>
    <p:sldId id="270" r:id="rId9"/>
    <p:sldId id="271" r:id="rId10"/>
    <p:sldId id="272" r:id="rId11"/>
    <p:sldId id="264" r:id="rId12"/>
    <p:sldId id="285" r:id="rId13"/>
    <p:sldId id="276" r:id="rId14"/>
    <p:sldId id="277" r:id="rId15"/>
    <p:sldId id="278" r:id="rId16"/>
    <p:sldId id="279" r:id="rId17"/>
    <p:sldId id="280" r:id="rId18"/>
    <p:sldId id="273" r:id="rId19"/>
    <p:sldId id="281" r:id="rId20"/>
    <p:sldId id="282" r:id="rId21"/>
    <p:sldId id="283" r:id="rId22"/>
    <p:sldId id="284" r:id="rId23"/>
    <p:sldId id="286" r:id="rId24"/>
    <p:sldId id="259" r:id="rId25"/>
    <p:sldId id="287" r:id="rId26"/>
    <p:sldId id="288" r:id="rId27"/>
    <p:sldId id="260" r:id="rId28"/>
    <p:sldId id="261" r:id="rId29"/>
    <p:sldId id="262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E1A"/>
    <a:srgbClr val="D2CBA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827" autoAdjust="0"/>
  </p:normalViewPr>
  <p:slideViewPr>
    <p:cSldViewPr snapToGrid="0" snapToObjects="1">
      <p:cViewPr>
        <p:scale>
          <a:sx n="99" d="100"/>
          <a:sy n="99" d="100"/>
        </p:scale>
        <p:origin x="43" y="-322"/>
      </p:cViewPr>
      <p:guideLst/>
    </p:cSldViewPr>
  </p:slideViewPr>
  <p:outlineViewPr>
    <p:cViewPr>
      <p:scale>
        <a:sx n="33" d="100"/>
        <a:sy n="33" d="100"/>
      </p:scale>
      <p:origin x="0" y="-2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9"/>
    </p:cViewPr>
  </p:sorterViewPr>
  <p:notesViewPr>
    <p:cSldViewPr snapToGrid="0" snapToObjects="1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8CF18-F063-457B-968B-E637B531D432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5355-4356-4A0B-9709-1B56967E2A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2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45355-4356-4A0B-9709-1B56967E2AF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97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45355-4356-4A0B-9709-1B56967E2AF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90215-AAC0-5746-A9F4-CBA6241B3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4DCB8-767D-D042-B3B2-ABEC9306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425" y="2586038"/>
            <a:ext cx="5335979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B5FB0-8A95-9340-A1F2-05AF317A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425" y="5065713"/>
            <a:ext cx="5335979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06D2-C406-C045-8DD0-41483128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236E-8E8D-A74D-97E6-0BFC9CBB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499B-C37D-B74C-9565-4B4B9A0D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4828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CA20-39D4-4E4C-A18F-9F60CB15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6B064-46F2-3047-B14F-0D27248D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6DA4-B8BC-D148-ABC2-983F380C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A6F56-2C52-4E43-83C7-8F15CBC7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FDB5-B307-B244-9130-49F8577B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3360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4CB2A-6075-554A-914F-081145A62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1C855-485F-4F42-AF57-87BAF21E7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48AC3-9581-D24A-99E7-69A1CA87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8E5F-E724-9C48-9A65-43E145B3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DD907-EBC9-DD42-B8C9-DBD0CFB5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2937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9EA8-21F6-2D46-8E6C-FD7CAC71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1A99-002F-5641-B843-F107812F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9490-C5C1-5A49-9E81-FD439D72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5CD37-1DE9-6A48-9D0E-857D1AD8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244D-4A9F-0846-B4B8-3C262E1E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2432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3E38-0653-414A-83A7-852B52E7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6655-3C93-AA4E-AC83-12E8B7F0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26B6C-ADF5-D340-AD05-A4A50BB3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5131-FC33-AD4F-9E2F-156C804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1265A-54D2-6844-9D7F-D26302AB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1981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0195-DEF1-EB48-88AF-23377F4E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1398-983C-8048-ADB0-57FFC029D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F6C4D-864A-594A-88D2-3961CC16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5FFE8-20D4-6149-BDE9-C121D0C7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70BB9-9B1A-C847-B229-FEF66C6D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1BBDD-077B-C54C-B6B2-048173DF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8771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16B5-6744-7344-84BA-E722D16E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1F23C-3D3A-E44B-BF74-03D3885B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15010-BCAE-1641-BE58-45B3737B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5A566-1D30-6D4C-A46A-5579ED48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27DE5-0B12-2A45-A55F-F8899313F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EBD71-C3BE-314C-BD6B-902E0E9C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02B7E-9F55-C545-8384-A07FF23B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02CA7-3B95-C140-876C-DC5F70E6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0059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0C62-FF59-1C4B-99CA-7D661110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391A4-A170-0744-AC08-17C19866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080DC-3933-4B4B-A914-85F5CEC7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2424D-E226-974E-86BE-E267A81D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6731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88B25-1FFA-8B4F-80CD-93B432DC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05F8E-914B-6349-90F6-83677C1F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073AA-E1D8-DD45-BA23-28FACD15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51155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65A7-2270-9249-984F-E47CF11C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C315-C0E2-F440-A6F4-297AA3C5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17F22-0B5C-5F46-AE02-256FA0D04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FACCE-A5FD-D94F-90BD-439E2403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60A0E-898A-3A4C-A66B-C371731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8BD43-0C8B-DD49-A6E3-49621E6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6584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D285-65D9-D648-8843-A9E90CFF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E6693-345D-7648-841E-F37386678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80149-1879-1542-B94A-9BEE2C70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E876C-C021-9F46-B334-78ED6C1F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2040A-7B87-0841-8C49-B777AAB5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87D1C-39C7-7D44-9A87-FA693FC6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5779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BC5F16-CEA3-7F43-8DE6-9C68B0900C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41F07-989B-3D42-B459-4776041D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365125"/>
            <a:ext cx="92399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0C5BD-3C9F-3043-A1FD-BFCBE3CF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78B6-83EC-FB47-AF85-724FF279C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6B9A-1069-CF4E-BA30-07D5699D5378}" type="datetimeFigureOut">
              <a:rPr lang="en-UA" smtClean="0"/>
              <a:t>10/23/2023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CC26B-F530-574E-B11A-8BF114F68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2277-87CA-A143-B124-11F55A16C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3A12-AC5D-724D-A19B-E26384C58A3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342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27A0-5345-C34F-95B1-90B2650E1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7572" y="4367048"/>
            <a:ext cx="6554837" cy="1970690"/>
          </a:xfrm>
        </p:spPr>
        <p:txBody>
          <a:bodyPr>
            <a:noAutofit/>
          </a:bodyPr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Етикет фахівця соціальної роботи</a:t>
            </a:r>
            <a:endParaRPr lang="en-UA" b="1" dirty="0"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F1FCE-A26A-2E45-8FF3-A4A5150DF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481" y="6523530"/>
            <a:ext cx="2676519" cy="334470"/>
          </a:xfrm>
        </p:spPr>
        <p:txBody>
          <a:bodyPr>
            <a:normAutofit lnSpcReduction="10000"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ЛЕНЮСЬКИЙ Д.О.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0C1FA-78A8-4D4E-863F-1C5C9640B796}"/>
              </a:ext>
            </a:extLst>
          </p:cNvPr>
          <p:cNvSpPr txBox="1"/>
          <p:nvPr/>
        </p:nvSpPr>
        <p:spPr>
          <a:xfrm>
            <a:off x="9515481" y="3259052"/>
            <a:ext cx="2913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67914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128635"/>
            <a:ext cx="10078192" cy="7794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Обґрунтування значення професійної етики для соціальних працівників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18742-163D-493A-B0AF-5EF3F4E503F6}"/>
              </a:ext>
            </a:extLst>
          </p:cNvPr>
          <p:cNvSpPr txBox="1"/>
          <p:nvPr/>
        </p:nvSpPr>
        <p:spPr>
          <a:xfrm>
            <a:off x="1474864" y="1351909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та гідність клієнтів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C7E950-A794-4BB4-B0BD-1BED20318B58}"/>
              </a:ext>
            </a:extLst>
          </p:cNvPr>
          <p:cNvSpPr txBox="1"/>
          <p:nvPr/>
        </p:nvSpPr>
        <p:spPr>
          <a:xfrm>
            <a:off x="1474864" y="2094420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 sz="3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Довіра клієнтів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14E1F-F7FD-475D-B859-1381DD0DB7EA}"/>
              </a:ext>
            </a:extLst>
          </p:cNvPr>
          <p:cNvSpPr txBox="1"/>
          <p:nvPr/>
        </p:nvSpPr>
        <p:spPr>
          <a:xfrm>
            <a:off x="1474864" y="2836931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 sz="3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Професійна репутація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83425-9807-4384-AC66-1F324A626697}"/>
              </a:ext>
            </a:extLst>
          </p:cNvPr>
          <p:cNvSpPr txBox="1"/>
          <p:nvPr/>
        </p:nvSpPr>
        <p:spPr>
          <a:xfrm>
            <a:off x="1474863" y="3602238"/>
            <a:ext cx="6093372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/>
              <a:t>Правильне прийняття рішень</a:t>
            </a:r>
            <a:endParaRPr lang="uk-UA" sz="32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891019-CDBD-4BB7-BD50-09A01B551DF6}"/>
              </a:ext>
            </a:extLst>
          </p:cNvPr>
          <p:cNvSpPr txBox="1"/>
          <p:nvPr/>
        </p:nvSpPr>
        <p:spPr>
          <a:xfrm>
            <a:off x="1474863" y="4344749"/>
            <a:ext cx="7952915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професійного співтовариства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04240-EBA9-47EA-B5C8-26B2EE410314}"/>
              </a:ext>
            </a:extLst>
          </p:cNvPr>
          <p:cNvSpPr txBox="1"/>
          <p:nvPr/>
        </p:nvSpPr>
        <p:spPr>
          <a:xfrm>
            <a:off x="1474864" y="5087260"/>
            <a:ext cx="7952915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Ефективна комунікація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D320E-87D4-4082-BCB5-597CB729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98806" l="299" r="99403">
                        <a14:foregroundMark x1="13134" y1="19701" x2="13134" y2="19701"/>
                        <a14:foregroundMark x1="14030" y1="19701" x2="14030" y2="19701"/>
                        <a14:foregroundMark x1="38507" y1="17910" x2="38507" y2="17910"/>
                        <a14:foregroundMark x1="22985" y1="10448" x2="22985" y2="10448"/>
                        <a14:foregroundMark x1="39104" y1="6269" x2="39104" y2="6269"/>
                        <a14:foregroundMark x1="58209" y1="6567" x2="58209" y2="6567"/>
                        <a14:foregroundMark x1="69851" y1="11045" x2="69851" y2="11045"/>
                        <a14:foregroundMark x1="80000" y1="18507" x2="80000" y2="18507"/>
                        <a14:foregroundMark x1="87463" y1="27164" x2="87463" y2="27164"/>
                        <a14:foregroundMark x1="22090" y1="13433" x2="4179" y2="62985"/>
                        <a14:foregroundMark x1="4179" y1="62985" x2="47761" y2="94627"/>
                        <a14:foregroundMark x1="47761" y1="94627" x2="94925" y2="64179"/>
                        <a14:foregroundMark x1="94925" y1="64179" x2="76119" y2="11045"/>
                        <a14:foregroundMark x1="76119" y1="11045" x2="23881" y2="11343"/>
                        <a14:foregroundMark x1="30746" y1="8657" x2="65373" y2="9254"/>
                        <a14:foregroundMark x1="40299" y1="5075" x2="61194" y2="4179"/>
                        <a14:foregroundMark x1="48060" y1="1493" x2="54925" y2="1493"/>
                        <a14:foregroundMark x1="79701" y1="18507" x2="95522" y2="56716"/>
                        <a14:foregroundMark x1="99403" y1="42985" x2="95522" y2="72239"/>
                        <a14:foregroundMark x1="91642" y1="71343" x2="46269" y2="95821"/>
                        <a14:foregroundMark x1="84478" y1="78209" x2="54925" y2="94328"/>
                        <a14:foregroundMark x1="44776" y1="93731" x2="7463" y2="64478"/>
                        <a14:foregroundMark x1="67164" y1="98806" x2="36119" y2="98209"/>
                        <a14:foregroundMark x1="4776" y1="23881" x2="299" y2="75522"/>
                        <a14:foregroundMark x1="37910" y1="27761" x2="56119" y2="25075"/>
                        <a14:foregroundMark x1="22388" y1="30448" x2="74627" y2="27164"/>
                        <a14:foregroundMark x1="74627" y1="27164" x2="27463" y2="32537"/>
                        <a14:foregroundMark x1="22985" y1="31642" x2="27841" y2="33753"/>
                        <a14:foregroundMark x1="23582" y1="31343" x2="77910" y2="26269"/>
                        <a14:foregroundMark x1="77910" y1="26269" x2="79403" y2="26567"/>
                        <a14:foregroundMark x1="32836" y1="25970" x2="71343" y2="25075"/>
                        <a14:foregroundMark x1="21791" y1="29254" x2="20000" y2="41791"/>
                        <a14:foregroundMark x1="40000" y1="36716" x2="74030" y2="28060"/>
                        <a14:foregroundMark x1="77015" y1="29254" x2="79403" y2="39403"/>
                        <a14:foregroundMark x1="78209" y1="40000" x2="76716" y2="32239"/>
                        <a14:foregroundMark x1="77015" y1="39701" x2="76418" y2="37313"/>
                        <a14:foregroundMark x1="24891" y1="43970" x2="22687" y2="44179"/>
                        <a14:foregroundMark x1="76119" y1="39104" x2="75415" y2="39171"/>
                        <a14:foregroundMark x1="22687" y1="44179" x2="19701" y2="42687"/>
                        <a14:foregroundMark x1="75224" y1="40000" x2="45373" y2="53134"/>
                        <a14:foregroundMark x1="45373" y1="51940" x2="21791" y2="42985"/>
                        <a14:foregroundMark x1="19104" y1="43582" x2="17313" y2="55522"/>
                        <a14:foregroundMark x1="18806" y1="55522" x2="41194" y2="64478"/>
                        <a14:foregroundMark x1="77313" y1="51642" x2="42090" y2="64776"/>
                        <a14:foregroundMark x1="77015" y1="54030" x2="77015" y2="63582"/>
                        <a14:foregroundMark x1="77612" y1="62388" x2="43284" y2="77015"/>
                        <a14:foregroundMark x1="43582" y1="76119" x2="18806" y2="66567"/>
                        <a14:backgroundMark x1="24414" y1="50967" x2="29606" y2="50483"/>
                        <a14:backgroundMark x1="24776" y1="50448" x2="24776" y2="50448"/>
                        <a14:backgroundMark x1="34328" y1="54627" x2="38124" y2="53717"/>
                        <a14:backgroundMark x1="71642" y1="34627" x2="45970" y2="44478"/>
                        <a14:backgroundMark x1="24776" y1="37313" x2="40597" y2="44179"/>
                        <a14:backgroundMark x1="39403" y1="41493" x2="42687" y2="4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3" y="1384462"/>
            <a:ext cx="926725" cy="9375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BFCE68B-FF0C-4B17-90E4-6DC522E93264}"/>
              </a:ext>
            </a:extLst>
          </p:cNvPr>
          <p:cNvGrpSpPr/>
          <p:nvPr/>
        </p:nvGrpSpPr>
        <p:grpSpPr>
          <a:xfrm>
            <a:off x="562003" y="4339588"/>
            <a:ext cx="912861" cy="923638"/>
            <a:chOff x="1129370" y="50409"/>
            <a:chExt cx="912861" cy="92363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36FA605C-9DED-4BC1-A846-A26B007AF3B7}"/>
                </a:ext>
              </a:extLst>
            </p:cNvPr>
            <p:cNvGrpSpPr/>
            <p:nvPr/>
          </p:nvGrpSpPr>
          <p:grpSpPr>
            <a:xfrm>
              <a:off x="1129370" y="50409"/>
              <a:ext cx="912861" cy="923638"/>
              <a:chOff x="1129370" y="50409"/>
              <a:chExt cx="914400" cy="914400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CD0E0851-71BB-41F1-881A-27335011A2E9}"/>
                  </a:ext>
                </a:extLst>
              </p:cNvPr>
              <p:cNvSpPr/>
              <p:nvPr/>
            </p:nvSpPr>
            <p:spPr>
              <a:xfrm>
                <a:off x="1129370" y="5040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69E5F255-6ACC-4746-BE48-D95E31680CD4}"/>
                  </a:ext>
                </a:extLst>
              </p:cNvPr>
              <p:cNvSpPr/>
              <p:nvPr/>
            </p:nvSpPr>
            <p:spPr>
              <a:xfrm>
                <a:off x="1209380" y="118989"/>
                <a:ext cx="739140" cy="762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CAB1539-4963-4BFA-BB0D-0129E1300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36" b="96875" l="6087" r="93043">
                          <a14:foregroundMark x1="9130" y1="26339" x2="10000" y2="43750"/>
                          <a14:foregroundMark x1="6087" y1="46429" x2="6957" y2="65179"/>
                          <a14:foregroundMark x1="47984" y1="90625" x2="49130" y2="90625"/>
                          <a14:foregroundMark x1="35217" y1="90625" x2="45551" y2="90625"/>
                          <a14:foregroundMark x1="11739" y1="36161" x2="84348" y2="29018"/>
                          <a14:foregroundMark x1="20435" y1="36607" x2="43478" y2="49554"/>
                          <a14:foregroundMark x1="8261" y1="58482" x2="40000" y2="66071"/>
                          <a14:foregroundMark x1="83043" y1="48661" x2="42609" y2="66071"/>
                          <a14:foregroundMark x1="12609" y1="73214" x2="40000" y2="85714"/>
                          <a14:foregroundMark x1="85121" y1="67627" x2="41739" y2="85268"/>
                          <a14:foregroundMark x1="54348" y1="8482" x2="60435" y2="9821"/>
                          <a14:foregroundMark x1="33913" y1="92411" x2="39867" y2="92716"/>
                          <a14:foregroundMark x1="91739" y1="19643" x2="93043" y2="21429"/>
                          <a14:backgroundMark x1="35652" y1="98661" x2="40000" y2="99554"/>
                          <a14:backgroundMark x1="40870" y1="98661" x2="42174" y2="99554"/>
                          <a14:backgroundMark x1="41304" y1="99107" x2="43043" y2="99554"/>
                          <a14:backgroundMark x1="38696" y1="99554" x2="43913" y2="98214"/>
                          <a14:backgroundMark x1="93913" y1="57589" x2="93043" y2="68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179" y="184342"/>
              <a:ext cx="635776" cy="62807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63A3D87-B8C9-430E-B0BB-53520B8DFF56}"/>
              </a:ext>
            </a:extLst>
          </p:cNvPr>
          <p:cNvGrpSpPr/>
          <p:nvPr/>
        </p:nvGrpSpPr>
        <p:grpSpPr>
          <a:xfrm>
            <a:off x="7414085" y="5150422"/>
            <a:ext cx="912861" cy="923638"/>
            <a:chOff x="957041" y="1178791"/>
            <a:chExt cx="912861" cy="923638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CDEDD80-60D9-4BA8-8629-17AACDD14762}"/>
                </a:ext>
              </a:extLst>
            </p:cNvPr>
            <p:cNvGrpSpPr/>
            <p:nvPr/>
          </p:nvGrpSpPr>
          <p:grpSpPr>
            <a:xfrm>
              <a:off x="957041" y="1178791"/>
              <a:ext cx="912861" cy="923638"/>
              <a:chOff x="957041" y="1178791"/>
              <a:chExt cx="914400" cy="914400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5B66005E-D3AB-468D-9D1F-A2A1BB7C171B}"/>
                  </a:ext>
                </a:extLst>
              </p:cNvPr>
              <p:cNvSpPr/>
              <p:nvPr/>
            </p:nvSpPr>
            <p:spPr>
              <a:xfrm>
                <a:off x="957041" y="1178791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03C93FA3-5C23-4244-AE44-C6C7FDBCCA4F}"/>
                  </a:ext>
                </a:extLst>
              </p:cNvPr>
              <p:cNvSpPr/>
              <p:nvPr/>
            </p:nvSpPr>
            <p:spPr>
              <a:xfrm>
                <a:off x="1040861" y="1247371"/>
                <a:ext cx="739140" cy="762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09BC54E-6A90-4728-8F09-387C3398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36" b="96875" l="6087" r="93043">
                          <a14:foregroundMark x1="9130" y1="26339" x2="10000" y2="43750"/>
                          <a14:foregroundMark x1="6087" y1="46429" x2="6957" y2="65179"/>
                          <a14:foregroundMark x1="47984" y1="90625" x2="49130" y2="90625"/>
                          <a14:foregroundMark x1="35217" y1="90625" x2="45551" y2="90625"/>
                          <a14:foregroundMark x1="11739" y1="36161" x2="84348" y2="29018"/>
                          <a14:foregroundMark x1="20435" y1="36607" x2="43478" y2="49554"/>
                          <a14:foregroundMark x1="8261" y1="58482" x2="40000" y2="66071"/>
                          <a14:foregroundMark x1="83043" y1="48661" x2="42609" y2="66071"/>
                          <a14:foregroundMark x1="12609" y1="73214" x2="40000" y2="85714"/>
                          <a14:foregroundMark x1="85121" y1="67627" x2="41739" y2="85268"/>
                          <a14:foregroundMark x1="54348" y1="8482" x2="60435" y2="9821"/>
                          <a14:foregroundMark x1="33913" y1="92411" x2="39867" y2="92716"/>
                          <a14:foregroundMark x1="91739" y1="19643" x2="93043" y2="21429"/>
                          <a14:backgroundMark x1="35652" y1="98661" x2="40000" y2="99554"/>
                          <a14:backgroundMark x1="40870" y1="98661" x2="42174" y2="99554"/>
                          <a14:backgroundMark x1="41304" y1="99107" x2="43043" y2="99554"/>
                          <a14:backgroundMark x1="38696" y1="99554" x2="43913" y2="98214"/>
                          <a14:backgroundMark x1="93913" y1="57589" x2="93043" y2="68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701" y="1314257"/>
              <a:ext cx="635776" cy="628079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DC1C104-63D4-412D-A8D0-1210030132FA}"/>
              </a:ext>
            </a:extLst>
          </p:cNvPr>
          <p:cNvGrpSpPr/>
          <p:nvPr/>
        </p:nvGrpSpPr>
        <p:grpSpPr>
          <a:xfrm>
            <a:off x="7414085" y="2149752"/>
            <a:ext cx="912861" cy="923638"/>
            <a:chOff x="3389284" y="70428"/>
            <a:chExt cx="912861" cy="92363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406574FF-7C66-4C03-95E7-BAE411393121}"/>
                </a:ext>
              </a:extLst>
            </p:cNvPr>
            <p:cNvGrpSpPr/>
            <p:nvPr/>
          </p:nvGrpSpPr>
          <p:grpSpPr>
            <a:xfrm>
              <a:off x="3389284" y="70428"/>
              <a:ext cx="912861" cy="923638"/>
              <a:chOff x="3389284" y="70428"/>
              <a:chExt cx="912861" cy="923638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58CA5D79-09E5-4A81-8411-E7E6D0DB1D2E}"/>
                  </a:ext>
                </a:extLst>
              </p:cNvPr>
              <p:cNvSpPr/>
              <p:nvPr/>
            </p:nvSpPr>
            <p:spPr>
              <a:xfrm>
                <a:off x="3389284" y="70428"/>
                <a:ext cx="912861" cy="92363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5A859F34-C752-4021-A274-87293F861250}"/>
                  </a:ext>
                </a:extLst>
              </p:cNvPr>
              <p:cNvSpPr/>
              <p:nvPr/>
            </p:nvSpPr>
            <p:spPr>
              <a:xfrm>
                <a:off x="3469159" y="139701"/>
                <a:ext cx="737896" cy="7696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CF27F6D-EA27-4A59-A2D8-F36B17AF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36" b="96875" l="6087" r="93043">
                          <a14:foregroundMark x1="9130" y1="26339" x2="10000" y2="43750"/>
                          <a14:foregroundMark x1="6087" y1="46429" x2="6957" y2="65179"/>
                          <a14:foregroundMark x1="47984" y1="90625" x2="49130" y2="90625"/>
                          <a14:foregroundMark x1="35217" y1="90625" x2="45551" y2="90625"/>
                          <a14:foregroundMark x1="11739" y1="36161" x2="84348" y2="29018"/>
                          <a14:foregroundMark x1="20435" y1="36607" x2="43478" y2="49554"/>
                          <a14:foregroundMark x1="8261" y1="58482" x2="40000" y2="66071"/>
                          <a14:foregroundMark x1="83043" y1="48661" x2="42609" y2="66071"/>
                          <a14:foregroundMark x1="12609" y1="73214" x2="40000" y2="85714"/>
                          <a14:foregroundMark x1="85121" y1="67627" x2="41739" y2="85268"/>
                          <a14:foregroundMark x1="54348" y1="8482" x2="60435" y2="9821"/>
                          <a14:foregroundMark x1="33913" y1="92411" x2="39867" y2="92716"/>
                          <a14:foregroundMark x1="91739" y1="19643" x2="93043" y2="21429"/>
                          <a14:backgroundMark x1="35652" y1="98661" x2="40000" y2="99554"/>
                          <a14:backgroundMark x1="40870" y1="98661" x2="42174" y2="99554"/>
                          <a14:backgroundMark x1="41304" y1="99107" x2="43043" y2="99554"/>
                          <a14:backgroundMark x1="38696" y1="99554" x2="43913" y2="98214"/>
                          <a14:backgroundMark x1="93913" y1="57589" x2="93043" y2="68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04" y="212051"/>
              <a:ext cx="635776" cy="62807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3E045C5-2E27-4FDD-B20E-A26182ABF1E5}"/>
              </a:ext>
            </a:extLst>
          </p:cNvPr>
          <p:cNvGrpSpPr/>
          <p:nvPr/>
        </p:nvGrpSpPr>
        <p:grpSpPr>
          <a:xfrm>
            <a:off x="562003" y="2806119"/>
            <a:ext cx="912861" cy="923638"/>
            <a:chOff x="2173163" y="70428"/>
            <a:chExt cx="912861" cy="92363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C204907-7529-415C-936D-435A7ABAEF68}"/>
                </a:ext>
              </a:extLst>
            </p:cNvPr>
            <p:cNvGrpSpPr/>
            <p:nvPr/>
          </p:nvGrpSpPr>
          <p:grpSpPr>
            <a:xfrm>
              <a:off x="2173163" y="70428"/>
              <a:ext cx="912861" cy="923638"/>
              <a:chOff x="2173163" y="70428"/>
              <a:chExt cx="912861" cy="923638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93D9B2B8-4189-40B2-B2FE-6BB3AB4496CF}"/>
                  </a:ext>
                </a:extLst>
              </p:cNvPr>
              <p:cNvSpPr/>
              <p:nvPr/>
            </p:nvSpPr>
            <p:spPr>
              <a:xfrm>
                <a:off x="2173163" y="70428"/>
                <a:ext cx="912861" cy="92363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7F1EF490-00C1-40A1-B4CA-470BA663E31B}"/>
                  </a:ext>
                </a:extLst>
              </p:cNvPr>
              <p:cNvSpPr/>
              <p:nvPr/>
            </p:nvSpPr>
            <p:spPr>
              <a:xfrm>
                <a:off x="2253038" y="139701"/>
                <a:ext cx="737896" cy="76969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C40F47-95F6-4F0D-9238-FEC0A2B6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36" b="96875" l="6087" r="93043">
                          <a14:foregroundMark x1="9130" y1="26339" x2="10000" y2="43750"/>
                          <a14:foregroundMark x1="6087" y1="46429" x2="6957" y2="65179"/>
                          <a14:foregroundMark x1="47984" y1="90625" x2="49130" y2="90625"/>
                          <a14:foregroundMark x1="35217" y1="90625" x2="45551" y2="90625"/>
                          <a14:foregroundMark x1="11739" y1="36161" x2="84348" y2="29018"/>
                          <a14:foregroundMark x1="20435" y1="36607" x2="43478" y2="49554"/>
                          <a14:foregroundMark x1="8261" y1="58482" x2="40000" y2="66071"/>
                          <a14:foregroundMark x1="83043" y1="48661" x2="42609" y2="66071"/>
                          <a14:foregroundMark x1="12609" y1="73214" x2="40000" y2="85714"/>
                          <a14:foregroundMark x1="85121" y1="67627" x2="41739" y2="85268"/>
                          <a14:foregroundMark x1="54348" y1="8482" x2="60435" y2="9821"/>
                          <a14:foregroundMark x1="33913" y1="92411" x2="39867" y2="92716"/>
                          <a14:foregroundMark x1="91739" y1="19643" x2="93043" y2="21429"/>
                          <a14:backgroundMark x1="35652" y1="98661" x2="40000" y2="99554"/>
                          <a14:backgroundMark x1="40870" y1="98661" x2="42174" y2="99554"/>
                          <a14:backgroundMark x1="41304" y1="99107" x2="43043" y2="99554"/>
                          <a14:backgroundMark x1="38696" y1="99554" x2="43913" y2="98214"/>
                          <a14:backgroundMark x1="93913" y1="57589" x2="93043" y2="68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47" y="210511"/>
              <a:ext cx="635776" cy="62807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B4E247F-1E3A-449D-A39E-6CBE393A127F}"/>
              </a:ext>
            </a:extLst>
          </p:cNvPr>
          <p:cNvGrpSpPr/>
          <p:nvPr/>
        </p:nvGrpSpPr>
        <p:grpSpPr>
          <a:xfrm>
            <a:off x="7414085" y="3648940"/>
            <a:ext cx="912861" cy="923638"/>
            <a:chOff x="2173163" y="1363519"/>
            <a:chExt cx="912861" cy="92363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BA586BC-FA23-429D-9094-918836FBFD25}"/>
                </a:ext>
              </a:extLst>
            </p:cNvPr>
            <p:cNvGrpSpPr/>
            <p:nvPr/>
          </p:nvGrpSpPr>
          <p:grpSpPr>
            <a:xfrm>
              <a:off x="2173163" y="1363519"/>
              <a:ext cx="912861" cy="923638"/>
              <a:chOff x="2173163" y="1363519"/>
              <a:chExt cx="912861" cy="923638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2FB77A6B-A9BC-4368-A51D-AC70D078631E}"/>
                  </a:ext>
                </a:extLst>
              </p:cNvPr>
              <p:cNvSpPr/>
              <p:nvPr/>
            </p:nvSpPr>
            <p:spPr>
              <a:xfrm>
                <a:off x="2173163" y="1363519"/>
                <a:ext cx="912861" cy="92363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EA6AAFE-EA79-4614-B475-90B3BE650471}"/>
                  </a:ext>
                </a:extLst>
              </p:cNvPr>
              <p:cNvSpPr/>
              <p:nvPr/>
            </p:nvSpPr>
            <p:spPr>
              <a:xfrm>
                <a:off x="2253038" y="1432792"/>
                <a:ext cx="737896" cy="76969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</p:grp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490A0A2-F271-41D9-802B-E4BEF0EA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36" b="96875" l="6087" r="93043">
                          <a14:foregroundMark x1="9130" y1="26339" x2="10000" y2="43750"/>
                          <a14:foregroundMark x1="6087" y1="46429" x2="6957" y2="65179"/>
                          <a14:foregroundMark x1="47984" y1="90625" x2="49130" y2="90625"/>
                          <a14:foregroundMark x1="35217" y1="90625" x2="45551" y2="90625"/>
                          <a14:foregroundMark x1="11739" y1="36161" x2="84348" y2="29018"/>
                          <a14:foregroundMark x1="20435" y1="36607" x2="43478" y2="49554"/>
                          <a14:foregroundMark x1="8261" y1="58482" x2="40000" y2="66071"/>
                          <a14:foregroundMark x1="83043" y1="48661" x2="42609" y2="66071"/>
                          <a14:foregroundMark x1="12609" y1="73214" x2="40000" y2="85714"/>
                          <a14:foregroundMark x1="85121" y1="67627" x2="41739" y2="85268"/>
                          <a14:foregroundMark x1="54348" y1="8482" x2="60435" y2="9821"/>
                          <a14:foregroundMark x1="33913" y1="92411" x2="39867" y2="92716"/>
                          <a14:foregroundMark x1="91739" y1="19643" x2="93043" y2="21429"/>
                          <a14:backgroundMark x1="35652" y1="98661" x2="40000" y2="99554"/>
                          <a14:backgroundMark x1="40870" y1="98661" x2="42174" y2="99554"/>
                          <a14:backgroundMark x1="41304" y1="99107" x2="43043" y2="99554"/>
                          <a14:backgroundMark x1="38696" y1="99554" x2="43913" y2="98214"/>
                          <a14:backgroundMark x1="93913" y1="57589" x2="93043" y2="68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204" y="1509760"/>
              <a:ext cx="635776" cy="6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378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/>
      <p:bldP spid="38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57" y="5275"/>
            <a:ext cx="10518843" cy="11628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етики у соціальній роботі</a:t>
            </a:r>
            <a:endParaRPr lang="en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федра соціальної роботи та педагогіки">
            <a:extLst>
              <a:ext uri="{FF2B5EF4-FFF2-40B4-BE49-F238E27FC236}">
                <a16:creationId xmlns:a16="http://schemas.microsoft.com/office/drawing/2014/main" id="{70DA7C28-5172-4E8A-BDE3-4EA8C1AD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6" y="1644850"/>
            <a:ext cx="3057525" cy="1495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Всесвітній день соціальної роботи | Факультет соціальної та психологічної  освіти">
            <a:extLst>
              <a:ext uri="{FF2B5EF4-FFF2-40B4-BE49-F238E27FC236}">
                <a16:creationId xmlns:a16="http://schemas.microsoft.com/office/drawing/2014/main" id="{B0515484-129F-436D-BE53-6B8697BC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21" y="3563293"/>
            <a:ext cx="30289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 descr="КЗО &quot;Солонянська СЗШ №1 І-ІІІ ступенів&quot; - Соціальна робота">
            <a:extLst>
              <a:ext uri="{FF2B5EF4-FFF2-40B4-BE49-F238E27FC236}">
                <a16:creationId xmlns:a16="http://schemas.microsoft.com/office/drawing/2014/main" id="{3E848C34-B03B-4C0B-A5A8-DC52AA0C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9">
            <a:off x="439461" y="3231298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Найкращий Магістратура в Соціальна робота 2023/2024">
            <a:extLst>
              <a:ext uri="{FF2B5EF4-FFF2-40B4-BE49-F238E27FC236}">
                <a16:creationId xmlns:a16="http://schemas.microsoft.com/office/drawing/2014/main" id="{6F402545-AE3D-4979-983B-6AF890EC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98" y="4748774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Соціальна робота з дітьми із розладами аутичного спектру: комунікативний  аспект">
            <a:extLst>
              <a:ext uri="{FF2B5EF4-FFF2-40B4-BE49-F238E27FC236}">
                <a16:creationId xmlns:a16="http://schemas.microsoft.com/office/drawing/2014/main" id="{B40C93C3-E463-4CBA-AA31-E9F30B3C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5" y="1551750"/>
            <a:ext cx="5363366" cy="3322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Шановні абітурієнти!!! Запрошуємо Вас на навчання за спеціальністю «Соціальна  робота» | Факультет соціальної та психологічної освіти">
            <a:extLst>
              <a:ext uri="{FF2B5EF4-FFF2-40B4-BE49-F238E27FC236}">
                <a16:creationId xmlns:a16="http://schemas.microsoft.com/office/drawing/2014/main" id="{B0EC6584-5AB3-436E-8352-D1FB03D6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1" y="4551362"/>
            <a:ext cx="4518914" cy="2324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ПЕЦІАЛЬНІСЬ: СОЦІАЛЬНА РОБОТА | Факультет соціальної та психологічної  освіти">
            <a:extLst>
              <a:ext uri="{FF2B5EF4-FFF2-40B4-BE49-F238E27FC236}">
                <a16:creationId xmlns:a16="http://schemas.microsoft.com/office/drawing/2014/main" id="{9118C948-15B6-4B3B-9B88-BFD1F84D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977">
            <a:off x="8779733" y="138931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067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034345"/>
            <a:ext cx="6922839" cy="753046"/>
            <a:chOff x="1800781" y="1244331"/>
            <a:chExt cx="6922839" cy="753046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2824359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3614374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44331"/>
            <a:ext cx="6922839" cy="753046"/>
            <a:chOff x="1800781" y="1244331"/>
            <a:chExt cx="6922839" cy="75304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29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523209"/>
            <a:ext cx="6922839" cy="753046"/>
            <a:chOff x="1800781" y="1244331"/>
            <a:chExt cx="6922839" cy="753046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3303615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4129943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16713"/>
            <a:ext cx="10391219" cy="780664"/>
            <a:chOff x="1800781" y="1216713"/>
            <a:chExt cx="10391219" cy="780664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216713"/>
              <a:ext cx="995672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15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737217"/>
            <a:ext cx="10369187" cy="808693"/>
            <a:chOff x="1800781" y="1244331"/>
            <a:chExt cx="10369187" cy="808693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1" y="1391817"/>
              <a:ext cx="9934697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4266656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5092984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44331"/>
            <a:ext cx="6922839" cy="753046"/>
            <a:chOff x="1800781" y="1244331"/>
            <a:chExt cx="6922839" cy="75304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24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046552"/>
            <a:ext cx="6922839" cy="753046"/>
            <a:chOff x="1800781" y="1244331"/>
            <a:chExt cx="6922839" cy="753046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3313347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4742792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44331"/>
            <a:ext cx="6922839" cy="753046"/>
            <a:chOff x="1800781" y="1244331"/>
            <a:chExt cx="6922839" cy="75304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18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05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046552"/>
            <a:ext cx="6922839" cy="753046"/>
            <a:chOff x="1800781" y="1244331"/>
            <a:chExt cx="6922839" cy="753046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18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2826958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4246673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44331"/>
            <a:ext cx="6922839" cy="753046"/>
            <a:chOff x="1800781" y="1244331"/>
            <a:chExt cx="6922839" cy="75304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18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7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923999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принципи етики у соціальній роботі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07F75FA-EBB3-44DB-9156-332ECC21FEF9}"/>
              </a:ext>
            </a:extLst>
          </p:cNvPr>
          <p:cNvGrpSpPr/>
          <p:nvPr/>
        </p:nvGrpSpPr>
        <p:grpSpPr>
          <a:xfrm>
            <a:off x="1800781" y="2034345"/>
            <a:ext cx="6922839" cy="753046"/>
            <a:chOff x="1800781" y="1244331"/>
            <a:chExt cx="6922839" cy="753046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95978BC3-441D-46E7-A708-3D5FF67D1E86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4" name="Oval 43">
                <a:extLst>
                  <a:ext uri="{FF2B5EF4-FFF2-40B4-BE49-F238E27FC236}">
                    <a16:creationId xmlns:a16="http://schemas.microsoft.com/office/drawing/2014/main" id="{62F0E09F-00DC-45C8-B06A-961E0F4F461A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1B1A86C6-72D6-4506-866F-65A76A52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B31F3F-A9AD-490D-A7F1-61F898D8AA76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Конфіденційність і довіра від клієнтів</a:t>
              </a:r>
              <a:endPara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65454FA-416E-45AE-AEF1-AD9FFDAA65CA}"/>
              </a:ext>
            </a:extLst>
          </p:cNvPr>
          <p:cNvGrpSpPr/>
          <p:nvPr/>
        </p:nvGrpSpPr>
        <p:grpSpPr>
          <a:xfrm>
            <a:off x="1800781" y="2824359"/>
            <a:ext cx="9051180" cy="753046"/>
            <a:chOff x="1800781" y="1244331"/>
            <a:chExt cx="9051180" cy="75304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AD9FA9A-50FA-4EBF-AB42-05BC2EF56EC0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119" name="Oval 43">
                <a:extLst>
                  <a:ext uri="{FF2B5EF4-FFF2-40B4-BE49-F238E27FC236}">
                    <a16:creationId xmlns:a16="http://schemas.microsoft.com/office/drawing/2014/main" id="{5418EC7B-2A33-44AC-B552-C51FE61095F7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1">
                <a:extLst>
                  <a:ext uri="{FF2B5EF4-FFF2-40B4-BE49-F238E27FC236}">
                    <a16:creationId xmlns:a16="http://schemas.microsoft.com/office/drawing/2014/main" id="{5E79D527-9257-4C03-B753-35ABCBDD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B72EC3-AA84-4E00-AC9A-A774906F4195}"/>
                </a:ext>
              </a:extLst>
            </p:cNvPr>
            <p:cNvSpPr txBox="1"/>
            <p:nvPr/>
          </p:nvSpPr>
          <p:spPr>
            <a:xfrm>
              <a:off x="2235269" y="1290253"/>
              <a:ext cx="8616692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Толерантність і повага до культурних різниць</a:t>
              </a:r>
              <a:endPara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9FE31C9-0104-4FF2-9F0B-4E5ADEEFE767}"/>
              </a:ext>
            </a:extLst>
          </p:cNvPr>
          <p:cNvGrpSpPr/>
          <p:nvPr/>
        </p:nvGrpSpPr>
        <p:grpSpPr>
          <a:xfrm>
            <a:off x="1800781" y="3614374"/>
            <a:ext cx="6438615" cy="753046"/>
            <a:chOff x="1800782" y="1244332"/>
            <a:chExt cx="6438615" cy="753046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2DB389B-9D49-4498-94AE-72BD62BA2E41}"/>
                </a:ext>
              </a:extLst>
            </p:cNvPr>
            <p:cNvGrpSpPr/>
            <p:nvPr/>
          </p:nvGrpSpPr>
          <p:grpSpPr>
            <a:xfrm>
              <a:off x="1800782" y="1244332"/>
              <a:ext cx="753046" cy="753046"/>
              <a:chOff x="9077880" y="1986072"/>
              <a:chExt cx="753046" cy="753046"/>
            </a:xfrm>
          </p:grpSpPr>
          <p:sp>
            <p:nvSpPr>
              <p:cNvPr id="124" name="Oval 43">
                <a:extLst>
                  <a:ext uri="{FF2B5EF4-FFF2-40B4-BE49-F238E27FC236}">
                    <a16:creationId xmlns:a16="http://schemas.microsoft.com/office/drawing/2014/main" id="{EB41BFCC-46CD-4912-9A3F-834891180C8A}"/>
                  </a:ext>
                </a:extLst>
              </p:cNvPr>
              <p:cNvSpPr/>
              <p:nvPr/>
            </p:nvSpPr>
            <p:spPr>
              <a:xfrm>
                <a:off x="9077880" y="1986072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1">
                <a:extLst>
                  <a:ext uri="{FF2B5EF4-FFF2-40B4-BE49-F238E27FC236}">
                    <a16:creationId xmlns:a16="http://schemas.microsoft.com/office/drawing/2014/main" id="{133FF109-37A5-4D42-B772-C3C2134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1C7144-0372-4D4C-94E0-2E1009ED60AB}"/>
                </a:ext>
              </a:extLst>
            </p:cNvPr>
            <p:cNvSpPr txBox="1"/>
            <p:nvPr/>
          </p:nvSpPr>
          <p:spPr>
            <a:xfrm>
              <a:off x="2235273" y="1290253"/>
              <a:ext cx="6004124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Права клієнтів і їхнє поважання</a:t>
              </a:r>
              <a:endPara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B3A0CF7-4A14-4DD6-BD1F-FDEA4A818C92}"/>
              </a:ext>
            </a:extLst>
          </p:cNvPr>
          <p:cNvGrpSpPr/>
          <p:nvPr/>
        </p:nvGrpSpPr>
        <p:grpSpPr>
          <a:xfrm>
            <a:off x="1800781" y="1244331"/>
            <a:ext cx="6922839" cy="753046"/>
            <a:chOff x="1800781" y="1244331"/>
            <a:chExt cx="6922839" cy="75304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38C397DC-CBB1-4CFF-A07B-9C537B11A094}"/>
                </a:ext>
              </a:extLst>
            </p:cNvPr>
            <p:cNvGrpSpPr/>
            <p:nvPr/>
          </p:nvGrpSpPr>
          <p:grpSpPr>
            <a:xfrm>
              <a:off x="1800781" y="1244331"/>
              <a:ext cx="753046" cy="753046"/>
              <a:chOff x="9077879" y="1986071"/>
              <a:chExt cx="753046" cy="753046"/>
            </a:xfrm>
          </p:grpSpPr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5471DC19-7A9E-49B6-9B8C-1ADAA8A8C558}"/>
                  </a:ext>
                </a:extLst>
              </p:cNvPr>
              <p:cNvSpPr/>
              <p:nvPr/>
            </p:nvSpPr>
            <p:spPr>
              <a:xfrm>
                <a:off x="9077879" y="1986071"/>
                <a:ext cx="753046" cy="753046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1">
                <a:extLst>
                  <a:ext uri="{FF2B5EF4-FFF2-40B4-BE49-F238E27FC236}">
                    <a16:creationId xmlns:a16="http://schemas.microsoft.com/office/drawing/2014/main" id="{90B5EE36-7101-49DD-85C9-2164C1C43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23" y="2225351"/>
                <a:ext cx="340360" cy="27448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776EEBB-34EF-4453-A7F0-1B8BEF828403}"/>
                </a:ext>
              </a:extLst>
            </p:cNvPr>
            <p:cNvSpPr txBox="1"/>
            <p:nvPr/>
          </p:nvSpPr>
          <p:spPr>
            <a:xfrm>
              <a:off x="2235272" y="1391817"/>
              <a:ext cx="6488348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>
                <a:lnSpc>
                  <a:spcPct val="150000"/>
                </a:lnSpc>
                <a:spcAft>
                  <a:spcPts val="800"/>
                </a:spcAft>
              </a:pPr>
              <a:r>
                <a:rPr lang="uk-UA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Засади справедливості та рівності в роботі з клієнтами</a:t>
              </a:r>
              <a:endPara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25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1016307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Засади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та рівності в роботі з клієнтами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55717" y="1822753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107021" y="2847220"/>
            <a:ext cx="154725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569B6CD-7279-324C-A021-C547CA512538}"/>
              </a:ext>
            </a:extLst>
          </p:cNvPr>
          <p:cNvGrpSpPr/>
          <p:nvPr/>
        </p:nvGrpSpPr>
        <p:grpSpPr>
          <a:xfrm>
            <a:off x="4167589" y="1822753"/>
            <a:ext cx="1049867" cy="1049867"/>
            <a:chOff x="2597150" y="1689100"/>
            <a:chExt cx="787400" cy="78740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7608FE-8EC0-D347-97FA-58D507E9F94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AA7841C-7AA8-4243-B3BE-55D29526B254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85CD68A4-0C3C-824F-A6FA-AB20F163BD02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8F44946F-7A4F-0643-9CD2-9367F0AE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918893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0FBDEA9-9723-5946-8C32-D2266FA37501}"/>
              </a:ext>
            </a:extLst>
          </p:cNvPr>
          <p:cNvGrpSpPr/>
          <p:nvPr/>
        </p:nvGrpSpPr>
        <p:grpSpPr>
          <a:xfrm>
            <a:off x="6979461" y="1822753"/>
            <a:ext cx="1049867" cy="1049867"/>
            <a:chOff x="4178300" y="1689100"/>
            <a:chExt cx="787400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E067047-17ED-0042-B3CD-4755C1B36047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730765" y="2847220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466CEC11-56CE-2A41-9A7A-E51575734232}"/>
              </a:ext>
            </a:extLst>
          </p:cNvPr>
          <p:cNvGrpSpPr/>
          <p:nvPr/>
        </p:nvGrpSpPr>
        <p:grpSpPr>
          <a:xfrm>
            <a:off x="9791332" y="1822753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9542636" y="2847220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1064335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Своєчасної та </a:t>
            </a:r>
            <a:b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рівної допомоги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872009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Боротьба з </a:t>
            </a:r>
          </a:p>
          <a:p>
            <a:pPr algn="ctr"/>
            <a:r>
              <a:rPr lang="uk-UA" altLang="zh-CN" sz="19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дискримінацією</a:t>
            </a:r>
            <a:endParaRPr lang="zh-CN" altLang="en-US" sz="1900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6679683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Забезпечення </a:t>
            </a:r>
          </a:p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рівних можливостей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9487356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Протидія </a:t>
            </a:r>
          </a:p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соціальній нерівності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88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1016307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Засади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та рівності в роботі з клієнтами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55717" y="1822753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107021" y="2847220"/>
            <a:ext cx="154725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1064335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Своєчасної та </a:t>
            </a:r>
            <a:b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рівної допомоги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0F2676-95A1-48D3-8842-20121DDCE423}"/>
              </a:ext>
            </a:extLst>
          </p:cNvPr>
          <p:cNvSpPr txBox="1"/>
          <p:nvPr/>
        </p:nvSpPr>
        <p:spPr>
          <a:xfrm>
            <a:off x="3082509" y="4846588"/>
            <a:ext cx="867198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Психологічна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Підтримка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88CB38-E70B-48DD-BD43-AEB8C6DD3B7D}"/>
              </a:ext>
            </a:extLst>
          </p:cNvPr>
          <p:cNvSpPr txBox="1"/>
          <p:nvPr/>
        </p:nvSpPr>
        <p:spPr>
          <a:xfrm>
            <a:off x="3082509" y="1640156"/>
            <a:ext cx="866264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Своєчасний Доступ до Медичних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5BF1B6-AD00-40B4-B9CE-F731A4E33440}"/>
              </a:ext>
            </a:extLst>
          </p:cNvPr>
          <p:cNvSpPr txBox="1"/>
          <p:nvPr/>
        </p:nvSpPr>
        <p:spPr>
          <a:xfrm>
            <a:off x="3082510" y="2708967"/>
            <a:ext cx="861246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indent="449580" algn="just">
              <a:lnSpc>
                <a:spcPct val="150000"/>
              </a:lnSpc>
              <a:spcAft>
                <a:spcPts val="800"/>
              </a:spcAft>
              <a:defRPr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sz="3200" b="1" dirty="0" err="1"/>
              <a:t>Безбар'єрний</a:t>
            </a:r>
            <a:r>
              <a:rPr lang="uk-UA" sz="3200" b="1" dirty="0"/>
              <a:t> Доступ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A69B40-FF9D-4850-B7E4-5E869C7CABCC}"/>
              </a:ext>
            </a:extLst>
          </p:cNvPr>
          <p:cNvSpPr txBox="1"/>
          <p:nvPr/>
        </p:nvSpPr>
        <p:spPr>
          <a:xfrm>
            <a:off x="3082510" y="3777778"/>
            <a:ext cx="867198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Індивідуалізований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Підхід до Реабілітації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3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20650" y="2098884"/>
            <a:ext cx="1080000" cy="144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20650" y="3174744"/>
            <a:ext cx="1080000" cy="144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20650" y="4250604"/>
            <a:ext cx="1080000" cy="144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20650" y="5326463"/>
            <a:ext cx="1080000" cy="144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3826743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3101530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4255462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3838402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62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1016307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Засади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та рівності в роботі з клієнтами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569B6CD-7279-324C-A021-C547CA512538}"/>
              </a:ext>
            </a:extLst>
          </p:cNvPr>
          <p:cNvGrpSpPr/>
          <p:nvPr/>
        </p:nvGrpSpPr>
        <p:grpSpPr>
          <a:xfrm>
            <a:off x="1415506" y="1822753"/>
            <a:ext cx="1049867" cy="1049867"/>
            <a:chOff x="2597150" y="1689100"/>
            <a:chExt cx="787400" cy="78740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7608FE-8EC0-D347-97FA-58D507E9F94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AA7841C-7AA8-4243-B3BE-55D29526B254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85CD68A4-0C3C-824F-A6FA-AB20F163BD02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8F44946F-7A4F-0643-9CD2-9367F0AE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1166810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1119926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Боротьба з </a:t>
            </a:r>
          </a:p>
          <a:p>
            <a:pPr algn="ctr"/>
            <a:r>
              <a:rPr lang="uk-UA" altLang="zh-CN" sz="19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дискримінацією</a:t>
            </a:r>
            <a:endParaRPr lang="zh-CN" altLang="en-US" sz="1900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B0CEBD-9BE3-49D8-B3C4-177B491B7A7F}"/>
              </a:ext>
            </a:extLst>
          </p:cNvPr>
          <p:cNvSpPr txBox="1"/>
          <p:nvPr/>
        </p:nvSpPr>
        <p:spPr>
          <a:xfrm>
            <a:off x="2958484" y="5079310"/>
            <a:ext cx="914531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 Взаємодія з Громадськістю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2E8143-A7E2-44DE-B0C8-F6A40ADED9A7}"/>
              </a:ext>
            </a:extLst>
          </p:cNvPr>
          <p:cNvSpPr txBox="1"/>
          <p:nvPr/>
        </p:nvSpPr>
        <p:spPr>
          <a:xfrm>
            <a:off x="2958484" y="1670426"/>
            <a:ext cx="92335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</a:t>
            </a:r>
            <a:endParaRPr lang="uk-UA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108B10-6FA7-4754-8284-39FFD5145621}"/>
              </a:ext>
            </a:extLst>
          </p:cNvPr>
          <p:cNvSpPr txBox="1"/>
          <p:nvPr/>
        </p:nvSpPr>
        <p:spPr>
          <a:xfrm>
            <a:off x="2958484" y="2522647"/>
            <a:ext cx="92335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та Захист Прав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51CF81-A51E-4921-8EE7-D631DC1AE5DD}"/>
              </a:ext>
            </a:extLst>
          </p:cNvPr>
          <p:cNvSpPr txBox="1"/>
          <p:nvPr/>
        </p:nvSpPr>
        <p:spPr>
          <a:xfrm>
            <a:off x="2958484" y="3374868"/>
            <a:ext cx="92335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 Законодавства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814DF3-6E0A-47AA-8120-3149EDB737BB}"/>
              </a:ext>
            </a:extLst>
          </p:cNvPr>
          <p:cNvSpPr txBox="1"/>
          <p:nvPr/>
        </p:nvSpPr>
        <p:spPr>
          <a:xfrm>
            <a:off x="2958484" y="4227089"/>
            <a:ext cx="92335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 Взаєморозумінню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/>
      <p:bldP spid="56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1016307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	Засади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та рівності в роботі з клієнтами</a:t>
            </a: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0FBDEA9-9723-5946-8C32-D2266FA37501}"/>
              </a:ext>
            </a:extLst>
          </p:cNvPr>
          <p:cNvGrpSpPr/>
          <p:nvPr/>
        </p:nvGrpSpPr>
        <p:grpSpPr>
          <a:xfrm>
            <a:off x="1368766" y="1822753"/>
            <a:ext cx="1049867" cy="1049867"/>
            <a:chOff x="4178300" y="1689100"/>
            <a:chExt cx="787400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E067047-17ED-0042-B3CD-4755C1B36047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1120070" y="2847220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1068988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Забезпечення </a:t>
            </a:r>
          </a:p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рівних можливостей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D12069-CDF9-4ADC-BDC0-A44C1F55DB80}"/>
              </a:ext>
            </a:extLst>
          </p:cNvPr>
          <p:cNvSpPr txBox="1"/>
          <p:nvPr/>
        </p:nvSpPr>
        <p:spPr>
          <a:xfrm>
            <a:off x="2752554" y="5204158"/>
            <a:ext cx="914531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Професійний Розвиток та Кар'єрний Зріст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088BCC-CAF6-4C5A-A340-6369584A79D0}"/>
              </a:ext>
            </a:extLst>
          </p:cNvPr>
          <p:cNvSpPr txBox="1"/>
          <p:nvPr/>
        </p:nvSpPr>
        <p:spPr>
          <a:xfrm>
            <a:off x="2752554" y="1653347"/>
            <a:ext cx="914531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Індивідуальне Консультування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1D8CE-2565-4A55-A52E-BEB50847F63C}"/>
              </a:ext>
            </a:extLst>
          </p:cNvPr>
          <p:cNvSpPr txBox="1"/>
          <p:nvPr/>
        </p:nvSpPr>
        <p:spPr>
          <a:xfrm>
            <a:off x="2752553" y="2541050"/>
            <a:ext cx="9214545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до Освіти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FE5FFB-86CE-4197-AB50-6587D77A8C33}"/>
              </a:ext>
            </a:extLst>
          </p:cNvPr>
          <p:cNvSpPr txBox="1"/>
          <p:nvPr/>
        </p:nvSpPr>
        <p:spPr>
          <a:xfrm>
            <a:off x="2752554" y="3428753"/>
            <a:ext cx="921454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Робочого Місця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76C010-59A6-47B6-93F9-8C51D1DC30AF}"/>
              </a:ext>
            </a:extLst>
          </p:cNvPr>
          <p:cNvSpPr txBox="1"/>
          <p:nvPr/>
        </p:nvSpPr>
        <p:spPr>
          <a:xfrm>
            <a:off x="2752554" y="4316456"/>
            <a:ext cx="914531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на Робочому Місці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6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8" y="141325"/>
            <a:ext cx="10163072" cy="77946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	Засади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та рівності в роботі з клієнтами</a:t>
            </a: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466CEC11-56CE-2A41-9A7A-E51575734232}"/>
              </a:ext>
            </a:extLst>
          </p:cNvPr>
          <p:cNvGrpSpPr/>
          <p:nvPr/>
        </p:nvGrpSpPr>
        <p:grpSpPr>
          <a:xfrm>
            <a:off x="1357516" y="1822753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1108820" y="2847220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1053540" y="4797186"/>
            <a:ext cx="1632628" cy="900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Протидія </a:t>
            </a:r>
          </a:p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соціальній нерівності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74D897-2A79-431B-A99E-732DB04B649D}"/>
              </a:ext>
            </a:extLst>
          </p:cNvPr>
          <p:cNvSpPr txBox="1"/>
          <p:nvPr/>
        </p:nvSpPr>
        <p:spPr>
          <a:xfrm>
            <a:off x="2970591" y="5018149"/>
            <a:ext cx="914531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Підтримки в Школі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2CFB70-96E5-4650-9405-C3D1D23D9553}"/>
              </a:ext>
            </a:extLst>
          </p:cNvPr>
          <p:cNvSpPr txBox="1"/>
          <p:nvPr/>
        </p:nvSpPr>
        <p:spPr>
          <a:xfrm>
            <a:off x="2970590" y="1593716"/>
            <a:ext cx="92214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 Доступу до Освіти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777AE1-97EB-41D2-BD7A-BD51F0717056}"/>
              </a:ext>
            </a:extLst>
          </p:cNvPr>
          <p:cNvSpPr txBox="1"/>
          <p:nvPr/>
        </p:nvSpPr>
        <p:spPr>
          <a:xfrm>
            <a:off x="2970590" y="2449824"/>
            <a:ext cx="92214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Родин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37DCB7-D4DE-40D2-981D-C349559E932F}"/>
              </a:ext>
            </a:extLst>
          </p:cNvPr>
          <p:cNvSpPr txBox="1"/>
          <p:nvPr/>
        </p:nvSpPr>
        <p:spPr>
          <a:xfrm>
            <a:off x="2970590" y="3305932"/>
            <a:ext cx="92214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Інклюзивна Освіта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C46199-B8C1-4108-ACF3-330A333BF4E9}"/>
              </a:ext>
            </a:extLst>
          </p:cNvPr>
          <p:cNvSpPr txBox="1"/>
          <p:nvPr/>
        </p:nvSpPr>
        <p:spPr>
          <a:xfrm>
            <a:off x="2970590" y="4162040"/>
            <a:ext cx="92214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Соціально-економічна Підтримка</a:t>
            </a:r>
            <a:endParaRPr lang="uk-UA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04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-14865"/>
            <a:ext cx="10078192" cy="1386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	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 і довіра від клієнтів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27900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38335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Freeform 28">
            <a:extLst>
              <a:ext uri="{FF2B5EF4-FFF2-40B4-BE49-F238E27FC236}">
                <a16:creationId xmlns:a16="http://schemas.microsoft.com/office/drawing/2014/main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8081179" y="4193941"/>
            <a:ext cx="319496" cy="480201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2" name="组合 89">
            <a:extLst>
              <a:ext uri="{FF2B5EF4-FFF2-40B4-BE49-F238E27FC236}">
                <a16:creationId xmlns:a16="http://schemas.microsoft.com/office/drawing/2014/main" id="{06AC378D-3E30-B14B-BB76-60F80E355D12}"/>
              </a:ext>
            </a:extLst>
          </p:cNvPr>
          <p:cNvGrpSpPr/>
          <p:nvPr/>
        </p:nvGrpSpPr>
        <p:grpSpPr>
          <a:xfrm>
            <a:off x="3957635" y="2980547"/>
            <a:ext cx="400773" cy="343285"/>
            <a:chOff x="2541588" y="2027238"/>
            <a:chExt cx="320675" cy="274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5D276F7-D552-3D48-8A1B-0E32F8F9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2027238"/>
              <a:ext cx="320675" cy="274638"/>
            </a:xfrm>
            <a:custGeom>
              <a:avLst/>
              <a:gdLst>
                <a:gd name="T0" fmla="*/ 14 w 202"/>
                <a:gd name="T1" fmla="*/ 157 h 173"/>
                <a:gd name="T2" fmla="*/ 14 w 202"/>
                <a:gd name="T3" fmla="*/ 0 h 173"/>
                <a:gd name="T4" fmla="*/ 0 w 202"/>
                <a:gd name="T5" fmla="*/ 0 h 173"/>
                <a:gd name="T6" fmla="*/ 0 w 202"/>
                <a:gd name="T7" fmla="*/ 173 h 173"/>
                <a:gd name="T8" fmla="*/ 202 w 202"/>
                <a:gd name="T9" fmla="*/ 173 h 173"/>
                <a:gd name="T10" fmla="*/ 202 w 202"/>
                <a:gd name="T11" fmla="*/ 157 h 173"/>
                <a:gd name="T12" fmla="*/ 14 w 202"/>
                <a:gd name="T13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3">
                  <a:moveTo>
                    <a:pt x="14" y="15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02" y="173"/>
                  </a:lnTo>
                  <a:lnTo>
                    <a:pt x="202" y="157"/>
                  </a:lnTo>
                  <a:lnTo>
                    <a:pt x="14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607A2842-CF00-BF4F-AE6C-935D9C9A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106613"/>
              <a:ext cx="242887" cy="153988"/>
            </a:xfrm>
            <a:custGeom>
              <a:avLst/>
              <a:gdLst>
                <a:gd name="T0" fmla="*/ 45 w 153"/>
                <a:gd name="T1" fmla="*/ 49 h 97"/>
                <a:gd name="T2" fmla="*/ 71 w 153"/>
                <a:gd name="T3" fmla="*/ 68 h 97"/>
                <a:gd name="T4" fmla="*/ 127 w 153"/>
                <a:gd name="T5" fmla="*/ 28 h 97"/>
                <a:gd name="T6" fmla="*/ 135 w 153"/>
                <a:gd name="T7" fmla="*/ 38 h 97"/>
                <a:gd name="T8" fmla="*/ 153 w 153"/>
                <a:gd name="T9" fmla="*/ 0 h 97"/>
                <a:gd name="T10" fmla="*/ 111 w 153"/>
                <a:gd name="T11" fmla="*/ 4 h 97"/>
                <a:gd name="T12" fmla="*/ 120 w 153"/>
                <a:gd name="T13" fmla="*/ 16 h 97"/>
                <a:gd name="T14" fmla="*/ 71 w 153"/>
                <a:gd name="T15" fmla="*/ 50 h 97"/>
                <a:gd name="T16" fmla="*/ 43 w 153"/>
                <a:gd name="T17" fmla="*/ 28 h 97"/>
                <a:gd name="T18" fmla="*/ 0 w 153"/>
                <a:gd name="T19" fmla="*/ 88 h 97"/>
                <a:gd name="T20" fmla="*/ 12 w 153"/>
                <a:gd name="T21" fmla="*/ 97 h 97"/>
                <a:gd name="T22" fmla="*/ 45 w 153"/>
                <a:gd name="T2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7">
                  <a:moveTo>
                    <a:pt x="45" y="49"/>
                  </a:moveTo>
                  <a:lnTo>
                    <a:pt x="71" y="68"/>
                  </a:lnTo>
                  <a:lnTo>
                    <a:pt x="127" y="28"/>
                  </a:lnTo>
                  <a:lnTo>
                    <a:pt x="135" y="38"/>
                  </a:lnTo>
                  <a:lnTo>
                    <a:pt x="153" y="0"/>
                  </a:lnTo>
                  <a:lnTo>
                    <a:pt x="111" y="4"/>
                  </a:lnTo>
                  <a:lnTo>
                    <a:pt x="120" y="16"/>
                  </a:lnTo>
                  <a:lnTo>
                    <a:pt x="71" y="50"/>
                  </a:lnTo>
                  <a:lnTo>
                    <a:pt x="43" y="28"/>
                  </a:lnTo>
                  <a:lnTo>
                    <a:pt x="0" y="88"/>
                  </a:lnTo>
                  <a:lnTo>
                    <a:pt x="12" y="97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0" name="组合 97">
            <a:extLst>
              <a:ext uri="{FF2B5EF4-FFF2-40B4-BE49-F238E27FC236}">
                <a16:creationId xmlns:a16="http://schemas.microsoft.com/office/drawing/2014/main" id="{43AA84F0-3DEC-7A4E-8DDC-22AA491DFAD0}"/>
              </a:ext>
            </a:extLst>
          </p:cNvPr>
          <p:cNvGrpSpPr/>
          <p:nvPr/>
        </p:nvGrpSpPr>
        <p:grpSpPr>
          <a:xfrm>
            <a:off x="3868354" y="4972782"/>
            <a:ext cx="476167" cy="559572"/>
            <a:chOff x="2635250" y="3875088"/>
            <a:chExt cx="381000" cy="447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C2FCFC5-E701-4E40-A40F-9484AAD3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3967163"/>
              <a:ext cx="146050" cy="168275"/>
            </a:xfrm>
            <a:custGeom>
              <a:avLst/>
              <a:gdLst>
                <a:gd name="T0" fmla="*/ 45 w 53"/>
                <a:gd name="T1" fmla="*/ 0 h 61"/>
                <a:gd name="T2" fmla="*/ 34 w 53"/>
                <a:gd name="T3" fmla="*/ 0 h 61"/>
                <a:gd name="T4" fmla="*/ 26 w 53"/>
                <a:gd name="T5" fmla="*/ 33 h 61"/>
                <a:gd name="T6" fmla="*/ 23 w 53"/>
                <a:gd name="T7" fmla="*/ 7 h 61"/>
                <a:gd name="T8" fmla="*/ 19 w 53"/>
                <a:gd name="T9" fmla="*/ 33 h 61"/>
                <a:gd name="T10" fmla="*/ 11 w 53"/>
                <a:gd name="T11" fmla="*/ 0 h 61"/>
                <a:gd name="T12" fmla="*/ 1 w 53"/>
                <a:gd name="T13" fmla="*/ 0 h 61"/>
                <a:gd name="T14" fmla="*/ 3 w 53"/>
                <a:gd name="T15" fmla="*/ 6 h 61"/>
                <a:gd name="T16" fmla="*/ 3 w 53"/>
                <a:gd name="T17" fmla="*/ 21 h 61"/>
                <a:gd name="T18" fmla="*/ 0 w 53"/>
                <a:gd name="T19" fmla="*/ 27 h 61"/>
                <a:gd name="T20" fmla="*/ 7 w 53"/>
                <a:gd name="T21" fmla="*/ 27 h 61"/>
                <a:gd name="T22" fmla="*/ 19 w 53"/>
                <a:gd name="T23" fmla="*/ 38 h 61"/>
                <a:gd name="T24" fmla="*/ 19 w 53"/>
                <a:gd name="T25" fmla="*/ 61 h 61"/>
                <a:gd name="T26" fmla="*/ 45 w 53"/>
                <a:gd name="T27" fmla="*/ 61 h 61"/>
                <a:gd name="T28" fmla="*/ 53 w 53"/>
                <a:gd name="T29" fmla="*/ 54 h 61"/>
                <a:gd name="T30" fmla="*/ 53 w 53"/>
                <a:gd name="T31" fmla="*/ 7 h 61"/>
                <a:gd name="T32" fmla="*/ 45 w 53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1">
                  <a:moveTo>
                    <a:pt x="4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4"/>
                    <a:pt x="2" y="26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7"/>
                    <a:pt x="19" y="32"/>
                    <a:pt x="19" y="38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9" y="61"/>
                    <a:pt x="53" y="58"/>
                    <a:pt x="53" y="5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9F22E57-A71F-8C46-9243-854A5A1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875088"/>
              <a:ext cx="87312" cy="106363"/>
            </a:xfrm>
            <a:custGeom>
              <a:avLst/>
              <a:gdLst>
                <a:gd name="T0" fmla="*/ 8 w 32"/>
                <a:gd name="T1" fmla="*/ 32 h 39"/>
                <a:gd name="T2" fmla="*/ 13 w 32"/>
                <a:gd name="T3" fmla="*/ 32 h 39"/>
                <a:gd name="T4" fmla="*/ 16 w 32"/>
                <a:gd name="T5" fmla="*/ 39 h 39"/>
                <a:gd name="T6" fmla="*/ 18 w 32"/>
                <a:gd name="T7" fmla="*/ 32 h 39"/>
                <a:gd name="T8" fmla="*/ 24 w 32"/>
                <a:gd name="T9" fmla="*/ 32 h 39"/>
                <a:gd name="T10" fmla="*/ 24 w 32"/>
                <a:gd name="T11" fmla="*/ 32 h 39"/>
                <a:gd name="T12" fmla="*/ 32 w 32"/>
                <a:gd name="T13" fmla="*/ 24 h 39"/>
                <a:gd name="T14" fmla="*/ 32 w 32"/>
                <a:gd name="T15" fmla="*/ 8 h 39"/>
                <a:gd name="T16" fmla="*/ 24 w 32"/>
                <a:gd name="T17" fmla="*/ 0 h 39"/>
                <a:gd name="T18" fmla="*/ 8 w 32"/>
                <a:gd name="T19" fmla="*/ 0 h 39"/>
                <a:gd name="T20" fmla="*/ 0 w 32"/>
                <a:gd name="T21" fmla="*/ 8 h 39"/>
                <a:gd name="T22" fmla="*/ 0 w 32"/>
                <a:gd name="T23" fmla="*/ 24 h 39"/>
                <a:gd name="T24" fmla="*/ 8 w 32"/>
                <a:gd name="T2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9">
                  <a:moveTo>
                    <a:pt x="8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BBF54AB5-F235-E04B-805A-280E9D35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4071938"/>
              <a:ext cx="30162" cy="130175"/>
            </a:xfrm>
            <a:custGeom>
              <a:avLst/>
              <a:gdLst>
                <a:gd name="T0" fmla="*/ 9 w 19"/>
                <a:gd name="T1" fmla="*/ 0 h 82"/>
                <a:gd name="T2" fmla="*/ 0 w 19"/>
                <a:gd name="T3" fmla="*/ 68 h 82"/>
                <a:gd name="T4" fmla="*/ 9 w 19"/>
                <a:gd name="T5" fmla="*/ 82 h 82"/>
                <a:gd name="T6" fmla="*/ 19 w 19"/>
                <a:gd name="T7" fmla="*/ 68 h 82"/>
                <a:gd name="T8" fmla="*/ 9 w 1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2">
                  <a:moveTo>
                    <a:pt x="9" y="0"/>
                  </a:moveTo>
                  <a:lnTo>
                    <a:pt x="0" y="68"/>
                  </a:lnTo>
                  <a:lnTo>
                    <a:pt x="9" y="82"/>
                  </a:lnTo>
                  <a:lnTo>
                    <a:pt x="19" y="6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29316E1-92E7-844D-8EBC-E0F9E02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962400"/>
              <a:ext cx="161925" cy="263525"/>
            </a:xfrm>
            <a:custGeom>
              <a:avLst/>
              <a:gdLst>
                <a:gd name="T0" fmla="*/ 49 w 59"/>
                <a:gd name="T1" fmla="*/ 31 h 96"/>
                <a:gd name="T2" fmla="*/ 38 w 59"/>
                <a:gd name="T3" fmla="*/ 31 h 96"/>
                <a:gd name="T4" fmla="*/ 40 w 59"/>
                <a:gd name="T5" fmla="*/ 30 h 96"/>
                <a:gd name="T6" fmla="*/ 43 w 59"/>
                <a:gd name="T7" fmla="*/ 23 h 96"/>
                <a:gd name="T8" fmla="*/ 43 w 59"/>
                <a:gd name="T9" fmla="*/ 8 h 96"/>
                <a:gd name="T10" fmla="*/ 35 w 59"/>
                <a:gd name="T11" fmla="*/ 0 h 96"/>
                <a:gd name="T12" fmla="*/ 19 w 59"/>
                <a:gd name="T13" fmla="*/ 0 h 96"/>
                <a:gd name="T14" fmla="*/ 11 w 59"/>
                <a:gd name="T15" fmla="*/ 8 h 96"/>
                <a:gd name="T16" fmla="*/ 11 w 59"/>
                <a:gd name="T17" fmla="*/ 23 h 96"/>
                <a:gd name="T18" fmla="*/ 15 w 59"/>
                <a:gd name="T19" fmla="*/ 30 h 96"/>
                <a:gd name="T20" fmla="*/ 17 w 59"/>
                <a:gd name="T21" fmla="*/ 31 h 96"/>
                <a:gd name="T22" fmla="*/ 5 w 59"/>
                <a:gd name="T23" fmla="*/ 31 h 96"/>
                <a:gd name="T24" fmla="*/ 0 w 59"/>
                <a:gd name="T25" fmla="*/ 32 h 96"/>
                <a:gd name="T26" fmla="*/ 2 w 59"/>
                <a:gd name="T27" fmla="*/ 33 h 96"/>
                <a:gd name="T28" fmla="*/ 5 w 59"/>
                <a:gd name="T29" fmla="*/ 33 h 96"/>
                <a:gd name="T30" fmla="*/ 25 w 59"/>
                <a:gd name="T31" fmla="*/ 33 h 96"/>
                <a:gd name="T32" fmla="*/ 27 w 59"/>
                <a:gd name="T33" fmla="*/ 38 h 96"/>
                <a:gd name="T34" fmla="*/ 29 w 59"/>
                <a:gd name="T35" fmla="*/ 33 h 96"/>
                <a:gd name="T36" fmla="*/ 49 w 59"/>
                <a:gd name="T37" fmla="*/ 33 h 96"/>
                <a:gd name="T38" fmla="*/ 57 w 59"/>
                <a:gd name="T39" fmla="*/ 40 h 96"/>
                <a:gd name="T40" fmla="*/ 57 w 59"/>
                <a:gd name="T41" fmla="*/ 87 h 96"/>
                <a:gd name="T42" fmla="*/ 49 w 59"/>
                <a:gd name="T43" fmla="*/ 94 h 96"/>
                <a:gd name="T44" fmla="*/ 22 w 59"/>
                <a:gd name="T45" fmla="*/ 94 h 96"/>
                <a:gd name="T46" fmla="*/ 22 w 59"/>
                <a:gd name="T47" fmla="*/ 96 h 96"/>
                <a:gd name="T48" fmla="*/ 49 w 59"/>
                <a:gd name="T49" fmla="*/ 96 h 96"/>
                <a:gd name="T50" fmla="*/ 59 w 59"/>
                <a:gd name="T51" fmla="*/ 87 h 96"/>
                <a:gd name="T52" fmla="*/ 59 w 59"/>
                <a:gd name="T53" fmla="*/ 40 h 96"/>
                <a:gd name="T54" fmla="*/ 49 w 59"/>
                <a:gd name="T55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6">
                  <a:moveTo>
                    <a:pt x="49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8"/>
                    <a:pt x="43" y="26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39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3"/>
                    <a:pt x="11" y="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3" y="28"/>
                    <a:pt x="15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2" y="32"/>
                    <a:pt x="0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33"/>
                    <a:pt x="57" y="36"/>
                    <a:pt x="57" y="4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1"/>
                    <a:pt x="54" y="94"/>
                    <a:pt x="49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2"/>
                    <a:pt x="59" y="87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5" y="31"/>
                    <a:pt x="4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B2A94A09-84AE-7744-A451-D41996302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0" y="4052888"/>
              <a:ext cx="174625" cy="269875"/>
            </a:xfrm>
            <a:custGeom>
              <a:avLst/>
              <a:gdLst>
                <a:gd name="T0" fmla="*/ 54 w 64"/>
                <a:gd name="T1" fmla="*/ 33 h 98"/>
                <a:gd name="T2" fmla="*/ 46 w 64"/>
                <a:gd name="T3" fmla="*/ 33 h 98"/>
                <a:gd name="T4" fmla="*/ 47 w 64"/>
                <a:gd name="T5" fmla="*/ 32 h 98"/>
                <a:gd name="T6" fmla="*/ 49 w 64"/>
                <a:gd name="T7" fmla="*/ 25 h 98"/>
                <a:gd name="T8" fmla="*/ 49 w 64"/>
                <a:gd name="T9" fmla="*/ 10 h 98"/>
                <a:gd name="T10" fmla="*/ 40 w 64"/>
                <a:gd name="T11" fmla="*/ 0 h 98"/>
                <a:gd name="T12" fmla="*/ 24 w 64"/>
                <a:gd name="T13" fmla="*/ 0 h 98"/>
                <a:gd name="T14" fmla="*/ 14 w 64"/>
                <a:gd name="T15" fmla="*/ 10 h 98"/>
                <a:gd name="T16" fmla="*/ 14 w 64"/>
                <a:gd name="T17" fmla="*/ 25 h 98"/>
                <a:gd name="T18" fmla="*/ 17 w 64"/>
                <a:gd name="T19" fmla="*/ 32 h 98"/>
                <a:gd name="T20" fmla="*/ 18 w 64"/>
                <a:gd name="T21" fmla="*/ 33 h 98"/>
                <a:gd name="T22" fmla="*/ 9 w 64"/>
                <a:gd name="T23" fmla="*/ 33 h 98"/>
                <a:gd name="T24" fmla="*/ 0 w 64"/>
                <a:gd name="T25" fmla="*/ 42 h 98"/>
                <a:gd name="T26" fmla="*/ 0 w 64"/>
                <a:gd name="T27" fmla="*/ 90 h 98"/>
                <a:gd name="T28" fmla="*/ 9 w 64"/>
                <a:gd name="T29" fmla="*/ 98 h 98"/>
                <a:gd name="T30" fmla="*/ 54 w 64"/>
                <a:gd name="T31" fmla="*/ 98 h 98"/>
                <a:gd name="T32" fmla="*/ 64 w 64"/>
                <a:gd name="T33" fmla="*/ 90 h 98"/>
                <a:gd name="T34" fmla="*/ 64 w 64"/>
                <a:gd name="T35" fmla="*/ 42 h 98"/>
                <a:gd name="T36" fmla="*/ 54 w 64"/>
                <a:gd name="T37" fmla="*/ 33 h 98"/>
                <a:gd name="T38" fmla="*/ 16 w 64"/>
                <a:gd name="T39" fmla="*/ 25 h 98"/>
                <a:gd name="T40" fmla="*/ 16 w 64"/>
                <a:gd name="T41" fmla="*/ 10 h 98"/>
                <a:gd name="T42" fmla="*/ 24 w 64"/>
                <a:gd name="T43" fmla="*/ 2 h 98"/>
                <a:gd name="T44" fmla="*/ 40 w 64"/>
                <a:gd name="T45" fmla="*/ 2 h 98"/>
                <a:gd name="T46" fmla="*/ 48 w 64"/>
                <a:gd name="T47" fmla="*/ 10 h 98"/>
                <a:gd name="T48" fmla="*/ 48 w 64"/>
                <a:gd name="T49" fmla="*/ 25 h 98"/>
                <a:gd name="T50" fmla="*/ 40 w 64"/>
                <a:gd name="T51" fmla="*/ 33 h 98"/>
                <a:gd name="T52" fmla="*/ 24 w 64"/>
                <a:gd name="T53" fmla="*/ 33 h 98"/>
                <a:gd name="T54" fmla="*/ 16 w 64"/>
                <a:gd name="T55" fmla="*/ 25 h 98"/>
                <a:gd name="T56" fmla="*/ 62 w 64"/>
                <a:gd name="T57" fmla="*/ 90 h 98"/>
                <a:gd name="T58" fmla="*/ 54 w 64"/>
                <a:gd name="T59" fmla="*/ 96 h 98"/>
                <a:gd name="T60" fmla="*/ 9 w 64"/>
                <a:gd name="T61" fmla="*/ 96 h 98"/>
                <a:gd name="T62" fmla="*/ 1 w 64"/>
                <a:gd name="T63" fmla="*/ 90 h 98"/>
                <a:gd name="T64" fmla="*/ 1 w 64"/>
                <a:gd name="T65" fmla="*/ 42 h 98"/>
                <a:gd name="T66" fmla="*/ 9 w 64"/>
                <a:gd name="T67" fmla="*/ 35 h 98"/>
                <a:gd name="T68" fmla="*/ 30 w 64"/>
                <a:gd name="T69" fmla="*/ 35 h 98"/>
                <a:gd name="T70" fmla="*/ 32 w 64"/>
                <a:gd name="T71" fmla="*/ 40 h 98"/>
                <a:gd name="T72" fmla="*/ 34 w 64"/>
                <a:gd name="T73" fmla="*/ 35 h 98"/>
                <a:gd name="T74" fmla="*/ 54 w 64"/>
                <a:gd name="T75" fmla="*/ 35 h 98"/>
                <a:gd name="T76" fmla="*/ 62 w 64"/>
                <a:gd name="T77" fmla="*/ 42 h 98"/>
                <a:gd name="T78" fmla="*/ 62 w 64"/>
                <a:gd name="T7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8">
                  <a:moveTo>
                    <a:pt x="54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28"/>
                    <a:pt x="49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4"/>
                    <a:pt x="14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37"/>
                    <a:pt x="0" y="4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8"/>
                    <a:pt x="64" y="94"/>
                    <a:pt x="64" y="9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0" y="33"/>
                    <a:pt x="54" y="33"/>
                  </a:cubicBezTo>
                  <a:close/>
                  <a:moveTo>
                    <a:pt x="16" y="2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20" y="2"/>
                    <a:pt x="24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4" y="2"/>
                    <a:pt x="48" y="5"/>
                    <a:pt x="48" y="1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4" y="33"/>
                    <a:pt x="4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3"/>
                    <a:pt x="16" y="30"/>
                    <a:pt x="16" y="25"/>
                  </a:cubicBezTo>
                  <a:close/>
                  <a:moveTo>
                    <a:pt x="62" y="90"/>
                  </a:moveTo>
                  <a:cubicBezTo>
                    <a:pt x="62" y="93"/>
                    <a:pt x="59" y="96"/>
                    <a:pt x="54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5" y="96"/>
                    <a:pt x="1" y="93"/>
                    <a:pt x="1" y="9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5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9" y="35"/>
                    <a:pt x="62" y="38"/>
                    <a:pt x="62" y="42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62DA0782-A21E-6B43-A791-1844D86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4171950"/>
              <a:ext cx="30162" cy="125413"/>
            </a:xfrm>
            <a:custGeom>
              <a:avLst/>
              <a:gdLst>
                <a:gd name="T0" fmla="*/ 0 w 19"/>
                <a:gd name="T1" fmla="*/ 65 h 79"/>
                <a:gd name="T2" fmla="*/ 10 w 19"/>
                <a:gd name="T3" fmla="*/ 79 h 79"/>
                <a:gd name="T4" fmla="*/ 19 w 19"/>
                <a:gd name="T5" fmla="*/ 65 h 79"/>
                <a:gd name="T6" fmla="*/ 10 w 19"/>
                <a:gd name="T7" fmla="*/ 0 h 79"/>
                <a:gd name="T8" fmla="*/ 0 w 19"/>
                <a:gd name="T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0" y="65"/>
                  </a:moveTo>
                  <a:lnTo>
                    <a:pt x="10" y="79"/>
                  </a:lnTo>
                  <a:lnTo>
                    <a:pt x="19" y="65"/>
                  </a:lnTo>
                  <a:lnTo>
                    <a:pt x="10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07" name="组合 114">
            <a:extLst>
              <a:ext uri="{FF2B5EF4-FFF2-40B4-BE49-F238E27FC236}">
                <a16:creationId xmlns:a16="http://schemas.microsoft.com/office/drawing/2014/main" id="{21EB0087-295F-DC46-BBF3-01548D98B192}"/>
              </a:ext>
            </a:extLst>
          </p:cNvPr>
          <p:cNvGrpSpPr/>
          <p:nvPr/>
        </p:nvGrpSpPr>
        <p:grpSpPr>
          <a:xfrm>
            <a:off x="8087404" y="2295332"/>
            <a:ext cx="509896" cy="400828"/>
            <a:chOff x="5297488" y="2511425"/>
            <a:chExt cx="407988" cy="320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9BEF26B-D0A3-9F4E-9028-5D3F51D0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511425"/>
              <a:ext cx="322263" cy="239713"/>
            </a:xfrm>
            <a:custGeom>
              <a:avLst/>
              <a:gdLst>
                <a:gd name="T0" fmla="*/ 15 w 131"/>
                <a:gd name="T1" fmla="*/ 92 h 97"/>
                <a:gd name="T2" fmla="*/ 6 w 131"/>
                <a:gd name="T3" fmla="*/ 83 h 97"/>
                <a:gd name="T4" fmla="*/ 6 w 131"/>
                <a:gd name="T5" fmla="*/ 15 h 97"/>
                <a:gd name="T6" fmla="*/ 15 w 131"/>
                <a:gd name="T7" fmla="*/ 6 h 97"/>
                <a:gd name="T8" fmla="*/ 117 w 131"/>
                <a:gd name="T9" fmla="*/ 6 h 97"/>
                <a:gd name="T10" fmla="*/ 126 w 131"/>
                <a:gd name="T11" fmla="*/ 15 h 97"/>
                <a:gd name="T12" fmla="*/ 126 w 131"/>
                <a:gd name="T13" fmla="*/ 23 h 97"/>
                <a:gd name="T14" fmla="*/ 131 w 131"/>
                <a:gd name="T15" fmla="*/ 23 h 97"/>
                <a:gd name="T16" fmla="*/ 131 w 131"/>
                <a:gd name="T17" fmla="*/ 15 h 97"/>
                <a:gd name="T18" fmla="*/ 117 w 131"/>
                <a:gd name="T19" fmla="*/ 0 h 97"/>
                <a:gd name="T20" fmla="*/ 15 w 131"/>
                <a:gd name="T21" fmla="*/ 0 h 97"/>
                <a:gd name="T22" fmla="*/ 0 w 131"/>
                <a:gd name="T23" fmla="*/ 15 h 97"/>
                <a:gd name="T24" fmla="*/ 0 w 131"/>
                <a:gd name="T25" fmla="*/ 83 h 97"/>
                <a:gd name="T26" fmla="*/ 15 w 131"/>
                <a:gd name="T27" fmla="*/ 97 h 97"/>
                <a:gd name="T28" fmla="*/ 97 w 131"/>
                <a:gd name="T29" fmla="*/ 97 h 97"/>
                <a:gd name="T30" fmla="*/ 97 w 131"/>
                <a:gd name="T31" fmla="*/ 92 h 97"/>
                <a:gd name="T32" fmla="*/ 15 w 131"/>
                <a:gd name="T33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7">
                  <a:moveTo>
                    <a:pt x="15" y="92"/>
                  </a:moveTo>
                  <a:cubicBezTo>
                    <a:pt x="10" y="92"/>
                    <a:pt x="6" y="88"/>
                    <a:pt x="6" y="8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22" y="6"/>
                    <a:pt x="126" y="10"/>
                    <a:pt x="126" y="15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7"/>
                    <a:pt x="125" y="0"/>
                    <a:pt x="1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7" y="97"/>
                    <a:pt x="15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1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91F3335C-1D0A-1843-B1BA-67223DBD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63825"/>
              <a:ext cx="163513" cy="168275"/>
            </a:xfrm>
            <a:custGeom>
              <a:avLst/>
              <a:gdLst>
                <a:gd name="T0" fmla="*/ 58 w 67"/>
                <a:gd name="T1" fmla="*/ 0 h 68"/>
                <a:gd name="T2" fmla="*/ 46 w 67"/>
                <a:gd name="T3" fmla="*/ 0 h 68"/>
                <a:gd name="T4" fmla="*/ 37 w 67"/>
                <a:gd name="T5" fmla="*/ 37 h 68"/>
                <a:gd name="T6" fmla="*/ 33 w 67"/>
                <a:gd name="T7" fmla="*/ 8 h 68"/>
                <a:gd name="T8" fmla="*/ 29 w 67"/>
                <a:gd name="T9" fmla="*/ 37 h 68"/>
                <a:gd name="T10" fmla="*/ 21 w 67"/>
                <a:gd name="T11" fmla="*/ 0 h 68"/>
                <a:gd name="T12" fmla="*/ 9 w 67"/>
                <a:gd name="T13" fmla="*/ 0 h 68"/>
                <a:gd name="T14" fmla="*/ 0 w 67"/>
                <a:gd name="T15" fmla="*/ 8 h 68"/>
                <a:gd name="T16" fmla="*/ 0 w 67"/>
                <a:gd name="T17" fmla="*/ 60 h 68"/>
                <a:gd name="T18" fmla="*/ 9 w 67"/>
                <a:gd name="T19" fmla="*/ 68 h 68"/>
                <a:gd name="T20" fmla="*/ 58 w 67"/>
                <a:gd name="T21" fmla="*/ 68 h 68"/>
                <a:gd name="T22" fmla="*/ 67 w 67"/>
                <a:gd name="T23" fmla="*/ 60 h 68"/>
                <a:gd name="T24" fmla="*/ 67 w 67"/>
                <a:gd name="T25" fmla="*/ 8 h 68"/>
                <a:gd name="T26" fmla="*/ 58 w 67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8">
                  <a:moveTo>
                    <a:pt x="5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7" y="65"/>
                    <a:pt x="67" y="6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4"/>
                    <a:pt x="63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1409E6F-A82C-B049-B406-6B79AD8B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573338"/>
              <a:ext cx="87313" cy="103188"/>
            </a:xfrm>
            <a:custGeom>
              <a:avLst/>
              <a:gdLst>
                <a:gd name="T0" fmla="*/ 9 w 35"/>
                <a:gd name="T1" fmla="*/ 35 h 42"/>
                <a:gd name="T2" fmla="*/ 9 w 35"/>
                <a:gd name="T3" fmla="*/ 36 h 42"/>
                <a:gd name="T4" fmla="*/ 15 w 35"/>
                <a:gd name="T5" fmla="*/ 36 h 42"/>
                <a:gd name="T6" fmla="*/ 17 w 35"/>
                <a:gd name="T7" fmla="*/ 42 h 42"/>
                <a:gd name="T8" fmla="*/ 20 w 35"/>
                <a:gd name="T9" fmla="*/ 36 h 42"/>
                <a:gd name="T10" fmla="*/ 26 w 35"/>
                <a:gd name="T11" fmla="*/ 36 h 42"/>
                <a:gd name="T12" fmla="*/ 26 w 35"/>
                <a:gd name="T13" fmla="*/ 35 h 42"/>
                <a:gd name="T14" fmla="*/ 35 w 35"/>
                <a:gd name="T15" fmla="*/ 26 h 42"/>
                <a:gd name="T16" fmla="*/ 35 w 35"/>
                <a:gd name="T17" fmla="*/ 9 h 42"/>
                <a:gd name="T18" fmla="*/ 26 w 35"/>
                <a:gd name="T19" fmla="*/ 0 h 42"/>
                <a:gd name="T20" fmla="*/ 9 w 35"/>
                <a:gd name="T21" fmla="*/ 0 h 42"/>
                <a:gd name="T22" fmla="*/ 0 w 35"/>
                <a:gd name="T23" fmla="*/ 9 h 42"/>
                <a:gd name="T24" fmla="*/ 0 w 35"/>
                <a:gd name="T25" fmla="*/ 26 h 42"/>
                <a:gd name="T26" fmla="*/ 9 w 35"/>
                <a:gd name="T2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9" y="35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5" y="31"/>
                    <a:pt x="35" y="2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32C9DFC-6F47-A647-AEA1-76C038B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2605088"/>
              <a:ext cx="203200" cy="109538"/>
            </a:xfrm>
            <a:custGeom>
              <a:avLst/>
              <a:gdLst>
                <a:gd name="T0" fmla="*/ 116 w 128"/>
                <a:gd name="T1" fmla="*/ 9 h 69"/>
                <a:gd name="T2" fmla="*/ 91 w 128"/>
                <a:gd name="T3" fmla="*/ 34 h 69"/>
                <a:gd name="T4" fmla="*/ 79 w 128"/>
                <a:gd name="T5" fmla="*/ 20 h 69"/>
                <a:gd name="T6" fmla="*/ 38 w 128"/>
                <a:gd name="T7" fmla="*/ 59 h 69"/>
                <a:gd name="T8" fmla="*/ 15 w 128"/>
                <a:gd name="T9" fmla="*/ 50 h 69"/>
                <a:gd name="T10" fmla="*/ 0 w 128"/>
                <a:gd name="T11" fmla="*/ 65 h 69"/>
                <a:gd name="T12" fmla="*/ 3 w 128"/>
                <a:gd name="T13" fmla="*/ 69 h 69"/>
                <a:gd name="T14" fmla="*/ 17 w 128"/>
                <a:gd name="T15" fmla="*/ 55 h 69"/>
                <a:gd name="T16" fmla="*/ 40 w 128"/>
                <a:gd name="T17" fmla="*/ 64 h 69"/>
                <a:gd name="T18" fmla="*/ 79 w 128"/>
                <a:gd name="T19" fmla="*/ 26 h 69"/>
                <a:gd name="T20" fmla="*/ 91 w 128"/>
                <a:gd name="T21" fmla="*/ 40 h 69"/>
                <a:gd name="T22" fmla="*/ 119 w 128"/>
                <a:gd name="T23" fmla="*/ 12 h 69"/>
                <a:gd name="T24" fmla="*/ 124 w 128"/>
                <a:gd name="T25" fmla="*/ 17 h 69"/>
                <a:gd name="T26" fmla="*/ 128 w 128"/>
                <a:gd name="T27" fmla="*/ 0 h 69"/>
                <a:gd name="T28" fmla="*/ 111 w 128"/>
                <a:gd name="T29" fmla="*/ 5 h 69"/>
                <a:gd name="T30" fmla="*/ 116 w 128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9">
                  <a:moveTo>
                    <a:pt x="116" y="9"/>
                  </a:moveTo>
                  <a:lnTo>
                    <a:pt x="91" y="34"/>
                  </a:lnTo>
                  <a:lnTo>
                    <a:pt x="79" y="20"/>
                  </a:lnTo>
                  <a:lnTo>
                    <a:pt x="38" y="59"/>
                  </a:lnTo>
                  <a:lnTo>
                    <a:pt x="15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17" y="55"/>
                  </a:lnTo>
                  <a:lnTo>
                    <a:pt x="40" y="64"/>
                  </a:lnTo>
                  <a:lnTo>
                    <a:pt x="79" y="26"/>
                  </a:lnTo>
                  <a:lnTo>
                    <a:pt x="91" y="40"/>
                  </a:lnTo>
                  <a:lnTo>
                    <a:pt x="119" y="12"/>
                  </a:lnTo>
                  <a:lnTo>
                    <a:pt x="124" y="17"/>
                  </a:lnTo>
                  <a:lnTo>
                    <a:pt x="128" y="0"/>
                  </a:lnTo>
                  <a:lnTo>
                    <a:pt x="111" y="5"/>
                  </a:lnTo>
                  <a:lnTo>
                    <a:pt x="1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60FE405-B19E-4295-9A46-2A0092423C72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2687081" y="2586789"/>
            <a:ext cx="2277575" cy="2347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42F2A1C-2A00-4789-BECA-6F48C31328F1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7438401" y="5071123"/>
            <a:ext cx="802526" cy="97457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73CAE88A-CE33-4607-BFD9-47A676C3D732}"/>
              </a:ext>
            </a:extLst>
          </p:cNvPr>
          <p:cNvCxnSpPr>
            <a:cxnSpLocks/>
            <a:stCxn id="64" idx="5"/>
          </p:cNvCxnSpPr>
          <p:nvPr/>
        </p:nvCxnSpPr>
        <p:spPr>
          <a:xfrm>
            <a:off x="8009025" y="3690782"/>
            <a:ext cx="1436816" cy="43784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B2ED5E8-6B65-4051-A60B-58DF1F18F853}"/>
              </a:ext>
            </a:extLst>
          </p:cNvPr>
          <p:cNvCxnSpPr>
            <a:cxnSpLocks/>
          </p:cNvCxnSpPr>
          <p:nvPr/>
        </p:nvCxnSpPr>
        <p:spPr>
          <a:xfrm>
            <a:off x="2645546" y="3813507"/>
            <a:ext cx="1905570" cy="2544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F6FC380-7038-4F60-B912-27966F09D0FB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4679824" y="1441177"/>
            <a:ext cx="284832" cy="1145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57F45476-C356-44F1-805C-A1BB431CA700}"/>
              </a:ext>
            </a:extLst>
          </p:cNvPr>
          <p:cNvCxnSpPr>
            <a:cxnSpLocks/>
            <a:stCxn id="64" idx="6"/>
          </p:cNvCxnSpPr>
          <p:nvPr/>
        </p:nvCxnSpPr>
        <p:spPr>
          <a:xfrm flipH="1">
            <a:off x="6973319" y="5071123"/>
            <a:ext cx="465082" cy="1672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235AA80C-D133-4F5F-A761-816D63A8896D}"/>
              </a:ext>
            </a:extLst>
          </p:cNvPr>
          <p:cNvCxnSpPr>
            <a:cxnSpLocks/>
            <a:stCxn id="64" idx="5"/>
          </p:cNvCxnSpPr>
          <p:nvPr/>
        </p:nvCxnSpPr>
        <p:spPr>
          <a:xfrm flipV="1">
            <a:off x="8009025" y="2264209"/>
            <a:ext cx="2404482" cy="1426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63F827BA-C415-4DFE-AF78-DED63AE069D1}"/>
              </a:ext>
            </a:extLst>
          </p:cNvPr>
          <p:cNvCxnSpPr>
            <a:cxnSpLocks/>
          </p:cNvCxnSpPr>
          <p:nvPr/>
        </p:nvCxnSpPr>
        <p:spPr>
          <a:xfrm flipH="1">
            <a:off x="1575601" y="4087443"/>
            <a:ext cx="2954126" cy="1276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2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-14865"/>
            <a:ext cx="10078192" cy="798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	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 і довіра від клієнтів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66" y="2447798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6626062-D19C-4E00-97C6-ED88ADB09BA1}"/>
              </a:ext>
            </a:extLst>
          </p:cNvPr>
          <p:cNvGrpSpPr/>
          <p:nvPr/>
        </p:nvGrpSpPr>
        <p:grpSpPr>
          <a:xfrm>
            <a:off x="4879693" y="1335653"/>
            <a:ext cx="5968612" cy="6165976"/>
            <a:chOff x="4879693" y="1335653"/>
            <a:chExt cx="5968612" cy="6165976"/>
          </a:xfrm>
        </p:grpSpPr>
        <p:grpSp>
          <p:nvGrpSpPr>
            <p:cNvPr id="63" name="组合 43">
              <a:extLst>
                <a:ext uri="{FF2B5EF4-FFF2-40B4-BE49-F238E27FC236}">
                  <a16:creationId xmlns:a16="http://schemas.microsoft.com/office/drawing/2014/main" id="{B29E5567-C76F-3C45-8557-7FFE041FE30F}"/>
                </a:ext>
              </a:extLst>
            </p:cNvPr>
            <p:cNvGrpSpPr/>
            <p:nvPr/>
          </p:nvGrpSpPr>
          <p:grpSpPr>
            <a:xfrm>
              <a:off x="4879693" y="1335653"/>
              <a:ext cx="3329201" cy="3327668"/>
              <a:chOff x="3347856" y="1888809"/>
              <a:chExt cx="2663825" cy="2662237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81FDF239-07A1-0149-8D22-FD607EDC3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856" y="1888809"/>
                <a:ext cx="2663825" cy="2662237"/>
              </a:xfrm>
              <a:custGeom>
                <a:avLst/>
                <a:gdLst>
                  <a:gd name="T0" fmla="*/ 0 w 986"/>
                  <a:gd name="T1" fmla="*/ 817 h 986"/>
                  <a:gd name="T2" fmla="*/ 75 w 986"/>
                  <a:gd name="T3" fmla="*/ 741 h 986"/>
                  <a:gd name="T4" fmla="*/ 741 w 986"/>
                  <a:gd name="T5" fmla="*/ 741 h 986"/>
                  <a:gd name="T6" fmla="*/ 741 w 986"/>
                  <a:gd name="T7" fmla="*/ 75 h 986"/>
                  <a:gd name="T8" fmla="*/ 817 w 986"/>
                  <a:gd name="T9" fmla="*/ 0 h 986"/>
                  <a:gd name="T10" fmla="*/ 986 w 986"/>
                  <a:gd name="T11" fmla="*/ 408 h 986"/>
                  <a:gd name="T12" fmla="*/ 817 w 986"/>
                  <a:gd name="T13" fmla="*/ 817 h 986"/>
                  <a:gd name="T14" fmla="*/ 408 w 986"/>
                  <a:gd name="T15" fmla="*/ 986 h 986"/>
                  <a:gd name="T16" fmla="*/ 0 w 986"/>
                  <a:gd name="T17" fmla="*/ 81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6" h="986">
                    <a:moveTo>
                      <a:pt x="0" y="817"/>
                    </a:moveTo>
                    <a:cubicBezTo>
                      <a:pt x="75" y="741"/>
                      <a:pt x="75" y="741"/>
                      <a:pt x="75" y="741"/>
                    </a:cubicBezTo>
                    <a:cubicBezTo>
                      <a:pt x="259" y="925"/>
                      <a:pt x="558" y="925"/>
                      <a:pt x="741" y="741"/>
                    </a:cubicBezTo>
                    <a:cubicBezTo>
                      <a:pt x="925" y="558"/>
                      <a:pt x="925" y="259"/>
                      <a:pt x="741" y="75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926" y="109"/>
                      <a:pt x="986" y="254"/>
                      <a:pt x="986" y="408"/>
                    </a:cubicBezTo>
                    <a:cubicBezTo>
                      <a:pt x="986" y="563"/>
                      <a:pt x="926" y="708"/>
                      <a:pt x="817" y="817"/>
                    </a:cubicBezTo>
                    <a:cubicBezTo>
                      <a:pt x="708" y="926"/>
                      <a:pt x="563" y="986"/>
                      <a:pt x="408" y="986"/>
                    </a:cubicBezTo>
                    <a:cubicBezTo>
                      <a:pt x="254" y="986"/>
                      <a:pt x="109" y="926"/>
                      <a:pt x="0" y="8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5" name="TextBox 144">
                <a:extLst>
                  <a:ext uri="{FF2B5EF4-FFF2-40B4-BE49-F238E27FC236}">
                    <a16:creationId xmlns:a16="http://schemas.microsoft.com/office/drawing/2014/main" id="{5E8D21F1-AD54-5249-BC42-0D5BA840E086}"/>
                  </a:ext>
                </a:extLst>
              </p:cNvPr>
              <p:cNvSpPr txBox="1"/>
              <p:nvPr/>
            </p:nvSpPr>
            <p:spPr>
              <a:xfrm>
                <a:off x="5215273" y="3837624"/>
                <a:ext cx="311934" cy="369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399" dirty="0">
                    <a:solidFill>
                      <a:schemeClr val="bg1">
                        <a:lumMod val="9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888690A-0DFD-E146-8127-173F51CAC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2522" y="2891271"/>
              <a:ext cx="319496" cy="480201"/>
            </a:xfrm>
            <a:custGeom>
              <a:avLst/>
              <a:gdLst>
                <a:gd name="T0" fmla="*/ 83 w 103"/>
                <a:gd name="T1" fmla="*/ 52 h 155"/>
                <a:gd name="T2" fmla="*/ 83 w 103"/>
                <a:gd name="T3" fmla="*/ 52 h 155"/>
                <a:gd name="T4" fmla="*/ 87 w 103"/>
                <a:gd name="T5" fmla="*/ 36 h 155"/>
                <a:gd name="T6" fmla="*/ 52 w 103"/>
                <a:gd name="T7" fmla="*/ 0 h 155"/>
                <a:gd name="T8" fmla="*/ 32 w 103"/>
                <a:gd name="T9" fmla="*/ 6 h 155"/>
                <a:gd name="T10" fmla="*/ 28 w 103"/>
                <a:gd name="T11" fmla="*/ 10 h 155"/>
                <a:gd name="T12" fmla="*/ 27 w 103"/>
                <a:gd name="T13" fmla="*/ 10 h 155"/>
                <a:gd name="T14" fmla="*/ 17 w 103"/>
                <a:gd name="T15" fmla="*/ 36 h 155"/>
                <a:gd name="T16" fmla="*/ 17 w 103"/>
                <a:gd name="T17" fmla="*/ 36 h 155"/>
                <a:gd name="T18" fmla="*/ 17 w 103"/>
                <a:gd name="T19" fmla="*/ 38 h 155"/>
                <a:gd name="T20" fmla="*/ 17 w 103"/>
                <a:gd name="T21" fmla="*/ 40 h 155"/>
                <a:gd name="T22" fmla="*/ 17 w 103"/>
                <a:gd name="T23" fmla="*/ 40 h 155"/>
                <a:gd name="T24" fmla="*/ 21 w 103"/>
                <a:gd name="T25" fmla="*/ 52 h 155"/>
                <a:gd name="T26" fmla="*/ 20 w 103"/>
                <a:gd name="T27" fmla="*/ 52 h 155"/>
                <a:gd name="T28" fmla="*/ 9 w 103"/>
                <a:gd name="T29" fmla="*/ 55 h 155"/>
                <a:gd name="T30" fmla="*/ 0 w 103"/>
                <a:gd name="T31" fmla="*/ 72 h 155"/>
                <a:gd name="T32" fmla="*/ 0 w 103"/>
                <a:gd name="T33" fmla="*/ 107 h 155"/>
                <a:gd name="T34" fmla="*/ 0 w 103"/>
                <a:gd name="T35" fmla="*/ 112 h 155"/>
                <a:gd name="T36" fmla="*/ 0 w 103"/>
                <a:gd name="T37" fmla="*/ 135 h 155"/>
                <a:gd name="T38" fmla="*/ 20 w 103"/>
                <a:gd name="T39" fmla="*/ 155 h 155"/>
                <a:gd name="T40" fmla="*/ 83 w 103"/>
                <a:gd name="T41" fmla="*/ 155 h 155"/>
                <a:gd name="T42" fmla="*/ 103 w 103"/>
                <a:gd name="T43" fmla="*/ 135 h 155"/>
                <a:gd name="T44" fmla="*/ 103 w 103"/>
                <a:gd name="T45" fmla="*/ 72 h 155"/>
                <a:gd name="T46" fmla="*/ 83 w 103"/>
                <a:gd name="T47" fmla="*/ 52 h 155"/>
                <a:gd name="T48" fmla="*/ 82 w 103"/>
                <a:gd name="T49" fmla="*/ 36 h 155"/>
                <a:gd name="T50" fmla="*/ 81 w 103"/>
                <a:gd name="T51" fmla="*/ 45 h 155"/>
                <a:gd name="T52" fmla="*/ 81 w 103"/>
                <a:gd name="T53" fmla="*/ 45 h 155"/>
                <a:gd name="T54" fmla="*/ 79 w 103"/>
                <a:gd name="T55" fmla="*/ 48 h 155"/>
                <a:gd name="T56" fmla="*/ 79 w 103"/>
                <a:gd name="T57" fmla="*/ 49 h 155"/>
                <a:gd name="T58" fmla="*/ 78 w 103"/>
                <a:gd name="T59" fmla="*/ 50 h 155"/>
                <a:gd name="T60" fmla="*/ 61 w 103"/>
                <a:gd name="T61" fmla="*/ 64 h 155"/>
                <a:gd name="T62" fmla="*/ 67 w 103"/>
                <a:gd name="T63" fmla="*/ 64 h 155"/>
                <a:gd name="T64" fmla="*/ 59 w 103"/>
                <a:gd name="T65" fmla="*/ 102 h 155"/>
                <a:gd name="T66" fmla="*/ 57 w 103"/>
                <a:gd name="T67" fmla="*/ 112 h 155"/>
                <a:gd name="T68" fmla="*/ 54 w 103"/>
                <a:gd name="T69" fmla="*/ 95 h 155"/>
                <a:gd name="T70" fmla="*/ 52 w 103"/>
                <a:gd name="T71" fmla="*/ 78 h 155"/>
                <a:gd name="T72" fmla="*/ 55 w 103"/>
                <a:gd name="T73" fmla="*/ 73 h 155"/>
                <a:gd name="T74" fmla="*/ 59 w 103"/>
                <a:gd name="T75" fmla="*/ 66 h 155"/>
                <a:gd name="T76" fmla="*/ 44 w 103"/>
                <a:gd name="T77" fmla="*/ 66 h 155"/>
                <a:gd name="T78" fmla="*/ 46 w 103"/>
                <a:gd name="T79" fmla="*/ 69 h 155"/>
                <a:gd name="T80" fmla="*/ 52 w 103"/>
                <a:gd name="T81" fmla="*/ 78 h 155"/>
                <a:gd name="T82" fmla="*/ 47 w 103"/>
                <a:gd name="T83" fmla="*/ 112 h 155"/>
                <a:gd name="T84" fmla="*/ 37 w 103"/>
                <a:gd name="T85" fmla="*/ 64 h 155"/>
                <a:gd name="T86" fmla="*/ 42 w 103"/>
                <a:gd name="T87" fmla="*/ 64 h 155"/>
                <a:gd name="T88" fmla="*/ 34 w 103"/>
                <a:gd name="T89" fmla="*/ 60 h 155"/>
                <a:gd name="T90" fmla="*/ 27 w 103"/>
                <a:gd name="T91" fmla="*/ 53 h 155"/>
                <a:gd name="T92" fmla="*/ 21 w 103"/>
                <a:gd name="T93" fmla="*/ 36 h 155"/>
                <a:gd name="T94" fmla="*/ 29 w 103"/>
                <a:gd name="T95" fmla="*/ 16 h 155"/>
                <a:gd name="T96" fmla="*/ 52 w 103"/>
                <a:gd name="T97" fmla="*/ 5 h 155"/>
                <a:gd name="T98" fmla="*/ 80 w 103"/>
                <a:gd name="T99" fmla="*/ 26 h 155"/>
                <a:gd name="T100" fmla="*/ 81 w 103"/>
                <a:gd name="T101" fmla="*/ 28 h 155"/>
                <a:gd name="T102" fmla="*/ 82 w 103"/>
                <a:gd name="T103" fmla="*/ 31 h 155"/>
                <a:gd name="T104" fmla="*/ 82 w 103"/>
                <a:gd name="T105" fmla="*/ 3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" h="155">
                  <a:moveTo>
                    <a:pt x="83" y="52"/>
                  </a:moveTo>
                  <a:cubicBezTo>
                    <a:pt x="83" y="52"/>
                    <a:pt x="83" y="52"/>
                    <a:pt x="83" y="52"/>
                  </a:cubicBezTo>
                  <a:cubicBezTo>
                    <a:pt x="85" y="47"/>
                    <a:pt x="87" y="41"/>
                    <a:pt x="87" y="36"/>
                  </a:cubicBezTo>
                  <a:cubicBezTo>
                    <a:pt x="87" y="16"/>
                    <a:pt x="71" y="0"/>
                    <a:pt x="52" y="0"/>
                  </a:cubicBezTo>
                  <a:cubicBezTo>
                    <a:pt x="45" y="0"/>
                    <a:pt x="38" y="3"/>
                    <a:pt x="32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1" y="17"/>
                    <a:pt x="17" y="2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7"/>
                    <a:pt x="17" y="38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4"/>
                    <a:pt x="19" y="48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6" y="52"/>
                    <a:pt x="12" y="53"/>
                    <a:pt x="9" y="55"/>
                  </a:cubicBezTo>
                  <a:cubicBezTo>
                    <a:pt x="4" y="59"/>
                    <a:pt x="0" y="65"/>
                    <a:pt x="0" y="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6"/>
                    <a:pt x="9" y="155"/>
                    <a:pt x="20" y="155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94" y="155"/>
                    <a:pt x="103" y="146"/>
                    <a:pt x="103" y="135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61"/>
                    <a:pt x="94" y="52"/>
                    <a:pt x="83" y="52"/>
                  </a:cubicBezTo>
                  <a:close/>
                  <a:moveTo>
                    <a:pt x="82" y="36"/>
                  </a:moveTo>
                  <a:cubicBezTo>
                    <a:pt x="82" y="39"/>
                    <a:pt x="82" y="42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6"/>
                    <a:pt x="80" y="47"/>
                    <a:pt x="79" y="48"/>
                  </a:cubicBezTo>
                  <a:cubicBezTo>
                    <a:pt x="79" y="48"/>
                    <a:pt x="79" y="49"/>
                    <a:pt x="79" y="49"/>
                  </a:cubicBezTo>
                  <a:cubicBezTo>
                    <a:pt x="79" y="50"/>
                    <a:pt x="78" y="50"/>
                    <a:pt x="78" y="50"/>
                  </a:cubicBezTo>
                  <a:cubicBezTo>
                    <a:pt x="75" y="57"/>
                    <a:pt x="69" y="62"/>
                    <a:pt x="61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9" y="63"/>
                    <a:pt x="36" y="62"/>
                    <a:pt x="34" y="60"/>
                  </a:cubicBezTo>
                  <a:cubicBezTo>
                    <a:pt x="31" y="58"/>
                    <a:pt x="29" y="56"/>
                    <a:pt x="27" y="53"/>
                  </a:cubicBezTo>
                  <a:cubicBezTo>
                    <a:pt x="23" y="48"/>
                    <a:pt x="21" y="42"/>
                    <a:pt x="21" y="36"/>
                  </a:cubicBezTo>
                  <a:cubicBezTo>
                    <a:pt x="21" y="28"/>
                    <a:pt x="24" y="21"/>
                    <a:pt x="29" y="16"/>
                  </a:cubicBezTo>
                  <a:cubicBezTo>
                    <a:pt x="34" y="9"/>
                    <a:pt x="42" y="5"/>
                    <a:pt x="52" y="5"/>
                  </a:cubicBezTo>
                  <a:cubicBezTo>
                    <a:pt x="65" y="5"/>
                    <a:pt x="76" y="14"/>
                    <a:pt x="80" y="26"/>
                  </a:cubicBezTo>
                  <a:cubicBezTo>
                    <a:pt x="81" y="27"/>
                    <a:pt x="81" y="27"/>
                    <a:pt x="81" y="28"/>
                  </a:cubicBezTo>
                  <a:cubicBezTo>
                    <a:pt x="81" y="29"/>
                    <a:pt x="81" y="30"/>
                    <a:pt x="82" y="31"/>
                  </a:cubicBezTo>
                  <a:cubicBezTo>
                    <a:pt x="82" y="32"/>
                    <a:pt x="82" y="34"/>
                    <a:pt x="82" y="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77" name="组合 57">
              <a:extLst>
                <a:ext uri="{FF2B5EF4-FFF2-40B4-BE49-F238E27FC236}">
                  <a16:creationId xmlns:a16="http://schemas.microsoft.com/office/drawing/2014/main" id="{B5F4B809-DEC2-7C4A-BFD4-28E64DC16D4E}"/>
                </a:ext>
              </a:extLst>
            </p:cNvPr>
            <p:cNvGrpSpPr/>
            <p:nvPr/>
          </p:nvGrpSpPr>
          <p:grpSpPr>
            <a:xfrm rot="2700000">
              <a:off x="7506620" y="4159943"/>
              <a:ext cx="4199346" cy="2484025"/>
              <a:chOff x="6402458" y="1271973"/>
              <a:chExt cx="3359607" cy="2082816"/>
            </a:xfrm>
          </p:grpSpPr>
          <p:sp>
            <p:nvSpPr>
              <p:cNvPr id="78" name="TextBox 110">
                <a:extLst>
                  <a:ext uri="{FF2B5EF4-FFF2-40B4-BE49-F238E27FC236}">
                    <a16:creationId xmlns:a16="http://schemas.microsoft.com/office/drawing/2014/main" id="{A8A11F64-DF85-904E-AC63-52FFCA3E81CC}"/>
                  </a:ext>
                </a:extLst>
              </p:cNvPr>
              <p:cNvSpPr txBox="1"/>
              <p:nvPr/>
            </p:nvSpPr>
            <p:spPr>
              <a:xfrm>
                <a:off x="6470305" y="1618006"/>
                <a:ext cx="3291760" cy="1736783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>
                <a:defPPr>
                  <a:defRPr lang="zh-CN"/>
                </a:defPPr>
                <a:lvl1pPr defTabSz="1219170">
                  <a:spcBef>
                    <a:spcPct val="20000"/>
                  </a:spcBef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just"/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  <a:r>
                  <a:rPr lang="ru-RU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Активне</a:t>
                </a:r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ru-RU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слухання</a:t>
                </a:r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;</a:t>
                </a:r>
              </a:p>
              <a:p>
                <a:pPr algn="just"/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Задавання </a:t>
                </a:r>
                <a:r>
                  <a:rPr lang="uk-UA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емпатичних</a:t>
                </a:r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 питань;</a:t>
                </a:r>
              </a:p>
              <a:p>
                <a:pPr algn="just"/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Невербальні сигнали підтримки;</a:t>
                </a:r>
              </a:p>
              <a:p>
                <a:pPr algn="just"/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  <a:r>
                  <a:rPr lang="ru-RU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Повага</a:t>
                </a:r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 до </a:t>
                </a:r>
                <a:r>
                  <a:rPr lang="ru-RU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її</a:t>
                </a:r>
                <a:r>
                  <a:rPr lang="ru-RU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 думок та відчуттів;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Підтримка та </a:t>
                </a:r>
              </a:p>
              <a:p>
                <a:pPr algn="just"/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співпереживання;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uk-UA" sz="1400" dirty="0">
                    <a:solidFill>
                      <a:schemeClr val="bg1">
                        <a:lumMod val="50000"/>
                      </a:schemeClr>
                    </a:solidFill>
                  </a:rPr>
                  <a:t>Подальша підтримка </a:t>
                </a:r>
              </a:p>
              <a:p>
                <a:pPr algn="just"/>
                <a:r>
                  <a:rPr lang="uk-UA" sz="1400" dirty="0">
                    <a:solidFill>
                      <a:schemeClr val="bg1">
                        <a:lumMod val="50000"/>
                      </a:schemeClr>
                    </a:solidFill>
                  </a:rPr>
                  <a:t>та План дій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矩形 59">
                <a:extLst>
                  <a:ext uri="{FF2B5EF4-FFF2-40B4-BE49-F238E27FC236}">
                    <a16:creationId xmlns:a16="http://schemas.microsoft.com/office/drawing/2014/main" id="{DC8E70B1-FBEC-6247-ACDF-ACBFF6F9F3D0}"/>
                  </a:ext>
                </a:extLst>
              </p:cNvPr>
              <p:cNvSpPr/>
              <p:nvPr/>
            </p:nvSpPr>
            <p:spPr>
              <a:xfrm>
                <a:off x="6402458" y="1271973"/>
                <a:ext cx="3319449" cy="287151"/>
              </a:xfrm>
              <a:prstGeom prst="rect">
                <a:avLst/>
              </a:prstGeom>
            </p:spPr>
            <p:txBody>
              <a:bodyPr vert="horz" wrap="square" lIns="111567" tIns="55783" rIns="111567" bIns="55783" rtlCol="0">
                <a:spAutoFit/>
              </a:bodyPr>
              <a:lstStyle/>
              <a:p>
                <a:r>
                  <a:rPr lang="uk-UA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Заслуховування та Повага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0" name="直接连接符 87">
                <a:extLst>
                  <a:ext uri="{FF2B5EF4-FFF2-40B4-BE49-F238E27FC236}">
                    <a16:creationId xmlns:a16="http://schemas.microsoft.com/office/drawing/2014/main" id="{E2BE165C-3B2B-9F44-A263-B49F54E23018}"/>
                  </a:ext>
                </a:extLst>
              </p:cNvPr>
              <p:cNvCxnSpPr/>
              <p:nvPr/>
            </p:nvCxnSpPr>
            <p:spPr>
              <a:xfrm>
                <a:off x="6487881" y="1599585"/>
                <a:ext cx="187579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任意多边形 88">
              <a:extLst>
                <a:ext uri="{FF2B5EF4-FFF2-40B4-BE49-F238E27FC236}">
                  <a16:creationId xmlns:a16="http://schemas.microsoft.com/office/drawing/2014/main" id="{752FACCB-9D23-1843-8E23-78124F0E4C1C}"/>
                </a:ext>
              </a:extLst>
            </p:cNvPr>
            <p:cNvSpPr/>
            <p:nvPr/>
          </p:nvSpPr>
          <p:spPr>
            <a:xfrm>
              <a:off x="7493845" y="3149060"/>
              <a:ext cx="1291480" cy="1003235"/>
            </a:xfrm>
            <a:custGeom>
              <a:avLst/>
              <a:gdLst>
                <a:gd name="connsiteX0" fmla="*/ 0 w 1306285"/>
                <a:gd name="connsiteY0" fmla="*/ 1320800 h 1320800"/>
                <a:gd name="connsiteX1" fmla="*/ 43542 w 1306285"/>
                <a:gd name="connsiteY1" fmla="*/ 1277257 h 1320800"/>
                <a:gd name="connsiteX2" fmla="*/ 1306285 w 1306285"/>
                <a:gd name="connsiteY2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5" h="1320800">
                  <a:moveTo>
                    <a:pt x="0" y="1320800"/>
                  </a:moveTo>
                  <a:lnTo>
                    <a:pt x="43542" y="1277257"/>
                  </a:lnTo>
                  <a:lnTo>
                    <a:pt x="1306285" y="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3289C9-BB06-4BCA-9178-754DB1545A9B}"/>
              </a:ext>
            </a:extLst>
          </p:cNvPr>
          <p:cNvGrpSpPr/>
          <p:nvPr/>
        </p:nvGrpSpPr>
        <p:grpSpPr>
          <a:xfrm>
            <a:off x="1810470" y="-563964"/>
            <a:ext cx="5497672" cy="5405031"/>
            <a:chOff x="1810470" y="-563964"/>
            <a:chExt cx="5497672" cy="5405031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B169791-B1A3-4266-BD8C-B1DCC653418A}"/>
                </a:ext>
              </a:extLst>
            </p:cNvPr>
            <p:cNvGrpSpPr/>
            <p:nvPr/>
          </p:nvGrpSpPr>
          <p:grpSpPr>
            <a:xfrm>
              <a:off x="1810470" y="-563964"/>
              <a:ext cx="5497672" cy="5405031"/>
              <a:chOff x="1810470" y="-563964"/>
              <a:chExt cx="5497672" cy="5405031"/>
            </a:xfrm>
          </p:grpSpPr>
          <p:grpSp>
            <p:nvGrpSpPr>
              <p:cNvPr id="66" name="组合 46">
                <a:extLst>
                  <a:ext uri="{FF2B5EF4-FFF2-40B4-BE49-F238E27FC236}">
                    <a16:creationId xmlns:a16="http://schemas.microsoft.com/office/drawing/2014/main" id="{D47FDB68-2CCD-1C46-ACE8-73DAC7CC274B}"/>
                  </a:ext>
                </a:extLst>
              </p:cNvPr>
              <p:cNvGrpSpPr/>
              <p:nvPr/>
            </p:nvGrpSpPr>
            <p:grpSpPr>
              <a:xfrm>
                <a:off x="4560261" y="1004281"/>
                <a:ext cx="2747881" cy="2748252"/>
                <a:chOff x="3092268" y="1623697"/>
                <a:chExt cx="2198688" cy="2198687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7" name="Freeform 7">
                  <a:extLst>
                    <a:ext uri="{FF2B5EF4-FFF2-40B4-BE49-F238E27FC236}">
                      <a16:creationId xmlns:a16="http://schemas.microsoft.com/office/drawing/2014/main" id="{636CBEF0-F258-B746-9A2B-D1BEC9B8A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268" y="1623697"/>
                  <a:ext cx="2198688" cy="2198687"/>
                </a:xfrm>
                <a:custGeom>
                  <a:avLst/>
                  <a:gdLst>
                    <a:gd name="T0" fmla="*/ 174 w 814"/>
                    <a:gd name="T1" fmla="*/ 814 h 814"/>
                    <a:gd name="T2" fmla="*/ 179 w 814"/>
                    <a:gd name="T3" fmla="*/ 179 h 814"/>
                    <a:gd name="T4" fmla="*/ 814 w 814"/>
                    <a:gd name="T5" fmla="*/ 174 h 814"/>
                    <a:gd name="T6" fmla="*/ 739 w 814"/>
                    <a:gd name="T7" fmla="*/ 249 h 814"/>
                    <a:gd name="T8" fmla="*/ 255 w 814"/>
                    <a:gd name="T9" fmla="*/ 255 h 814"/>
                    <a:gd name="T10" fmla="*/ 250 w 814"/>
                    <a:gd name="T11" fmla="*/ 738 h 814"/>
                    <a:gd name="T12" fmla="*/ 174 w 814"/>
                    <a:gd name="T13" fmla="*/ 814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4" h="814">
                      <a:moveTo>
                        <a:pt x="174" y="814"/>
                      </a:moveTo>
                      <a:cubicBezTo>
                        <a:pt x="0" y="640"/>
                        <a:pt x="3" y="355"/>
                        <a:pt x="179" y="179"/>
                      </a:cubicBezTo>
                      <a:cubicBezTo>
                        <a:pt x="356" y="2"/>
                        <a:pt x="641" y="0"/>
                        <a:pt x="814" y="174"/>
                      </a:cubicBezTo>
                      <a:cubicBezTo>
                        <a:pt x="739" y="249"/>
                        <a:pt x="739" y="249"/>
                        <a:pt x="739" y="249"/>
                      </a:cubicBezTo>
                      <a:cubicBezTo>
                        <a:pt x="607" y="117"/>
                        <a:pt x="390" y="120"/>
                        <a:pt x="255" y="255"/>
                      </a:cubicBezTo>
                      <a:cubicBezTo>
                        <a:pt x="120" y="389"/>
                        <a:pt x="118" y="606"/>
                        <a:pt x="250" y="738"/>
                      </a:cubicBezTo>
                      <a:lnTo>
                        <a:pt x="174" y="81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 dirty="0">
                    <a:solidFill>
                      <a:srgbClr val="261F1C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  <p:sp>
              <p:nvSpPr>
                <p:cNvPr id="68" name="TextBox 152">
                  <a:extLst>
                    <a:ext uri="{FF2B5EF4-FFF2-40B4-BE49-F238E27FC236}">
                      <a16:creationId xmlns:a16="http://schemas.microsoft.com/office/drawing/2014/main" id="{77C7F141-8A3E-3A49-BB3B-C1AE4189C964}"/>
                    </a:ext>
                  </a:extLst>
                </p:cNvPr>
                <p:cNvSpPr txBox="1"/>
                <p:nvPr/>
              </p:nvSpPr>
              <p:spPr>
                <a:xfrm>
                  <a:off x="3808197" y="1809956"/>
                  <a:ext cx="327326" cy="3692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399" dirty="0">
                      <a:solidFill>
                        <a:schemeClr val="bg1">
                          <a:lumMod val="95000"/>
                        </a:schemeClr>
                      </a:solidFill>
                      <a:latin typeface="华文新魏" panose="02010800040101010101" pitchFamily="2" charset="-122"/>
                      <a:ea typeface="华文新魏" panose="02010800040101010101" pitchFamily="2" charset="-122"/>
                    </a:rPr>
                    <a:t>D</a:t>
                  </a:r>
                  <a:endParaRPr lang="zh-CN" altLang="en-US" sz="2399" dirty="0">
                    <a:solidFill>
                      <a:schemeClr val="bg1">
                        <a:lumMod val="9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</p:grpSp>
          <p:grpSp>
            <p:nvGrpSpPr>
              <p:cNvPr id="82" name="组合 89">
                <a:extLst>
                  <a:ext uri="{FF2B5EF4-FFF2-40B4-BE49-F238E27FC236}">
                    <a16:creationId xmlns:a16="http://schemas.microsoft.com/office/drawing/2014/main" id="{06AC378D-3E30-B14B-BB76-60F80E355D12}"/>
                  </a:ext>
                </a:extLst>
              </p:cNvPr>
              <p:cNvGrpSpPr/>
              <p:nvPr/>
            </p:nvGrpSpPr>
            <p:grpSpPr>
              <a:xfrm>
                <a:off x="4442260" y="1715786"/>
                <a:ext cx="400773" cy="343285"/>
                <a:chOff x="2541588" y="2027238"/>
                <a:chExt cx="320675" cy="2746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3" name="Freeform 20">
                  <a:extLst>
                    <a:ext uri="{FF2B5EF4-FFF2-40B4-BE49-F238E27FC236}">
                      <a16:creationId xmlns:a16="http://schemas.microsoft.com/office/drawing/2014/main" id="{15D276F7-D552-3D48-8A1B-0E32F8F94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1588" y="2027238"/>
                  <a:ext cx="320675" cy="274638"/>
                </a:xfrm>
                <a:custGeom>
                  <a:avLst/>
                  <a:gdLst>
                    <a:gd name="T0" fmla="*/ 14 w 202"/>
                    <a:gd name="T1" fmla="*/ 157 h 173"/>
                    <a:gd name="T2" fmla="*/ 14 w 202"/>
                    <a:gd name="T3" fmla="*/ 0 h 173"/>
                    <a:gd name="T4" fmla="*/ 0 w 202"/>
                    <a:gd name="T5" fmla="*/ 0 h 173"/>
                    <a:gd name="T6" fmla="*/ 0 w 202"/>
                    <a:gd name="T7" fmla="*/ 173 h 173"/>
                    <a:gd name="T8" fmla="*/ 202 w 202"/>
                    <a:gd name="T9" fmla="*/ 173 h 173"/>
                    <a:gd name="T10" fmla="*/ 202 w 202"/>
                    <a:gd name="T11" fmla="*/ 157 h 173"/>
                    <a:gd name="T12" fmla="*/ 14 w 202"/>
                    <a:gd name="T13" fmla="*/ 157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2" h="173">
                      <a:moveTo>
                        <a:pt x="14" y="157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73"/>
                      </a:lnTo>
                      <a:lnTo>
                        <a:pt x="202" y="173"/>
                      </a:lnTo>
                      <a:lnTo>
                        <a:pt x="202" y="157"/>
                      </a:lnTo>
                      <a:lnTo>
                        <a:pt x="14" y="1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 dirty="0">
                    <a:solidFill>
                      <a:srgbClr val="261F1C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  <p:sp>
              <p:nvSpPr>
                <p:cNvPr id="84" name="Freeform 21">
                  <a:extLst>
                    <a:ext uri="{FF2B5EF4-FFF2-40B4-BE49-F238E27FC236}">
                      <a16:creationId xmlns:a16="http://schemas.microsoft.com/office/drawing/2014/main" id="{607A2842-CF00-BF4F-AE6C-935D9C9A2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7625" y="2106613"/>
                  <a:ext cx="242887" cy="153988"/>
                </a:xfrm>
                <a:custGeom>
                  <a:avLst/>
                  <a:gdLst>
                    <a:gd name="T0" fmla="*/ 45 w 153"/>
                    <a:gd name="T1" fmla="*/ 49 h 97"/>
                    <a:gd name="T2" fmla="*/ 71 w 153"/>
                    <a:gd name="T3" fmla="*/ 68 h 97"/>
                    <a:gd name="T4" fmla="*/ 127 w 153"/>
                    <a:gd name="T5" fmla="*/ 28 h 97"/>
                    <a:gd name="T6" fmla="*/ 135 w 153"/>
                    <a:gd name="T7" fmla="*/ 38 h 97"/>
                    <a:gd name="T8" fmla="*/ 153 w 153"/>
                    <a:gd name="T9" fmla="*/ 0 h 97"/>
                    <a:gd name="T10" fmla="*/ 111 w 153"/>
                    <a:gd name="T11" fmla="*/ 4 h 97"/>
                    <a:gd name="T12" fmla="*/ 120 w 153"/>
                    <a:gd name="T13" fmla="*/ 16 h 97"/>
                    <a:gd name="T14" fmla="*/ 71 w 153"/>
                    <a:gd name="T15" fmla="*/ 50 h 97"/>
                    <a:gd name="T16" fmla="*/ 43 w 153"/>
                    <a:gd name="T17" fmla="*/ 28 h 97"/>
                    <a:gd name="T18" fmla="*/ 0 w 153"/>
                    <a:gd name="T19" fmla="*/ 88 h 97"/>
                    <a:gd name="T20" fmla="*/ 12 w 153"/>
                    <a:gd name="T21" fmla="*/ 97 h 97"/>
                    <a:gd name="T22" fmla="*/ 45 w 153"/>
                    <a:gd name="T23" fmla="*/ 4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97">
                      <a:moveTo>
                        <a:pt x="45" y="49"/>
                      </a:moveTo>
                      <a:lnTo>
                        <a:pt x="71" y="68"/>
                      </a:lnTo>
                      <a:lnTo>
                        <a:pt x="127" y="28"/>
                      </a:lnTo>
                      <a:lnTo>
                        <a:pt x="135" y="38"/>
                      </a:lnTo>
                      <a:lnTo>
                        <a:pt x="153" y="0"/>
                      </a:lnTo>
                      <a:lnTo>
                        <a:pt x="111" y="4"/>
                      </a:lnTo>
                      <a:lnTo>
                        <a:pt x="120" y="16"/>
                      </a:lnTo>
                      <a:lnTo>
                        <a:pt x="71" y="50"/>
                      </a:lnTo>
                      <a:lnTo>
                        <a:pt x="43" y="28"/>
                      </a:lnTo>
                      <a:lnTo>
                        <a:pt x="0" y="88"/>
                      </a:lnTo>
                      <a:lnTo>
                        <a:pt x="12" y="97"/>
                      </a:lnTo>
                      <a:lnTo>
                        <a:pt x="45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3" tIns="60941" rIns="121883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 dirty="0">
                    <a:solidFill>
                      <a:srgbClr val="261F1C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</p:grpSp>
          <p:grpSp>
            <p:nvGrpSpPr>
              <p:cNvPr id="85" name="组合 92">
                <a:extLst>
                  <a:ext uri="{FF2B5EF4-FFF2-40B4-BE49-F238E27FC236}">
                    <a16:creationId xmlns:a16="http://schemas.microsoft.com/office/drawing/2014/main" id="{D7F05762-BABC-8147-95DF-5E473A3E8467}"/>
                  </a:ext>
                </a:extLst>
              </p:cNvPr>
              <p:cNvGrpSpPr/>
              <p:nvPr/>
            </p:nvGrpSpPr>
            <p:grpSpPr>
              <a:xfrm rot="2700000">
                <a:off x="219230" y="1027276"/>
                <a:ext cx="5405031" cy="2222552"/>
                <a:chOff x="5394860" y="1041938"/>
                <a:chExt cx="4324188" cy="1778352"/>
              </a:xfrm>
            </p:grpSpPr>
            <p:sp>
              <p:nvSpPr>
                <p:cNvPr id="86" name="TextBox 126">
                  <a:extLst>
                    <a:ext uri="{FF2B5EF4-FFF2-40B4-BE49-F238E27FC236}">
                      <a16:creationId xmlns:a16="http://schemas.microsoft.com/office/drawing/2014/main" id="{1320BDF5-FDCB-C94F-B0FA-00D839A4AFEF}"/>
                    </a:ext>
                  </a:extLst>
                </p:cNvPr>
                <p:cNvSpPr txBox="1"/>
                <p:nvPr/>
              </p:nvSpPr>
              <p:spPr>
                <a:xfrm>
                  <a:off x="6224294" y="1576655"/>
                  <a:ext cx="3494754" cy="1243635"/>
                </a:xfrm>
                <a:prstGeom prst="rect">
                  <a:avLst/>
                </a:prstGeom>
                <a:noFill/>
              </p:spPr>
              <p:txBody>
                <a:bodyPr wrap="square" lIns="0" tIns="0" rtlCol="0" anchor="t">
                  <a:spAutoFit/>
                </a:bodyPr>
                <a:lstStyle>
                  <a:defPPr>
                    <a:defRPr lang="zh-CN"/>
                  </a:defPPr>
                  <a:lvl1pPr defTabSz="1219170">
                    <a:spcBef>
                      <a:spcPct val="20000"/>
                    </a:spcBef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Приватність та Безпека Приміщень</a:t>
                  </a:r>
                </a:p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Безпека Інформації</a:t>
                  </a:r>
                </a:p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Конфіденційність у проведенні зустрічей</a:t>
                  </a:r>
                </a:p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Утилізація Конфіденційної Інформації</a:t>
                  </a:r>
                </a:p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Електронна Безпека</a:t>
                  </a:r>
                </a:p>
                <a:p>
                  <a:r>
                    <a:rPr lang="uk-UA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Навчання та Свідомість</a:t>
                  </a:r>
                  <a:endParaRPr lang="en-US" altLang="zh-CN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" name="矩形 94">
                  <a:extLst>
                    <a:ext uri="{FF2B5EF4-FFF2-40B4-BE49-F238E27FC236}">
                      <a16:creationId xmlns:a16="http://schemas.microsoft.com/office/drawing/2014/main" id="{0ABD8C5D-8695-2845-A8B5-C68EFC48A349}"/>
                    </a:ext>
                  </a:extLst>
                </p:cNvPr>
                <p:cNvSpPr/>
                <p:nvPr/>
              </p:nvSpPr>
              <p:spPr>
                <a:xfrm>
                  <a:off x="5394860" y="1041938"/>
                  <a:ext cx="3534311" cy="533416"/>
                </a:xfrm>
                <a:prstGeom prst="rect">
                  <a:avLst/>
                </a:prstGeom>
              </p:spPr>
              <p:txBody>
                <a:bodyPr vert="horz" wrap="square" lIns="111567" tIns="55783" rIns="111567" bIns="55783" rtlCol="0">
                  <a:spAutoFit/>
                </a:bodyPr>
                <a:lstStyle/>
                <a:p>
                  <a:pPr algn="r"/>
                  <a:r>
                    <a:rPr lang="uk-UA" sz="18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Конфіденційність у робочих приміщеннях</a:t>
                  </a:r>
                  <a:endPara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8" name="直接连接符 95">
                  <a:extLst>
                    <a:ext uri="{FF2B5EF4-FFF2-40B4-BE49-F238E27FC236}">
                      <a16:creationId xmlns:a16="http://schemas.microsoft.com/office/drawing/2014/main" id="{8C24A585-AF00-254C-9690-E877D382C66C}"/>
                    </a:ext>
                  </a:extLst>
                </p:cNvPr>
                <p:cNvCxnSpPr/>
                <p:nvPr/>
              </p:nvCxnSpPr>
              <p:spPr>
                <a:xfrm>
                  <a:off x="6543985" y="1529345"/>
                  <a:ext cx="187579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9" name="任意多边形 96">
              <a:extLst>
                <a:ext uri="{FF2B5EF4-FFF2-40B4-BE49-F238E27FC236}">
                  <a16:creationId xmlns:a16="http://schemas.microsoft.com/office/drawing/2014/main" id="{4EE07FA7-0A07-7C47-B64B-9403CE24299B}"/>
                </a:ext>
              </a:extLst>
            </p:cNvPr>
            <p:cNvSpPr/>
            <p:nvPr/>
          </p:nvSpPr>
          <p:spPr>
            <a:xfrm>
              <a:off x="4075739" y="2669777"/>
              <a:ext cx="813076" cy="688747"/>
            </a:xfrm>
            <a:custGeom>
              <a:avLst/>
              <a:gdLst>
                <a:gd name="connsiteX0" fmla="*/ 914400 w 914400"/>
                <a:gd name="connsiteY0" fmla="*/ 0 h 914400"/>
                <a:gd name="connsiteX1" fmla="*/ 0 w 914400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91440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62CDA54-BF27-4CDC-A095-1A909ABBB733}"/>
              </a:ext>
            </a:extLst>
          </p:cNvPr>
          <p:cNvGrpSpPr/>
          <p:nvPr/>
        </p:nvGrpSpPr>
        <p:grpSpPr>
          <a:xfrm>
            <a:off x="649934" y="1369016"/>
            <a:ext cx="6130455" cy="4900313"/>
            <a:chOff x="649934" y="1369016"/>
            <a:chExt cx="6130455" cy="4900313"/>
          </a:xfrm>
        </p:grpSpPr>
        <p:grpSp>
          <p:nvGrpSpPr>
            <p:cNvPr id="69" name="组合 49">
              <a:extLst>
                <a:ext uri="{FF2B5EF4-FFF2-40B4-BE49-F238E27FC236}">
                  <a16:creationId xmlns:a16="http://schemas.microsoft.com/office/drawing/2014/main" id="{6295011B-D86F-7246-9606-05CFAC330370}"/>
                </a:ext>
              </a:extLst>
            </p:cNvPr>
            <p:cNvGrpSpPr/>
            <p:nvPr/>
          </p:nvGrpSpPr>
          <p:grpSpPr>
            <a:xfrm>
              <a:off x="5365776" y="1797190"/>
              <a:ext cx="1414613" cy="1414803"/>
              <a:chOff x="3736793" y="2258050"/>
              <a:chExt cx="1131888" cy="1131887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60DDDB96-D0E4-784E-BA45-7297C52B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793" y="2258050"/>
                <a:ext cx="1131888" cy="1131887"/>
              </a:xfrm>
              <a:custGeom>
                <a:avLst/>
                <a:gdLst>
                  <a:gd name="T0" fmla="*/ 91 w 419"/>
                  <a:gd name="T1" fmla="*/ 419 h 419"/>
                  <a:gd name="T2" fmla="*/ 91 w 419"/>
                  <a:gd name="T3" fmla="*/ 91 h 419"/>
                  <a:gd name="T4" fmla="*/ 419 w 419"/>
                  <a:gd name="T5" fmla="*/ 91 h 419"/>
                  <a:gd name="T6" fmla="*/ 344 w 419"/>
                  <a:gd name="T7" fmla="*/ 166 h 419"/>
                  <a:gd name="T8" fmla="*/ 167 w 419"/>
                  <a:gd name="T9" fmla="*/ 166 h 419"/>
                  <a:gd name="T10" fmla="*/ 167 w 419"/>
                  <a:gd name="T11" fmla="*/ 343 h 419"/>
                  <a:gd name="T12" fmla="*/ 91 w 419"/>
                  <a:gd name="T13" fmla="*/ 41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419">
                    <a:moveTo>
                      <a:pt x="91" y="419"/>
                    </a:moveTo>
                    <a:cubicBezTo>
                      <a:pt x="0" y="329"/>
                      <a:pt x="0" y="181"/>
                      <a:pt x="91" y="91"/>
                    </a:cubicBezTo>
                    <a:cubicBezTo>
                      <a:pt x="181" y="0"/>
                      <a:pt x="329" y="0"/>
                      <a:pt x="419" y="91"/>
                    </a:cubicBezTo>
                    <a:cubicBezTo>
                      <a:pt x="344" y="166"/>
                      <a:pt x="344" y="166"/>
                      <a:pt x="344" y="166"/>
                    </a:cubicBezTo>
                    <a:cubicBezTo>
                      <a:pt x="295" y="117"/>
                      <a:pt x="215" y="117"/>
                      <a:pt x="167" y="166"/>
                    </a:cubicBezTo>
                    <a:cubicBezTo>
                      <a:pt x="118" y="215"/>
                      <a:pt x="118" y="295"/>
                      <a:pt x="167" y="343"/>
                    </a:cubicBezTo>
                    <a:lnTo>
                      <a:pt x="91" y="4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71" name="TextBox 150">
                <a:extLst>
                  <a:ext uri="{FF2B5EF4-FFF2-40B4-BE49-F238E27FC236}">
                    <a16:creationId xmlns:a16="http://schemas.microsoft.com/office/drawing/2014/main" id="{AD9AF58B-7D31-7449-9000-D39005200554}"/>
                  </a:ext>
                </a:extLst>
              </p:cNvPr>
              <p:cNvSpPr txBox="1"/>
              <p:nvPr/>
            </p:nvSpPr>
            <p:spPr>
              <a:xfrm>
                <a:off x="4013937" y="2370026"/>
                <a:ext cx="309369" cy="369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399" dirty="0">
                    <a:solidFill>
                      <a:schemeClr val="bg1">
                        <a:lumMod val="9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90" name="组合 97">
              <a:extLst>
                <a:ext uri="{FF2B5EF4-FFF2-40B4-BE49-F238E27FC236}">
                  <a16:creationId xmlns:a16="http://schemas.microsoft.com/office/drawing/2014/main" id="{43AA84F0-3DEC-7A4E-8DDC-22AA491DFAD0}"/>
                </a:ext>
              </a:extLst>
            </p:cNvPr>
            <p:cNvGrpSpPr/>
            <p:nvPr/>
          </p:nvGrpSpPr>
          <p:grpSpPr>
            <a:xfrm>
              <a:off x="2976179" y="5638695"/>
              <a:ext cx="476167" cy="559572"/>
              <a:chOff x="2635250" y="3875088"/>
              <a:chExt cx="381000" cy="44767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6C2FCFC5-E701-4E40-A40F-9484AAD3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0" y="3967163"/>
                <a:ext cx="146050" cy="168275"/>
              </a:xfrm>
              <a:custGeom>
                <a:avLst/>
                <a:gdLst>
                  <a:gd name="T0" fmla="*/ 45 w 53"/>
                  <a:gd name="T1" fmla="*/ 0 h 61"/>
                  <a:gd name="T2" fmla="*/ 34 w 53"/>
                  <a:gd name="T3" fmla="*/ 0 h 61"/>
                  <a:gd name="T4" fmla="*/ 26 w 53"/>
                  <a:gd name="T5" fmla="*/ 33 h 61"/>
                  <a:gd name="T6" fmla="*/ 23 w 53"/>
                  <a:gd name="T7" fmla="*/ 7 h 61"/>
                  <a:gd name="T8" fmla="*/ 19 w 53"/>
                  <a:gd name="T9" fmla="*/ 33 h 61"/>
                  <a:gd name="T10" fmla="*/ 11 w 53"/>
                  <a:gd name="T11" fmla="*/ 0 h 61"/>
                  <a:gd name="T12" fmla="*/ 1 w 53"/>
                  <a:gd name="T13" fmla="*/ 0 h 61"/>
                  <a:gd name="T14" fmla="*/ 3 w 53"/>
                  <a:gd name="T15" fmla="*/ 6 h 61"/>
                  <a:gd name="T16" fmla="*/ 3 w 53"/>
                  <a:gd name="T17" fmla="*/ 21 h 61"/>
                  <a:gd name="T18" fmla="*/ 0 w 53"/>
                  <a:gd name="T19" fmla="*/ 27 h 61"/>
                  <a:gd name="T20" fmla="*/ 7 w 53"/>
                  <a:gd name="T21" fmla="*/ 27 h 61"/>
                  <a:gd name="T22" fmla="*/ 19 w 53"/>
                  <a:gd name="T23" fmla="*/ 38 h 61"/>
                  <a:gd name="T24" fmla="*/ 19 w 53"/>
                  <a:gd name="T25" fmla="*/ 61 h 61"/>
                  <a:gd name="T26" fmla="*/ 45 w 53"/>
                  <a:gd name="T27" fmla="*/ 61 h 61"/>
                  <a:gd name="T28" fmla="*/ 53 w 53"/>
                  <a:gd name="T29" fmla="*/ 54 h 61"/>
                  <a:gd name="T30" fmla="*/ 53 w 53"/>
                  <a:gd name="T31" fmla="*/ 7 h 61"/>
                  <a:gd name="T32" fmla="*/ 45 w 53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61">
                    <a:moveTo>
                      <a:pt x="4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3"/>
                      <a:pt x="3" y="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4"/>
                      <a:pt x="2" y="26"/>
                      <a:pt x="0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4" y="27"/>
                      <a:pt x="19" y="32"/>
                      <a:pt x="19" y="38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9" y="61"/>
                      <a:pt x="53" y="58"/>
                      <a:pt x="53" y="54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3"/>
                      <a:pt x="4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92" name="Freeform 23">
                <a:extLst>
                  <a:ext uri="{FF2B5EF4-FFF2-40B4-BE49-F238E27FC236}">
                    <a16:creationId xmlns:a16="http://schemas.microsoft.com/office/drawing/2014/main" id="{E9F22E57-A71F-8C46-9243-854A5A17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3875088"/>
                <a:ext cx="87312" cy="106363"/>
              </a:xfrm>
              <a:custGeom>
                <a:avLst/>
                <a:gdLst>
                  <a:gd name="T0" fmla="*/ 8 w 32"/>
                  <a:gd name="T1" fmla="*/ 32 h 39"/>
                  <a:gd name="T2" fmla="*/ 13 w 32"/>
                  <a:gd name="T3" fmla="*/ 32 h 39"/>
                  <a:gd name="T4" fmla="*/ 16 w 32"/>
                  <a:gd name="T5" fmla="*/ 39 h 39"/>
                  <a:gd name="T6" fmla="*/ 18 w 32"/>
                  <a:gd name="T7" fmla="*/ 32 h 39"/>
                  <a:gd name="T8" fmla="*/ 24 w 32"/>
                  <a:gd name="T9" fmla="*/ 32 h 39"/>
                  <a:gd name="T10" fmla="*/ 24 w 32"/>
                  <a:gd name="T11" fmla="*/ 32 h 39"/>
                  <a:gd name="T12" fmla="*/ 32 w 32"/>
                  <a:gd name="T13" fmla="*/ 24 h 39"/>
                  <a:gd name="T14" fmla="*/ 32 w 32"/>
                  <a:gd name="T15" fmla="*/ 8 h 39"/>
                  <a:gd name="T16" fmla="*/ 24 w 32"/>
                  <a:gd name="T17" fmla="*/ 0 h 39"/>
                  <a:gd name="T18" fmla="*/ 8 w 32"/>
                  <a:gd name="T19" fmla="*/ 0 h 39"/>
                  <a:gd name="T20" fmla="*/ 0 w 32"/>
                  <a:gd name="T21" fmla="*/ 8 h 39"/>
                  <a:gd name="T22" fmla="*/ 0 w 32"/>
                  <a:gd name="T23" fmla="*/ 24 h 39"/>
                  <a:gd name="T24" fmla="*/ 8 w 32"/>
                  <a:gd name="T25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9">
                    <a:moveTo>
                      <a:pt x="8" y="32"/>
                    </a:moveTo>
                    <a:cubicBezTo>
                      <a:pt x="13" y="32"/>
                      <a:pt x="13" y="32"/>
                      <a:pt x="13" y="32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8" y="32"/>
                      <a:pt x="32" y="28"/>
                      <a:pt x="32" y="24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4"/>
                      <a:pt x="28" y="0"/>
                      <a:pt x="2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3" y="32"/>
                      <a:pt x="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BBF54AB5-F235-E04B-805A-280E9D35A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225" y="4071938"/>
                <a:ext cx="30162" cy="130175"/>
              </a:xfrm>
              <a:custGeom>
                <a:avLst/>
                <a:gdLst>
                  <a:gd name="T0" fmla="*/ 9 w 19"/>
                  <a:gd name="T1" fmla="*/ 0 h 82"/>
                  <a:gd name="T2" fmla="*/ 0 w 19"/>
                  <a:gd name="T3" fmla="*/ 68 h 82"/>
                  <a:gd name="T4" fmla="*/ 9 w 19"/>
                  <a:gd name="T5" fmla="*/ 82 h 82"/>
                  <a:gd name="T6" fmla="*/ 19 w 19"/>
                  <a:gd name="T7" fmla="*/ 68 h 82"/>
                  <a:gd name="T8" fmla="*/ 9 w 19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2">
                    <a:moveTo>
                      <a:pt x="9" y="0"/>
                    </a:moveTo>
                    <a:lnTo>
                      <a:pt x="0" y="68"/>
                    </a:lnTo>
                    <a:lnTo>
                      <a:pt x="9" y="82"/>
                    </a:lnTo>
                    <a:lnTo>
                      <a:pt x="19" y="68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E29316E1-92E7-844D-8EBC-E0F9E02F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900" y="3962400"/>
                <a:ext cx="161925" cy="263525"/>
              </a:xfrm>
              <a:custGeom>
                <a:avLst/>
                <a:gdLst>
                  <a:gd name="T0" fmla="*/ 49 w 59"/>
                  <a:gd name="T1" fmla="*/ 31 h 96"/>
                  <a:gd name="T2" fmla="*/ 38 w 59"/>
                  <a:gd name="T3" fmla="*/ 31 h 96"/>
                  <a:gd name="T4" fmla="*/ 40 w 59"/>
                  <a:gd name="T5" fmla="*/ 30 h 96"/>
                  <a:gd name="T6" fmla="*/ 43 w 59"/>
                  <a:gd name="T7" fmla="*/ 23 h 96"/>
                  <a:gd name="T8" fmla="*/ 43 w 59"/>
                  <a:gd name="T9" fmla="*/ 8 h 96"/>
                  <a:gd name="T10" fmla="*/ 35 w 59"/>
                  <a:gd name="T11" fmla="*/ 0 h 96"/>
                  <a:gd name="T12" fmla="*/ 19 w 59"/>
                  <a:gd name="T13" fmla="*/ 0 h 96"/>
                  <a:gd name="T14" fmla="*/ 11 w 59"/>
                  <a:gd name="T15" fmla="*/ 8 h 96"/>
                  <a:gd name="T16" fmla="*/ 11 w 59"/>
                  <a:gd name="T17" fmla="*/ 23 h 96"/>
                  <a:gd name="T18" fmla="*/ 15 w 59"/>
                  <a:gd name="T19" fmla="*/ 30 h 96"/>
                  <a:gd name="T20" fmla="*/ 17 w 59"/>
                  <a:gd name="T21" fmla="*/ 31 h 96"/>
                  <a:gd name="T22" fmla="*/ 5 w 59"/>
                  <a:gd name="T23" fmla="*/ 31 h 96"/>
                  <a:gd name="T24" fmla="*/ 0 w 59"/>
                  <a:gd name="T25" fmla="*/ 32 h 96"/>
                  <a:gd name="T26" fmla="*/ 2 w 59"/>
                  <a:gd name="T27" fmla="*/ 33 h 96"/>
                  <a:gd name="T28" fmla="*/ 5 w 59"/>
                  <a:gd name="T29" fmla="*/ 33 h 96"/>
                  <a:gd name="T30" fmla="*/ 25 w 59"/>
                  <a:gd name="T31" fmla="*/ 33 h 96"/>
                  <a:gd name="T32" fmla="*/ 27 w 59"/>
                  <a:gd name="T33" fmla="*/ 38 h 96"/>
                  <a:gd name="T34" fmla="*/ 29 w 59"/>
                  <a:gd name="T35" fmla="*/ 33 h 96"/>
                  <a:gd name="T36" fmla="*/ 49 w 59"/>
                  <a:gd name="T37" fmla="*/ 33 h 96"/>
                  <a:gd name="T38" fmla="*/ 57 w 59"/>
                  <a:gd name="T39" fmla="*/ 40 h 96"/>
                  <a:gd name="T40" fmla="*/ 57 w 59"/>
                  <a:gd name="T41" fmla="*/ 87 h 96"/>
                  <a:gd name="T42" fmla="*/ 49 w 59"/>
                  <a:gd name="T43" fmla="*/ 94 h 96"/>
                  <a:gd name="T44" fmla="*/ 22 w 59"/>
                  <a:gd name="T45" fmla="*/ 94 h 96"/>
                  <a:gd name="T46" fmla="*/ 22 w 59"/>
                  <a:gd name="T47" fmla="*/ 96 h 96"/>
                  <a:gd name="T48" fmla="*/ 49 w 59"/>
                  <a:gd name="T49" fmla="*/ 96 h 96"/>
                  <a:gd name="T50" fmla="*/ 59 w 59"/>
                  <a:gd name="T51" fmla="*/ 87 h 96"/>
                  <a:gd name="T52" fmla="*/ 59 w 59"/>
                  <a:gd name="T53" fmla="*/ 40 h 96"/>
                  <a:gd name="T54" fmla="*/ 49 w 59"/>
                  <a:gd name="T55" fmla="*/ 3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96">
                    <a:moveTo>
                      <a:pt x="49" y="31"/>
                    </a:moveTo>
                    <a:cubicBezTo>
                      <a:pt x="38" y="31"/>
                      <a:pt x="38" y="31"/>
                      <a:pt x="38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8"/>
                      <a:pt x="43" y="26"/>
                      <a:pt x="43" y="2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3"/>
                      <a:pt x="39" y="0"/>
                      <a:pt x="3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1" y="3"/>
                      <a:pt x="11" y="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6"/>
                      <a:pt x="13" y="28"/>
                      <a:pt x="15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1"/>
                      <a:pt x="2" y="32"/>
                      <a:pt x="0" y="32"/>
                    </a:cubicBezTo>
                    <a:cubicBezTo>
                      <a:pt x="1" y="33"/>
                      <a:pt x="2" y="33"/>
                      <a:pt x="2" y="33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4" y="33"/>
                      <a:pt x="57" y="36"/>
                      <a:pt x="57" y="40"/>
                    </a:cubicBezTo>
                    <a:cubicBezTo>
                      <a:pt x="57" y="87"/>
                      <a:pt x="57" y="87"/>
                      <a:pt x="57" y="87"/>
                    </a:cubicBezTo>
                    <a:cubicBezTo>
                      <a:pt x="57" y="91"/>
                      <a:pt x="54" y="94"/>
                      <a:pt x="4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55" y="96"/>
                      <a:pt x="59" y="92"/>
                      <a:pt x="59" y="87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35"/>
                      <a:pt x="55" y="31"/>
                      <a:pt x="4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B2A94A09-84AE-7744-A451-D41996302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5250" y="4052888"/>
                <a:ext cx="174625" cy="269875"/>
              </a:xfrm>
              <a:custGeom>
                <a:avLst/>
                <a:gdLst>
                  <a:gd name="T0" fmla="*/ 54 w 64"/>
                  <a:gd name="T1" fmla="*/ 33 h 98"/>
                  <a:gd name="T2" fmla="*/ 46 w 64"/>
                  <a:gd name="T3" fmla="*/ 33 h 98"/>
                  <a:gd name="T4" fmla="*/ 47 w 64"/>
                  <a:gd name="T5" fmla="*/ 32 h 98"/>
                  <a:gd name="T6" fmla="*/ 49 w 64"/>
                  <a:gd name="T7" fmla="*/ 25 h 98"/>
                  <a:gd name="T8" fmla="*/ 49 w 64"/>
                  <a:gd name="T9" fmla="*/ 10 h 98"/>
                  <a:gd name="T10" fmla="*/ 40 w 64"/>
                  <a:gd name="T11" fmla="*/ 0 h 98"/>
                  <a:gd name="T12" fmla="*/ 24 w 64"/>
                  <a:gd name="T13" fmla="*/ 0 h 98"/>
                  <a:gd name="T14" fmla="*/ 14 w 64"/>
                  <a:gd name="T15" fmla="*/ 10 h 98"/>
                  <a:gd name="T16" fmla="*/ 14 w 64"/>
                  <a:gd name="T17" fmla="*/ 25 h 98"/>
                  <a:gd name="T18" fmla="*/ 17 w 64"/>
                  <a:gd name="T19" fmla="*/ 32 h 98"/>
                  <a:gd name="T20" fmla="*/ 18 w 64"/>
                  <a:gd name="T21" fmla="*/ 33 h 98"/>
                  <a:gd name="T22" fmla="*/ 9 w 64"/>
                  <a:gd name="T23" fmla="*/ 33 h 98"/>
                  <a:gd name="T24" fmla="*/ 0 w 64"/>
                  <a:gd name="T25" fmla="*/ 42 h 98"/>
                  <a:gd name="T26" fmla="*/ 0 w 64"/>
                  <a:gd name="T27" fmla="*/ 90 h 98"/>
                  <a:gd name="T28" fmla="*/ 9 w 64"/>
                  <a:gd name="T29" fmla="*/ 98 h 98"/>
                  <a:gd name="T30" fmla="*/ 54 w 64"/>
                  <a:gd name="T31" fmla="*/ 98 h 98"/>
                  <a:gd name="T32" fmla="*/ 64 w 64"/>
                  <a:gd name="T33" fmla="*/ 90 h 98"/>
                  <a:gd name="T34" fmla="*/ 64 w 64"/>
                  <a:gd name="T35" fmla="*/ 42 h 98"/>
                  <a:gd name="T36" fmla="*/ 54 w 64"/>
                  <a:gd name="T37" fmla="*/ 33 h 98"/>
                  <a:gd name="T38" fmla="*/ 16 w 64"/>
                  <a:gd name="T39" fmla="*/ 25 h 98"/>
                  <a:gd name="T40" fmla="*/ 16 w 64"/>
                  <a:gd name="T41" fmla="*/ 10 h 98"/>
                  <a:gd name="T42" fmla="*/ 24 w 64"/>
                  <a:gd name="T43" fmla="*/ 2 h 98"/>
                  <a:gd name="T44" fmla="*/ 40 w 64"/>
                  <a:gd name="T45" fmla="*/ 2 h 98"/>
                  <a:gd name="T46" fmla="*/ 48 w 64"/>
                  <a:gd name="T47" fmla="*/ 10 h 98"/>
                  <a:gd name="T48" fmla="*/ 48 w 64"/>
                  <a:gd name="T49" fmla="*/ 25 h 98"/>
                  <a:gd name="T50" fmla="*/ 40 w 64"/>
                  <a:gd name="T51" fmla="*/ 33 h 98"/>
                  <a:gd name="T52" fmla="*/ 24 w 64"/>
                  <a:gd name="T53" fmla="*/ 33 h 98"/>
                  <a:gd name="T54" fmla="*/ 16 w 64"/>
                  <a:gd name="T55" fmla="*/ 25 h 98"/>
                  <a:gd name="T56" fmla="*/ 62 w 64"/>
                  <a:gd name="T57" fmla="*/ 90 h 98"/>
                  <a:gd name="T58" fmla="*/ 54 w 64"/>
                  <a:gd name="T59" fmla="*/ 96 h 98"/>
                  <a:gd name="T60" fmla="*/ 9 w 64"/>
                  <a:gd name="T61" fmla="*/ 96 h 98"/>
                  <a:gd name="T62" fmla="*/ 1 w 64"/>
                  <a:gd name="T63" fmla="*/ 90 h 98"/>
                  <a:gd name="T64" fmla="*/ 1 w 64"/>
                  <a:gd name="T65" fmla="*/ 42 h 98"/>
                  <a:gd name="T66" fmla="*/ 9 w 64"/>
                  <a:gd name="T67" fmla="*/ 35 h 98"/>
                  <a:gd name="T68" fmla="*/ 30 w 64"/>
                  <a:gd name="T69" fmla="*/ 35 h 98"/>
                  <a:gd name="T70" fmla="*/ 32 w 64"/>
                  <a:gd name="T71" fmla="*/ 40 h 98"/>
                  <a:gd name="T72" fmla="*/ 34 w 64"/>
                  <a:gd name="T73" fmla="*/ 35 h 98"/>
                  <a:gd name="T74" fmla="*/ 54 w 64"/>
                  <a:gd name="T75" fmla="*/ 35 h 98"/>
                  <a:gd name="T76" fmla="*/ 62 w 64"/>
                  <a:gd name="T77" fmla="*/ 42 h 98"/>
                  <a:gd name="T78" fmla="*/ 62 w 64"/>
                  <a:gd name="T79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98">
                    <a:moveTo>
                      <a:pt x="54" y="33"/>
                    </a:move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9" y="30"/>
                      <a:pt x="49" y="28"/>
                      <a:pt x="49" y="25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4"/>
                      <a:pt x="45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0"/>
                      <a:pt x="14" y="4"/>
                      <a:pt x="14" y="10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8"/>
                      <a:pt x="15" y="30"/>
                      <a:pt x="17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4" y="33"/>
                      <a:pt x="0" y="37"/>
                      <a:pt x="0" y="4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4" y="98"/>
                      <a:pt x="9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60" y="98"/>
                      <a:pt x="64" y="94"/>
                      <a:pt x="64" y="90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37"/>
                      <a:pt x="60" y="33"/>
                      <a:pt x="54" y="33"/>
                    </a:cubicBezTo>
                    <a:close/>
                    <a:moveTo>
                      <a:pt x="16" y="25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5"/>
                      <a:pt x="20" y="2"/>
                      <a:pt x="24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4" y="2"/>
                      <a:pt x="48" y="5"/>
                      <a:pt x="48" y="1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30"/>
                      <a:pt x="44" y="33"/>
                      <a:pt x="40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0" y="33"/>
                      <a:pt x="16" y="30"/>
                      <a:pt x="16" y="25"/>
                    </a:cubicBezTo>
                    <a:close/>
                    <a:moveTo>
                      <a:pt x="62" y="90"/>
                    </a:moveTo>
                    <a:cubicBezTo>
                      <a:pt x="62" y="93"/>
                      <a:pt x="59" y="96"/>
                      <a:pt x="54" y="96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5" y="96"/>
                      <a:pt x="1" y="93"/>
                      <a:pt x="1" y="9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5" y="35"/>
                      <a:pt x="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9" y="35"/>
                      <a:pt x="62" y="38"/>
                      <a:pt x="62" y="42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62DA0782-A21E-6B43-A791-1844D864D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688" y="4171950"/>
                <a:ext cx="30162" cy="125413"/>
              </a:xfrm>
              <a:custGeom>
                <a:avLst/>
                <a:gdLst>
                  <a:gd name="T0" fmla="*/ 0 w 19"/>
                  <a:gd name="T1" fmla="*/ 65 h 79"/>
                  <a:gd name="T2" fmla="*/ 10 w 19"/>
                  <a:gd name="T3" fmla="*/ 79 h 79"/>
                  <a:gd name="T4" fmla="*/ 19 w 19"/>
                  <a:gd name="T5" fmla="*/ 65 h 79"/>
                  <a:gd name="T6" fmla="*/ 10 w 19"/>
                  <a:gd name="T7" fmla="*/ 0 h 79"/>
                  <a:gd name="T8" fmla="*/ 0 w 19"/>
                  <a:gd name="T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9">
                    <a:moveTo>
                      <a:pt x="0" y="65"/>
                    </a:moveTo>
                    <a:lnTo>
                      <a:pt x="10" y="79"/>
                    </a:lnTo>
                    <a:lnTo>
                      <a:pt x="19" y="65"/>
                    </a:lnTo>
                    <a:lnTo>
                      <a:pt x="10" y="0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97" name="组合 104">
              <a:extLst>
                <a:ext uri="{FF2B5EF4-FFF2-40B4-BE49-F238E27FC236}">
                  <a16:creationId xmlns:a16="http://schemas.microsoft.com/office/drawing/2014/main" id="{BAA05454-422D-1946-B956-82B4AAAA1E18}"/>
                </a:ext>
              </a:extLst>
            </p:cNvPr>
            <p:cNvGrpSpPr/>
            <p:nvPr/>
          </p:nvGrpSpPr>
          <p:grpSpPr>
            <a:xfrm rot="2700000">
              <a:off x="-972459" y="2991409"/>
              <a:ext cx="4900313" cy="1655528"/>
              <a:chOff x="4548181" y="1401852"/>
              <a:chExt cx="3920398" cy="1324656"/>
            </a:xfrm>
          </p:grpSpPr>
          <p:sp>
            <p:nvSpPr>
              <p:cNvPr id="98" name="TextBox 122">
                <a:extLst>
                  <a:ext uri="{FF2B5EF4-FFF2-40B4-BE49-F238E27FC236}">
                    <a16:creationId xmlns:a16="http://schemas.microsoft.com/office/drawing/2014/main" id="{3CB437E4-0285-8C45-8F44-D98E98D28B82}"/>
                  </a:ext>
                </a:extLst>
              </p:cNvPr>
              <p:cNvSpPr txBox="1"/>
              <p:nvPr/>
            </p:nvSpPr>
            <p:spPr>
              <a:xfrm>
                <a:off x="5591897" y="1689734"/>
                <a:ext cx="2876682" cy="1036774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>
                <a:defPPr>
                  <a:defRPr lang="zh-CN"/>
                </a:defPPr>
                <a:lvl1pPr defTabSz="1219170">
                  <a:spcBef>
                    <a:spcPct val="20000"/>
                  </a:spcBef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Повага до Ідентичності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Активне Слухання;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  <a:r>
                  <a:rPr lang="uk-UA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Безсудження</a:t>
                </a:r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;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Справедливість та Рівність;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Конфіденційність та Приватність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" name="矩形 106">
                <a:extLst>
                  <a:ext uri="{FF2B5EF4-FFF2-40B4-BE49-F238E27FC236}">
                    <a16:creationId xmlns:a16="http://schemas.microsoft.com/office/drawing/2014/main" id="{73286A0A-1C5E-C24D-8A51-4FA3A9790BDD}"/>
                  </a:ext>
                </a:extLst>
              </p:cNvPr>
              <p:cNvSpPr/>
              <p:nvPr/>
            </p:nvSpPr>
            <p:spPr>
              <a:xfrm>
                <a:off x="4548181" y="1401852"/>
                <a:ext cx="3804035" cy="311778"/>
              </a:xfrm>
              <a:prstGeom prst="rect">
                <a:avLst/>
              </a:prstGeom>
            </p:spPr>
            <p:txBody>
              <a:bodyPr vert="horz" wrap="square" lIns="111567" tIns="55783" rIns="111567" bIns="55783" rtlCol="0">
                <a:spAutoFit/>
              </a:bodyPr>
              <a:lstStyle/>
              <a:p>
                <a:pPr algn="r"/>
                <a:r>
                  <a:rPr lang="uk-UA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Відмова від Підтискання та Судження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0" name="直接连接符 107">
                <a:extLst>
                  <a:ext uri="{FF2B5EF4-FFF2-40B4-BE49-F238E27FC236}">
                    <a16:creationId xmlns:a16="http://schemas.microsoft.com/office/drawing/2014/main" id="{05EFA2BB-FEEE-2444-91F2-A765D2D77C70}"/>
                  </a:ext>
                </a:extLst>
              </p:cNvPr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任意多边形 108">
              <a:extLst>
                <a:ext uri="{FF2B5EF4-FFF2-40B4-BE49-F238E27FC236}">
                  <a16:creationId xmlns:a16="http://schemas.microsoft.com/office/drawing/2014/main" id="{87CAA1BA-83E6-7D40-BE34-419DC8C8AD6A}"/>
                </a:ext>
              </a:extLst>
            </p:cNvPr>
            <p:cNvSpPr/>
            <p:nvPr/>
          </p:nvSpPr>
          <p:spPr>
            <a:xfrm>
              <a:off x="3330136" y="3552987"/>
              <a:ext cx="1815823" cy="1803681"/>
            </a:xfrm>
            <a:custGeom>
              <a:avLst/>
              <a:gdLst>
                <a:gd name="connsiteX0" fmla="*/ 1748790 w 1748790"/>
                <a:gd name="connsiteY0" fmla="*/ 0 h 1748790"/>
                <a:gd name="connsiteX1" fmla="*/ 0 w 1748790"/>
                <a:gd name="connsiteY1" fmla="*/ 1748790 h 174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8790" h="1748790">
                  <a:moveTo>
                    <a:pt x="1748790" y="0"/>
                  </a:moveTo>
                  <a:lnTo>
                    <a:pt x="0" y="174879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AA27F3-050A-480B-AE5C-CB075E3D087F}"/>
              </a:ext>
            </a:extLst>
          </p:cNvPr>
          <p:cNvGrpSpPr/>
          <p:nvPr/>
        </p:nvGrpSpPr>
        <p:grpSpPr>
          <a:xfrm>
            <a:off x="5484573" y="805095"/>
            <a:ext cx="6031909" cy="4511489"/>
            <a:chOff x="5484573" y="805095"/>
            <a:chExt cx="6031909" cy="4511489"/>
          </a:xfrm>
        </p:grpSpPr>
        <p:grpSp>
          <p:nvGrpSpPr>
            <p:cNvPr id="72" name="组合 52">
              <a:extLst>
                <a:ext uri="{FF2B5EF4-FFF2-40B4-BE49-F238E27FC236}">
                  <a16:creationId xmlns:a16="http://schemas.microsoft.com/office/drawing/2014/main" id="{B88FB5A1-CF00-6549-8A63-F8DA0F4A3C43}"/>
                </a:ext>
              </a:extLst>
            </p:cNvPr>
            <p:cNvGrpSpPr/>
            <p:nvPr/>
          </p:nvGrpSpPr>
          <p:grpSpPr>
            <a:xfrm>
              <a:off x="5484573" y="1901983"/>
              <a:ext cx="2065376" cy="2065653"/>
              <a:chOff x="3847918" y="2361884"/>
              <a:chExt cx="1652588" cy="1652587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49B92DD6-3A35-474A-8C02-2039D7ED2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918" y="2361884"/>
                <a:ext cx="1652588" cy="1652587"/>
              </a:xfrm>
              <a:custGeom>
                <a:avLst/>
                <a:gdLst>
                  <a:gd name="T0" fmla="*/ 0 w 612"/>
                  <a:gd name="T1" fmla="*/ 480 h 612"/>
                  <a:gd name="T2" fmla="*/ 76 w 612"/>
                  <a:gd name="T3" fmla="*/ 404 h 612"/>
                  <a:gd name="T4" fmla="*/ 404 w 612"/>
                  <a:gd name="T5" fmla="*/ 404 h 612"/>
                  <a:gd name="T6" fmla="*/ 404 w 612"/>
                  <a:gd name="T7" fmla="*/ 76 h 612"/>
                  <a:gd name="T8" fmla="*/ 480 w 612"/>
                  <a:gd name="T9" fmla="*/ 0 h 612"/>
                  <a:gd name="T10" fmla="*/ 480 w 612"/>
                  <a:gd name="T11" fmla="*/ 480 h 612"/>
                  <a:gd name="T12" fmla="*/ 0 w 612"/>
                  <a:gd name="T13" fmla="*/ 48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2" h="612">
                    <a:moveTo>
                      <a:pt x="0" y="480"/>
                    </a:moveTo>
                    <a:cubicBezTo>
                      <a:pt x="76" y="404"/>
                      <a:pt x="76" y="404"/>
                      <a:pt x="76" y="404"/>
                    </a:cubicBezTo>
                    <a:cubicBezTo>
                      <a:pt x="166" y="495"/>
                      <a:pt x="314" y="495"/>
                      <a:pt x="404" y="404"/>
                    </a:cubicBezTo>
                    <a:cubicBezTo>
                      <a:pt x="495" y="314"/>
                      <a:pt x="495" y="166"/>
                      <a:pt x="404" y="76"/>
                    </a:cubicBezTo>
                    <a:cubicBezTo>
                      <a:pt x="480" y="0"/>
                      <a:pt x="480" y="0"/>
                      <a:pt x="480" y="0"/>
                    </a:cubicBezTo>
                    <a:cubicBezTo>
                      <a:pt x="612" y="132"/>
                      <a:pt x="612" y="348"/>
                      <a:pt x="480" y="480"/>
                    </a:cubicBezTo>
                    <a:cubicBezTo>
                      <a:pt x="348" y="612"/>
                      <a:pt x="133" y="612"/>
                      <a:pt x="0" y="4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74" name="TextBox 147">
                <a:extLst>
                  <a:ext uri="{FF2B5EF4-FFF2-40B4-BE49-F238E27FC236}">
                    <a16:creationId xmlns:a16="http://schemas.microsoft.com/office/drawing/2014/main" id="{9F7A1CE9-25D7-9A44-B20F-9FF9C53674AC}"/>
                  </a:ext>
                </a:extLst>
              </p:cNvPr>
              <p:cNvSpPr txBox="1"/>
              <p:nvPr/>
            </p:nvSpPr>
            <p:spPr>
              <a:xfrm>
                <a:off x="5056570" y="2613663"/>
                <a:ext cx="292696" cy="369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399" dirty="0">
                    <a:solidFill>
                      <a:schemeClr val="bg1">
                        <a:lumMod val="9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102" name="组合 109">
              <a:extLst>
                <a:ext uri="{FF2B5EF4-FFF2-40B4-BE49-F238E27FC236}">
                  <a16:creationId xmlns:a16="http://schemas.microsoft.com/office/drawing/2014/main" id="{04463E4C-6947-1443-BFB5-3B4753B4CF37}"/>
                </a:ext>
              </a:extLst>
            </p:cNvPr>
            <p:cNvGrpSpPr/>
            <p:nvPr/>
          </p:nvGrpSpPr>
          <p:grpSpPr>
            <a:xfrm rot="2700000">
              <a:off x="8260858" y="2060961"/>
              <a:ext cx="4511489" cy="1999758"/>
              <a:chOff x="6428787" y="1079667"/>
              <a:chExt cx="3609330" cy="1600086"/>
            </a:xfrm>
          </p:grpSpPr>
          <p:sp>
            <p:nvSpPr>
              <p:cNvPr id="103" name="TextBox 106">
                <a:extLst>
                  <a:ext uri="{FF2B5EF4-FFF2-40B4-BE49-F238E27FC236}">
                    <a16:creationId xmlns:a16="http://schemas.microsoft.com/office/drawing/2014/main" id="{4EA90AB1-23B6-8F4E-80EB-169A42B6BCED}"/>
                  </a:ext>
                </a:extLst>
              </p:cNvPr>
              <p:cNvSpPr txBox="1"/>
              <p:nvPr/>
            </p:nvSpPr>
            <p:spPr>
              <a:xfrm>
                <a:off x="6428787" y="1436118"/>
                <a:ext cx="3609330" cy="1243635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>
                <a:defPPr>
                  <a:defRPr lang="zh-CN"/>
                </a:defPPr>
                <a:lvl1pPr defTabSz="1219170">
                  <a:spcBef>
                    <a:spcPct val="20000"/>
                  </a:spcBef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Пояснення Політики Конфіденційності</a:t>
                </a:r>
              </a:p>
              <a:p>
                <a:r>
                  <a:rPr lang="uk-UA" sz="1400" dirty="0">
                    <a:solidFill>
                      <a:schemeClr val="bg1">
                        <a:lumMod val="50000"/>
                      </a:schemeClr>
                    </a:solidFill>
                  </a:rPr>
                  <a:t>- Отримання Інформованої Згоди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Специфіка Конфіденційності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Обмеження Розкриття Інформації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Забезпечення Безпеки Інформації</a:t>
                </a:r>
              </a:p>
              <a:p>
                <a:r>
                  <a:rPr lang="uk-UA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- Обіцянка Дотримання Конфіденційності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" name="矩形 111">
                <a:extLst>
                  <a:ext uri="{FF2B5EF4-FFF2-40B4-BE49-F238E27FC236}">
                    <a16:creationId xmlns:a16="http://schemas.microsoft.com/office/drawing/2014/main" id="{B60F756F-3602-E44C-9F31-9BCF8AA9DE26}"/>
                  </a:ext>
                </a:extLst>
              </p:cNvPr>
              <p:cNvSpPr/>
              <p:nvPr/>
            </p:nvSpPr>
            <p:spPr>
              <a:xfrm>
                <a:off x="6429229" y="1079667"/>
                <a:ext cx="2959680" cy="311778"/>
              </a:xfrm>
              <a:prstGeom prst="rect">
                <a:avLst/>
              </a:prstGeom>
            </p:spPr>
            <p:txBody>
              <a:bodyPr vert="horz" wrap="square" lIns="111567" tIns="55783" rIns="111567" bIns="55783" rtlCol="0">
                <a:spAutoFit/>
              </a:bodyPr>
              <a:lstStyle/>
              <a:p>
                <a:r>
                  <a:rPr lang="uk-UA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Чіткість щодо конфіденційності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5" name="直接连接符 112">
                <a:extLst>
                  <a:ext uri="{FF2B5EF4-FFF2-40B4-BE49-F238E27FC236}">
                    <a16:creationId xmlns:a16="http://schemas.microsoft.com/office/drawing/2014/main" id="{FB515C4B-AA06-DE4D-8233-FE1DBE98CEF7}"/>
                  </a:ext>
                </a:extLst>
              </p:cNvPr>
              <p:cNvCxnSpPr/>
              <p:nvPr/>
            </p:nvCxnSpPr>
            <p:spPr>
              <a:xfrm>
                <a:off x="6444521" y="1390543"/>
                <a:ext cx="187579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任意多边形 113">
              <a:extLst>
                <a:ext uri="{FF2B5EF4-FFF2-40B4-BE49-F238E27FC236}">
                  <a16:creationId xmlns:a16="http://schemas.microsoft.com/office/drawing/2014/main" id="{57E760DC-48EC-7242-887F-E88D6942F220}"/>
                </a:ext>
              </a:extLst>
            </p:cNvPr>
            <p:cNvSpPr/>
            <p:nvPr/>
          </p:nvSpPr>
          <p:spPr>
            <a:xfrm>
              <a:off x="7213557" y="1022283"/>
              <a:ext cx="2139877" cy="2045958"/>
            </a:xfrm>
            <a:custGeom>
              <a:avLst/>
              <a:gdLst>
                <a:gd name="connsiteX0" fmla="*/ 0 w 1306285"/>
                <a:gd name="connsiteY0" fmla="*/ 1320800 h 1320800"/>
                <a:gd name="connsiteX1" fmla="*/ 43542 w 1306285"/>
                <a:gd name="connsiteY1" fmla="*/ 1277257 h 1320800"/>
                <a:gd name="connsiteX2" fmla="*/ 1306285 w 1306285"/>
                <a:gd name="connsiteY2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5" h="1320800">
                  <a:moveTo>
                    <a:pt x="0" y="1320800"/>
                  </a:moveTo>
                  <a:lnTo>
                    <a:pt x="43542" y="1277257"/>
                  </a:lnTo>
                  <a:lnTo>
                    <a:pt x="1306285" y="0"/>
                  </a:lnTo>
                </a:path>
              </a:pathLst>
            </a:custGeom>
            <a:solidFill>
              <a:srgbClr val="261F1C"/>
            </a:solidFill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07" name="组合 114">
              <a:extLst>
                <a:ext uri="{FF2B5EF4-FFF2-40B4-BE49-F238E27FC236}">
                  <a16:creationId xmlns:a16="http://schemas.microsoft.com/office/drawing/2014/main" id="{21EB0087-295F-DC46-BBF3-01548D98B192}"/>
                </a:ext>
              </a:extLst>
            </p:cNvPr>
            <p:cNvGrpSpPr/>
            <p:nvPr/>
          </p:nvGrpSpPr>
          <p:grpSpPr>
            <a:xfrm>
              <a:off x="8130082" y="1175987"/>
              <a:ext cx="509896" cy="400828"/>
              <a:chOff x="5297488" y="2511425"/>
              <a:chExt cx="407988" cy="32067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99BEF26B-D0A3-9F4E-9028-5D3F51D0E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8" y="2511425"/>
                <a:ext cx="322263" cy="239713"/>
              </a:xfrm>
              <a:custGeom>
                <a:avLst/>
                <a:gdLst>
                  <a:gd name="T0" fmla="*/ 15 w 131"/>
                  <a:gd name="T1" fmla="*/ 92 h 97"/>
                  <a:gd name="T2" fmla="*/ 6 w 131"/>
                  <a:gd name="T3" fmla="*/ 83 h 97"/>
                  <a:gd name="T4" fmla="*/ 6 w 131"/>
                  <a:gd name="T5" fmla="*/ 15 h 97"/>
                  <a:gd name="T6" fmla="*/ 15 w 131"/>
                  <a:gd name="T7" fmla="*/ 6 h 97"/>
                  <a:gd name="T8" fmla="*/ 117 w 131"/>
                  <a:gd name="T9" fmla="*/ 6 h 97"/>
                  <a:gd name="T10" fmla="*/ 126 w 131"/>
                  <a:gd name="T11" fmla="*/ 15 h 97"/>
                  <a:gd name="T12" fmla="*/ 126 w 131"/>
                  <a:gd name="T13" fmla="*/ 23 h 97"/>
                  <a:gd name="T14" fmla="*/ 131 w 131"/>
                  <a:gd name="T15" fmla="*/ 23 h 97"/>
                  <a:gd name="T16" fmla="*/ 131 w 131"/>
                  <a:gd name="T17" fmla="*/ 15 h 97"/>
                  <a:gd name="T18" fmla="*/ 117 w 131"/>
                  <a:gd name="T19" fmla="*/ 0 h 97"/>
                  <a:gd name="T20" fmla="*/ 15 w 131"/>
                  <a:gd name="T21" fmla="*/ 0 h 97"/>
                  <a:gd name="T22" fmla="*/ 0 w 131"/>
                  <a:gd name="T23" fmla="*/ 15 h 97"/>
                  <a:gd name="T24" fmla="*/ 0 w 131"/>
                  <a:gd name="T25" fmla="*/ 83 h 97"/>
                  <a:gd name="T26" fmla="*/ 15 w 131"/>
                  <a:gd name="T27" fmla="*/ 97 h 97"/>
                  <a:gd name="T28" fmla="*/ 97 w 131"/>
                  <a:gd name="T29" fmla="*/ 97 h 97"/>
                  <a:gd name="T30" fmla="*/ 97 w 131"/>
                  <a:gd name="T31" fmla="*/ 92 h 97"/>
                  <a:gd name="T32" fmla="*/ 15 w 131"/>
                  <a:gd name="T33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97">
                    <a:moveTo>
                      <a:pt x="15" y="92"/>
                    </a:moveTo>
                    <a:cubicBezTo>
                      <a:pt x="10" y="92"/>
                      <a:pt x="6" y="88"/>
                      <a:pt x="6" y="8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0"/>
                      <a:pt x="10" y="6"/>
                      <a:pt x="15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22" y="6"/>
                      <a:pt x="126" y="10"/>
                      <a:pt x="126" y="15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7"/>
                      <a:pt x="125" y="0"/>
                      <a:pt x="1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1"/>
                      <a:pt x="7" y="97"/>
                      <a:pt x="15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7" y="92"/>
                      <a:pt x="97" y="92"/>
                      <a:pt x="97" y="92"/>
                    </a:cubicBezTo>
                    <a:lnTo>
                      <a:pt x="1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09" name="Freeform 35">
                <a:extLst>
                  <a:ext uri="{FF2B5EF4-FFF2-40B4-BE49-F238E27FC236}">
                    <a16:creationId xmlns:a16="http://schemas.microsoft.com/office/drawing/2014/main" id="{91F3335C-1D0A-1843-B1BA-67223DBD2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963" y="2663825"/>
                <a:ext cx="163513" cy="168275"/>
              </a:xfrm>
              <a:custGeom>
                <a:avLst/>
                <a:gdLst>
                  <a:gd name="T0" fmla="*/ 58 w 67"/>
                  <a:gd name="T1" fmla="*/ 0 h 68"/>
                  <a:gd name="T2" fmla="*/ 46 w 67"/>
                  <a:gd name="T3" fmla="*/ 0 h 68"/>
                  <a:gd name="T4" fmla="*/ 37 w 67"/>
                  <a:gd name="T5" fmla="*/ 37 h 68"/>
                  <a:gd name="T6" fmla="*/ 33 w 67"/>
                  <a:gd name="T7" fmla="*/ 8 h 68"/>
                  <a:gd name="T8" fmla="*/ 29 w 67"/>
                  <a:gd name="T9" fmla="*/ 37 h 68"/>
                  <a:gd name="T10" fmla="*/ 21 w 67"/>
                  <a:gd name="T11" fmla="*/ 0 h 68"/>
                  <a:gd name="T12" fmla="*/ 9 w 67"/>
                  <a:gd name="T13" fmla="*/ 0 h 68"/>
                  <a:gd name="T14" fmla="*/ 0 w 67"/>
                  <a:gd name="T15" fmla="*/ 8 h 68"/>
                  <a:gd name="T16" fmla="*/ 0 w 67"/>
                  <a:gd name="T17" fmla="*/ 60 h 68"/>
                  <a:gd name="T18" fmla="*/ 9 w 67"/>
                  <a:gd name="T19" fmla="*/ 68 h 68"/>
                  <a:gd name="T20" fmla="*/ 58 w 67"/>
                  <a:gd name="T21" fmla="*/ 68 h 68"/>
                  <a:gd name="T22" fmla="*/ 67 w 67"/>
                  <a:gd name="T23" fmla="*/ 60 h 68"/>
                  <a:gd name="T24" fmla="*/ 67 w 67"/>
                  <a:gd name="T25" fmla="*/ 8 h 68"/>
                  <a:gd name="T26" fmla="*/ 58 w 6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68">
                    <a:moveTo>
                      <a:pt x="5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4" y="68"/>
                      <a:pt x="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63" y="68"/>
                      <a:pt x="67" y="65"/>
                      <a:pt x="67" y="60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4"/>
                      <a:pt x="63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10" name="Freeform 36">
                <a:extLst>
                  <a:ext uri="{FF2B5EF4-FFF2-40B4-BE49-F238E27FC236}">
                    <a16:creationId xmlns:a16="http://schemas.microsoft.com/office/drawing/2014/main" id="{F1409E6F-A82C-B049-B406-6B79AD8B2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573338"/>
                <a:ext cx="87313" cy="103188"/>
              </a:xfrm>
              <a:custGeom>
                <a:avLst/>
                <a:gdLst>
                  <a:gd name="T0" fmla="*/ 9 w 35"/>
                  <a:gd name="T1" fmla="*/ 35 h 42"/>
                  <a:gd name="T2" fmla="*/ 9 w 35"/>
                  <a:gd name="T3" fmla="*/ 36 h 42"/>
                  <a:gd name="T4" fmla="*/ 15 w 35"/>
                  <a:gd name="T5" fmla="*/ 36 h 42"/>
                  <a:gd name="T6" fmla="*/ 17 w 35"/>
                  <a:gd name="T7" fmla="*/ 42 h 42"/>
                  <a:gd name="T8" fmla="*/ 20 w 35"/>
                  <a:gd name="T9" fmla="*/ 36 h 42"/>
                  <a:gd name="T10" fmla="*/ 26 w 35"/>
                  <a:gd name="T11" fmla="*/ 36 h 42"/>
                  <a:gd name="T12" fmla="*/ 26 w 35"/>
                  <a:gd name="T13" fmla="*/ 35 h 42"/>
                  <a:gd name="T14" fmla="*/ 35 w 35"/>
                  <a:gd name="T15" fmla="*/ 26 h 42"/>
                  <a:gd name="T16" fmla="*/ 35 w 35"/>
                  <a:gd name="T17" fmla="*/ 9 h 42"/>
                  <a:gd name="T18" fmla="*/ 26 w 35"/>
                  <a:gd name="T19" fmla="*/ 0 h 42"/>
                  <a:gd name="T20" fmla="*/ 9 w 35"/>
                  <a:gd name="T21" fmla="*/ 0 h 42"/>
                  <a:gd name="T22" fmla="*/ 0 w 35"/>
                  <a:gd name="T23" fmla="*/ 9 h 42"/>
                  <a:gd name="T24" fmla="*/ 0 w 35"/>
                  <a:gd name="T25" fmla="*/ 26 h 42"/>
                  <a:gd name="T26" fmla="*/ 9 w 35"/>
                  <a:gd name="T2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2">
                    <a:moveTo>
                      <a:pt x="9" y="35"/>
                    </a:moveTo>
                    <a:cubicBezTo>
                      <a:pt x="9" y="36"/>
                      <a:pt x="9" y="36"/>
                      <a:pt x="9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31" y="35"/>
                      <a:pt x="35" y="31"/>
                      <a:pt x="35" y="2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1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1"/>
                      <a:pt x="4" y="35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132C9DFC-6F47-A647-AEA1-76C038B92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2605088"/>
                <a:ext cx="203200" cy="109538"/>
              </a:xfrm>
              <a:custGeom>
                <a:avLst/>
                <a:gdLst>
                  <a:gd name="T0" fmla="*/ 116 w 128"/>
                  <a:gd name="T1" fmla="*/ 9 h 69"/>
                  <a:gd name="T2" fmla="*/ 91 w 128"/>
                  <a:gd name="T3" fmla="*/ 34 h 69"/>
                  <a:gd name="T4" fmla="*/ 79 w 128"/>
                  <a:gd name="T5" fmla="*/ 20 h 69"/>
                  <a:gd name="T6" fmla="*/ 38 w 128"/>
                  <a:gd name="T7" fmla="*/ 59 h 69"/>
                  <a:gd name="T8" fmla="*/ 15 w 128"/>
                  <a:gd name="T9" fmla="*/ 50 h 69"/>
                  <a:gd name="T10" fmla="*/ 0 w 128"/>
                  <a:gd name="T11" fmla="*/ 65 h 69"/>
                  <a:gd name="T12" fmla="*/ 3 w 128"/>
                  <a:gd name="T13" fmla="*/ 69 h 69"/>
                  <a:gd name="T14" fmla="*/ 17 w 128"/>
                  <a:gd name="T15" fmla="*/ 55 h 69"/>
                  <a:gd name="T16" fmla="*/ 40 w 128"/>
                  <a:gd name="T17" fmla="*/ 64 h 69"/>
                  <a:gd name="T18" fmla="*/ 79 w 128"/>
                  <a:gd name="T19" fmla="*/ 26 h 69"/>
                  <a:gd name="T20" fmla="*/ 91 w 128"/>
                  <a:gd name="T21" fmla="*/ 40 h 69"/>
                  <a:gd name="T22" fmla="*/ 119 w 128"/>
                  <a:gd name="T23" fmla="*/ 12 h 69"/>
                  <a:gd name="T24" fmla="*/ 124 w 128"/>
                  <a:gd name="T25" fmla="*/ 17 h 69"/>
                  <a:gd name="T26" fmla="*/ 128 w 128"/>
                  <a:gd name="T27" fmla="*/ 0 h 69"/>
                  <a:gd name="T28" fmla="*/ 111 w 128"/>
                  <a:gd name="T29" fmla="*/ 5 h 69"/>
                  <a:gd name="T30" fmla="*/ 116 w 128"/>
                  <a:gd name="T31" fmla="*/ 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69">
                    <a:moveTo>
                      <a:pt x="116" y="9"/>
                    </a:moveTo>
                    <a:lnTo>
                      <a:pt x="91" y="34"/>
                    </a:lnTo>
                    <a:lnTo>
                      <a:pt x="79" y="20"/>
                    </a:lnTo>
                    <a:lnTo>
                      <a:pt x="38" y="59"/>
                    </a:lnTo>
                    <a:lnTo>
                      <a:pt x="15" y="50"/>
                    </a:lnTo>
                    <a:lnTo>
                      <a:pt x="0" y="65"/>
                    </a:lnTo>
                    <a:lnTo>
                      <a:pt x="3" y="69"/>
                    </a:lnTo>
                    <a:lnTo>
                      <a:pt x="17" y="55"/>
                    </a:lnTo>
                    <a:lnTo>
                      <a:pt x="40" y="64"/>
                    </a:lnTo>
                    <a:lnTo>
                      <a:pt x="79" y="26"/>
                    </a:lnTo>
                    <a:lnTo>
                      <a:pt x="91" y="40"/>
                    </a:lnTo>
                    <a:lnTo>
                      <a:pt x="119" y="12"/>
                    </a:lnTo>
                    <a:lnTo>
                      <a:pt x="124" y="17"/>
                    </a:lnTo>
                    <a:lnTo>
                      <a:pt x="128" y="0"/>
                    </a:lnTo>
                    <a:lnTo>
                      <a:pt x="111" y="5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2E6529F-BCEF-49A9-98B0-8C26EFB390D0}"/>
              </a:ext>
            </a:extLst>
          </p:cNvPr>
          <p:cNvSpPr txBox="1"/>
          <p:nvPr/>
        </p:nvSpPr>
        <p:spPr>
          <a:xfrm>
            <a:off x="3533834" y="722455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забезпечити Конфіденційність і Довіру від клієнтів:</a:t>
            </a:r>
            <a:endParaRPr lang="uk-UA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3B8F0B-BBE1-42BC-9C82-E80CB118663A}"/>
              </a:ext>
            </a:extLst>
          </p:cNvPr>
          <p:cNvGrpSpPr/>
          <p:nvPr/>
        </p:nvGrpSpPr>
        <p:grpSpPr>
          <a:xfrm>
            <a:off x="4497803" y="4288753"/>
            <a:ext cx="2622950" cy="1349942"/>
            <a:chOff x="4497803" y="4288753"/>
            <a:chExt cx="2622950" cy="134994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A5B149B-3C37-48B1-A527-B315BE8CA8F2}"/>
                </a:ext>
              </a:extLst>
            </p:cNvPr>
            <p:cNvGrpSpPr/>
            <p:nvPr/>
          </p:nvGrpSpPr>
          <p:grpSpPr>
            <a:xfrm>
              <a:off x="4497803" y="4288753"/>
              <a:ext cx="2622950" cy="1349942"/>
              <a:chOff x="4497803" y="4288753"/>
              <a:chExt cx="2622950" cy="1349942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F9A4EB4A-15B7-46E7-9B65-589BD650E8FD}"/>
                  </a:ext>
                </a:extLst>
              </p:cNvPr>
              <p:cNvGrpSpPr/>
              <p:nvPr/>
            </p:nvGrpSpPr>
            <p:grpSpPr>
              <a:xfrm>
                <a:off x="4497803" y="4288753"/>
                <a:ext cx="914400" cy="461537"/>
                <a:chOff x="4497803" y="4288753"/>
                <a:chExt cx="914400" cy="461537"/>
              </a:xfrm>
            </p:grpSpPr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B850833A-5E3A-4F81-B63E-F538A8D09788}"/>
                    </a:ext>
                  </a:extLst>
                </p:cNvPr>
                <p:cNvSpPr/>
                <p:nvPr/>
              </p:nvSpPr>
              <p:spPr>
                <a:xfrm rot="18234450">
                  <a:off x="4783699" y="4050219"/>
                  <a:ext cx="342608" cy="9144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13" name="TextBox 150">
                  <a:extLst>
                    <a:ext uri="{FF2B5EF4-FFF2-40B4-BE49-F238E27FC236}">
                      <a16:creationId xmlns:a16="http://schemas.microsoft.com/office/drawing/2014/main" id="{FD2EADB4-B8EC-4133-A595-5E5A5E85C46E}"/>
                    </a:ext>
                  </a:extLst>
                </p:cNvPr>
                <p:cNvSpPr txBox="1"/>
                <p:nvPr/>
              </p:nvSpPr>
              <p:spPr>
                <a:xfrm>
                  <a:off x="4708781" y="4288753"/>
                  <a:ext cx="492443" cy="461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k-UA" altLang="zh-CN" sz="2399" dirty="0">
                      <a:solidFill>
                        <a:schemeClr val="bg1">
                          <a:lumMod val="95000"/>
                        </a:schemeClr>
                      </a:solidFill>
                      <a:latin typeface="华文新魏" panose="02010800040101010101" pitchFamily="2" charset="-122"/>
                      <a:ea typeface="华文新魏" panose="02010800040101010101" pitchFamily="2" charset="-122"/>
                    </a:rPr>
                    <a:t>Е</a:t>
                  </a:r>
                  <a:endParaRPr lang="zh-CN" altLang="en-US" sz="2399" dirty="0">
                    <a:solidFill>
                      <a:schemeClr val="bg1">
                        <a:lumMod val="9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endParaRPr>
                </a:p>
              </p:txBody>
            </p:sp>
          </p:grpSp>
          <p:sp>
            <p:nvSpPr>
              <p:cNvPr id="114" name="Freeform 25">
                <a:extLst>
                  <a:ext uri="{FF2B5EF4-FFF2-40B4-BE49-F238E27FC236}">
                    <a16:creationId xmlns:a16="http://schemas.microsoft.com/office/drawing/2014/main" id="{EE88D97C-7317-4D14-8741-A17B0F07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391" y="5018274"/>
                <a:ext cx="366362" cy="620421"/>
              </a:xfrm>
              <a:custGeom>
                <a:avLst/>
                <a:gdLst>
                  <a:gd name="T0" fmla="*/ 49 w 59"/>
                  <a:gd name="T1" fmla="*/ 31 h 96"/>
                  <a:gd name="T2" fmla="*/ 38 w 59"/>
                  <a:gd name="T3" fmla="*/ 31 h 96"/>
                  <a:gd name="T4" fmla="*/ 40 w 59"/>
                  <a:gd name="T5" fmla="*/ 30 h 96"/>
                  <a:gd name="T6" fmla="*/ 43 w 59"/>
                  <a:gd name="T7" fmla="*/ 23 h 96"/>
                  <a:gd name="T8" fmla="*/ 43 w 59"/>
                  <a:gd name="T9" fmla="*/ 8 h 96"/>
                  <a:gd name="T10" fmla="*/ 35 w 59"/>
                  <a:gd name="T11" fmla="*/ 0 h 96"/>
                  <a:gd name="T12" fmla="*/ 19 w 59"/>
                  <a:gd name="T13" fmla="*/ 0 h 96"/>
                  <a:gd name="T14" fmla="*/ 11 w 59"/>
                  <a:gd name="T15" fmla="*/ 8 h 96"/>
                  <a:gd name="T16" fmla="*/ 11 w 59"/>
                  <a:gd name="T17" fmla="*/ 23 h 96"/>
                  <a:gd name="T18" fmla="*/ 15 w 59"/>
                  <a:gd name="T19" fmla="*/ 30 h 96"/>
                  <a:gd name="T20" fmla="*/ 17 w 59"/>
                  <a:gd name="T21" fmla="*/ 31 h 96"/>
                  <a:gd name="T22" fmla="*/ 5 w 59"/>
                  <a:gd name="T23" fmla="*/ 31 h 96"/>
                  <a:gd name="T24" fmla="*/ 0 w 59"/>
                  <a:gd name="T25" fmla="*/ 32 h 96"/>
                  <a:gd name="T26" fmla="*/ 2 w 59"/>
                  <a:gd name="T27" fmla="*/ 33 h 96"/>
                  <a:gd name="T28" fmla="*/ 5 w 59"/>
                  <a:gd name="T29" fmla="*/ 33 h 96"/>
                  <a:gd name="T30" fmla="*/ 25 w 59"/>
                  <a:gd name="T31" fmla="*/ 33 h 96"/>
                  <a:gd name="T32" fmla="*/ 27 w 59"/>
                  <a:gd name="T33" fmla="*/ 38 h 96"/>
                  <a:gd name="T34" fmla="*/ 29 w 59"/>
                  <a:gd name="T35" fmla="*/ 33 h 96"/>
                  <a:gd name="T36" fmla="*/ 49 w 59"/>
                  <a:gd name="T37" fmla="*/ 33 h 96"/>
                  <a:gd name="T38" fmla="*/ 57 w 59"/>
                  <a:gd name="T39" fmla="*/ 40 h 96"/>
                  <a:gd name="T40" fmla="*/ 57 w 59"/>
                  <a:gd name="T41" fmla="*/ 87 h 96"/>
                  <a:gd name="T42" fmla="*/ 49 w 59"/>
                  <a:gd name="T43" fmla="*/ 94 h 96"/>
                  <a:gd name="T44" fmla="*/ 22 w 59"/>
                  <a:gd name="T45" fmla="*/ 94 h 96"/>
                  <a:gd name="T46" fmla="*/ 22 w 59"/>
                  <a:gd name="T47" fmla="*/ 96 h 96"/>
                  <a:gd name="T48" fmla="*/ 49 w 59"/>
                  <a:gd name="T49" fmla="*/ 96 h 96"/>
                  <a:gd name="T50" fmla="*/ 59 w 59"/>
                  <a:gd name="T51" fmla="*/ 87 h 96"/>
                  <a:gd name="T52" fmla="*/ 59 w 59"/>
                  <a:gd name="T53" fmla="*/ 40 h 96"/>
                  <a:gd name="T54" fmla="*/ 49 w 59"/>
                  <a:gd name="T55" fmla="*/ 3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96">
                    <a:moveTo>
                      <a:pt x="49" y="31"/>
                    </a:moveTo>
                    <a:cubicBezTo>
                      <a:pt x="38" y="31"/>
                      <a:pt x="38" y="31"/>
                      <a:pt x="38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8"/>
                      <a:pt x="43" y="26"/>
                      <a:pt x="43" y="2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3"/>
                      <a:pt x="39" y="0"/>
                      <a:pt x="3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1" y="3"/>
                      <a:pt x="11" y="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6"/>
                      <a:pt x="13" y="28"/>
                      <a:pt x="15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1"/>
                      <a:pt x="2" y="32"/>
                      <a:pt x="0" y="32"/>
                    </a:cubicBezTo>
                    <a:cubicBezTo>
                      <a:pt x="1" y="33"/>
                      <a:pt x="2" y="33"/>
                      <a:pt x="2" y="33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4" y="33"/>
                      <a:pt x="57" y="36"/>
                      <a:pt x="57" y="40"/>
                    </a:cubicBezTo>
                    <a:cubicBezTo>
                      <a:pt x="57" y="87"/>
                      <a:pt x="57" y="87"/>
                      <a:pt x="57" y="87"/>
                    </a:cubicBezTo>
                    <a:cubicBezTo>
                      <a:pt x="57" y="91"/>
                      <a:pt x="54" y="94"/>
                      <a:pt x="4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55" y="96"/>
                      <a:pt x="59" y="92"/>
                      <a:pt x="59" y="87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35"/>
                      <a:pt x="55" y="31"/>
                      <a:pt x="49" y="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solidFill>
                    <a:srgbClr val="261F1C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115" name="任意多边形 96">
              <a:extLst>
                <a:ext uri="{FF2B5EF4-FFF2-40B4-BE49-F238E27FC236}">
                  <a16:creationId xmlns:a16="http://schemas.microsoft.com/office/drawing/2014/main" id="{7C874492-AAEB-4AAC-B309-FB6413B12786}"/>
                </a:ext>
              </a:extLst>
            </p:cNvPr>
            <p:cNvSpPr/>
            <p:nvPr/>
          </p:nvSpPr>
          <p:spPr>
            <a:xfrm>
              <a:off x="4541078" y="4705912"/>
              <a:ext cx="604881" cy="588615"/>
            </a:xfrm>
            <a:custGeom>
              <a:avLst/>
              <a:gdLst>
                <a:gd name="connsiteX0" fmla="*/ 914400 w 914400"/>
                <a:gd name="connsiteY0" fmla="*/ 0 h 914400"/>
                <a:gd name="connsiteX1" fmla="*/ 0 w 914400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914400"/>
                  </a:lnTo>
                </a:path>
              </a:pathLst>
            </a:custGeom>
            <a:noFill/>
            <a:ln w="12700">
              <a:solidFill>
                <a:srgbClr val="261F1C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7" name="矩形 94">
              <a:extLst>
                <a:ext uri="{FF2B5EF4-FFF2-40B4-BE49-F238E27FC236}">
                  <a16:creationId xmlns:a16="http://schemas.microsoft.com/office/drawing/2014/main" id="{2935F67F-3A61-4062-A49A-F79E4C60417B}"/>
                </a:ext>
              </a:extLst>
            </p:cNvPr>
            <p:cNvSpPr/>
            <p:nvPr/>
          </p:nvSpPr>
          <p:spPr>
            <a:xfrm>
              <a:off x="4508894" y="5161841"/>
              <a:ext cx="2360423" cy="389654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uk-UA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Етична Комунікація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051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-14865"/>
            <a:ext cx="10078192" cy="798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2.3.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різниць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808" y="1082135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293DB90-D434-42BC-91F0-FBEB06957317}"/>
              </a:ext>
            </a:extLst>
          </p:cNvPr>
          <p:cNvSpPr txBox="1"/>
          <p:nvPr/>
        </p:nvSpPr>
        <p:spPr>
          <a:xfrm>
            <a:off x="7296149" y="5636882"/>
            <a:ext cx="359092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Розміщення Ресурсів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D6E5499-4521-4D08-B6AD-BCCF3E0F8BCF}"/>
              </a:ext>
            </a:extLst>
          </p:cNvPr>
          <p:cNvSpPr txBox="1"/>
          <p:nvPr/>
        </p:nvSpPr>
        <p:spPr>
          <a:xfrm>
            <a:off x="2762250" y="1304526"/>
            <a:ext cx="34671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Культурна Чутливість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90126B8-ABCC-40A2-BA29-F22AE465C8C3}"/>
              </a:ext>
            </a:extLst>
          </p:cNvPr>
          <p:cNvSpPr txBox="1"/>
          <p:nvPr/>
        </p:nvSpPr>
        <p:spPr>
          <a:xfrm>
            <a:off x="5295900" y="2026585"/>
            <a:ext cx="34671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Емпатія та Розуміння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0AE6911-81E9-4C5C-AB2D-82FFBF83A0AD}"/>
              </a:ext>
            </a:extLst>
          </p:cNvPr>
          <p:cNvSpPr txBox="1"/>
          <p:nvPr/>
        </p:nvSpPr>
        <p:spPr>
          <a:xfrm>
            <a:off x="7724775" y="2748644"/>
            <a:ext cx="294322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 Різниці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7517DF-CE54-4BC2-AA03-5D58967D8AD9}"/>
              </a:ext>
            </a:extLst>
          </p:cNvPr>
          <p:cNvSpPr txBox="1"/>
          <p:nvPr/>
        </p:nvSpPr>
        <p:spPr>
          <a:xfrm>
            <a:off x="5395912" y="3470703"/>
            <a:ext cx="380047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та Гнучкість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0359D7-65BE-4864-B78F-A601E90E193F}"/>
              </a:ext>
            </a:extLst>
          </p:cNvPr>
          <p:cNvSpPr txBox="1"/>
          <p:nvPr/>
        </p:nvSpPr>
        <p:spPr>
          <a:xfrm>
            <a:off x="2614612" y="4192762"/>
            <a:ext cx="376237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 з Стереотипами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21D61EA-1D18-4ADC-A6BB-32C42D61AE36}"/>
              </a:ext>
            </a:extLst>
          </p:cNvPr>
          <p:cNvSpPr txBox="1"/>
          <p:nvPr/>
        </p:nvSpPr>
        <p:spPr>
          <a:xfrm>
            <a:off x="5172075" y="4914821"/>
            <a:ext cx="359092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Мовна</a:t>
            </a:r>
            <a:r>
              <a:rPr lang="uk-U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Чутливість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8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6" grpId="0"/>
      <p:bldP spid="118" grpId="0"/>
      <p:bldP spid="119" grpId="0"/>
      <p:bldP spid="120" grpId="0"/>
      <p:bldP spid="121" grpId="0"/>
      <p:bldP spid="1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-14865"/>
            <a:ext cx="10078192" cy="798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	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клієнтів і їхнє поважання</a:t>
            </a:r>
          </a:p>
        </p:txBody>
      </p: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758" y="78389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B359F3-1B31-4D8B-8A62-34AF3C054A21}"/>
              </a:ext>
            </a:extLst>
          </p:cNvPr>
          <p:cNvSpPr txBox="1"/>
          <p:nvPr/>
        </p:nvSpPr>
        <p:spPr>
          <a:xfrm>
            <a:off x="2476129" y="1434238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Гідність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62DE2-8677-42C2-8B37-3DECCEDEC59F}"/>
              </a:ext>
            </a:extLst>
          </p:cNvPr>
          <p:cNvSpPr txBox="1"/>
          <p:nvPr/>
        </p:nvSpPr>
        <p:spPr>
          <a:xfrm>
            <a:off x="266700" y="2745787"/>
            <a:ext cx="65532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Конфіденційність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7B8DA-F1F5-474D-AC0A-9939EF1F406E}"/>
              </a:ext>
            </a:extLst>
          </p:cNvPr>
          <p:cNvSpPr txBox="1"/>
          <p:nvPr/>
        </p:nvSpPr>
        <p:spPr>
          <a:xfrm>
            <a:off x="3938402" y="21490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Інформацію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24FC0-78ED-4E3E-B54A-FFDF9D5F1570}"/>
              </a:ext>
            </a:extLst>
          </p:cNvPr>
          <p:cNvSpPr txBox="1"/>
          <p:nvPr/>
        </p:nvSpPr>
        <p:spPr>
          <a:xfrm>
            <a:off x="3895354" y="3290469"/>
            <a:ext cx="325755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Згоду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E4604-215B-4A15-AE5A-78DD8FCD6815}"/>
              </a:ext>
            </a:extLst>
          </p:cNvPr>
          <p:cNvSpPr txBox="1"/>
          <p:nvPr/>
        </p:nvSpPr>
        <p:spPr>
          <a:xfrm>
            <a:off x="-75200" y="4570834"/>
            <a:ext cx="908585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Участь у Процесі Прийняття Рішень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CEA86E-574F-412B-BF75-8748A62C2A88}"/>
              </a:ext>
            </a:extLst>
          </p:cNvPr>
          <p:cNvSpPr txBox="1"/>
          <p:nvPr/>
        </p:nvSpPr>
        <p:spPr>
          <a:xfrm>
            <a:off x="6172200" y="3825352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Безпеку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D00E46-C5BC-414D-994C-F89BE85A8DB7}"/>
              </a:ext>
            </a:extLst>
          </p:cNvPr>
          <p:cNvSpPr txBox="1"/>
          <p:nvPr/>
        </p:nvSpPr>
        <p:spPr>
          <a:xfrm>
            <a:off x="4104904" y="5333541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Самовизначення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6A3505-9F47-492D-ABF1-219B36BCB9C0}"/>
              </a:ext>
            </a:extLst>
          </p:cNvPr>
          <p:cNvSpPr txBox="1"/>
          <p:nvPr/>
        </p:nvSpPr>
        <p:spPr>
          <a:xfrm>
            <a:off x="6819900" y="5984482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Повагу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96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157008"/>
            <a:ext cx="10078192" cy="7794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Відповідальність Соціального Працівника</a:t>
            </a:r>
            <a:endParaRPr lang="en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2376989" y="1480913"/>
            <a:ext cx="1819380" cy="2957829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>
            <a:extLst>
              <a:ext uri="{FF2B5EF4-FFF2-40B4-BE49-F238E27FC236}">
                <a16:creationId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4081535" y="1720744"/>
            <a:ext cx="4957925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захист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прав та </a:t>
            </a:r>
            <a:r>
              <a:rPr lang="ru-RU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гідності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клієнтів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4082068" y="3091191"/>
            <a:ext cx="403540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постійне навчання та розвиток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矩形 44">
            <a:extLst>
              <a:ext uri="{FF2B5EF4-FFF2-40B4-BE49-F238E27FC236}">
                <a16:creationId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-45641" y="2398019"/>
            <a:ext cx="2382607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етична поведінка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-95200" y="3612159"/>
            <a:ext cx="2596350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uk-UA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адвокація</a:t>
            </a: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та захист справедливості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3" name="组合 1">
            <a:extLst>
              <a:ext uri="{FF2B5EF4-FFF2-40B4-BE49-F238E27FC236}">
                <a16:creationId xmlns:a16="http://schemas.microsoft.com/office/drawing/2014/main" id="{4093964E-51D2-421B-ADCD-E507B67EC304}"/>
              </a:ext>
            </a:extLst>
          </p:cNvPr>
          <p:cNvGrpSpPr/>
          <p:nvPr/>
        </p:nvGrpSpPr>
        <p:grpSpPr>
          <a:xfrm>
            <a:off x="7278971" y="3535046"/>
            <a:ext cx="1819380" cy="2957829"/>
            <a:chOff x="4923304" y="1684213"/>
            <a:chExt cx="2229277" cy="4626854"/>
          </a:xfrm>
        </p:grpSpPr>
        <p:sp>
          <p:nvSpPr>
            <p:cNvPr id="34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9B1B354-F0CC-47D7-8FE6-7FA8880A0998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35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A3DA7670-207A-4B81-9C00-2AE37C038C26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36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915A85E-24E2-428C-9A33-6B9B88DECD44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A75533DD-F34D-4E08-8307-9409509B6D5F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38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AA40338-01AF-48C0-B7F7-E25228FB44EC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48" name="Circular Arrow 18">
                <a:extLst>
                  <a:ext uri="{FF2B5EF4-FFF2-40B4-BE49-F238E27FC236}">
                    <a16:creationId xmlns:a16="http://schemas.microsoft.com/office/drawing/2014/main" id="{0960FF8F-B3AE-4031-BFBC-4C8ABC7C0017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Oval 19">
                <a:extLst>
                  <a:ext uri="{FF2B5EF4-FFF2-40B4-BE49-F238E27FC236}">
                    <a16:creationId xmlns:a16="http://schemas.microsoft.com/office/drawing/2014/main" id="{1DC4AFB6-1429-4542-9BA8-D4E71A06C533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G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9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31539F4-B878-4A7D-9079-0FD0966C538A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46" name="Block Arc 16">
                <a:extLst>
                  <a:ext uri="{FF2B5EF4-FFF2-40B4-BE49-F238E27FC236}">
                    <a16:creationId xmlns:a16="http://schemas.microsoft.com/office/drawing/2014/main" id="{C240485E-21CB-4ED1-BF31-2A5C8AD1049C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Oval 17">
                <a:extLst>
                  <a:ext uri="{FF2B5EF4-FFF2-40B4-BE49-F238E27FC236}">
                    <a16:creationId xmlns:a16="http://schemas.microsoft.com/office/drawing/2014/main" id="{7A190BB0-4AA8-4165-849F-10112A3ED499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H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0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5321E375-4D66-496D-A696-5D2F9A9AF6ED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44" name="Shape 43">
                <a:extLst>
                  <a:ext uri="{FF2B5EF4-FFF2-40B4-BE49-F238E27FC236}">
                    <a16:creationId xmlns:a16="http://schemas.microsoft.com/office/drawing/2014/main" id="{68671AE6-A9B6-4AD8-833C-DE5C3073D296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Oval 15">
                <a:extLst>
                  <a:ext uri="{FF2B5EF4-FFF2-40B4-BE49-F238E27FC236}">
                    <a16:creationId xmlns:a16="http://schemas.microsoft.com/office/drawing/2014/main" id="{36AC8E64-5CD7-4E09-89EB-679D35FDC0E9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F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1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5ED30EFF-2C2B-44A7-89F4-04CC77964E83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42" name="Circular Arrow 12">
                <a:extLst>
                  <a:ext uri="{FF2B5EF4-FFF2-40B4-BE49-F238E27FC236}">
                    <a16:creationId xmlns:a16="http://schemas.microsoft.com/office/drawing/2014/main" id="{8F3BB267-901E-4712-8ECF-F3562818C648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Oval 13">
                <a:extLst>
                  <a:ext uri="{FF2B5EF4-FFF2-40B4-BE49-F238E27FC236}">
                    <a16:creationId xmlns:a16="http://schemas.microsoft.com/office/drawing/2014/main" id="{A2F49081-8BAB-4005-B08B-F7751DD64FC6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E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50" name="矩形 35">
            <a:extLst>
              <a:ext uri="{FF2B5EF4-FFF2-40B4-BE49-F238E27FC236}">
                <a16:creationId xmlns:a16="http://schemas.microsoft.com/office/drawing/2014/main" id="{0FCB02F5-79BE-4657-9FA3-2FF1021F6CDC}"/>
              </a:ext>
            </a:extLst>
          </p:cNvPr>
          <p:cNvSpPr/>
          <p:nvPr/>
        </p:nvSpPr>
        <p:spPr>
          <a:xfrm>
            <a:off x="9038218" y="3710852"/>
            <a:ext cx="2759391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збереження професійної границі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矩形 35">
            <a:extLst>
              <a:ext uri="{FF2B5EF4-FFF2-40B4-BE49-F238E27FC236}">
                <a16:creationId xmlns:a16="http://schemas.microsoft.com/office/drawing/2014/main" id="{B4E14057-4D04-452A-B176-14FCF021D28A}"/>
              </a:ext>
            </a:extLst>
          </p:cNvPr>
          <p:cNvSpPr/>
          <p:nvPr/>
        </p:nvSpPr>
        <p:spPr>
          <a:xfrm>
            <a:off x="4135243" y="4498842"/>
            <a:ext cx="3356955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співпраця та комунікація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矩形 35">
            <a:extLst>
              <a:ext uri="{FF2B5EF4-FFF2-40B4-BE49-F238E27FC236}">
                <a16:creationId xmlns:a16="http://schemas.microsoft.com/office/drawing/2014/main" id="{D8739B8D-1386-43B8-97C3-23D8D2FBD3DF}"/>
              </a:ext>
            </a:extLst>
          </p:cNvPr>
          <p:cNvSpPr/>
          <p:nvPr/>
        </p:nvSpPr>
        <p:spPr>
          <a:xfrm>
            <a:off x="9038218" y="5012543"/>
            <a:ext cx="3020432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адаптація до різних ситуацій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矩形 35">
            <a:extLst>
              <a:ext uri="{FF2B5EF4-FFF2-40B4-BE49-F238E27FC236}">
                <a16:creationId xmlns:a16="http://schemas.microsoft.com/office/drawing/2014/main" id="{13BEAE2C-3E9D-4F56-934B-F3C90BC51318}"/>
              </a:ext>
            </a:extLst>
          </p:cNvPr>
          <p:cNvSpPr/>
          <p:nvPr/>
        </p:nvSpPr>
        <p:spPr>
          <a:xfrm>
            <a:off x="4081535" y="5835847"/>
            <a:ext cx="3364810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uk-UA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постійний саморозвиток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538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2" grpId="0"/>
      <p:bldP spid="50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123157"/>
            <a:ext cx="10078192" cy="1232363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3.2.	</a:t>
            </a:r>
            <a:r>
              <a:rPr lang="ru-RU" sz="3200" b="1" dirty="0" err="1"/>
              <a:t>Обов'язки</a:t>
            </a:r>
            <a:r>
              <a:rPr lang="ru-RU" sz="3200" b="1" dirty="0"/>
              <a:t> </a:t>
            </a:r>
            <a:r>
              <a:rPr lang="ru-RU" sz="3200" b="1" dirty="0" err="1"/>
              <a:t>соціального</a:t>
            </a:r>
            <a:r>
              <a:rPr lang="ru-RU" sz="3200" b="1" dirty="0"/>
              <a:t> </a:t>
            </a:r>
            <a:r>
              <a:rPr lang="ru-RU" sz="3200" b="1" dirty="0" err="1"/>
              <a:t>працівника</a:t>
            </a:r>
            <a:r>
              <a:rPr lang="ru-RU" sz="3200" b="1" dirty="0"/>
              <a:t> перед </a:t>
            </a:r>
            <a:r>
              <a:rPr lang="ru-RU" sz="3200" b="1" dirty="0" err="1"/>
              <a:t>клієнтами</a:t>
            </a:r>
            <a:r>
              <a:rPr lang="ru-RU" sz="3200" b="1" dirty="0"/>
              <a:t> і </a:t>
            </a:r>
            <a:r>
              <a:rPr lang="ru-RU" sz="3200" b="1" dirty="0" err="1"/>
              <a:t>суспільством</a:t>
            </a:r>
            <a:endParaRPr lang="en-UA" sz="3200" b="1" dirty="0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224345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35058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49500" y="2307360"/>
            <a:ext cx="3508299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dirty="0" err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Захист</a:t>
            </a:r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Прав та </a:t>
            </a:r>
            <a:r>
              <a:rPr lang="ru-RU" altLang="zh-CN" sz="1400" dirty="0" err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Гідності</a:t>
            </a:r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1400" dirty="0" err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клієнтів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49501" y="3082202"/>
            <a:ext cx="2664296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uk-UA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Інформування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49501" y="3857044"/>
            <a:ext cx="2304256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uk-UA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Безпека та Захист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7442026" y="2326410"/>
            <a:ext cx="2952328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uk-UA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Конфіденційність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7730058" y="3346029"/>
            <a:ext cx="2664296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uk-UA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Допомога та Підтримка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7518226" y="4365648"/>
            <a:ext cx="2952328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uk-UA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Сприяння соціальній інтеграції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638A8-9EA0-4C1F-81F4-37AFF9138AA7}"/>
              </a:ext>
            </a:extLst>
          </p:cNvPr>
          <p:cNvSpPr txBox="1"/>
          <p:nvPr/>
        </p:nvSpPr>
        <p:spPr>
          <a:xfrm>
            <a:off x="1749501" y="4631886"/>
            <a:ext cx="2151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Залучення до Участі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123762-6BE3-4740-A234-F1655D8D3CCA}"/>
              </a:ext>
            </a:extLst>
          </p:cNvPr>
          <p:cNvSpPr txBox="1"/>
          <p:nvPr/>
        </p:nvSpPr>
        <p:spPr>
          <a:xfrm>
            <a:off x="7353498" y="5385268"/>
            <a:ext cx="306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dirty="0"/>
              <a:t>Співпраця та </a:t>
            </a:r>
            <a:r>
              <a:rPr lang="uk-UA" dirty="0" err="1"/>
              <a:t>Адвокація</a:t>
            </a:r>
            <a:endParaRPr lang="uk-U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5C75C9-1B57-4165-A916-0596D2CDFA60}"/>
              </a:ext>
            </a:extLst>
          </p:cNvPr>
          <p:cNvSpPr txBox="1"/>
          <p:nvPr/>
        </p:nvSpPr>
        <p:spPr>
          <a:xfrm>
            <a:off x="1749501" y="5430967"/>
            <a:ext cx="18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Етичні стандарти</a:t>
            </a:r>
          </a:p>
        </p:txBody>
      </p:sp>
    </p:spTree>
    <p:extLst>
      <p:ext uri="{BB962C8B-B14F-4D97-AF65-F5344CB8AC3E}">
        <p14:creationId xmlns:p14="http://schemas.microsoft.com/office/powerpoint/2010/main" val="392519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29" grpId="0"/>
          <p:bldP spid="31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29" grpId="0"/>
          <p:bldP spid="31" grpId="0"/>
          <p:bldP spid="5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3527801" y="1784013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E848FB4-A593-E14D-A2E7-A99D6114FED4}"/>
              </a:ext>
            </a:extLst>
          </p:cNvPr>
          <p:cNvSpPr txBox="1"/>
          <p:nvPr/>
        </p:nvSpPr>
        <p:spPr>
          <a:xfrm>
            <a:off x="72737" y="2545023"/>
            <a:ext cx="333375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1"/>
                </a:solidFill>
                <a:cs typeface="+mn-ea"/>
                <a:sym typeface="+mn-lt"/>
              </a:rPr>
              <a:t>Орієнтація на Моральні Цінності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7B7B7B-0F8F-B140-B90B-07E9EC94A3C8}"/>
              </a:ext>
            </a:extLst>
          </p:cNvPr>
          <p:cNvSpPr txBox="1"/>
          <p:nvPr/>
        </p:nvSpPr>
        <p:spPr>
          <a:xfrm>
            <a:off x="79568" y="3310873"/>
            <a:ext cx="3311576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2"/>
                </a:solidFill>
                <a:cs typeface="+mn-ea"/>
                <a:sym typeface="+mn-lt"/>
              </a:rPr>
              <a:t>Забезпечення Справедливості та </a:t>
            </a:r>
          </a:p>
          <a:p>
            <a:pPr algn="r"/>
            <a:r>
              <a:rPr lang="uk-UA" sz="1600" dirty="0">
                <a:solidFill>
                  <a:schemeClr val="accent2"/>
                </a:solidFill>
                <a:cs typeface="+mn-ea"/>
                <a:sym typeface="+mn-lt"/>
              </a:rPr>
              <a:t>Рівності</a:t>
            </a:r>
            <a:endParaRPr 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1CFFF-5D35-EC43-B244-0B16B721254C}"/>
              </a:ext>
            </a:extLst>
          </p:cNvPr>
          <p:cNvSpPr txBox="1"/>
          <p:nvPr/>
        </p:nvSpPr>
        <p:spPr>
          <a:xfrm>
            <a:off x="989364" y="4206892"/>
            <a:ext cx="24439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4"/>
                </a:solidFill>
                <a:cs typeface="+mn-ea"/>
                <a:sym typeface="+mn-lt"/>
              </a:rPr>
              <a:t>Збереження Довіри та </a:t>
            </a:r>
          </a:p>
          <a:p>
            <a:pPr algn="r"/>
            <a:r>
              <a:rPr lang="uk-UA" sz="1600" dirty="0">
                <a:solidFill>
                  <a:schemeClr val="accent4"/>
                </a:solidFill>
                <a:cs typeface="+mn-ea"/>
                <a:sym typeface="+mn-lt"/>
              </a:rPr>
              <a:t>Взаєморозуміння</a:t>
            </a:r>
            <a:endParaRPr lang="en-US" sz="1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06520C-4ABE-BF4B-837E-73508711CEDC}"/>
              </a:ext>
            </a:extLst>
          </p:cNvPr>
          <p:cNvSpPr txBox="1"/>
          <p:nvPr/>
        </p:nvSpPr>
        <p:spPr>
          <a:xfrm>
            <a:off x="3487652" y="4964494"/>
            <a:ext cx="349627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uk-UA" sz="1600" dirty="0">
                <a:solidFill>
                  <a:schemeClr val="accent5"/>
                </a:solidFill>
                <a:cs typeface="+mn-ea"/>
                <a:sym typeface="+mn-lt"/>
              </a:rPr>
              <a:t>Відповідальність перед Суспільством</a:t>
            </a:r>
            <a:endParaRPr lang="en-US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AFC47FA-1073-42E7-915B-EBFE0E6FE2FC}"/>
              </a:ext>
            </a:extLst>
          </p:cNvPr>
          <p:cNvSpPr txBox="1">
            <a:spLocks/>
          </p:cNvSpPr>
          <p:nvPr/>
        </p:nvSpPr>
        <p:spPr>
          <a:xfrm>
            <a:off x="2113808" y="1170693"/>
            <a:ext cx="10078192" cy="123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A" sz="32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4" y="499231"/>
            <a:ext cx="10036826" cy="779463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uk-UA" sz="3200" b="1" dirty="0"/>
              <a:t>3</a:t>
            </a:r>
            <a:r>
              <a:rPr lang="ru-RU" sz="3200" b="1" dirty="0"/>
              <a:t>.3. </a:t>
            </a:r>
            <a:r>
              <a:rPr lang="ru-RU" sz="3200" b="1" dirty="0" err="1"/>
              <a:t>Значення</a:t>
            </a:r>
            <a:r>
              <a:rPr lang="ru-RU" sz="3200" b="1" dirty="0"/>
              <a:t> </a:t>
            </a:r>
            <a:r>
              <a:rPr lang="ru-RU" sz="3200" b="1" dirty="0" err="1"/>
              <a:t>етичних</a:t>
            </a:r>
            <a:r>
              <a:rPr lang="ru-RU" sz="3200" b="1" dirty="0"/>
              <a:t> норм у </a:t>
            </a:r>
            <a:r>
              <a:rPr lang="ru-RU" sz="3200" b="1" dirty="0" err="1"/>
              <a:t>прийнятті</a:t>
            </a:r>
            <a:r>
              <a:rPr lang="ru-RU" sz="3200" b="1" dirty="0"/>
              <a:t> </a:t>
            </a:r>
            <a:r>
              <a:rPr lang="ru-RU" sz="3200" b="1" dirty="0" err="1"/>
              <a:t>рішень</a:t>
            </a:r>
            <a:br>
              <a:rPr lang="en-UA" sz="3200" b="1" dirty="0"/>
            </a:br>
            <a:endParaRPr lang="uk-UA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C1F8C-7787-4141-9933-8ED1C064D671}"/>
              </a:ext>
            </a:extLst>
          </p:cNvPr>
          <p:cNvSpPr txBox="1"/>
          <p:nvPr/>
        </p:nvSpPr>
        <p:spPr>
          <a:xfrm>
            <a:off x="9085203" y="3204920"/>
            <a:ext cx="289371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1"/>
                </a:solidFill>
                <a:cs typeface="+mn-ea"/>
                <a:sym typeface="+mn-lt"/>
              </a:rPr>
              <a:t>Збереження Гідності та Поваги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B5F164-F075-48D3-829E-4C64D979368E}"/>
              </a:ext>
            </a:extLst>
          </p:cNvPr>
          <p:cNvSpPr txBox="1"/>
          <p:nvPr/>
        </p:nvSpPr>
        <p:spPr>
          <a:xfrm>
            <a:off x="8516383" y="3958688"/>
            <a:ext cx="300950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2"/>
                </a:solidFill>
                <a:cs typeface="+mn-ea"/>
                <a:sym typeface="+mn-lt"/>
              </a:rPr>
              <a:t>Розвиток Позитивних відносин</a:t>
            </a:r>
            <a:endParaRPr 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2DC421-2374-49EC-A81E-7AE5EB7A06E9}"/>
              </a:ext>
            </a:extLst>
          </p:cNvPr>
          <p:cNvSpPr txBox="1"/>
          <p:nvPr/>
        </p:nvSpPr>
        <p:spPr>
          <a:xfrm>
            <a:off x="6953781" y="4659029"/>
            <a:ext cx="367692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uk-UA" sz="1600" dirty="0">
                <a:solidFill>
                  <a:schemeClr val="accent4"/>
                </a:solidFill>
                <a:cs typeface="+mn-ea"/>
                <a:sym typeface="+mn-lt"/>
              </a:rPr>
              <a:t>Забезпечення Загального Благополуччя</a:t>
            </a:r>
            <a:endParaRPr lang="en-US" sz="1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09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6" grpId="0"/>
      <p:bldP spid="40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1070649" y="450565"/>
            <a:ext cx="1260000" cy="252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14351" y="2312338"/>
            <a:ext cx="1080000" cy="1440000"/>
            <a:chOff x="1388111" y="2459015"/>
            <a:chExt cx="1219200" cy="1536522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05547" y="3378102"/>
            <a:ext cx="1080000" cy="1440000"/>
            <a:chOff x="1388111" y="2459015"/>
            <a:chExt cx="1219200" cy="1536522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05391" y="4455154"/>
            <a:ext cx="1080000" cy="1440000"/>
            <a:chOff x="3171825" y="2459015"/>
            <a:chExt cx="1219200" cy="1536522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14350" y="5539823"/>
            <a:ext cx="1080000" cy="1440000"/>
            <a:chOff x="3171825" y="2459015"/>
            <a:chExt cx="1219200" cy="1536522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985520"/>
            <a:ext cx="9994914" cy="150681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sz="40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</a:t>
            </a:r>
          </a:p>
          <a:p>
            <a:pPr algn="just"/>
            <a:r>
              <a:rPr lang="uk-UA" altLang="zh-CN" sz="40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в соціальній роботі?</a:t>
            </a:r>
            <a:endParaRPr lang="zh-CN" altLang="en-US" sz="4000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575486"/>
            <a:ext cx="3826743" cy="982616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709876"/>
            <a:ext cx="3101530" cy="925278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639723"/>
            <a:ext cx="4255462" cy="1075431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724392"/>
            <a:ext cx="3838402" cy="925278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87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AFC47FA-1073-42E7-915B-EBFE0E6FE2FC}"/>
              </a:ext>
            </a:extLst>
          </p:cNvPr>
          <p:cNvSpPr txBox="1">
            <a:spLocks/>
          </p:cNvSpPr>
          <p:nvPr/>
        </p:nvSpPr>
        <p:spPr>
          <a:xfrm>
            <a:off x="2113808" y="1170693"/>
            <a:ext cx="10078192" cy="123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A" sz="32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4" y="499231"/>
            <a:ext cx="10036826" cy="779463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uk-UA" sz="3200" b="1" dirty="0"/>
              <a:t>4.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ділеми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соціальній роботі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Картинки знак вопроса (100 фото) • Прикольные картинки и позитив">
            <a:extLst>
              <a:ext uri="{FF2B5EF4-FFF2-40B4-BE49-F238E27FC236}">
                <a16:creationId xmlns:a16="http://schemas.microsoft.com/office/drawing/2014/main" id="{975E4488-654E-4B86-AE63-0BAE278F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4750" l="10000" r="90000">
                        <a14:foregroundMark x1="53958" y1="19067" x2="66625" y2="16083"/>
                        <a14:foregroundMark x1="12500" y1="28833" x2="42356" y2="21800"/>
                        <a14:foregroundMark x1="66625" y1="16083" x2="71500" y2="34667"/>
                        <a14:foregroundMark x1="71500" y1="34667" x2="59250" y2="48417"/>
                        <a14:foregroundMark x1="47510" y1="44956" x2="34375" y2="41083"/>
                        <a14:foregroundMark x1="59250" y1="48417" x2="55673" y2="47363"/>
                        <a14:foregroundMark x1="34375" y1="41083" x2="29875" y2="52765"/>
                        <a14:foregroundMark x1="45818" y1="89301" x2="66625" y2="85000"/>
                        <a14:foregroundMark x1="18250" y1="95000" x2="29475" y2="92679"/>
                        <a14:foregroundMark x1="66625" y1="85000" x2="43500" y2="80917"/>
                        <a14:foregroundMark x1="60873" y1="72013" x2="63500" y2="70667"/>
                        <a14:foregroundMark x1="43500" y1="80917" x2="51456" y2="76839"/>
                        <a14:foregroundMark x1="78137" y1="52841" x2="88750" y2="39917"/>
                        <a14:foregroundMark x1="63500" y1="70667" x2="65646" y2="68054"/>
                        <a14:foregroundMark x1="88750" y1="39917" x2="90125" y2="19750"/>
                        <a14:foregroundMark x1="90125" y1="19750" x2="70000" y2="7000"/>
                        <a14:foregroundMark x1="70000" y1="7000" x2="41375" y2="4833"/>
                        <a14:foregroundMark x1="41375" y1="4833" x2="15250" y2="19417"/>
                        <a14:foregroundMark x1="15250" y1="19417" x2="12125" y2="27833"/>
                        <a14:foregroundMark x1="27807" y1="10007" x2="29875" y2="8583"/>
                        <a14:foregroundMark x1="31875" y1="8333" x2="22375" y2="13083"/>
                        <a14:foregroundMark x1="29625" y1="9083" x2="24625" y2="11417"/>
                        <a14:foregroundMark x1="29125" y1="8750" x2="25625" y2="10833"/>
                        <a14:foregroundMark x1="33500" y1="92250" x2="32250" y2="92333"/>
                        <a14:foregroundMark x1="40250" y1="88667" x2="37875" y2="89083"/>
                        <a14:foregroundMark x1="40625" y1="87250" x2="40500" y2="88917"/>
                        <a14:foregroundMark x1="37875" y1="88583" x2="37500" y2="90167"/>
                        <a14:foregroundMark x1="32375" y1="90250" x2="33500" y2="94250"/>
                        <a14:foregroundMark x1="30000" y1="92583" x2="27750" y2="91417"/>
                        <a14:foregroundMark x1="34000" y1="89417" x2="28375" y2="93167"/>
                        <a14:foregroundMark x1="34750" y1="89417" x2="34000" y2="90833"/>
                        <a14:foregroundMark x1="21625" y1="92917" x2="17250" y2="94750"/>
                        <a14:foregroundMark x1="24250" y1="73667" x2="23750" y2="76417"/>
                        <a14:foregroundMark x1="24375" y1="73083" x2="24000" y2="75667"/>
                        <a14:foregroundMark x1="28000" y1="61583" x2="24875" y2="72583"/>
                        <a14:foregroundMark x1="32483" y1="55027" x2="32750" y2="59417"/>
                        <a14:foregroundMark x1="32375" y1="53250" x2="32409" y2="53803"/>
                        <a14:foregroundMark x1="30500" y1="55250" x2="28062" y2="59411"/>
                        <a14:foregroundMark x1="29100" y1="55433" x2="28750" y2="57583"/>
                        <a14:foregroundMark x1="29875" y1="50667" x2="29535" y2="52758"/>
                        <a14:foregroundMark x1="28250" y1="52667" x2="28250" y2="54333"/>
                        <a14:foregroundMark x1="54250" y1="46833" x2="51875" y2="49083"/>
                        <a14:foregroundMark x1="51000" y1="49417" x2="50000" y2="50417"/>
                        <a14:backgroundMark x1="55500" y1="20667" x2="42750" y2="22167"/>
                        <a14:backgroundMark x1="53875" y1="20333" x2="52750" y2="19750"/>
                        <a14:backgroundMark x1="53000" y1="20083" x2="53000" y2="19500"/>
                        <a14:backgroundMark x1="52375" y1="19833" x2="53625" y2="19500"/>
                        <a14:backgroundMark x1="24625" y1="9333" x2="28875" y2="7500"/>
                        <a14:backgroundMark x1="26125" y1="9083" x2="26875" y2="8750"/>
                        <a14:backgroundMark x1="79875" y1="54083" x2="67250" y2="66833"/>
                        <a14:backgroundMark x1="67250" y1="66833" x2="67125" y2="68333"/>
                        <a14:backgroundMark x1="67250" y1="66000" x2="66750" y2="68167"/>
                        <a14:backgroundMark x1="78000" y1="53583" x2="78000" y2="53583"/>
                        <a14:backgroundMark x1="78750" y1="53583" x2="77250" y2="53333"/>
                        <a14:backgroundMark x1="62250" y1="73083" x2="57875" y2="74333"/>
                        <a14:backgroundMark x1="55250" y1="73917" x2="58250" y2="74667"/>
                        <a14:backgroundMark x1="51625" y1="75250" x2="55625" y2="75667"/>
                        <a14:backgroundMark x1="50347" y1="48458" x2="50375" y2="49000"/>
                        <a14:backgroundMark x1="50125" y1="44083" x2="50299" y2="47504"/>
                        <a14:backgroundMark x1="51875" y1="45000" x2="52375" y2="47417"/>
                        <a14:backgroundMark x1="53125" y1="45583" x2="53176" y2="46394"/>
                        <a14:backgroundMark x1="26480" y1="60361" x2="26250" y2="61000"/>
                        <a14:backgroundMark x1="27303" y1="60566" x2="27026" y2="61461"/>
                        <a14:backgroundMark x1="21438" y1="75502" x2="18500" y2="83167"/>
                        <a14:backgroundMark x1="22663" y1="72307" x2="22414" y2="72957"/>
                        <a14:backgroundMark x1="20625" y1="83167" x2="19504" y2="91763"/>
                        <a14:backgroundMark x1="19750" y1="89833" x2="18877" y2="92026"/>
                        <a14:backgroundMark x1="42252" y1="88975" x2="43750" y2="90417"/>
                        <a14:backgroundMark x1="39125" y1="90750" x2="39000" y2="91917"/>
                        <a14:backgroundMark x1="40098" y1="90557" x2="38250" y2="91250"/>
                        <a14:backgroundMark x1="40959" y1="90234" x2="40346" y2="90464"/>
                        <a14:backgroundMark x1="42250" y1="89750" x2="41716" y2="89950"/>
                        <a14:backgroundMark x1="17625" y1="92917" x2="15750" y2="94750"/>
                        <a14:backgroundMark x1="15750" y1="94750" x2="16000" y2="95250"/>
                        <a14:backgroundMark x1="16500" y1="94417" x2="16125" y2="94833"/>
                        <a14:backgroundMark x1="21500" y1="98333" x2="23250" y2="98583"/>
                        <a14:backgroundMark x1="22875" y1="98167" x2="22375" y2="97750"/>
                        <a14:backgroundMark x1="37750" y1="90833" x2="37750" y2="89917"/>
                        <a14:backgroundMark x1="37000" y1="91417" x2="37625" y2="89750"/>
                        <a14:backgroundMark x1="20875" y1="73083" x2="21649" y2="73474"/>
                        <a14:backgroundMark x1="25593" y1="53732" x2="23750" y2="57083"/>
                        <a14:backgroundMark x1="26500" y1="52083" x2="26179" y2="52667"/>
                        <a14:backgroundMark x1="24875" y1="56750" x2="25750" y2="61333"/>
                        <a14:backgroundMark x1="30000" y1="53500" x2="30625" y2="54500"/>
                        <a14:backgroundMark x1="29375" y1="52833" x2="30125" y2="53417"/>
                        <a14:backgroundMark x1="30375" y1="54333" x2="30625" y2="55250"/>
                        <a14:backgroundMark x1="45125" y1="53667" x2="43750" y2="55167"/>
                        <a14:backgroundMark x1="34500" y1="54333" x2="34000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20" y="1278694"/>
            <a:ext cx="3676680" cy="55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4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AFC47FA-1073-42E7-915B-EBFE0E6FE2FC}"/>
              </a:ext>
            </a:extLst>
          </p:cNvPr>
          <p:cNvSpPr txBox="1">
            <a:spLocks/>
          </p:cNvSpPr>
          <p:nvPr/>
        </p:nvSpPr>
        <p:spPr>
          <a:xfrm>
            <a:off x="2113808" y="1170693"/>
            <a:ext cx="10078192" cy="123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A" sz="32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4" y="499231"/>
            <a:ext cx="10036826" cy="779463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uk-UA" sz="3200" b="1" dirty="0"/>
              <a:t>4.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ділеми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соціальній роботі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Картинки знак вопроса (100 фото) • Прикольные картинки и позитив">
            <a:extLst>
              <a:ext uri="{FF2B5EF4-FFF2-40B4-BE49-F238E27FC236}">
                <a16:creationId xmlns:a16="http://schemas.microsoft.com/office/drawing/2014/main" id="{975E4488-654E-4B86-AE63-0BAE278F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4750" l="10000" r="90000">
                        <a14:foregroundMark x1="53958" y1="19067" x2="66625" y2="16083"/>
                        <a14:foregroundMark x1="12500" y1="28833" x2="42356" y2="21800"/>
                        <a14:foregroundMark x1="66625" y1="16083" x2="71500" y2="34667"/>
                        <a14:foregroundMark x1="71500" y1="34667" x2="59250" y2="48417"/>
                        <a14:foregroundMark x1="47510" y1="44956" x2="34375" y2="41083"/>
                        <a14:foregroundMark x1="59250" y1="48417" x2="55673" y2="47363"/>
                        <a14:foregroundMark x1="34375" y1="41083" x2="29875" y2="52765"/>
                        <a14:foregroundMark x1="45818" y1="89301" x2="66625" y2="85000"/>
                        <a14:foregroundMark x1="18250" y1="95000" x2="29475" y2="92679"/>
                        <a14:foregroundMark x1="66625" y1="85000" x2="43500" y2="80917"/>
                        <a14:foregroundMark x1="60873" y1="72013" x2="63500" y2="70667"/>
                        <a14:foregroundMark x1="43500" y1="80917" x2="51456" y2="76839"/>
                        <a14:foregroundMark x1="78137" y1="52841" x2="88750" y2="39917"/>
                        <a14:foregroundMark x1="63500" y1="70667" x2="65646" y2="68054"/>
                        <a14:foregroundMark x1="88750" y1="39917" x2="90125" y2="19750"/>
                        <a14:foregroundMark x1="90125" y1="19750" x2="70000" y2="7000"/>
                        <a14:foregroundMark x1="70000" y1="7000" x2="41375" y2="4833"/>
                        <a14:foregroundMark x1="41375" y1="4833" x2="15250" y2="19417"/>
                        <a14:foregroundMark x1="15250" y1="19417" x2="12125" y2="27833"/>
                        <a14:foregroundMark x1="27807" y1="10007" x2="29875" y2="8583"/>
                        <a14:foregroundMark x1="31875" y1="8333" x2="22375" y2="13083"/>
                        <a14:foregroundMark x1="29625" y1="9083" x2="24625" y2="11417"/>
                        <a14:foregroundMark x1="29125" y1="8750" x2="25625" y2="10833"/>
                        <a14:foregroundMark x1="33500" y1="92250" x2="32250" y2="92333"/>
                        <a14:foregroundMark x1="40250" y1="88667" x2="37875" y2="89083"/>
                        <a14:foregroundMark x1="40625" y1="87250" x2="40500" y2="88917"/>
                        <a14:foregroundMark x1="37875" y1="88583" x2="37500" y2="90167"/>
                        <a14:foregroundMark x1="32375" y1="90250" x2="33500" y2="94250"/>
                        <a14:foregroundMark x1="30000" y1="92583" x2="27750" y2="91417"/>
                        <a14:foregroundMark x1="34000" y1="89417" x2="28375" y2="93167"/>
                        <a14:foregroundMark x1="34750" y1="89417" x2="34000" y2="90833"/>
                        <a14:foregroundMark x1="21625" y1="92917" x2="17250" y2="94750"/>
                        <a14:foregroundMark x1="24250" y1="73667" x2="23750" y2="76417"/>
                        <a14:foregroundMark x1="24375" y1="73083" x2="24000" y2="75667"/>
                        <a14:foregroundMark x1="28000" y1="61583" x2="24875" y2="72583"/>
                        <a14:foregroundMark x1="32483" y1="55027" x2="32750" y2="59417"/>
                        <a14:foregroundMark x1="32375" y1="53250" x2="32409" y2="53803"/>
                        <a14:foregroundMark x1="30500" y1="55250" x2="28062" y2="59411"/>
                        <a14:foregroundMark x1="29100" y1="55433" x2="28750" y2="57583"/>
                        <a14:foregroundMark x1="29875" y1="50667" x2="29535" y2="52758"/>
                        <a14:foregroundMark x1="28250" y1="52667" x2="28250" y2="54333"/>
                        <a14:foregroundMark x1="54250" y1="46833" x2="51875" y2="49083"/>
                        <a14:foregroundMark x1="51000" y1="49417" x2="50000" y2="50417"/>
                        <a14:backgroundMark x1="55500" y1="20667" x2="42750" y2="22167"/>
                        <a14:backgroundMark x1="53875" y1="20333" x2="52750" y2="19750"/>
                        <a14:backgroundMark x1="53000" y1="20083" x2="53000" y2="19500"/>
                        <a14:backgroundMark x1="52375" y1="19833" x2="53625" y2="19500"/>
                        <a14:backgroundMark x1="24625" y1="9333" x2="28875" y2="7500"/>
                        <a14:backgroundMark x1="26125" y1="9083" x2="26875" y2="8750"/>
                        <a14:backgroundMark x1="79875" y1="54083" x2="67250" y2="66833"/>
                        <a14:backgroundMark x1="67250" y1="66833" x2="67125" y2="68333"/>
                        <a14:backgroundMark x1="67250" y1="66000" x2="66750" y2="68167"/>
                        <a14:backgroundMark x1="78000" y1="53583" x2="78000" y2="53583"/>
                        <a14:backgroundMark x1="78750" y1="53583" x2="77250" y2="53333"/>
                        <a14:backgroundMark x1="62250" y1="73083" x2="57875" y2="74333"/>
                        <a14:backgroundMark x1="55250" y1="73917" x2="58250" y2="74667"/>
                        <a14:backgroundMark x1="51625" y1="75250" x2="55625" y2="75667"/>
                        <a14:backgroundMark x1="50347" y1="48458" x2="50375" y2="49000"/>
                        <a14:backgroundMark x1="50125" y1="44083" x2="50299" y2="47504"/>
                        <a14:backgroundMark x1="51875" y1="45000" x2="52375" y2="47417"/>
                        <a14:backgroundMark x1="53125" y1="45583" x2="53176" y2="46394"/>
                        <a14:backgroundMark x1="26480" y1="60361" x2="26250" y2="61000"/>
                        <a14:backgroundMark x1="27303" y1="60566" x2="27026" y2="61461"/>
                        <a14:backgroundMark x1="21438" y1="75502" x2="18500" y2="83167"/>
                        <a14:backgroundMark x1="22663" y1="72307" x2="22414" y2="72957"/>
                        <a14:backgroundMark x1="20625" y1="83167" x2="19504" y2="91763"/>
                        <a14:backgroundMark x1="19750" y1="89833" x2="18877" y2="92026"/>
                        <a14:backgroundMark x1="42252" y1="88975" x2="43750" y2="90417"/>
                        <a14:backgroundMark x1="39125" y1="90750" x2="39000" y2="91917"/>
                        <a14:backgroundMark x1="40098" y1="90557" x2="38250" y2="91250"/>
                        <a14:backgroundMark x1="40959" y1="90234" x2="40346" y2="90464"/>
                        <a14:backgroundMark x1="42250" y1="89750" x2="41716" y2="89950"/>
                        <a14:backgroundMark x1="17625" y1="92917" x2="15750" y2="94750"/>
                        <a14:backgroundMark x1="15750" y1="94750" x2="16000" y2="95250"/>
                        <a14:backgroundMark x1="16500" y1="94417" x2="16125" y2="94833"/>
                        <a14:backgroundMark x1="21500" y1="98333" x2="23250" y2="98583"/>
                        <a14:backgroundMark x1="22875" y1="98167" x2="22375" y2="97750"/>
                        <a14:backgroundMark x1="37750" y1="90833" x2="37750" y2="89917"/>
                        <a14:backgroundMark x1="37000" y1="91417" x2="37625" y2="89750"/>
                        <a14:backgroundMark x1="20875" y1="73083" x2="21649" y2="73474"/>
                        <a14:backgroundMark x1="25593" y1="53732" x2="23750" y2="57083"/>
                        <a14:backgroundMark x1="26500" y1="52083" x2="26179" y2="52667"/>
                        <a14:backgroundMark x1="24875" y1="56750" x2="25750" y2="61333"/>
                        <a14:backgroundMark x1="30000" y1="53500" x2="30625" y2="54500"/>
                        <a14:backgroundMark x1="29375" y1="52833" x2="30125" y2="53417"/>
                        <a14:backgroundMark x1="30375" y1="54333" x2="30625" y2="55250"/>
                        <a14:backgroundMark x1="45125" y1="53667" x2="43750" y2="55167"/>
                        <a14:backgroundMark x1="34500" y1="54333" x2="34000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05" y="0"/>
            <a:ext cx="2289895" cy="3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600C7-0CA6-4C58-A42D-EAAC93D2A5EC}"/>
              </a:ext>
            </a:extLst>
          </p:cNvPr>
          <p:cNvSpPr txBox="1"/>
          <p:nvPr/>
        </p:nvSpPr>
        <p:spPr>
          <a:xfrm>
            <a:off x="714374" y="1481616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Конфіденційність та Довіра</a:t>
            </a:r>
            <a:endParaRPr lang="uk-UA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0F410-44B4-4087-90D4-9DC875CDDC99}"/>
              </a:ext>
            </a:extLst>
          </p:cNvPr>
          <p:cNvSpPr txBox="1"/>
          <p:nvPr/>
        </p:nvSpPr>
        <p:spPr>
          <a:xfrm>
            <a:off x="714371" y="2160952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та Сім'я</a:t>
            </a:r>
            <a:endParaRPr lang="uk-UA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A5EC8-CF77-4CEA-98A6-4221A2B3498B}"/>
              </a:ext>
            </a:extLst>
          </p:cNvPr>
          <p:cNvSpPr txBox="1"/>
          <p:nvPr/>
        </p:nvSpPr>
        <p:spPr>
          <a:xfrm>
            <a:off x="714372" y="2883309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Конфлікти інтересів</a:t>
            </a:r>
            <a:endParaRPr lang="uk-UA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20069-FBF3-47A6-AC69-C38680FFDB90}"/>
              </a:ext>
            </a:extLst>
          </p:cNvPr>
          <p:cNvSpPr txBox="1"/>
          <p:nvPr/>
        </p:nvSpPr>
        <p:spPr>
          <a:xfrm>
            <a:off x="714370" y="3714427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Розподіл ресурсів</a:t>
            </a:r>
            <a:endParaRPr lang="uk-UA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CCBB7-D204-489C-8D77-8F0B4EFE93ED}"/>
              </a:ext>
            </a:extLst>
          </p:cNvPr>
          <p:cNvSpPr txBox="1"/>
          <p:nvPr/>
        </p:nvSpPr>
        <p:spPr>
          <a:xfrm>
            <a:off x="714373" y="4551564"/>
            <a:ext cx="10306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Етична поведінка та межі професійної взаємодії</a:t>
            </a:r>
            <a:endParaRPr lang="uk-UA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32972-5D86-4A6D-B83D-F5276E167DCC}"/>
              </a:ext>
            </a:extLst>
          </p:cNvPr>
          <p:cNvSpPr txBox="1"/>
          <p:nvPr/>
        </p:nvSpPr>
        <p:spPr>
          <a:xfrm>
            <a:off x="714373" y="5383012"/>
            <a:ext cx="11087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Дотримання закону та відмова від неправомірної дії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5679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AFC47FA-1073-42E7-915B-EBFE0E6FE2FC}"/>
              </a:ext>
            </a:extLst>
          </p:cNvPr>
          <p:cNvSpPr txBox="1">
            <a:spLocks/>
          </p:cNvSpPr>
          <p:nvPr/>
        </p:nvSpPr>
        <p:spPr>
          <a:xfrm>
            <a:off x="2113808" y="1170693"/>
            <a:ext cx="10078192" cy="123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A" sz="32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4" y="499231"/>
            <a:ext cx="10036826" cy="904716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4.1.	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етичних</a:t>
            </a:r>
            <a:r>
              <a:rPr lang="ru-RU" sz="3200" b="1" dirty="0"/>
              <a:t> правил: причини і </a:t>
            </a:r>
            <a:r>
              <a:rPr lang="ru-RU" sz="3200" b="1" dirty="0" err="1"/>
              <a:t>наслідки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Картинки знак вопроса (100 фото) • Прикольные картинки и позитив">
            <a:extLst>
              <a:ext uri="{FF2B5EF4-FFF2-40B4-BE49-F238E27FC236}">
                <a16:creationId xmlns:a16="http://schemas.microsoft.com/office/drawing/2014/main" id="{975E4488-654E-4B86-AE63-0BAE278F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4750" l="10000" r="90000">
                        <a14:foregroundMark x1="53958" y1="19067" x2="66625" y2="16083"/>
                        <a14:foregroundMark x1="12500" y1="28833" x2="42356" y2="21800"/>
                        <a14:foregroundMark x1="66625" y1="16083" x2="71500" y2="34667"/>
                        <a14:foregroundMark x1="71500" y1="34667" x2="59250" y2="48417"/>
                        <a14:foregroundMark x1="47510" y1="44956" x2="34375" y2="41083"/>
                        <a14:foregroundMark x1="59250" y1="48417" x2="55673" y2="47363"/>
                        <a14:foregroundMark x1="34375" y1="41083" x2="29875" y2="52765"/>
                        <a14:foregroundMark x1="45818" y1="89301" x2="66625" y2="85000"/>
                        <a14:foregroundMark x1="18250" y1="95000" x2="29475" y2="92679"/>
                        <a14:foregroundMark x1="66625" y1="85000" x2="43500" y2="80917"/>
                        <a14:foregroundMark x1="60873" y1="72013" x2="63500" y2="70667"/>
                        <a14:foregroundMark x1="43500" y1="80917" x2="51456" y2="76839"/>
                        <a14:foregroundMark x1="78137" y1="52841" x2="88750" y2="39917"/>
                        <a14:foregroundMark x1="63500" y1="70667" x2="65646" y2="68054"/>
                        <a14:foregroundMark x1="88750" y1="39917" x2="90125" y2="19750"/>
                        <a14:foregroundMark x1="90125" y1="19750" x2="70000" y2="7000"/>
                        <a14:foregroundMark x1="70000" y1="7000" x2="41375" y2="4833"/>
                        <a14:foregroundMark x1="41375" y1="4833" x2="15250" y2="19417"/>
                        <a14:foregroundMark x1="15250" y1="19417" x2="12125" y2="27833"/>
                        <a14:foregroundMark x1="27807" y1="10007" x2="29875" y2="8583"/>
                        <a14:foregroundMark x1="31875" y1="8333" x2="22375" y2="13083"/>
                        <a14:foregroundMark x1="29625" y1="9083" x2="24625" y2="11417"/>
                        <a14:foregroundMark x1="29125" y1="8750" x2="25625" y2="10833"/>
                        <a14:foregroundMark x1="33500" y1="92250" x2="32250" y2="92333"/>
                        <a14:foregroundMark x1="40250" y1="88667" x2="37875" y2="89083"/>
                        <a14:foregroundMark x1="40625" y1="87250" x2="40500" y2="88917"/>
                        <a14:foregroundMark x1="37875" y1="88583" x2="37500" y2="90167"/>
                        <a14:foregroundMark x1="32375" y1="90250" x2="33500" y2="94250"/>
                        <a14:foregroundMark x1="30000" y1="92583" x2="27750" y2="91417"/>
                        <a14:foregroundMark x1="34000" y1="89417" x2="28375" y2="93167"/>
                        <a14:foregroundMark x1="34750" y1="89417" x2="34000" y2="90833"/>
                        <a14:foregroundMark x1="21625" y1="92917" x2="17250" y2="94750"/>
                        <a14:foregroundMark x1="24250" y1="73667" x2="23750" y2="76417"/>
                        <a14:foregroundMark x1="24375" y1="73083" x2="24000" y2="75667"/>
                        <a14:foregroundMark x1="28000" y1="61583" x2="24875" y2="72583"/>
                        <a14:foregroundMark x1="32483" y1="55027" x2="32750" y2="59417"/>
                        <a14:foregroundMark x1="32375" y1="53250" x2="32409" y2="53803"/>
                        <a14:foregroundMark x1="30500" y1="55250" x2="28062" y2="59411"/>
                        <a14:foregroundMark x1="29100" y1="55433" x2="28750" y2="57583"/>
                        <a14:foregroundMark x1="29875" y1="50667" x2="29535" y2="52758"/>
                        <a14:foregroundMark x1="28250" y1="52667" x2="28250" y2="54333"/>
                        <a14:foregroundMark x1="54250" y1="46833" x2="51875" y2="49083"/>
                        <a14:foregroundMark x1="51000" y1="49417" x2="50000" y2="50417"/>
                        <a14:backgroundMark x1="55500" y1="20667" x2="42750" y2="22167"/>
                        <a14:backgroundMark x1="53875" y1="20333" x2="52750" y2="19750"/>
                        <a14:backgroundMark x1="53000" y1="20083" x2="53000" y2="19500"/>
                        <a14:backgroundMark x1="52375" y1="19833" x2="53625" y2="19500"/>
                        <a14:backgroundMark x1="24625" y1="9333" x2="28875" y2="7500"/>
                        <a14:backgroundMark x1="26125" y1="9083" x2="26875" y2="8750"/>
                        <a14:backgroundMark x1="79875" y1="54083" x2="67250" y2="66833"/>
                        <a14:backgroundMark x1="67250" y1="66833" x2="67125" y2="68333"/>
                        <a14:backgroundMark x1="67250" y1="66000" x2="66750" y2="68167"/>
                        <a14:backgroundMark x1="78000" y1="53583" x2="78000" y2="53583"/>
                        <a14:backgroundMark x1="78750" y1="53583" x2="77250" y2="53333"/>
                        <a14:backgroundMark x1="62250" y1="73083" x2="57875" y2="74333"/>
                        <a14:backgroundMark x1="55250" y1="73917" x2="58250" y2="74667"/>
                        <a14:backgroundMark x1="51625" y1="75250" x2="55625" y2="75667"/>
                        <a14:backgroundMark x1="50347" y1="48458" x2="50375" y2="49000"/>
                        <a14:backgroundMark x1="50125" y1="44083" x2="50299" y2="47504"/>
                        <a14:backgroundMark x1="51875" y1="45000" x2="52375" y2="47417"/>
                        <a14:backgroundMark x1="53125" y1="45583" x2="53176" y2="46394"/>
                        <a14:backgroundMark x1="26480" y1="60361" x2="26250" y2="61000"/>
                        <a14:backgroundMark x1="27303" y1="60566" x2="27026" y2="61461"/>
                        <a14:backgroundMark x1="21438" y1="75502" x2="18500" y2="83167"/>
                        <a14:backgroundMark x1="22663" y1="72307" x2="22414" y2="72957"/>
                        <a14:backgroundMark x1="20625" y1="83167" x2="19504" y2="91763"/>
                        <a14:backgroundMark x1="19750" y1="89833" x2="18877" y2="92026"/>
                        <a14:backgroundMark x1="42252" y1="88975" x2="43750" y2="90417"/>
                        <a14:backgroundMark x1="39125" y1="90750" x2="39000" y2="91917"/>
                        <a14:backgroundMark x1="40098" y1="90557" x2="38250" y2="91250"/>
                        <a14:backgroundMark x1="40959" y1="90234" x2="40346" y2="90464"/>
                        <a14:backgroundMark x1="42250" y1="89750" x2="41716" y2="89950"/>
                        <a14:backgroundMark x1="17625" y1="92917" x2="15750" y2="94750"/>
                        <a14:backgroundMark x1="15750" y1="94750" x2="16000" y2="95250"/>
                        <a14:backgroundMark x1="16500" y1="94417" x2="16125" y2="94833"/>
                        <a14:backgroundMark x1="21500" y1="98333" x2="23250" y2="98583"/>
                        <a14:backgroundMark x1="22875" y1="98167" x2="22375" y2="97750"/>
                        <a14:backgroundMark x1="37750" y1="90833" x2="37750" y2="89917"/>
                        <a14:backgroundMark x1="37000" y1="91417" x2="37625" y2="89750"/>
                        <a14:backgroundMark x1="20875" y1="73083" x2="21649" y2="73474"/>
                        <a14:backgroundMark x1="25593" y1="53732" x2="23750" y2="57083"/>
                        <a14:backgroundMark x1="26500" y1="52083" x2="26179" y2="52667"/>
                        <a14:backgroundMark x1="24875" y1="56750" x2="25750" y2="61333"/>
                        <a14:backgroundMark x1="30000" y1="53500" x2="30625" y2="54500"/>
                        <a14:backgroundMark x1="29375" y1="52833" x2="30125" y2="53417"/>
                        <a14:backgroundMark x1="30375" y1="54333" x2="30625" y2="55250"/>
                        <a14:backgroundMark x1="45125" y1="53667" x2="43750" y2="55167"/>
                        <a14:backgroundMark x1="34500" y1="54333" x2="34000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" y="1189743"/>
            <a:ext cx="2289895" cy="3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A7DB23-DCF0-4546-B429-1277B421F6E4}"/>
              </a:ext>
            </a:extLst>
          </p:cNvPr>
          <p:cNvSpPr txBox="1"/>
          <p:nvPr/>
        </p:nvSpPr>
        <p:spPr>
          <a:xfrm>
            <a:off x="2496590" y="186114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Неадекватна підготовка та навчання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AD1B9-EAEA-4E37-BA7F-EF608981A32E}"/>
              </a:ext>
            </a:extLst>
          </p:cNvPr>
          <p:cNvSpPr txBox="1"/>
          <p:nvPr/>
        </p:nvSpPr>
        <p:spPr>
          <a:xfrm>
            <a:off x="2496590" y="223834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 та вигорання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A8B18-AC4D-4AB4-9ABF-DB937D055238}"/>
              </a:ext>
            </a:extLst>
          </p:cNvPr>
          <p:cNvSpPr txBox="1"/>
          <p:nvPr/>
        </p:nvSpPr>
        <p:spPr>
          <a:xfrm>
            <a:off x="2496590" y="261554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Непорозуміння етичних стандартів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5F1CD-E235-40C6-9D88-F30DAA9B6EB0}"/>
              </a:ext>
            </a:extLst>
          </p:cNvPr>
          <p:cNvSpPr txBox="1"/>
          <p:nvPr/>
        </p:nvSpPr>
        <p:spPr>
          <a:xfrm>
            <a:off x="2496590" y="299274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інтересів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D7DF81-D819-44BF-A4D6-56D029962FAE}"/>
              </a:ext>
            </a:extLst>
          </p:cNvPr>
          <p:cNvSpPr txBox="1"/>
          <p:nvPr/>
        </p:nvSpPr>
        <p:spPr>
          <a:xfrm>
            <a:off x="2496590" y="336994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Непрофесійна поведінка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15952C-9074-47A2-966A-1A1A9B3730EB}"/>
              </a:ext>
            </a:extLst>
          </p:cNvPr>
          <p:cNvSpPr txBox="1"/>
          <p:nvPr/>
        </p:nvSpPr>
        <p:spPr>
          <a:xfrm>
            <a:off x="4746603" y="16181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порушень етичних правил:</a:t>
            </a:r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6912F-FE8A-49C3-BEAA-36AD8727B035}"/>
              </a:ext>
            </a:extLst>
          </p:cNvPr>
          <p:cNvSpPr txBox="1"/>
          <p:nvPr/>
        </p:nvSpPr>
        <p:spPr>
          <a:xfrm>
            <a:off x="4746603" y="41127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порушень етичних правил:</a:t>
            </a:r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8A0A2-41A9-4EB3-949C-C99F4D273EA5}"/>
              </a:ext>
            </a:extLst>
          </p:cNvPr>
          <p:cNvSpPr txBox="1"/>
          <p:nvPr/>
        </p:nvSpPr>
        <p:spPr>
          <a:xfrm>
            <a:off x="2496590" y="4476449"/>
            <a:ext cx="664368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Втрата довіри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1EB350-6CB9-44D1-BE66-C57E48A2B7EF}"/>
              </a:ext>
            </a:extLst>
          </p:cNvPr>
          <p:cNvSpPr txBox="1"/>
          <p:nvPr/>
        </p:nvSpPr>
        <p:spPr>
          <a:xfrm>
            <a:off x="2496590" y="4891255"/>
            <a:ext cx="664368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Шкода для клієнтів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AD3F8-91F8-476D-BBEF-05371D9DC5AC}"/>
              </a:ext>
            </a:extLst>
          </p:cNvPr>
          <p:cNvSpPr txBox="1"/>
          <p:nvPr/>
        </p:nvSpPr>
        <p:spPr>
          <a:xfrm>
            <a:off x="2498074" y="5306061"/>
            <a:ext cx="664368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 наслідки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0AC217-713A-42DE-985C-7C60D7338013}"/>
              </a:ext>
            </a:extLst>
          </p:cNvPr>
          <p:cNvSpPr txBox="1"/>
          <p:nvPr/>
        </p:nvSpPr>
        <p:spPr>
          <a:xfrm>
            <a:off x="2498074" y="5720867"/>
            <a:ext cx="664368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стандартів організації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483C64-8514-4BCD-918D-4789BF635B50}"/>
              </a:ext>
            </a:extLst>
          </p:cNvPr>
          <p:cNvSpPr txBox="1"/>
          <p:nvPr/>
        </p:nvSpPr>
        <p:spPr>
          <a:xfrm>
            <a:off x="2498074" y="6135672"/>
            <a:ext cx="664368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Психологічний вплив</a:t>
            </a:r>
          </a:p>
        </p:txBody>
      </p:sp>
    </p:spTree>
    <p:extLst>
      <p:ext uri="{BB962C8B-B14F-4D97-AF65-F5344CB8AC3E}">
        <p14:creationId xmlns:p14="http://schemas.microsoft.com/office/powerpoint/2010/main" val="3176203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2" grpId="0"/>
      <p:bldP spid="24" grpId="0"/>
      <p:bldP spid="25" grpId="0"/>
      <p:bldP spid="29" grpId="0"/>
      <p:bldP spid="31" grpId="0"/>
      <p:bldP spid="33" grpId="0"/>
      <p:bldP spid="35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AFC47FA-1073-42E7-915B-EBFE0E6FE2FC}"/>
              </a:ext>
            </a:extLst>
          </p:cNvPr>
          <p:cNvSpPr txBox="1">
            <a:spLocks/>
          </p:cNvSpPr>
          <p:nvPr/>
        </p:nvSpPr>
        <p:spPr>
          <a:xfrm>
            <a:off x="2113808" y="1170693"/>
            <a:ext cx="10078192" cy="839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Збереження конфіденційності та безпеки</a:t>
            </a:r>
            <a:endParaRPr lang="en-UA" sz="3200" b="1" dirty="0">
              <a:solidFill>
                <a:schemeClr val="tx2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152400"/>
            <a:ext cx="10258425" cy="1118197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4.2.	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Етичні випробування в роботі з важкими ситуаціями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C2EFB1-2C84-4C59-A211-492E12E1D433}"/>
              </a:ext>
            </a:extLst>
          </p:cNvPr>
          <p:cNvSpPr txBox="1"/>
          <p:nvPr/>
        </p:nvSpPr>
        <p:spPr>
          <a:xfrm>
            <a:off x="2113808" y="2378771"/>
            <a:ext cx="6162674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>
                <a:solidFill>
                  <a:srgbClr val="C00000"/>
                </a:solidFill>
              </a:rPr>
              <a:t>2. Вирішення конфлікту інтересів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A0A3A7-E43D-4EB8-9103-4401751149AE}"/>
              </a:ext>
            </a:extLst>
          </p:cNvPr>
          <p:cNvSpPr txBox="1"/>
          <p:nvPr/>
        </p:nvSpPr>
        <p:spPr>
          <a:xfrm>
            <a:off x="2113807" y="3283299"/>
            <a:ext cx="8487517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>
                <a:solidFill>
                  <a:srgbClr val="FFFF00"/>
                </a:solidFill>
              </a:rPr>
              <a:t>3. Питання згоди та відмови від допомоги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66888E-E868-40D9-9880-60E7B5EF3D9C}"/>
              </a:ext>
            </a:extLst>
          </p:cNvPr>
          <p:cNvSpPr txBox="1"/>
          <p:nvPr/>
        </p:nvSpPr>
        <p:spPr>
          <a:xfrm>
            <a:off x="2113808" y="4631025"/>
            <a:ext cx="6162674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>
                <a:solidFill>
                  <a:srgbClr val="00B050"/>
                </a:solidFill>
              </a:rPr>
              <a:t>4. Розподіл обмежених ресурсів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A368F9-25B0-4E22-AC85-5CC23EEDAB0E}"/>
              </a:ext>
            </a:extLst>
          </p:cNvPr>
          <p:cNvSpPr txBox="1"/>
          <p:nvPr/>
        </p:nvSpPr>
        <p:spPr>
          <a:xfrm>
            <a:off x="2113808" y="5535551"/>
            <a:ext cx="8335117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>
                <a:solidFill>
                  <a:srgbClr val="0070C0"/>
                </a:solidFill>
              </a:rPr>
              <a:t>5. Релігійні та культурні відмінності</a:t>
            </a:r>
          </a:p>
        </p:txBody>
      </p:sp>
    </p:spTree>
    <p:extLst>
      <p:ext uri="{BB962C8B-B14F-4D97-AF65-F5344CB8AC3E}">
        <p14:creationId xmlns:p14="http://schemas.microsoft.com/office/powerpoint/2010/main" val="281560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3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місія з питань етики та біоетики ХНПУ | ХНПУ імені Г.С. Сковороди">
            <a:extLst>
              <a:ext uri="{FF2B5EF4-FFF2-40B4-BE49-F238E27FC236}">
                <a16:creationId xmlns:a16="http://schemas.microsoft.com/office/drawing/2014/main" id="{6A3B1135-6AE4-4CCC-9F73-3909FA4C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152400"/>
            <a:ext cx="2909887" cy="2909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FAD61-9874-4606-8A37-B6FB0DF2746D}"/>
              </a:ext>
            </a:extLst>
          </p:cNvPr>
          <p:cNvSpPr txBox="1"/>
          <p:nvPr/>
        </p:nvSpPr>
        <p:spPr>
          <a:xfrm>
            <a:off x="2662237" y="1595705"/>
            <a:ext cx="6867525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Саморефлексія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36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Консультація та співпраця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36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Дотримання стандартів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36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Пошук компромісів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152400"/>
            <a:ext cx="10258425" cy="1118197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4.2.	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 розв'язання етичних випробувань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6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152400"/>
            <a:ext cx="10258425" cy="1118197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4.3.	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Стратегії вирішення етичних конфліктів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онфлікти: сутність, типи, етапи та способи управління">
            <a:extLst>
              <a:ext uri="{FF2B5EF4-FFF2-40B4-BE49-F238E27FC236}">
                <a16:creationId xmlns:a16="http://schemas.microsoft.com/office/drawing/2014/main" id="{228FFF65-1E73-4B96-B705-F2198DD4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70" l="8250" r="90750">
                        <a14:foregroundMark x1="20333" y1="1116" x2="21333" y2="1116"/>
                        <a14:foregroundMark x1="17750" y1="3030" x2="17000" y2="5104"/>
                        <a14:foregroundMark x1="14167" y1="1116" x2="14917" y2="638"/>
                        <a14:foregroundMark x1="16988" y1="2426" x2="17583" y2="2552"/>
                        <a14:foregroundMark x1="16083" y1="2233" x2="16623" y2="2348"/>
                        <a14:foregroundMark x1="26250" y1="21372" x2="30417" y2="23126"/>
                        <a14:foregroundMark x1="31167" y1="24721" x2="32667" y2="33333"/>
                        <a14:foregroundMark x1="32667" y1="33333" x2="30250" y2="39234"/>
                        <a14:foregroundMark x1="25917" y1="33174" x2="26667" y2="34450"/>
                        <a14:foregroundMark x1="22250" y1="27432" x2="22750" y2="36842"/>
                        <a14:foregroundMark x1="22750" y1="36842" x2="23583" y2="38278"/>
                        <a14:foregroundMark x1="24500" y1="30463" x2="28167" y2="34769"/>
                        <a14:foregroundMark x1="28167" y1="34769" x2="29750" y2="39234"/>
                        <a14:foregroundMark x1="46667" y1="15630" x2="46083" y2="22807"/>
                        <a14:foregroundMark x1="47000" y1="14833" x2="51500" y2="12919"/>
                        <a14:foregroundMark x1="51500" y1="12919" x2="55000" y2="19458"/>
                        <a14:foregroundMark x1="55000" y1="19458" x2="53500" y2="27113"/>
                        <a14:foregroundMark x1="53500" y1="27113" x2="48917" y2="28549"/>
                        <a14:foregroundMark x1="48917" y1="28549" x2="46250" y2="22967"/>
                        <a14:foregroundMark x1="47500" y1="13716" x2="52083" y2="11643"/>
                        <a14:foregroundMark x1="52083" y1="11643" x2="54833" y2="18022"/>
                        <a14:foregroundMark x1="54833" y1="18022" x2="54917" y2="18501"/>
                        <a14:foregroundMark x1="50167" y1="17065" x2="50750" y2="17863"/>
                        <a14:foregroundMark x1="50000" y1="17544" x2="50250" y2="22010"/>
                        <a14:foregroundMark x1="67750" y1="31579" x2="65917" y2="38596"/>
                        <a14:foregroundMark x1="65917" y1="38596" x2="66000" y2="39713"/>
                        <a14:foregroundMark x1="77750" y1="14514" x2="78500" y2="19139"/>
                        <a14:foregroundMark x1="43500" y1="478" x2="45333" y2="159"/>
                        <a14:foregroundMark x1="61106" y1="4306" x2="61167" y2="4625"/>
                        <a14:foregroundMark x1="61035" y1="3931" x2="61106" y2="4306"/>
                        <a14:foregroundMark x1="60780" y1="2591" x2="60925" y2="3351"/>
                        <a14:foregroundMark x1="60500" y1="1116" x2="60604" y2="1663"/>
                        <a14:foregroundMark x1="62667" y1="5423" x2="64833" y2="6380"/>
                        <a14:foregroundMark x1="65667" y1="957" x2="66500" y2="957"/>
                        <a14:foregroundMark x1="62155" y1="4306" x2="62000" y2="4785"/>
                        <a14:foregroundMark x1="62310" y1="3828" x2="62155" y2="4306"/>
                        <a14:foregroundMark x1="62427" y1="3467" x2="62310" y2="3828"/>
                        <a14:foregroundMark x1="63500" y1="159" x2="63287" y2="815"/>
                        <a14:foregroundMark x1="61167" y1="6061" x2="61083" y2="7656"/>
                        <a14:foregroundMark x1="62484" y1="2871" x2="62250" y2="3668"/>
                        <a14:foregroundMark x1="63000" y1="1116" x2="62484" y2="2871"/>
                        <a14:foregroundMark x1="38917" y1="61085" x2="38667" y2="62998"/>
                        <a14:foregroundMark x1="41500" y1="64593" x2="41667" y2="65869"/>
                        <a14:foregroundMark x1="36500" y1="54067" x2="36673" y2="54386"/>
                        <a14:foregroundMark x1="40912" y1="61915" x2="41333" y2="62520"/>
                        <a14:foregroundMark x1="39889" y1="60447" x2="40160" y2="60836"/>
                        <a14:foregroundMark x1="39667" y1="60128" x2="39889" y2="60447"/>
                        <a14:foregroundMark x1="44167" y1="49442" x2="44167" y2="52313"/>
                        <a14:foregroundMark x1="49750" y1="66188" x2="50333" y2="66188"/>
                        <a14:foregroundMark x1="56333" y1="51515" x2="56333" y2="54226"/>
                        <a14:foregroundMark x1="56250" y1="72408" x2="56333" y2="78150"/>
                        <a14:foregroundMark x1="43667" y1="72249" x2="44000" y2="76555"/>
                        <a14:foregroundMark x1="59917" y1="55821" x2="60667" y2="57257"/>
                        <a14:foregroundMark x1="61000" y1="56459" x2="61000" y2="56459"/>
                        <a14:foregroundMark x1="43917" y1="95056" x2="44167" y2="95056"/>
                        <a14:foregroundMark x1="53500" y1="72408" x2="52750" y2="72568"/>
                        <a14:foregroundMark x1="52583" y1="72887" x2="52583" y2="72887"/>
                        <a14:foregroundMark x1="52583" y1="72568" x2="52583" y2="72568"/>
                        <a14:foregroundMark x1="52583" y1="72727" x2="52500" y2="72568"/>
                        <a14:foregroundMark x1="52833" y1="72568" x2="52583" y2="72568"/>
                        <a14:foregroundMark x1="52500" y1="72727" x2="52333" y2="72727"/>
                        <a14:foregroundMark x1="62417" y1="70973" x2="62667" y2="72408"/>
                        <a14:foregroundMark x1="63000" y1="86603" x2="63167" y2="86603"/>
                        <a14:foregroundMark x1="90583" y1="42743" x2="90833" y2="47687"/>
                        <a14:foregroundMark x1="14583" y1="60925" x2="14583" y2="60925"/>
                        <a14:foregroundMark x1="15000" y1="59330" x2="15000" y2="59330"/>
                        <a14:foregroundMark x1="16333" y1="38756" x2="16333" y2="38756"/>
                        <a14:foregroundMark x1="49417" y1="65869" x2="49417" y2="65869"/>
                        <a14:foregroundMark x1="60500" y1="86124" x2="60500" y2="86124"/>
                        <a14:foregroundMark x1="9750" y1="86762" x2="9750" y2="86762"/>
                        <a14:foregroundMark x1="8250" y1="93780" x2="8250" y2="93780"/>
                        <a14:foregroundMark x1="13500" y1="94737" x2="13500" y2="94737"/>
                        <a14:foregroundMark x1="62083" y1="75120" x2="62083" y2="75120"/>
                        <a14:foregroundMark x1="62417" y1="78309" x2="62417" y2="78309"/>
                        <a14:foregroundMark x1="41083" y1="57576" x2="41083" y2="57576"/>
                        <a14:foregroundMark x1="41333" y1="57576" x2="41333" y2="57576"/>
                        <a14:foregroundMark x1="38833" y1="51994" x2="38833" y2="51994"/>
                        <a14:foregroundMark x1="38833" y1="51196" x2="38833" y2="51196"/>
                        <a14:foregroundMark x1="35833" y1="57416" x2="35833" y2="57416"/>
                        <a14:foregroundMark x1="90250" y1="96651" x2="90250" y2="96651"/>
                        <a14:foregroundMark x1="84000" y1="96970" x2="84000" y2="96970"/>
                        <a14:foregroundMark x1="19833" y1="58533" x2="19833" y2="58533"/>
                        <a14:foregroundMark x1="16000" y1="60287" x2="16000" y2="60287"/>
                        <a14:foregroundMark x1="57000" y1="81659" x2="57000" y2="81659"/>
                        <a14:foregroundMark x1="56417" y1="81499" x2="56417" y2="81499"/>
                        <a14:backgroundMark x1="16000" y1="319" x2="16500" y2="0"/>
                        <a14:backgroundMark x1="16417" y1="2871" x2="16750" y2="3030"/>
                        <a14:backgroundMark x1="37583" y1="16427" x2="37667" y2="17065"/>
                        <a14:backgroundMark x1="60083" y1="34131" x2="60417" y2="34131"/>
                        <a14:backgroundMark x1="60167" y1="37640" x2="59583" y2="38118"/>
                        <a14:backgroundMark x1="59583" y1="38278" x2="59333" y2="38596"/>
                        <a14:backgroundMark x1="60417" y1="35088" x2="60417" y2="35088"/>
                        <a14:backgroundMark x1="59750" y1="33652" x2="59750" y2="33493"/>
                        <a14:backgroundMark x1="63250" y1="24721" x2="63250" y2="24721"/>
                        <a14:backgroundMark x1="60417" y1="4306" x2="60667" y2="4625"/>
                        <a14:backgroundMark x1="60833" y1="5423" x2="61083" y2="5742"/>
                        <a14:backgroundMark x1="63500" y1="957" x2="63500" y2="957"/>
                        <a14:backgroundMark x1="62250" y1="4306" x2="62250" y2="4306"/>
                        <a14:backgroundMark x1="62667" y1="957" x2="62667" y2="957"/>
                        <a14:backgroundMark x1="63000" y1="2871" x2="63000" y2="2871"/>
                        <a14:backgroundMark x1="62667" y1="3509" x2="62667" y2="3509"/>
                        <a14:backgroundMark x1="62000" y1="2871" x2="62000" y2="2871"/>
                        <a14:backgroundMark x1="41667" y1="60447" x2="41833" y2="61244"/>
                        <a14:backgroundMark x1="39667" y1="61882" x2="40000" y2="62201"/>
                        <a14:backgroundMark x1="35000" y1="52153" x2="35083" y2="52472"/>
                        <a14:backgroundMark x1="63417" y1="56619" x2="63417" y2="56619"/>
                        <a14:backgroundMark x1="63500" y1="55981" x2="63500" y2="55981"/>
                        <a14:backgroundMark x1="63250" y1="57416" x2="63250" y2="57416"/>
                        <a14:backgroundMark x1="61500" y1="58692" x2="61500" y2="58692"/>
                        <a14:backgroundMark x1="57167" y1="91388" x2="57167" y2="91388"/>
                        <a14:backgroundMark x1="38583" y1="54705" x2="38583" y2="54705"/>
                        <a14:backgroundMark x1="39583" y1="60447" x2="39583" y2="60447"/>
                        <a14:backgroundMark x1="36750" y1="55183" x2="36750" y2="55183"/>
                        <a14:backgroundMark x1="37583" y1="55024" x2="37583" y2="55024"/>
                        <a14:backgroundMark x1="79333" y1="41308" x2="79583" y2="41308"/>
                        <a14:backgroundMark x1="80083" y1="23445" x2="80083" y2="23445"/>
                        <a14:backgroundMark x1="16583" y1="62998" x2="16583" y2="62998"/>
                        <a14:backgroundMark x1="17417" y1="57576" x2="17417" y2="57576"/>
                        <a14:backgroundMark x1="14417" y1="62041" x2="14417" y2="62041"/>
                        <a14:backgroundMark x1="14750" y1="60447" x2="14750" y2="60447"/>
                        <a14:backgroundMark x1="36000" y1="51675" x2="36000" y2="51675"/>
                        <a14:backgroundMark x1="36583" y1="54386" x2="36583" y2="54386"/>
                        <a14:backgroundMark x1="38333" y1="57097" x2="38333" y2="57097"/>
                        <a14:backgroundMark x1="37833" y1="56140" x2="37833" y2="56140"/>
                        <a14:backgroundMark x1="38000" y1="56459" x2="38000" y2="56459"/>
                        <a14:backgroundMark x1="38583" y1="57576" x2="38583" y2="57576"/>
                        <a14:backgroundMark x1="38417" y1="57416" x2="38417" y2="57416"/>
                        <a14:backgroundMark x1="38167" y1="56619" x2="38167" y2="56619"/>
                        <a14:backgroundMark x1="37583" y1="55821" x2="37417" y2="55183"/>
                        <a14:backgroundMark x1="37250" y1="55183" x2="37167" y2="55502"/>
                        <a14:backgroundMark x1="36750" y1="54705" x2="36750" y2="54705"/>
                        <a14:backgroundMark x1="38000" y1="56459" x2="38750" y2="57735"/>
                        <a14:backgroundMark x1="38917" y1="58054" x2="38667" y2="58054"/>
                        <a14:backgroundMark x1="34833" y1="55502" x2="34833" y2="55502"/>
                        <a14:backgroundMark x1="34833" y1="60925" x2="34833" y2="60925"/>
                        <a14:backgroundMark x1="45333" y1="64753" x2="45333" y2="64753"/>
                        <a14:backgroundMark x1="41000" y1="62360" x2="41000" y2="62360"/>
                        <a14:backgroundMark x1="39833" y1="60925" x2="39833" y2="60925"/>
                        <a14:backgroundMark x1="39750" y1="59809" x2="39750" y2="59809"/>
                        <a14:backgroundMark x1="40083" y1="60925" x2="40083" y2="60925"/>
                        <a14:backgroundMark x1="40750" y1="62041" x2="40750" y2="62041"/>
                        <a14:backgroundMark x1="46833" y1="478" x2="46833" y2="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6" y="867508"/>
            <a:ext cx="10485328" cy="54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1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нфлікти: сутність, типи, етапи та способи управління">
            <a:extLst>
              <a:ext uri="{FF2B5EF4-FFF2-40B4-BE49-F238E27FC236}">
                <a16:creationId xmlns:a16="http://schemas.microsoft.com/office/drawing/2014/main" id="{228FFF65-1E73-4B96-B705-F2198DD4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70" l="8250" r="90750">
                        <a14:foregroundMark x1="20333" y1="1116" x2="21333" y2="1116"/>
                        <a14:foregroundMark x1="17750" y1="3030" x2="17000" y2="5104"/>
                        <a14:foregroundMark x1="14167" y1="1116" x2="14917" y2="638"/>
                        <a14:foregroundMark x1="16988" y1="2426" x2="17583" y2="2552"/>
                        <a14:foregroundMark x1="16083" y1="2233" x2="16623" y2="2348"/>
                        <a14:foregroundMark x1="26250" y1="21372" x2="30417" y2="23126"/>
                        <a14:foregroundMark x1="31167" y1="24721" x2="32667" y2="33333"/>
                        <a14:foregroundMark x1="32667" y1="33333" x2="30250" y2="39234"/>
                        <a14:foregroundMark x1="25917" y1="33174" x2="26667" y2="34450"/>
                        <a14:foregroundMark x1="22250" y1="27432" x2="22750" y2="36842"/>
                        <a14:foregroundMark x1="22750" y1="36842" x2="23583" y2="38278"/>
                        <a14:foregroundMark x1="24500" y1="30463" x2="28167" y2="34769"/>
                        <a14:foregroundMark x1="28167" y1="34769" x2="29750" y2="39234"/>
                        <a14:foregroundMark x1="46667" y1="15630" x2="46083" y2="22807"/>
                        <a14:foregroundMark x1="47000" y1="14833" x2="51500" y2="12919"/>
                        <a14:foregroundMark x1="51500" y1="12919" x2="55000" y2="19458"/>
                        <a14:foregroundMark x1="55000" y1="19458" x2="53500" y2="27113"/>
                        <a14:foregroundMark x1="53500" y1="27113" x2="48917" y2="28549"/>
                        <a14:foregroundMark x1="48917" y1="28549" x2="46250" y2="22967"/>
                        <a14:foregroundMark x1="47500" y1="13716" x2="52083" y2="11643"/>
                        <a14:foregroundMark x1="52083" y1="11643" x2="54833" y2="18022"/>
                        <a14:foregroundMark x1="54833" y1="18022" x2="54917" y2="18501"/>
                        <a14:foregroundMark x1="50167" y1="17065" x2="50750" y2="17863"/>
                        <a14:foregroundMark x1="50000" y1="17544" x2="50250" y2="22010"/>
                        <a14:foregroundMark x1="67750" y1="31579" x2="65917" y2="38596"/>
                        <a14:foregroundMark x1="65917" y1="38596" x2="66000" y2="39713"/>
                        <a14:foregroundMark x1="77750" y1="14514" x2="78500" y2="19139"/>
                        <a14:foregroundMark x1="43500" y1="478" x2="45333" y2="159"/>
                        <a14:foregroundMark x1="61106" y1="4306" x2="61167" y2="4625"/>
                        <a14:foregroundMark x1="61035" y1="3931" x2="61106" y2="4306"/>
                        <a14:foregroundMark x1="60780" y1="2591" x2="60925" y2="3351"/>
                        <a14:foregroundMark x1="60500" y1="1116" x2="60604" y2="1663"/>
                        <a14:foregroundMark x1="62667" y1="5423" x2="64833" y2="6380"/>
                        <a14:foregroundMark x1="65667" y1="957" x2="66500" y2="957"/>
                        <a14:foregroundMark x1="62155" y1="4306" x2="62000" y2="4785"/>
                        <a14:foregroundMark x1="62310" y1="3828" x2="62155" y2="4306"/>
                        <a14:foregroundMark x1="62427" y1="3467" x2="62310" y2="3828"/>
                        <a14:foregroundMark x1="63500" y1="159" x2="63287" y2="815"/>
                        <a14:foregroundMark x1="61167" y1="6061" x2="61083" y2="7656"/>
                        <a14:foregroundMark x1="62484" y1="2871" x2="62250" y2="3668"/>
                        <a14:foregroundMark x1="63000" y1="1116" x2="62484" y2="2871"/>
                        <a14:foregroundMark x1="38917" y1="61085" x2="38667" y2="62998"/>
                        <a14:foregroundMark x1="41500" y1="64593" x2="41667" y2="65869"/>
                        <a14:foregroundMark x1="36500" y1="54067" x2="36673" y2="54386"/>
                        <a14:foregroundMark x1="40912" y1="61915" x2="41333" y2="62520"/>
                        <a14:foregroundMark x1="39889" y1="60447" x2="40160" y2="60836"/>
                        <a14:foregroundMark x1="39667" y1="60128" x2="39889" y2="60447"/>
                        <a14:foregroundMark x1="44167" y1="49442" x2="44167" y2="52313"/>
                        <a14:foregroundMark x1="49750" y1="66188" x2="50333" y2="66188"/>
                        <a14:foregroundMark x1="56333" y1="51515" x2="56333" y2="54226"/>
                        <a14:foregroundMark x1="56250" y1="72408" x2="56333" y2="78150"/>
                        <a14:foregroundMark x1="43667" y1="72249" x2="44000" y2="76555"/>
                        <a14:foregroundMark x1="59917" y1="55821" x2="60667" y2="57257"/>
                        <a14:foregroundMark x1="61000" y1="56459" x2="61000" y2="56459"/>
                        <a14:foregroundMark x1="43917" y1="95056" x2="44167" y2="95056"/>
                        <a14:foregroundMark x1="53500" y1="72408" x2="52750" y2="72568"/>
                        <a14:foregroundMark x1="52583" y1="72887" x2="52583" y2="72887"/>
                        <a14:foregroundMark x1="52583" y1="72568" x2="52583" y2="72568"/>
                        <a14:foregroundMark x1="52583" y1="72727" x2="52500" y2="72568"/>
                        <a14:foregroundMark x1="52833" y1="72568" x2="52583" y2="72568"/>
                        <a14:foregroundMark x1="52500" y1="72727" x2="52333" y2="72727"/>
                        <a14:foregroundMark x1="62417" y1="70973" x2="62667" y2="72408"/>
                        <a14:foregroundMark x1="63000" y1="86603" x2="63167" y2="86603"/>
                        <a14:foregroundMark x1="90583" y1="42743" x2="90833" y2="47687"/>
                        <a14:foregroundMark x1="14583" y1="60925" x2="14583" y2="60925"/>
                        <a14:foregroundMark x1="15000" y1="59330" x2="15000" y2="59330"/>
                        <a14:foregroundMark x1="16333" y1="38756" x2="16333" y2="38756"/>
                        <a14:foregroundMark x1="49417" y1="65869" x2="49417" y2="65869"/>
                        <a14:foregroundMark x1="60500" y1="86124" x2="60500" y2="86124"/>
                        <a14:foregroundMark x1="9750" y1="86762" x2="9750" y2="86762"/>
                        <a14:foregroundMark x1="8250" y1="93780" x2="8250" y2="93780"/>
                        <a14:foregroundMark x1="13500" y1="94737" x2="13500" y2="94737"/>
                        <a14:foregroundMark x1="62083" y1="75120" x2="62083" y2="75120"/>
                        <a14:foregroundMark x1="62417" y1="78309" x2="62417" y2="78309"/>
                        <a14:foregroundMark x1="41083" y1="57576" x2="41083" y2="57576"/>
                        <a14:foregroundMark x1="41333" y1="57576" x2="41333" y2="57576"/>
                        <a14:foregroundMark x1="38833" y1="51994" x2="38833" y2="51994"/>
                        <a14:foregroundMark x1="38833" y1="51196" x2="38833" y2="51196"/>
                        <a14:foregroundMark x1="35833" y1="57416" x2="35833" y2="57416"/>
                        <a14:foregroundMark x1="90250" y1="96651" x2="90250" y2="96651"/>
                        <a14:foregroundMark x1="84000" y1="96970" x2="84000" y2="96970"/>
                        <a14:foregroundMark x1="19833" y1="58533" x2="19833" y2="58533"/>
                        <a14:foregroundMark x1="16000" y1="60287" x2="16000" y2="60287"/>
                        <a14:foregroundMark x1="57000" y1="81659" x2="57000" y2="81659"/>
                        <a14:foregroundMark x1="56417" y1="81499" x2="56417" y2="81499"/>
                        <a14:backgroundMark x1="16000" y1="319" x2="16500" y2="0"/>
                        <a14:backgroundMark x1="16417" y1="2871" x2="16750" y2="3030"/>
                        <a14:backgroundMark x1="37583" y1="16427" x2="37667" y2="17065"/>
                        <a14:backgroundMark x1="60083" y1="34131" x2="60417" y2="34131"/>
                        <a14:backgroundMark x1="60167" y1="37640" x2="59583" y2="38118"/>
                        <a14:backgroundMark x1="59583" y1="38278" x2="59333" y2="38596"/>
                        <a14:backgroundMark x1="60417" y1="35088" x2="60417" y2="35088"/>
                        <a14:backgroundMark x1="59750" y1="33652" x2="59750" y2="33493"/>
                        <a14:backgroundMark x1="63250" y1="24721" x2="63250" y2="24721"/>
                        <a14:backgroundMark x1="60417" y1="4306" x2="60667" y2="4625"/>
                        <a14:backgroundMark x1="60833" y1="5423" x2="61083" y2="5742"/>
                        <a14:backgroundMark x1="63500" y1="957" x2="63500" y2="957"/>
                        <a14:backgroundMark x1="62250" y1="4306" x2="62250" y2="4306"/>
                        <a14:backgroundMark x1="62667" y1="957" x2="62667" y2="957"/>
                        <a14:backgroundMark x1="63000" y1="2871" x2="63000" y2="2871"/>
                        <a14:backgroundMark x1="62667" y1="3509" x2="62667" y2="3509"/>
                        <a14:backgroundMark x1="62000" y1="2871" x2="62000" y2="2871"/>
                        <a14:backgroundMark x1="41667" y1="60447" x2="41833" y2="61244"/>
                        <a14:backgroundMark x1="39667" y1="61882" x2="40000" y2="62201"/>
                        <a14:backgroundMark x1="35000" y1="52153" x2="35083" y2="52472"/>
                        <a14:backgroundMark x1="63417" y1="56619" x2="63417" y2="56619"/>
                        <a14:backgroundMark x1="63500" y1="55981" x2="63500" y2="55981"/>
                        <a14:backgroundMark x1="63250" y1="57416" x2="63250" y2="57416"/>
                        <a14:backgroundMark x1="61500" y1="58692" x2="61500" y2="58692"/>
                        <a14:backgroundMark x1="57167" y1="91388" x2="57167" y2="91388"/>
                        <a14:backgroundMark x1="38583" y1="54705" x2="38583" y2="54705"/>
                        <a14:backgroundMark x1="39583" y1="60447" x2="39583" y2="60447"/>
                        <a14:backgroundMark x1="36750" y1="55183" x2="36750" y2="55183"/>
                        <a14:backgroundMark x1="37583" y1="55024" x2="37583" y2="55024"/>
                        <a14:backgroundMark x1="79333" y1="41308" x2="79583" y2="41308"/>
                        <a14:backgroundMark x1="80083" y1="23445" x2="80083" y2="23445"/>
                        <a14:backgroundMark x1="16583" y1="62998" x2="16583" y2="62998"/>
                        <a14:backgroundMark x1="17417" y1="57576" x2="17417" y2="57576"/>
                        <a14:backgroundMark x1="14417" y1="62041" x2="14417" y2="62041"/>
                        <a14:backgroundMark x1="14750" y1="60447" x2="14750" y2="60447"/>
                        <a14:backgroundMark x1="36000" y1="51675" x2="36000" y2="51675"/>
                        <a14:backgroundMark x1="36583" y1="54386" x2="36583" y2="54386"/>
                        <a14:backgroundMark x1="38333" y1="57097" x2="38333" y2="57097"/>
                        <a14:backgroundMark x1="37833" y1="56140" x2="37833" y2="56140"/>
                        <a14:backgroundMark x1="38000" y1="56459" x2="38000" y2="56459"/>
                        <a14:backgroundMark x1="38583" y1="57576" x2="38583" y2="57576"/>
                        <a14:backgroundMark x1="38417" y1="57416" x2="38417" y2="57416"/>
                        <a14:backgroundMark x1="38167" y1="56619" x2="38167" y2="56619"/>
                        <a14:backgroundMark x1="37583" y1="55821" x2="37417" y2="55183"/>
                        <a14:backgroundMark x1="37250" y1="55183" x2="37167" y2="55502"/>
                        <a14:backgroundMark x1="36750" y1="54705" x2="36750" y2="54705"/>
                        <a14:backgroundMark x1="38000" y1="56459" x2="38750" y2="57735"/>
                        <a14:backgroundMark x1="38917" y1="58054" x2="38667" y2="58054"/>
                        <a14:backgroundMark x1="34833" y1="55502" x2="34833" y2="55502"/>
                        <a14:backgroundMark x1="34833" y1="60925" x2="34833" y2="60925"/>
                        <a14:backgroundMark x1="45333" y1="64753" x2="45333" y2="64753"/>
                        <a14:backgroundMark x1="41000" y1="62360" x2="41000" y2="62360"/>
                        <a14:backgroundMark x1="39833" y1="60925" x2="39833" y2="60925"/>
                        <a14:backgroundMark x1="39750" y1="59809" x2="39750" y2="59809"/>
                        <a14:backgroundMark x1="40083" y1="60925" x2="40083" y2="60925"/>
                        <a14:backgroundMark x1="40750" y1="62041" x2="40750" y2="62041"/>
                        <a14:backgroundMark x1="46833" y1="478" x2="46833" y2="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08" y="424171"/>
            <a:ext cx="4617434" cy="24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152400"/>
            <a:ext cx="10258425" cy="1118197"/>
          </a:xfrm>
        </p:spPr>
        <p:txBody>
          <a:bodyPr>
            <a:noAutofit/>
          </a:bodyPr>
          <a:lstStyle/>
          <a:p>
            <a:r>
              <a:rPr lang="uk-UA" sz="3200" b="1" dirty="0"/>
              <a:t>ОСНОВНА ЧАСТИНА</a:t>
            </a:r>
            <a:br>
              <a:rPr lang="uk-UA" sz="3200" b="1" dirty="0"/>
            </a:br>
            <a:r>
              <a:rPr lang="ru-RU" sz="3200" b="1" dirty="0"/>
              <a:t>4.3.	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Стратегії вирішення етичних конфліктів</a:t>
            </a:r>
            <a:br>
              <a:rPr lang="en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C776A-7785-4750-B368-34ED4D6DA045}"/>
              </a:ext>
            </a:extLst>
          </p:cNvPr>
          <p:cNvSpPr txBox="1"/>
          <p:nvPr/>
        </p:nvSpPr>
        <p:spPr>
          <a:xfrm>
            <a:off x="3410684" y="1221500"/>
            <a:ext cx="451655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Консультація з колегами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733AF-EA5C-4592-9DCF-434E1F4257BB}"/>
              </a:ext>
            </a:extLst>
          </p:cNvPr>
          <p:cNvSpPr txBox="1"/>
          <p:nvPr/>
        </p:nvSpPr>
        <p:spPr>
          <a:xfrm>
            <a:off x="3410684" y="1837767"/>
            <a:ext cx="451655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Етичний кодекс та стандарти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ADF25-180D-488B-989C-0B49CD5C2F0F}"/>
              </a:ext>
            </a:extLst>
          </p:cNvPr>
          <p:cNvSpPr txBox="1"/>
          <p:nvPr/>
        </p:nvSpPr>
        <p:spPr>
          <a:xfrm>
            <a:off x="3410684" y="2454034"/>
            <a:ext cx="453902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indent="449580" algn="just">
              <a:lnSpc>
                <a:spcPct val="150000"/>
              </a:lnSpc>
              <a:spcAft>
                <a:spcPts val="800"/>
              </a:spcAft>
              <a:defRPr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Діалог та переговори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24883-508A-49DA-A87B-B4DB5272EEDB}"/>
              </a:ext>
            </a:extLst>
          </p:cNvPr>
          <p:cNvSpPr txBox="1"/>
          <p:nvPr/>
        </p:nvSpPr>
        <p:spPr>
          <a:xfrm>
            <a:off x="3410684" y="3070301"/>
            <a:ext cx="453902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компромісів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3ABC0B-84EC-4A35-BD0E-A621C1A84D9B}"/>
              </a:ext>
            </a:extLst>
          </p:cNvPr>
          <p:cNvSpPr txBox="1"/>
          <p:nvPr/>
        </p:nvSpPr>
        <p:spPr>
          <a:xfrm>
            <a:off x="3410684" y="3686568"/>
            <a:ext cx="453902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Експертна допомога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D1038-7BE6-4D8A-AABD-40F832DA9DEC}"/>
              </a:ext>
            </a:extLst>
          </p:cNvPr>
          <p:cNvSpPr txBox="1"/>
          <p:nvPr/>
        </p:nvSpPr>
        <p:spPr>
          <a:xfrm>
            <a:off x="3410684" y="4302835"/>
            <a:ext cx="453902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 закону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9A6B1-E2C9-4503-AE71-50F16AE89A2D}"/>
              </a:ext>
            </a:extLst>
          </p:cNvPr>
          <p:cNvSpPr txBox="1"/>
          <p:nvPr/>
        </p:nvSpPr>
        <p:spPr>
          <a:xfrm>
            <a:off x="3357437" y="5535372"/>
            <a:ext cx="451655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Звітність і відповідальність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499A8-BF0A-4AE6-BE35-98576DBBA2A0}"/>
              </a:ext>
            </a:extLst>
          </p:cNvPr>
          <p:cNvSpPr txBox="1"/>
          <p:nvPr/>
        </p:nvSpPr>
        <p:spPr>
          <a:xfrm>
            <a:off x="3410684" y="4919102"/>
            <a:ext cx="453902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самооцінка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24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468" y="2434492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77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1005865" y="2442640"/>
            <a:ext cx="8088923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4400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44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4400" b="1" kern="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334671"/>
            <a:ext cx="46672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95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951065"/>
            <a:ext cx="12192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uk-UA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 Підсумок щодо основних аспектів етики у соціальній роботі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 соціальній справедливості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 етики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Етичні стандарти та кодекси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Етичні конфлікти та їх вирішення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клієнтів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6D92CFCE-665B-401F-A60B-10D0BC382BCD}"/>
              </a:ext>
            </a:extLst>
          </p:cNvPr>
          <p:cNvGrpSpPr/>
          <p:nvPr/>
        </p:nvGrpSpPr>
        <p:grpSpPr>
          <a:xfrm>
            <a:off x="2695018" y="2494945"/>
            <a:ext cx="714328" cy="748894"/>
            <a:chOff x="1016000" y="1689100"/>
            <a:chExt cx="787400" cy="787400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E012F865-0532-4354-8265-EC9223699B56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CA211042-EB57-4486-AB2C-0A969070C626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248B005-81A6-4362-B4A4-ACA4B6AC3FDF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5">
              <a:extLst>
                <a:ext uri="{FF2B5EF4-FFF2-40B4-BE49-F238E27FC236}">
                  <a16:creationId xmlns:a16="http://schemas.microsoft.com/office/drawing/2014/main" id="{284D1135-BCFB-4998-9EA6-2029EA93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785B0F8D-3882-4811-B319-619588BBDB56}"/>
              </a:ext>
            </a:extLst>
          </p:cNvPr>
          <p:cNvGrpSpPr/>
          <p:nvPr/>
        </p:nvGrpSpPr>
        <p:grpSpPr>
          <a:xfrm>
            <a:off x="2695018" y="3326314"/>
            <a:ext cx="714328" cy="748894"/>
            <a:chOff x="2597150" y="1689100"/>
            <a:chExt cx="787400" cy="787400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449B22A7-1871-4EB7-B7D7-F6EA32521E2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FBF52966-37FC-4FCD-B6E2-03E489C42A79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Oval 16">
                <a:extLst>
                  <a:ext uri="{FF2B5EF4-FFF2-40B4-BE49-F238E27FC236}">
                    <a16:creationId xmlns:a16="http://schemas.microsoft.com/office/drawing/2014/main" id="{0AF871A2-F6A0-433A-A91B-A11464C2BC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B3A5EE56-3434-4E53-96DC-2798C7893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id="{0D88FF91-50EC-4118-8B8A-2DEC3EB16DA7}"/>
              </a:ext>
            </a:extLst>
          </p:cNvPr>
          <p:cNvGrpSpPr/>
          <p:nvPr/>
        </p:nvGrpSpPr>
        <p:grpSpPr>
          <a:xfrm>
            <a:off x="2695018" y="4157683"/>
            <a:ext cx="714328" cy="748894"/>
            <a:chOff x="4178300" y="1689100"/>
            <a:chExt cx="787400" cy="787400"/>
          </a:xfrm>
        </p:grpSpPr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AE752F2F-0BA7-49D9-B878-78CBA1444333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30" name="Oval 24">
                <a:extLst>
                  <a:ext uri="{FF2B5EF4-FFF2-40B4-BE49-F238E27FC236}">
                    <a16:creationId xmlns:a16="http://schemas.microsoft.com/office/drawing/2014/main" id="{EEB7EA8C-4C26-4EBD-8FCC-74444749AE85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Oval 25">
                <a:extLst>
                  <a:ext uri="{FF2B5EF4-FFF2-40B4-BE49-F238E27FC236}">
                    <a16:creationId xmlns:a16="http://schemas.microsoft.com/office/drawing/2014/main" id="{4D2D68B7-F34D-4AF6-B33D-A2E111E5F008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8D6561AC-6853-4E35-A28D-37CFDF82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D554D81B-FC10-4BE5-84FA-EF1C1526B3C2}"/>
              </a:ext>
            </a:extLst>
          </p:cNvPr>
          <p:cNvGrpSpPr/>
          <p:nvPr/>
        </p:nvGrpSpPr>
        <p:grpSpPr>
          <a:xfrm>
            <a:off x="2695018" y="4989052"/>
            <a:ext cx="714328" cy="748894"/>
            <a:chOff x="5759450" y="1689100"/>
            <a:chExt cx="787400" cy="787400"/>
          </a:xfrm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37133C4A-2D74-4C0A-9B11-18FDFB15191D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5" name="Oval 33">
                <a:extLst>
                  <a:ext uri="{FF2B5EF4-FFF2-40B4-BE49-F238E27FC236}">
                    <a16:creationId xmlns:a16="http://schemas.microsoft.com/office/drawing/2014/main" id="{CE817BDA-D2F6-4000-A7F8-67F87345D3B9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34">
                <a:extLst>
                  <a:ext uri="{FF2B5EF4-FFF2-40B4-BE49-F238E27FC236}">
                    <a16:creationId xmlns:a16="http://schemas.microsoft.com/office/drawing/2014/main" id="{000751BA-ABB9-4E82-A5D1-B3B2177FFB45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D2B4D82D-34B4-4456-82E0-2DB325881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43708C6-576F-4328-8843-846A8AF3C77C}"/>
              </a:ext>
            </a:extLst>
          </p:cNvPr>
          <p:cNvGrpSpPr/>
          <p:nvPr/>
        </p:nvGrpSpPr>
        <p:grpSpPr>
          <a:xfrm>
            <a:off x="2695018" y="5820419"/>
            <a:ext cx="714328" cy="748894"/>
            <a:chOff x="2795997" y="5820419"/>
            <a:chExt cx="714328" cy="748894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93B26D06-8962-4576-AF17-DFBBB4D4972A}"/>
                </a:ext>
              </a:extLst>
            </p:cNvPr>
            <p:cNvGrpSpPr/>
            <p:nvPr/>
          </p:nvGrpSpPr>
          <p:grpSpPr>
            <a:xfrm>
              <a:off x="2795997" y="5820419"/>
              <a:ext cx="714328" cy="748894"/>
              <a:chOff x="4343400" y="1854885"/>
              <a:chExt cx="457200" cy="457200"/>
            </a:xfrm>
          </p:grpSpPr>
          <p:sp>
            <p:nvSpPr>
              <p:cNvPr id="40" name="Oval 6">
                <a:extLst>
                  <a:ext uri="{FF2B5EF4-FFF2-40B4-BE49-F238E27FC236}">
                    <a16:creationId xmlns:a16="http://schemas.microsoft.com/office/drawing/2014/main" id="{9B2D16AB-E050-4A8D-BCA0-BE6DF16615C5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D9ADEB62-3B91-455D-8A8F-08D8C01E560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38C2D0-6926-49C1-9405-954DD7F59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11" y="6030124"/>
              <a:ext cx="340360" cy="27448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58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1064351" y="1468978"/>
            <a:ext cx="1260000" cy="252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05547" y="3164742"/>
            <a:ext cx="1080000" cy="144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05391" y="4241794"/>
            <a:ext cx="1080000" cy="144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14350" y="5326463"/>
            <a:ext cx="1080000" cy="144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9883154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sz="40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sz="4000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3101530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4255462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3838402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31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381837" y="2353891"/>
            <a:ext cx="11646040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44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86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32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казательный палец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73BE8F1D-82BC-4DC6-999F-6B41CEF9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56" r="91667">
                        <a14:foregroundMark x1="91667" y1="46389" x2="91667" y2="46389"/>
                        <a14:foregroundMark x1="8056" y1="53056" x2="8056" y2="5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30"/>
          <a:stretch/>
        </p:blipFill>
        <p:spPr bwMode="auto">
          <a:xfrm>
            <a:off x="1638496" y="2560122"/>
            <a:ext cx="1812274" cy="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86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32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казательный палец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73BE8F1D-82BC-4DC6-999F-6B41CEF9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56" r="91667">
                        <a14:foregroundMark x1="91667" y1="46389" x2="91667" y2="46389"/>
                        <a14:foregroundMark x1="8056" y1="53056" x2="8056" y2="5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30"/>
          <a:stretch/>
        </p:blipFill>
        <p:spPr bwMode="auto">
          <a:xfrm>
            <a:off x="1638496" y="3269432"/>
            <a:ext cx="1812274" cy="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50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40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32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казательный палец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73BE8F1D-82BC-4DC6-999F-6B41CEF9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56" r="91667">
                        <a14:foregroundMark x1="91667" y1="46389" x2="91667" y2="46389"/>
                        <a14:foregroundMark x1="8056" y1="53056" x2="8056" y2="5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30"/>
          <a:stretch/>
        </p:blipFill>
        <p:spPr bwMode="auto">
          <a:xfrm>
            <a:off x="1697112" y="4133383"/>
            <a:ext cx="1812274" cy="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51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8682614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40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казательный палец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73BE8F1D-82BC-4DC6-999F-6B41CEF9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56" r="91667">
                        <a14:foregroundMark x1="91667" y1="46389" x2="91667" y2="46389"/>
                        <a14:foregroundMark x1="8056" y1="53056" x2="8056" y2="5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30"/>
          <a:stretch/>
        </p:blipFill>
        <p:spPr bwMode="auto">
          <a:xfrm>
            <a:off x="1697112" y="4852276"/>
            <a:ext cx="1812274" cy="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32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казательный палец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73BE8F1D-82BC-4DC6-999F-6B41CEF9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56" r="91667">
                        <a14:foregroundMark x1="91667" y1="46389" x2="91667" y2="46389"/>
                        <a14:foregroundMark x1="8056" y1="53056" x2="8056" y2="5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30"/>
          <a:stretch/>
        </p:blipFill>
        <p:spPr bwMode="auto">
          <a:xfrm>
            <a:off x="1706428" y="5828330"/>
            <a:ext cx="1812274" cy="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40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етодична розробка заняття: «Поняття документу. Документообіг. Загальні  правила оформлення документів». Вибірковий модуль: «Основи електронного  документообігу».">
            <a:extLst>
              <a:ext uri="{FF2B5EF4-FFF2-40B4-BE49-F238E27FC236}">
                <a16:creationId xmlns:a16="http://schemas.microsoft.com/office/drawing/2014/main" id="{823FFB4A-D223-4F35-AB32-34821DE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479" l="1633" r="96122">
                        <a14:foregroundMark x1="11224" y1="73005" x2="11224" y2="73005"/>
                        <a14:foregroundMark x1="4286" y1="65728" x2="4286" y2="65728"/>
                        <a14:foregroundMark x1="1633" y1="69484" x2="1633" y2="69484"/>
                        <a14:foregroundMark x1="47143" y1="92019" x2="47143" y2="92019"/>
                        <a14:foregroundMark x1="46939" y1="96479" x2="46939" y2="96479"/>
                        <a14:foregroundMark x1="70816" y1="3756" x2="70816" y2="3756"/>
                        <a14:foregroundMark x1="92245" y1="10329" x2="92245" y2="10329"/>
                        <a14:foregroundMark x1="96122" y1="8685" x2="96122" y2="8685"/>
                        <a14:foregroundMark x1="14898" y1="65493" x2="14898" y2="65493"/>
                        <a14:foregroundMark x1="17755" y1="68075" x2="17755" y2="68075"/>
                        <a14:foregroundMark x1="20204" y1="69484" x2="15714" y2="65728"/>
                        <a14:foregroundMark x1="14082" y1="64789" x2="10408" y2="59155"/>
                        <a14:backgroundMark x1="41429" y1="40845" x2="41429" y2="40845"/>
                        <a14:backgroundMark x1="36939" y1="38028" x2="36939" y2="38028"/>
                        <a14:backgroundMark x1="38776" y1="38967" x2="38776" y2="38967"/>
                        <a14:backgroundMark x1="36327" y1="44601" x2="36327" y2="4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43647"/>
            <a:ext cx="2193978" cy="19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0" y="1679836"/>
            <a:ext cx="12192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D9B4-0B7A-47A7-8E60-06DF5619F9CC}"/>
              </a:ext>
            </a:extLst>
          </p:cNvPr>
          <p:cNvSpPr txBox="1"/>
          <p:nvPr/>
        </p:nvSpPr>
        <p:spPr>
          <a:xfrm>
            <a:off x="3509385" y="56690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послуг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6E0A-D540-41CB-B094-EB40964A9A93}"/>
              </a:ext>
            </a:extLst>
          </p:cNvPr>
          <p:cNvSpPr txBox="1"/>
          <p:nvPr/>
        </p:nvSpPr>
        <p:spPr>
          <a:xfrm>
            <a:off x="3509386" y="23518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Етичних навичок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DA5EB-0758-41CD-9103-B436D1984C7B}"/>
              </a:ext>
            </a:extLst>
          </p:cNvPr>
          <p:cNvSpPr txBox="1"/>
          <p:nvPr/>
        </p:nvSpPr>
        <p:spPr>
          <a:xfrm>
            <a:off x="3509386" y="31811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та Саморефлексія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DABF7-F055-4D1E-A2A3-3BB2011F89E2}"/>
              </a:ext>
            </a:extLst>
          </p:cNvPr>
          <p:cNvSpPr txBox="1"/>
          <p:nvPr/>
        </p:nvSpPr>
        <p:spPr>
          <a:xfrm>
            <a:off x="3509386" y="40104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 до нових викликів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495-561D-4640-B1B6-3D551F9D425A}"/>
              </a:ext>
            </a:extLst>
          </p:cNvPr>
          <p:cNvSpPr txBox="1"/>
          <p:nvPr/>
        </p:nvSpPr>
        <p:spPr>
          <a:xfrm>
            <a:off x="3509386" y="4839716"/>
            <a:ext cx="724234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професійної </a:t>
            </a:r>
            <a:r>
              <a:rPr lang="uk-UA" sz="32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інтегрітетності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3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4D5E7-A022-4751-A3C2-5E1C161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6" y="-11723"/>
            <a:ext cx="5623902" cy="11181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 ЗАКЛЮЧНА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0E05-816A-4AE2-8880-B96F1795ED16}"/>
              </a:ext>
            </a:extLst>
          </p:cNvPr>
          <p:cNvSpPr txBox="1"/>
          <p:nvPr/>
        </p:nvSpPr>
        <p:spPr>
          <a:xfrm>
            <a:off x="2051538" y="446473"/>
            <a:ext cx="808892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ЗАКЛЮЧНІ ВИСНОВКИ</a:t>
            </a:r>
            <a:endParaRPr lang="uk-UA" sz="3200" b="1" kern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2682910" y="1809846"/>
            <a:ext cx="624002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5.3. ЗАПИТАННЯ ТА ВІДПОВІДІ</a:t>
            </a:r>
            <a:endParaRPr lang="uk-UA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B33091E6-4312-4BFD-8281-EDD2E7A72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20826276">
            <a:off x="1650568" y="2952966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940F70C8-451D-482D-B68C-E73B85B4C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20826276">
            <a:off x="8029236" y="4248527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878684B3-4152-419F-B5AF-E71913312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20826276">
            <a:off x="5589525" y="4215108"/>
            <a:ext cx="1608214" cy="17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F1529E67-8256-4A8C-BF2F-87BE9405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>
            <a:off x="2435703" y="4221083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4D115E24-EE4F-4BAE-B76B-A8C2310FE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20826276">
            <a:off x="914439" y="4506357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42CC3374-6057-47ED-99F0-EA40E386B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555070">
            <a:off x="6756061" y="3079560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72751ECB-63FA-4388-B869-954053430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>
            <a:off x="3600731" y="2528322"/>
            <a:ext cx="2127014" cy="2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Стокова ілюстрація Силует Користувача Зі Знаком Питання Значок Вектора  Запитання Й Відповіді Знак Питання Людини Особистий Кабінет Значок Профілю  Символ — Завантажте зображення зараз - iStock">
            <a:extLst>
              <a:ext uri="{FF2B5EF4-FFF2-40B4-BE49-F238E27FC236}">
                <a16:creationId xmlns:a16="http://schemas.microsoft.com/office/drawing/2014/main" id="{1A9D4F1D-7BD3-4461-8D44-D918774DC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12" y1="32000" x2="39556" y2="32444"/>
                        <a14:foregroundMark x1="39378" y1="30667" x2="39512" y2="32000"/>
                        <a14:foregroundMark x1="39289" y1="29778" x2="39378" y2="30667"/>
                        <a14:foregroundMark x1="39244" y1="29333" x2="39289" y2="29778"/>
                        <a14:foregroundMark x1="39111" y1="28000" x2="39244" y2="29333"/>
                        <a14:foregroundMark x1="35466" y1="34222" x2="36000" y2="34667"/>
                        <a14:foregroundMark x1="34399" y1="33333" x2="35466" y2="34222"/>
                        <a14:foregroundMark x1="32800" y1="32000" x2="34399" y2="33333"/>
                        <a14:foregroundMark x1="31201" y1="30667" x2="32800" y2="32000"/>
                        <a14:foregroundMark x1="30667" y1="30222" x2="31201" y2="30667"/>
                        <a14:foregroundMark x1="28000" y1="37333" x2="33333" y2="38222"/>
                        <a14:foregroundMark x1="35908" y1="47111" x2="34222" y2="49333"/>
                        <a14:foregroundMark x1="42314" y1="38667" x2="35908" y2="47111"/>
                        <a14:foregroundMark x1="44000" y1="36444" x2="42314" y2="38667"/>
                        <a14:foregroundMark x1="38222" y1="55111" x2="38222" y2="55111"/>
                        <a14:foregroundMark x1="45778" y1="56444" x2="45778" y2="56444"/>
                        <a14:foregroundMark x1="48889" y1="54667" x2="48889" y2="54667"/>
                        <a14:foregroundMark x1="41696" y1="49333" x2="34222" y2="47111"/>
                        <a14:foregroundMark x1="50667" y1="52000" x2="41696" y2="49333"/>
                        <a14:foregroundMark x1="49778" y1="44444" x2="72000" y2="43556"/>
                        <a14:foregroundMark x1="62421" y1="22222" x2="62222" y2="21778"/>
                        <a14:foregroundMark x1="72000" y1="43556" x2="62421" y2="22222"/>
                        <a14:foregroundMark x1="61778" y1="22222" x2="46222" y2="37778"/>
                        <a14:foregroundMark x1="62222" y1="21778" x2="61778" y2="22222"/>
                        <a14:foregroundMark x1="46222" y1="37778" x2="48444" y2="43111"/>
                        <a14:foregroundMark x1="36444" y1="66222" x2="36444" y2="66222"/>
                        <a14:foregroundMark x1="36000" y1="65333" x2="42222" y2="66222"/>
                        <a14:foregroundMark x1="42667" y1="67556" x2="45333" y2="68444"/>
                        <a14:foregroundMark x1="50667" y1="71111" x2="50667" y2="71111"/>
                        <a14:foregroundMark x1="52000" y1="64000" x2="52000" y2="65333"/>
                        <a14:foregroundMark x1="49778" y1="65778" x2="46667" y2="71111"/>
                        <a14:backgroundMark x1="62222" y1="21778" x2="62222" y2="21778"/>
                        <a14:backgroundMark x1="61333" y1="21778" x2="61333" y2="21778"/>
                        <a14:backgroundMark x1="63111" y1="22222" x2="63111" y2="22222"/>
                        <a14:backgroundMark x1="72889" y1="44444" x2="72889" y2="44444"/>
                        <a14:backgroundMark x1="72444" y1="44444" x2="72444" y2="44444"/>
                        <a14:backgroundMark x1="33333" y1="49333" x2="33333" y2="49333"/>
                        <a14:backgroundMark x1="32889" y1="47111" x2="32889" y2="47111"/>
                        <a14:backgroundMark x1="27556" y1="36889" x2="27556" y2="36889"/>
                        <a14:backgroundMark x1="32889" y1="38667" x2="32889" y2="38667"/>
                        <a14:backgroundMark x1="29778" y1="38222" x2="29778" y2="38222"/>
                        <a14:backgroundMark x1="30667" y1="30667" x2="30667" y2="30667"/>
                        <a14:backgroundMark x1="31556" y1="32000" x2="31556" y2="32000"/>
                        <a14:backgroundMark x1="32889" y1="33333" x2="32889" y2="33333"/>
                        <a14:backgroundMark x1="36000" y1="34222" x2="36000" y2="34222"/>
                        <a14:backgroundMark x1="35111" y1="33333" x2="35111" y2="33333"/>
                        <a14:backgroundMark x1="36889" y1="35556" x2="36889" y2="35556"/>
                        <a14:backgroundMark x1="30222" y1="29778" x2="30222" y2="29778"/>
                        <a14:backgroundMark x1="40444" y1="32000" x2="40444" y2="32000"/>
                        <a14:backgroundMark x1="40000" y1="30667" x2="40000" y2="30667"/>
                        <a14:backgroundMark x1="39556" y1="29333" x2="39556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9472" r="21022" b="19084"/>
          <a:stretch/>
        </p:blipFill>
        <p:spPr bwMode="auto">
          <a:xfrm rot="1452207">
            <a:off x="9611491" y="2409430"/>
            <a:ext cx="1208869" cy="13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знак вопроса (100 фото) • Прикольные картинки и позитив">
            <a:extLst>
              <a:ext uri="{FF2B5EF4-FFF2-40B4-BE49-F238E27FC236}">
                <a16:creationId xmlns:a16="http://schemas.microsoft.com/office/drawing/2014/main" id="{E3BC251F-72EA-4CA4-8D3B-32292F88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4750" l="10000" r="90000">
                        <a14:foregroundMark x1="53958" y1="19067" x2="66625" y2="16083"/>
                        <a14:foregroundMark x1="12500" y1="28833" x2="42356" y2="21800"/>
                        <a14:foregroundMark x1="66625" y1="16083" x2="71500" y2="34667"/>
                        <a14:foregroundMark x1="71500" y1="34667" x2="59250" y2="48417"/>
                        <a14:foregroundMark x1="47510" y1="44956" x2="34375" y2="41083"/>
                        <a14:foregroundMark x1="59250" y1="48417" x2="55673" y2="47363"/>
                        <a14:foregroundMark x1="34375" y1="41083" x2="29875" y2="52765"/>
                        <a14:foregroundMark x1="45818" y1="89301" x2="66625" y2="85000"/>
                        <a14:foregroundMark x1="18250" y1="95000" x2="29475" y2="92679"/>
                        <a14:foregroundMark x1="66625" y1="85000" x2="43500" y2="80917"/>
                        <a14:foregroundMark x1="60873" y1="72013" x2="63500" y2="70667"/>
                        <a14:foregroundMark x1="43500" y1="80917" x2="51456" y2="76839"/>
                        <a14:foregroundMark x1="78137" y1="52841" x2="88750" y2="39917"/>
                        <a14:foregroundMark x1="63500" y1="70667" x2="65646" y2="68054"/>
                        <a14:foregroundMark x1="88750" y1="39917" x2="90125" y2="19750"/>
                        <a14:foregroundMark x1="90125" y1="19750" x2="70000" y2="7000"/>
                        <a14:foregroundMark x1="70000" y1="7000" x2="41375" y2="4833"/>
                        <a14:foregroundMark x1="41375" y1="4833" x2="15250" y2="19417"/>
                        <a14:foregroundMark x1="15250" y1="19417" x2="12125" y2="27833"/>
                        <a14:foregroundMark x1="27807" y1="10007" x2="29875" y2="8583"/>
                        <a14:foregroundMark x1="31875" y1="8333" x2="22375" y2="13083"/>
                        <a14:foregroundMark x1="29625" y1="9083" x2="24625" y2="11417"/>
                        <a14:foregroundMark x1="29125" y1="8750" x2="25625" y2="10833"/>
                        <a14:foregroundMark x1="33500" y1="92250" x2="32250" y2="92333"/>
                        <a14:foregroundMark x1="40250" y1="88667" x2="37875" y2="89083"/>
                        <a14:foregroundMark x1="40625" y1="87250" x2="40500" y2="88917"/>
                        <a14:foregroundMark x1="37875" y1="88583" x2="37500" y2="90167"/>
                        <a14:foregroundMark x1="32375" y1="90250" x2="33500" y2="94250"/>
                        <a14:foregroundMark x1="30000" y1="92583" x2="27750" y2="91417"/>
                        <a14:foregroundMark x1="34000" y1="89417" x2="28375" y2="93167"/>
                        <a14:foregroundMark x1="34750" y1="89417" x2="34000" y2="90833"/>
                        <a14:foregroundMark x1="21625" y1="92917" x2="17250" y2="94750"/>
                        <a14:foregroundMark x1="24250" y1="73667" x2="23750" y2="76417"/>
                        <a14:foregroundMark x1="24375" y1="73083" x2="24000" y2="75667"/>
                        <a14:foregroundMark x1="28000" y1="61583" x2="24875" y2="72583"/>
                        <a14:foregroundMark x1="32483" y1="55027" x2="32750" y2="59417"/>
                        <a14:foregroundMark x1="32375" y1="53250" x2="32409" y2="53803"/>
                        <a14:foregroundMark x1="30500" y1="55250" x2="28062" y2="59411"/>
                        <a14:foregroundMark x1="29100" y1="55433" x2="28750" y2="57583"/>
                        <a14:foregroundMark x1="29875" y1="50667" x2="29535" y2="52758"/>
                        <a14:foregroundMark x1="28250" y1="52667" x2="28250" y2="54333"/>
                        <a14:foregroundMark x1="54250" y1="46833" x2="51875" y2="49083"/>
                        <a14:foregroundMark x1="51000" y1="49417" x2="50000" y2="50417"/>
                        <a14:backgroundMark x1="55500" y1="20667" x2="42750" y2="22167"/>
                        <a14:backgroundMark x1="53875" y1="20333" x2="52750" y2="19750"/>
                        <a14:backgroundMark x1="53000" y1="20083" x2="53000" y2="19500"/>
                        <a14:backgroundMark x1="52375" y1="19833" x2="53625" y2="19500"/>
                        <a14:backgroundMark x1="24625" y1="9333" x2="28875" y2="7500"/>
                        <a14:backgroundMark x1="26125" y1="9083" x2="26875" y2="8750"/>
                        <a14:backgroundMark x1="79875" y1="54083" x2="67250" y2="66833"/>
                        <a14:backgroundMark x1="67250" y1="66833" x2="67125" y2="68333"/>
                        <a14:backgroundMark x1="67250" y1="66000" x2="66750" y2="68167"/>
                        <a14:backgroundMark x1="78000" y1="53583" x2="78000" y2="53583"/>
                        <a14:backgroundMark x1="78750" y1="53583" x2="77250" y2="53333"/>
                        <a14:backgroundMark x1="62250" y1="73083" x2="57875" y2="74333"/>
                        <a14:backgroundMark x1="55250" y1="73917" x2="58250" y2="74667"/>
                        <a14:backgroundMark x1="51625" y1="75250" x2="55625" y2="75667"/>
                        <a14:backgroundMark x1="50347" y1="48458" x2="50375" y2="49000"/>
                        <a14:backgroundMark x1="50125" y1="44083" x2="50299" y2="47504"/>
                        <a14:backgroundMark x1="51875" y1="45000" x2="52375" y2="47417"/>
                        <a14:backgroundMark x1="53125" y1="45583" x2="53176" y2="46394"/>
                        <a14:backgroundMark x1="26480" y1="60361" x2="26250" y2="61000"/>
                        <a14:backgroundMark x1="27303" y1="60566" x2="27026" y2="61461"/>
                        <a14:backgroundMark x1="21438" y1="75502" x2="18500" y2="83167"/>
                        <a14:backgroundMark x1="22663" y1="72307" x2="22414" y2="72957"/>
                        <a14:backgroundMark x1="20625" y1="83167" x2="19504" y2="91763"/>
                        <a14:backgroundMark x1="19750" y1="89833" x2="18877" y2="92026"/>
                        <a14:backgroundMark x1="42252" y1="88975" x2="43750" y2="90417"/>
                        <a14:backgroundMark x1="39125" y1="90750" x2="39000" y2="91917"/>
                        <a14:backgroundMark x1="40098" y1="90557" x2="38250" y2="91250"/>
                        <a14:backgroundMark x1="40959" y1="90234" x2="40346" y2="90464"/>
                        <a14:backgroundMark x1="42250" y1="89750" x2="41716" y2="89950"/>
                        <a14:backgroundMark x1="17625" y1="92917" x2="15750" y2="94750"/>
                        <a14:backgroundMark x1="15750" y1="94750" x2="16000" y2="95250"/>
                        <a14:backgroundMark x1="16500" y1="94417" x2="16125" y2="94833"/>
                        <a14:backgroundMark x1="21500" y1="98333" x2="23250" y2="98583"/>
                        <a14:backgroundMark x1="22875" y1="98167" x2="22375" y2="97750"/>
                        <a14:backgroundMark x1="37750" y1="90833" x2="37750" y2="89917"/>
                        <a14:backgroundMark x1="37000" y1="91417" x2="37625" y2="89750"/>
                        <a14:backgroundMark x1="20875" y1="73083" x2="21649" y2="73474"/>
                        <a14:backgroundMark x1="25593" y1="53732" x2="23750" y2="57083"/>
                        <a14:backgroundMark x1="26500" y1="52083" x2="26179" y2="52667"/>
                        <a14:backgroundMark x1="24875" y1="56750" x2="25750" y2="61333"/>
                        <a14:backgroundMark x1="30000" y1="53500" x2="30625" y2="54500"/>
                        <a14:backgroundMark x1="29375" y1="52833" x2="30125" y2="53417"/>
                        <a14:backgroundMark x1="30375" y1="54333" x2="30625" y2="55250"/>
                        <a14:backgroundMark x1="45125" y1="53667" x2="43750" y2="55167"/>
                        <a14:backgroundMark x1="34500" y1="54333" x2="34000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40" y="720814"/>
            <a:ext cx="1330070" cy="20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84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F2E18E-C4ED-439B-9049-71B763AB7E23}"/>
              </a:ext>
            </a:extLst>
          </p:cNvPr>
          <p:cNvSpPr txBox="1"/>
          <p:nvPr/>
        </p:nvSpPr>
        <p:spPr>
          <a:xfrm>
            <a:off x="1938579" y="2161272"/>
            <a:ext cx="8314841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 ВСІМ ЗА УВАГУ</a:t>
            </a:r>
            <a:endParaRPr lang="uk-UA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44802-FEBE-46B8-B428-E08BB537911D}"/>
              </a:ext>
            </a:extLst>
          </p:cNvPr>
          <p:cNvSpPr txBox="1"/>
          <p:nvPr/>
        </p:nvSpPr>
        <p:spPr>
          <a:xfrm>
            <a:off x="5393410" y="58634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8A5ED-662A-46C2-86BF-FF37DA635539}"/>
              </a:ext>
            </a:extLst>
          </p:cNvPr>
          <p:cNvSpPr txBox="1"/>
          <p:nvPr/>
        </p:nvSpPr>
        <p:spPr>
          <a:xfrm>
            <a:off x="2417736" y="3182982"/>
            <a:ext cx="7167966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ru-RU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58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14351" y="2098978"/>
            <a:ext cx="1080000" cy="144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1055547" y="2534742"/>
            <a:ext cx="1260000" cy="252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05391" y="4241794"/>
            <a:ext cx="1080000" cy="144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14350" y="5326463"/>
            <a:ext cx="1080000" cy="144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3826743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9893314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sz="40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sz="40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4255462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3838402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29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14351" y="2098978"/>
            <a:ext cx="1080000" cy="144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05547" y="3164742"/>
            <a:ext cx="1080000" cy="144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1055391" y="3611794"/>
            <a:ext cx="1260000" cy="252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14350" y="5326463"/>
            <a:ext cx="1080000" cy="144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3826743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3101530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9801874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ctr"/>
            <a:r>
              <a:rPr lang="uk-UA" altLang="zh-CN" sz="40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</a:t>
            </a:r>
          </a:p>
          <a:p>
            <a:pPr algn="ctr"/>
            <a:r>
              <a:rPr lang="uk-UA" altLang="zh-CN" sz="40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міжособистісна чутливість</a:t>
            </a:r>
            <a:endParaRPr lang="zh-CN" altLang="en-US" sz="4000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3838402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591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14351" y="2098978"/>
            <a:ext cx="1080000" cy="144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05547" y="3164742"/>
            <a:ext cx="1080000" cy="144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05391" y="4241794"/>
            <a:ext cx="1080000" cy="144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1064350" y="4696463"/>
            <a:ext cx="1260000" cy="252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3826743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3101530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4255462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9944114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sz="4000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sz="4000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sz="4000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sz="4000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sz="4000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sz="4000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267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Вступне слово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 rot="16200000">
            <a:off x="620649" y="1023025"/>
            <a:ext cx="1080000" cy="1440000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 rot="16200000">
            <a:off x="620650" y="2098884"/>
            <a:ext cx="1080000" cy="1440000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 rot="16200000">
            <a:off x="620650" y="3174744"/>
            <a:ext cx="1080000" cy="1440000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rot="16200000" flipH="1">
            <a:off x="620650" y="4250604"/>
            <a:ext cx="1080000" cy="1440000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rot="16200000" flipH="1">
            <a:off x="620650" y="5326463"/>
            <a:ext cx="1080000" cy="1440000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2085326" y="1229087"/>
            <a:ext cx="5910963" cy="10498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just"/>
            <a:r>
              <a:rPr lang="uk-UA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Що таке етикет і чому він важливий в соціальній роботі?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2085326" y="2362126"/>
            <a:ext cx="3826743" cy="982616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Професійний вигляд та поведінка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2085326" y="3496516"/>
            <a:ext cx="3101530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Етичні аспекти спілкування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2085326" y="4426363"/>
            <a:ext cx="4255462" cy="10754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uk-UA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Культурна та міжособистісна чутливість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2085326" y="5511032"/>
            <a:ext cx="3838402" cy="92527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Співпраця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комунікація</a:t>
            </a:r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 в </a:t>
            </a:r>
            <a:r>
              <a:rPr lang="ru-RU" altLang="zh-CN" b="1" dirty="0" err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команді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37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365125"/>
            <a:ext cx="10078192" cy="7794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важливості етики в соціальній роботі</a:t>
            </a:r>
            <a:endParaRPr lang="en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18742-163D-493A-B0AF-5EF3F4E503F6}"/>
              </a:ext>
            </a:extLst>
          </p:cNvPr>
          <p:cNvSpPr txBox="1"/>
          <p:nvPr/>
        </p:nvSpPr>
        <p:spPr>
          <a:xfrm>
            <a:off x="1474864" y="1351909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та гідність клієнтів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C7E950-A794-4BB4-B0BD-1BED20318B58}"/>
              </a:ext>
            </a:extLst>
          </p:cNvPr>
          <p:cNvSpPr txBox="1"/>
          <p:nvPr/>
        </p:nvSpPr>
        <p:spPr>
          <a:xfrm>
            <a:off x="1474864" y="2448637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 sz="3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Довіра клієнтів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14E1F-F7FD-475D-B859-1381DD0DB7EA}"/>
              </a:ext>
            </a:extLst>
          </p:cNvPr>
          <p:cNvSpPr txBox="1"/>
          <p:nvPr/>
        </p:nvSpPr>
        <p:spPr>
          <a:xfrm>
            <a:off x="1474864" y="3545365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 sz="3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Професійна репутація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83425-9807-4384-AC66-1F324A626697}"/>
              </a:ext>
            </a:extLst>
          </p:cNvPr>
          <p:cNvSpPr txBox="1"/>
          <p:nvPr/>
        </p:nvSpPr>
        <p:spPr>
          <a:xfrm>
            <a:off x="1474864" y="4642093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 цінностей професії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891019-CDBD-4BB7-BD50-09A01B551DF6}"/>
              </a:ext>
            </a:extLst>
          </p:cNvPr>
          <p:cNvSpPr txBox="1"/>
          <p:nvPr/>
        </p:nvSpPr>
        <p:spPr>
          <a:xfrm>
            <a:off x="1474864" y="5738822"/>
            <a:ext cx="60933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Розв'язання етичних конфліктів</a:t>
            </a:r>
          </a:p>
        </p:txBody>
      </p:sp>
    </p:spTree>
    <p:extLst>
      <p:ext uri="{BB962C8B-B14F-4D97-AF65-F5344CB8AC3E}">
        <p14:creationId xmlns:p14="http://schemas.microsoft.com/office/powerpoint/2010/main" val="46185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Custom 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C86"/>
      </a:accent1>
      <a:accent2>
        <a:srgbClr val="EE473B"/>
      </a:accent2>
      <a:accent3>
        <a:srgbClr val="676E77"/>
      </a:accent3>
      <a:accent4>
        <a:srgbClr val="DA9E1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1508</Words>
  <Application>Microsoft Office PowerPoint</Application>
  <PresentationFormat>Широкоэкранный</PresentationFormat>
  <Paragraphs>347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微软雅黑</vt:lpstr>
      <vt:lpstr>华文新魏</vt:lpstr>
      <vt:lpstr>Arial</vt:lpstr>
      <vt:lpstr>Calibri</vt:lpstr>
      <vt:lpstr>Calibri Light</vt:lpstr>
      <vt:lpstr>inpin heiti</vt:lpstr>
      <vt:lpstr>Seravek</vt:lpstr>
      <vt:lpstr>Symbol</vt:lpstr>
      <vt:lpstr>Times New Roman</vt:lpstr>
      <vt:lpstr>Office Theme</vt:lpstr>
      <vt:lpstr>Етикет фахівця соціальної роботи</vt:lpstr>
      <vt:lpstr>ВСТУП. Вступне слово</vt:lpstr>
      <vt:lpstr>ВСТУП. Вступне слово</vt:lpstr>
      <vt:lpstr>ВСТУП. Вступне слово</vt:lpstr>
      <vt:lpstr>ВСТУП. Вступне слово</vt:lpstr>
      <vt:lpstr>ВСТУП. Вступне слово</vt:lpstr>
      <vt:lpstr>ВСТУП. Вступне слово</vt:lpstr>
      <vt:lpstr>ВСТУП. Вступне слово</vt:lpstr>
      <vt:lpstr>ВСТУП.  Пояснення важливості етики в соціальній роботі</vt:lpstr>
      <vt:lpstr>ВСТУП. Обґрунтування значення професійної етики для соціальних працівників</vt:lpstr>
      <vt:lpstr>ОСНОВНА ЧАСТИНА. 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 Основні принципи етики у соціальній роботі</vt:lpstr>
      <vt:lpstr>ОСНОВНА ЧАСТИНА.  2.1. Засади справедливості та рівності в роботі з клієнтами</vt:lpstr>
      <vt:lpstr>ОСНОВНА ЧАСТИНА.  2. 1. Засади справедливості та рівності в роботі з клієнтами</vt:lpstr>
      <vt:lpstr>ОСНОВНА ЧАСТИНА.  2.1. Засади справедливості та рівності в роботі з клієнтами</vt:lpstr>
      <vt:lpstr>ОСНОВНА ЧАСТИНА.  2.1. Засади справедливості та рівності в роботі з клієнтами</vt:lpstr>
      <vt:lpstr>ОСНОВНА ЧАСТИНА.  2.1. Засади справедливості та рівності в роботі з клієнтами</vt:lpstr>
      <vt:lpstr>ОСНОВНА ЧАСТИНА.  2.2.  Конфіденційність і довіра від клієнтів</vt:lpstr>
      <vt:lpstr>ОСНОВНА ЧАСТИНА.  2.2.  Конфіденційність і довіра від клієнтів</vt:lpstr>
      <vt:lpstr>ОСНОВНА ЧАСТИНА.   2.3. Толерантність і повага до культурних різниць</vt:lpstr>
      <vt:lpstr>ОСНОВНА ЧАСТИНА.  2.4. Права клієнтів і їхнє поважання</vt:lpstr>
      <vt:lpstr>ОСНОВНА ЧАСТИНА.  3. Відповідальність Соціального Працівника</vt:lpstr>
      <vt:lpstr>ОСНОВНА ЧАСТИНА 3.2. Обов'язки соціального працівника перед клієнтами і суспільством</vt:lpstr>
      <vt:lpstr>ОСНОВНА ЧАСТИНА 3.3. Значення етичних норм у прийнятті рішень </vt:lpstr>
      <vt:lpstr>ОСНОВНА ЧАСТИНА 4. Етичні ділеми в соціальній роботі </vt:lpstr>
      <vt:lpstr>ОСНОВНА ЧАСТИНА 4. Етичні ділеми в соціальній роботі </vt:lpstr>
      <vt:lpstr>ОСНОВНА ЧАСТИНА 4.1. Порушення етичних правил: причини і наслідки </vt:lpstr>
      <vt:lpstr>ОСНОВНА ЧАСТИНА 4.2. Етичні випробування в роботі з важкими ситуаціями </vt:lpstr>
      <vt:lpstr>ОСНОВНА ЧАСТИНА 4.2. Методи розв'язання етичних випробувань </vt:lpstr>
      <vt:lpstr>ОСНОВНА ЧАСТИНА 4.3. Стратегії вирішення етичних конфліктів </vt:lpstr>
      <vt:lpstr>ОСНОВНА ЧАСТИНА 4.3. Стратегії вирішення етичних конфліктів 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ІІІ  ЗАКЛЮЧНА ЧАСТИНА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Денис Ленюський</cp:lastModifiedBy>
  <cp:revision>6</cp:revision>
  <dcterms:created xsi:type="dcterms:W3CDTF">2023-07-08T06:37:43Z</dcterms:created>
  <dcterms:modified xsi:type="dcterms:W3CDTF">2023-10-23T18:40:16Z</dcterms:modified>
</cp:coreProperties>
</file>