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C4B36-C675-496F-A98B-84F205E23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69F531-BB90-4C89-A41C-18D063402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E88FBF-8EA0-43C0-8234-B4D951C2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2E1B8F-8B4A-4DBC-8A51-C7662D88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B2BCAB-D443-4A27-985D-843423BB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ACBB4-64F2-41F1-8035-A015ADED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B2FD9C-608E-459A-804E-F09227848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DD4C7E-E1C7-4E8E-B7A3-A2FCBAC2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81F47B-1DDD-4948-B670-4A9EAE015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068510-7352-4B52-BCAF-EB707128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02D15F-3C93-4561-BF18-C0B9E8DB7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233E45-4479-470D-9F84-864AC48A8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1D7DD5-F02E-4B87-B348-54B599F5D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D1FD8-8905-4569-B4BA-E12BE7015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C0015-2CC6-4A1B-917C-E03104E1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06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83C4F-7AC7-4CE0-A86C-37DC897F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178AD2-F5CD-4179-A3DD-C4A97CA97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CAD6F4-FDF6-42D4-AE06-AC61BC5B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080302-3688-45BE-AD84-F5958061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5F096-1EFE-4676-AC29-D4ACA992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6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B0E86-EE25-4E53-A7BA-9D3EE5AD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7FF038-06C1-4AE4-B279-B63E696D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5C417B-42EF-43D7-8B67-35180959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2DE00D-5A98-4ED6-A4F3-F2E4815F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E8FC0-F991-4EAE-A693-3FDBC4A3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B3458-3525-4610-B62E-2FB63BE5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3FB001-684F-4169-886C-512EFD753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072BDB-9385-401A-97EB-BBEDC98D4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5EFD72-3B65-4F5F-93BE-9CEAAE99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39D88E-6709-41E6-828C-112838AD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E65887-8A6A-42C9-9FD7-31A7E4A6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0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C960E-8335-400D-994B-3209077F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A483F4-9CEE-447F-9443-A68192EDA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50D15D-ECDD-41B0-8AD6-7CC2D80C0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1D6567-091E-46F9-A6CF-80CC11ACE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2C27C1-7583-41D5-8313-441540DB6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839F719-7E88-4401-9BA2-1548F90A1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ADA2DE-86DA-4892-B7EE-1318E8ED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1336C2-B23D-4EC6-8111-CC4EA69B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5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78AE0-20E6-4F20-BE47-FCFE61861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CC2764-0B6B-4D32-8E28-E6090094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951AF0-639F-4FE4-B248-B8F5D950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C91FBE-7E80-4CEC-8D3E-9D3437B7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7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4FD526-6FF8-4C48-8A3B-78F521C7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ECED4DA-DDA4-4820-9372-875A08FD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754C06-4B6A-41D8-B520-DA230CEA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717BF-7FF6-4C59-942F-6DB90307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16074E-EE44-4B35-ADD7-1C8A405EA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70B187-075D-4B44-B4C5-ABBA7030F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717ED3-66E8-44B7-ADCE-49040165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2894BF-4BD5-40F3-BD11-4BEC1FB8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F0C731-2F3F-48FE-B420-8A9AFD49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69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F2E62-7C89-428F-9CE1-CBBABEB8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0448B2-2B36-4B66-9586-D50813685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D64389-AEFC-422B-B335-2E09213DA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9D36B3-C165-4AC2-B49E-5CF8616C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5D787B-CE8A-4F19-9626-EB9B0360C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44D8FF-5583-4496-A376-0CE9ED5C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3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E5DEC-9829-427E-BDB8-D56514D5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9F7AF-603C-468D-A91C-723A69F3A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77F58C-E199-4718-9C43-37789D024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DC92-B591-4A03-B61B-C589A1E1EB9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4E47C-EC9B-4BE2-999F-AEB4C4E6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509FEB-569A-4941-BAD7-963432383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0064-F9FC-43A9-A9AF-867B2054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04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798-12#n2645" TargetMode="External"/><Relationship Id="rId2" Type="http://schemas.openxmlformats.org/officeDocument/2006/relationships/hyperlink" Target="https://zakon.rada.gov.ua/laws/show/1798-12#n26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1798-12#n2646" TargetMode="External"/><Relationship Id="rId5" Type="http://schemas.openxmlformats.org/officeDocument/2006/relationships/hyperlink" Target="https://zakon.rada.gov.ua/laws/show/1798-12#n2652" TargetMode="External"/><Relationship Id="rId4" Type="http://schemas.openxmlformats.org/officeDocument/2006/relationships/hyperlink" Target="https://zakon.rada.gov.ua/laws/show/1798-12#n265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798-12#n2685" TargetMode="External"/><Relationship Id="rId2" Type="http://schemas.openxmlformats.org/officeDocument/2006/relationships/hyperlink" Target="https://zakon.rada.gov.ua/laws/show/1798-12#n17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1798-12#n4119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0FD21-2D7F-4B80-9BE7-3CA60A53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>
                <a:solidFill>
                  <a:schemeClr val="bg1"/>
                </a:solidFill>
              </a:rPr>
              <a:t>Тема 8 НАКАЗНЕ </a:t>
            </a:r>
            <a:r>
              <a:rPr lang="ru-RU" sz="3200" b="1" i="1" dirty="0">
                <a:solidFill>
                  <a:schemeClr val="bg1"/>
                </a:solidFill>
              </a:rPr>
              <a:t>ПРОВАДЖЕННЯ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2AB81-5382-4EE7-817B-3EBF13805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План:</a:t>
            </a:r>
          </a:p>
          <a:p>
            <a:r>
              <a:rPr lang="ru-RU" dirty="0" err="1"/>
              <a:t>Стягнення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судового наказу</a:t>
            </a:r>
          </a:p>
          <a:p>
            <a:r>
              <a:rPr lang="uk-UA" dirty="0"/>
              <a:t>П</a:t>
            </a:r>
            <a:r>
              <a:rPr lang="ru-RU" dirty="0" err="1"/>
              <a:t>ідсудність</a:t>
            </a:r>
            <a:endParaRPr lang="ru-RU" dirty="0"/>
          </a:p>
          <a:p>
            <a:r>
              <a:rPr lang="ru-RU" dirty="0"/>
              <a:t>Порядок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</a:t>
            </a:r>
          </a:p>
        </p:txBody>
      </p:sp>
    </p:spTree>
    <p:extLst>
      <p:ext uri="{BB962C8B-B14F-4D97-AF65-F5344CB8AC3E}">
        <p14:creationId xmlns:p14="http://schemas.microsoft.com/office/powerpoint/2010/main" val="27269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9982C-2F59-4AE6-85CB-9970A098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5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Підстави</a:t>
            </a:r>
            <a:r>
              <a:rPr lang="ru-RU" sz="3200" b="1" i="1" dirty="0">
                <a:solidFill>
                  <a:schemeClr val="bg1"/>
                </a:solidFill>
              </a:rPr>
              <a:t> для </a:t>
            </a:r>
            <a:r>
              <a:rPr lang="ru-RU" sz="3200" b="1" i="1" dirty="0" err="1">
                <a:solidFill>
                  <a:schemeClr val="bg1"/>
                </a:solidFill>
              </a:rPr>
              <a:t>відмови</a:t>
            </a:r>
            <a:r>
              <a:rPr lang="ru-RU" sz="3200" b="1" i="1" dirty="0">
                <a:solidFill>
                  <a:schemeClr val="bg1"/>
                </a:solidFill>
              </a:rPr>
              <a:t> у </a:t>
            </a:r>
            <a:r>
              <a:rPr lang="ru-RU" sz="3200" b="1" i="1" dirty="0" err="1">
                <a:solidFill>
                  <a:schemeClr val="bg1"/>
                </a:solidFill>
              </a:rPr>
              <a:t>видачі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B26C6-67E7-4DB5-AF04-3EA17F798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975"/>
            <a:ext cx="10515600" cy="44719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5) з моменту </a:t>
            </a:r>
            <a:r>
              <a:rPr lang="ru-RU" dirty="0" err="1"/>
              <a:t>виникнення</a:t>
            </a:r>
            <a:r>
              <a:rPr lang="ru-RU" dirty="0"/>
              <a:t> права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строк,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позовну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, </a:t>
            </a:r>
            <a:r>
              <a:rPr lang="ru-RU" dirty="0" err="1"/>
              <a:t>встановлену</a:t>
            </a:r>
            <a:r>
              <a:rPr lang="ru-RU" dirty="0"/>
              <a:t> законом для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строк, </a:t>
            </a:r>
            <a:r>
              <a:rPr lang="ru-RU" dirty="0" err="1"/>
              <a:t>встановлений</a:t>
            </a:r>
            <a:r>
              <a:rPr lang="ru-RU" dirty="0"/>
              <a:t> законом для </a:t>
            </a:r>
            <a:r>
              <a:rPr lang="ru-RU" dirty="0" err="1"/>
              <a:t>пред’явлення</a:t>
            </a:r>
            <a:r>
              <a:rPr lang="ru-RU" dirty="0"/>
              <a:t> позову в суд за такою </a:t>
            </a:r>
            <a:r>
              <a:rPr lang="ru-RU" dirty="0" err="1"/>
              <a:t>вимогою</a:t>
            </a:r>
            <a:r>
              <a:rPr lang="ru-RU" dirty="0"/>
              <a:t>;</a:t>
            </a:r>
          </a:p>
          <a:p>
            <a:r>
              <a:rPr lang="ru-RU" dirty="0"/>
              <a:t>6) судом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виданий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наказ за </a:t>
            </a:r>
            <a:r>
              <a:rPr lang="ru-RU" dirty="0" err="1"/>
              <a:t>тими</a:t>
            </a:r>
            <a:r>
              <a:rPr lang="ru-RU" dirty="0"/>
              <a:t> самими </a:t>
            </a:r>
            <a:r>
              <a:rPr lang="ru-RU" dirty="0" err="1"/>
              <a:t>вимогами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заявник</a:t>
            </a:r>
            <a:r>
              <a:rPr lang="ru-RU" dirty="0"/>
              <a:t> просить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наказ;</a:t>
            </a:r>
          </a:p>
          <a:p>
            <a:r>
              <a:rPr lang="ru-RU" dirty="0"/>
              <a:t>7) судом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відмовлено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судового наказу з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пунктами 3-6 ;</a:t>
            </a:r>
          </a:p>
          <a:p>
            <a:r>
              <a:rPr lang="ru-RU" dirty="0"/>
              <a:t>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поданої</a:t>
            </a:r>
            <a:r>
              <a:rPr lang="ru-RU" dirty="0"/>
              <a:t> заяви не </a:t>
            </a:r>
            <a:r>
              <a:rPr lang="ru-RU" dirty="0" err="1"/>
              <a:t>вбачається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права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заявником</a:t>
            </a:r>
            <a:r>
              <a:rPr lang="ru-RU" dirty="0"/>
              <a:t> подано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46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9982C-2F59-4AE6-85CB-9970A098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5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Підстави</a:t>
            </a:r>
            <a:r>
              <a:rPr lang="ru-RU" sz="3200" b="1" i="1" dirty="0">
                <a:solidFill>
                  <a:schemeClr val="bg1"/>
                </a:solidFill>
              </a:rPr>
              <a:t> для </a:t>
            </a:r>
            <a:r>
              <a:rPr lang="ru-RU" sz="3200" b="1" i="1" dirty="0" err="1">
                <a:solidFill>
                  <a:schemeClr val="bg1"/>
                </a:solidFill>
              </a:rPr>
              <a:t>відмови</a:t>
            </a:r>
            <a:r>
              <a:rPr lang="ru-RU" sz="3200" b="1" i="1" dirty="0">
                <a:solidFill>
                  <a:schemeClr val="bg1"/>
                </a:solidFill>
              </a:rPr>
              <a:t> у </a:t>
            </a:r>
            <a:r>
              <a:rPr lang="ru-RU" sz="3200" b="1" i="1" dirty="0" err="1">
                <a:solidFill>
                  <a:schemeClr val="bg1"/>
                </a:solidFill>
              </a:rPr>
              <a:t>видачі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B26C6-67E7-4DB5-AF04-3EA17F798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/>
              <a:t>Про </a:t>
            </a:r>
            <a:r>
              <a:rPr lang="ru-RU" sz="3400" dirty="0" err="1"/>
              <a:t>відмову</a:t>
            </a:r>
            <a:r>
              <a:rPr lang="ru-RU" sz="3400" dirty="0"/>
              <a:t> у </a:t>
            </a:r>
            <a:r>
              <a:rPr lang="ru-RU" sz="3400" dirty="0" err="1"/>
              <a:t>видачі</a:t>
            </a:r>
            <a:r>
              <a:rPr lang="ru-RU" sz="3400" dirty="0"/>
              <a:t> судового наказу </a:t>
            </a:r>
            <a:r>
              <a:rPr lang="ru-RU" sz="3400" dirty="0" err="1"/>
              <a:t>суддя</a:t>
            </a:r>
            <a:r>
              <a:rPr lang="ru-RU" sz="3400" dirty="0"/>
              <a:t> </a:t>
            </a:r>
            <a:r>
              <a:rPr lang="ru-RU" sz="3400" dirty="0" err="1"/>
              <a:t>постановляє</a:t>
            </a:r>
            <a:r>
              <a:rPr lang="ru-RU" sz="3400" dirty="0"/>
              <a:t> </a:t>
            </a:r>
            <a:r>
              <a:rPr lang="ru-RU" sz="3400" dirty="0" err="1"/>
              <a:t>ухвалу</a:t>
            </a:r>
            <a:r>
              <a:rPr lang="ru-RU" sz="3400" dirty="0"/>
              <a:t> не </a:t>
            </a:r>
            <a:r>
              <a:rPr lang="ru-RU" sz="3400" dirty="0" err="1"/>
              <a:t>пізніше</a:t>
            </a:r>
            <a:r>
              <a:rPr lang="ru-RU" sz="3400" dirty="0"/>
              <a:t> десяти </a:t>
            </a:r>
            <a:r>
              <a:rPr lang="ru-RU" sz="3400" dirty="0" err="1"/>
              <a:t>днів</a:t>
            </a:r>
            <a:r>
              <a:rPr lang="ru-RU" sz="3400" dirty="0"/>
              <a:t> з дня </a:t>
            </a:r>
            <a:r>
              <a:rPr lang="ru-RU" sz="3400" dirty="0" err="1"/>
              <a:t>надходження</a:t>
            </a:r>
            <a:r>
              <a:rPr lang="ru-RU" sz="3400" dirty="0"/>
              <a:t> до суду заяви про </a:t>
            </a:r>
            <a:r>
              <a:rPr lang="ru-RU" sz="3400" dirty="0" err="1"/>
              <a:t>видачу</a:t>
            </a:r>
            <a:r>
              <a:rPr lang="ru-RU" sz="3400" dirty="0"/>
              <a:t> судового наказу.</a:t>
            </a:r>
          </a:p>
          <a:p>
            <a:r>
              <a:rPr lang="ru-RU" sz="3400" dirty="0"/>
              <a:t> У </a:t>
            </a:r>
            <a:r>
              <a:rPr lang="ru-RU" sz="3400" dirty="0" err="1"/>
              <a:t>разі</a:t>
            </a:r>
            <a:r>
              <a:rPr lang="ru-RU" sz="3400" dirty="0"/>
              <a:t> </a:t>
            </a:r>
            <a:r>
              <a:rPr lang="ru-RU" sz="3400" dirty="0" err="1"/>
              <a:t>якщо</a:t>
            </a:r>
            <a:r>
              <a:rPr lang="ru-RU" sz="3400" dirty="0"/>
              <a:t> в </a:t>
            </a:r>
            <a:r>
              <a:rPr lang="ru-RU" sz="3400" dirty="0" err="1"/>
              <a:t>заяві</a:t>
            </a:r>
            <a:r>
              <a:rPr lang="ru-RU" sz="3400" dirty="0"/>
              <a:t> про </a:t>
            </a:r>
            <a:r>
              <a:rPr lang="ru-RU" sz="3400" dirty="0" err="1"/>
              <a:t>видачу</a:t>
            </a:r>
            <a:r>
              <a:rPr lang="ru-RU" sz="3400" dirty="0"/>
              <a:t> судового наказу </a:t>
            </a:r>
            <a:r>
              <a:rPr lang="ru-RU" sz="3400" dirty="0" err="1"/>
              <a:t>містяться</a:t>
            </a:r>
            <a:r>
              <a:rPr lang="ru-RU" sz="3400" dirty="0"/>
              <a:t> </a:t>
            </a:r>
            <a:r>
              <a:rPr lang="ru-RU" sz="3400" dirty="0" err="1"/>
              <a:t>вимоги</a:t>
            </a:r>
            <a:r>
              <a:rPr lang="ru-RU" sz="3400" dirty="0"/>
              <a:t>, </a:t>
            </a:r>
            <a:r>
              <a:rPr lang="ru-RU" sz="3400" dirty="0" err="1"/>
              <a:t>частина</a:t>
            </a:r>
            <a:r>
              <a:rPr lang="ru-RU" sz="3400" dirty="0"/>
              <a:t> з </a:t>
            </a:r>
            <a:r>
              <a:rPr lang="ru-RU" sz="3400" dirty="0" err="1"/>
              <a:t>яких</a:t>
            </a:r>
            <a:r>
              <a:rPr lang="ru-RU" sz="3400" dirty="0"/>
              <a:t> не </a:t>
            </a:r>
            <a:r>
              <a:rPr lang="ru-RU" sz="3400" dirty="0" err="1"/>
              <a:t>підлягає</a:t>
            </a:r>
            <a:r>
              <a:rPr lang="ru-RU" sz="3400" dirty="0"/>
              <a:t> </a:t>
            </a:r>
            <a:r>
              <a:rPr lang="ru-RU" sz="3400" dirty="0" err="1"/>
              <a:t>розгляду</a:t>
            </a:r>
            <a:r>
              <a:rPr lang="ru-RU" sz="3400" dirty="0"/>
              <a:t> в порядку наказного </a:t>
            </a:r>
            <a:r>
              <a:rPr lang="ru-RU" sz="3400" dirty="0" err="1"/>
              <a:t>провадження</a:t>
            </a:r>
            <a:r>
              <a:rPr lang="ru-RU" sz="3400" dirty="0"/>
              <a:t>, суд </a:t>
            </a:r>
            <a:r>
              <a:rPr lang="ru-RU" sz="3400" dirty="0" err="1"/>
              <a:t>постановляє</a:t>
            </a:r>
            <a:r>
              <a:rPr lang="ru-RU" sz="3400" dirty="0"/>
              <a:t> </a:t>
            </a:r>
            <a:r>
              <a:rPr lang="ru-RU" sz="3400" dirty="0" err="1"/>
              <a:t>ухвалу</a:t>
            </a:r>
            <a:r>
              <a:rPr lang="ru-RU" sz="3400" dirty="0"/>
              <a:t> про </a:t>
            </a:r>
            <a:r>
              <a:rPr lang="ru-RU" sz="3400" dirty="0" err="1"/>
              <a:t>відмову</a:t>
            </a:r>
            <a:r>
              <a:rPr lang="ru-RU" sz="3400" dirty="0"/>
              <a:t> у </a:t>
            </a:r>
            <a:r>
              <a:rPr lang="ru-RU" sz="3400" dirty="0" err="1"/>
              <a:t>видачі</a:t>
            </a:r>
            <a:r>
              <a:rPr lang="ru-RU" sz="3400" dirty="0"/>
              <a:t> судового наказу </a:t>
            </a:r>
            <a:r>
              <a:rPr lang="ru-RU" sz="3400" dirty="0" err="1"/>
              <a:t>лише</a:t>
            </a:r>
            <a:r>
              <a:rPr lang="ru-RU" sz="3400" dirty="0"/>
              <a:t> в </a:t>
            </a:r>
            <a:r>
              <a:rPr lang="ru-RU" sz="3400" dirty="0" err="1"/>
              <a:t>частині</a:t>
            </a:r>
            <a:r>
              <a:rPr lang="ru-RU" sz="3400" dirty="0"/>
              <a:t> </a:t>
            </a:r>
            <a:r>
              <a:rPr lang="ru-RU" sz="3400" dirty="0" err="1"/>
              <a:t>цих</a:t>
            </a:r>
            <a:r>
              <a:rPr lang="ru-RU" sz="3400" dirty="0"/>
              <a:t> </a:t>
            </a:r>
            <a:r>
              <a:rPr lang="ru-RU" sz="3400" dirty="0" err="1"/>
              <a:t>вимог</a:t>
            </a:r>
            <a:r>
              <a:rPr lang="ru-RU" sz="3400" dirty="0"/>
              <a:t>. У </a:t>
            </a:r>
            <a:r>
              <a:rPr lang="ru-RU" sz="3400" dirty="0" err="1"/>
              <a:t>разі</a:t>
            </a:r>
            <a:r>
              <a:rPr lang="ru-RU" sz="3400" dirty="0"/>
              <a:t> </a:t>
            </a:r>
            <a:r>
              <a:rPr lang="ru-RU" sz="3400" dirty="0" err="1"/>
              <a:t>якщо</a:t>
            </a:r>
            <a:r>
              <a:rPr lang="ru-RU" sz="3400" dirty="0"/>
              <a:t> </a:t>
            </a:r>
            <a:r>
              <a:rPr lang="ru-RU" sz="3400" dirty="0" err="1"/>
              <a:t>заявлені</a:t>
            </a:r>
            <a:r>
              <a:rPr lang="ru-RU" sz="3400" dirty="0"/>
              <a:t> </a:t>
            </a:r>
            <a:r>
              <a:rPr lang="ru-RU" sz="3400" dirty="0" err="1"/>
              <a:t>вимоги</a:t>
            </a:r>
            <a:r>
              <a:rPr lang="ru-RU" sz="3400" dirty="0"/>
              <a:t> </a:t>
            </a:r>
            <a:r>
              <a:rPr lang="ru-RU" sz="3400" dirty="0" err="1"/>
              <a:t>між</a:t>
            </a:r>
            <a:r>
              <a:rPr lang="ru-RU" sz="3400" dirty="0"/>
              <a:t> собою </a:t>
            </a:r>
            <a:r>
              <a:rPr lang="ru-RU" sz="3400" dirty="0" err="1"/>
              <a:t>взаємопов’язані</a:t>
            </a:r>
            <a:r>
              <a:rPr lang="ru-RU" sz="3400" dirty="0"/>
              <a:t> і </a:t>
            </a:r>
            <a:r>
              <a:rPr lang="ru-RU" sz="3400" dirty="0" err="1"/>
              <a:t>окремий</a:t>
            </a:r>
            <a:r>
              <a:rPr lang="ru-RU" sz="3400" dirty="0"/>
              <a:t> </a:t>
            </a:r>
            <a:r>
              <a:rPr lang="ru-RU" sz="3400" dirty="0" err="1"/>
              <a:t>їх</a:t>
            </a:r>
            <a:r>
              <a:rPr lang="ru-RU" sz="3400" dirty="0"/>
              <a:t> </a:t>
            </a:r>
            <a:r>
              <a:rPr lang="ru-RU" sz="3400" dirty="0" err="1"/>
              <a:t>розгляд</a:t>
            </a:r>
            <a:r>
              <a:rPr lang="ru-RU" sz="3400" dirty="0"/>
              <a:t> </a:t>
            </a:r>
            <a:r>
              <a:rPr lang="ru-RU" sz="3400" dirty="0" err="1"/>
              <a:t>неможливий</a:t>
            </a:r>
            <a:r>
              <a:rPr lang="ru-RU" sz="3400" dirty="0"/>
              <a:t>, суд </a:t>
            </a:r>
            <a:r>
              <a:rPr lang="ru-RU" sz="3400" dirty="0" err="1"/>
              <a:t>відмовляє</a:t>
            </a:r>
            <a:r>
              <a:rPr lang="ru-RU" sz="3400" dirty="0"/>
              <a:t> у </a:t>
            </a:r>
            <a:r>
              <a:rPr lang="ru-RU" sz="3400" dirty="0" err="1"/>
              <a:t>видачі</a:t>
            </a:r>
            <a:r>
              <a:rPr lang="ru-RU" sz="3400" dirty="0"/>
              <a:t> судового наказу.</a:t>
            </a:r>
          </a:p>
          <a:p>
            <a:r>
              <a:rPr lang="ru-RU" sz="3400" dirty="0" err="1"/>
              <a:t>Суддя</a:t>
            </a:r>
            <a:r>
              <a:rPr lang="ru-RU" sz="3400" dirty="0"/>
              <a:t> з метою </a:t>
            </a:r>
            <a:r>
              <a:rPr lang="ru-RU" sz="3400" dirty="0" err="1"/>
              <a:t>визначення</a:t>
            </a:r>
            <a:r>
              <a:rPr lang="ru-RU" sz="3400" dirty="0"/>
              <a:t> </a:t>
            </a:r>
            <a:r>
              <a:rPr lang="ru-RU" sz="3400" dirty="0" err="1"/>
              <a:t>підсудності</a:t>
            </a:r>
            <a:r>
              <a:rPr lang="ru-RU" sz="3400" dirty="0"/>
              <a:t>, </a:t>
            </a:r>
            <a:r>
              <a:rPr lang="ru-RU" sz="3400" dirty="0" err="1"/>
              <a:t>крім</a:t>
            </a:r>
            <a:r>
              <a:rPr lang="ru-RU" sz="3400" dirty="0"/>
              <a:t> </a:t>
            </a:r>
            <a:r>
              <a:rPr lang="ru-RU" sz="3400" dirty="0" err="1"/>
              <a:t>випадків</a:t>
            </a:r>
            <a:r>
              <a:rPr lang="ru-RU" sz="3400" dirty="0"/>
              <a:t> </a:t>
            </a:r>
            <a:r>
              <a:rPr lang="ru-RU" sz="3400" dirty="0" err="1"/>
              <a:t>подання</a:t>
            </a:r>
            <a:r>
              <a:rPr lang="ru-RU" sz="3400" dirty="0"/>
              <a:t> заяви про </a:t>
            </a:r>
            <a:r>
              <a:rPr lang="ru-RU" sz="3400" dirty="0" err="1"/>
              <a:t>видачу</a:t>
            </a:r>
            <a:r>
              <a:rPr lang="ru-RU" sz="3400" dirty="0"/>
              <a:t> судового наказу в </a:t>
            </a:r>
            <a:r>
              <a:rPr lang="ru-RU" sz="3400" dirty="0" err="1"/>
              <a:t>електронній</a:t>
            </a:r>
            <a:r>
              <a:rPr lang="ru-RU" sz="3400" dirty="0"/>
              <a:t> </a:t>
            </a:r>
            <a:r>
              <a:rPr lang="ru-RU" sz="3400" dirty="0" err="1"/>
              <a:t>формі</a:t>
            </a:r>
            <a:r>
              <a:rPr lang="ru-RU" sz="3400" dirty="0"/>
              <a:t> до </a:t>
            </a:r>
            <a:r>
              <a:rPr lang="ru-RU" sz="3400" dirty="0" err="1"/>
              <a:t>боржника</a:t>
            </a:r>
            <a:r>
              <a:rPr lang="ru-RU" sz="3400" dirty="0"/>
              <a:t>, </a:t>
            </a:r>
            <a:r>
              <a:rPr lang="ru-RU" sz="3400" dirty="0" err="1"/>
              <a:t>який</a:t>
            </a:r>
            <a:r>
              <a:rPr lang="ru-RU" sz="3400" dirty="0"/>
              <a:t> </a:t>
            </a:r>
            <a:r>
              <a:rPr lang="ru-RU" sz="3400" dirty="0" err="1"/>
              <a:t>має</a:t>
            </a:r>
            <a:r>
              <a:rPr lang="ru-RU" sz="3400" dirty="0"/>
              <a:t> </a:t>
            </a:r>
            <a:r>
              <a:rPr lang="ru-RU" sz="3400" dirty="0" err="1"/>
              <a:t>офіційну</a:t>
            </a:r>
            <a:r>
              <a:rPr lang="ru-RU" sz="3400" dirty="0"/>
              <a:t> </a:t>
            </a:r>
            <a:r>
              <a:rPr lang="ru-RU" sz="3400" dirty="0" err="1"/>
              <a:t>електронну</a:t>
            </a:r>
            <a:r>
              <a:rPr lang="ru-RU" sz="3400" dirty="0"/>
              <a:t> адресу, не </a:t>
            </a:r>
            <a:r>
              <a:rPr lang="ru-RU" sz="3400" dirty="0" err="1"/>
              <a:t>пізніше</a:t>
            </a:r>
            <a:r>
              <a:rPr lang="ru-RU" sz="3400" dirty="0"/>
              <a:t> </a:t>
            </a:r>
            <a:r>
              <a:rPr lang="ru-RU" sz="3400" dirty="0" err="1"/>
              <a:t>наступного</a:t>
            </a:r>
            <a:r>
              <a:rPr lang="ru-RU" sz="3400" dirty="0"/>
              <a:t> дня з дня </a:t>
            </a:r>
            <a:r>
              <a:rPr lang="ru-RU" sz="3400" dirty="0" err="1"/>
              <a:t>отримання</a:t>
            </a:r>
            <a:r>
              <a:rPr lang="ru-RU" sz="3400" dirty="0"/>
              <a:t> заяви про </a:t>
            </a:r>
            <a:r>
              <a:rPr lang="ru-RU" sz="3400" dirty="0" err="1"/>
              <a:t>видачу</a:t>
            </a:r>
            <a:r>
              <a:rPr lang="ru-RU" sz="3400" dirty="0"/>
              <a:t> судового наказу </a:t>
            </a:r>
            <a:r>
              <a:rPr lang="ru-RU" sz="3400" dirty="0" err="1"/>
              <a:t>перевіряє</a:t>
            </a:r>
            <a:r>
              <a:rPr lang="ru-RU" sz="3400" dirty="0"/>
              <a:t> </a:t>
            </a:r>
            <a:r>
              <a:rPr lang="ru-RU" sz="3400" dirty="0" err="1"/>
              <a:t>зазначене</a:t>
            </a:r>
            <a:r>
              <a:rPr lang="ru-RU" sz="3400" dirty="0"/>
              <a:t> у </a:t>
            </a:r>
            <a:r>
              <a:rPr lang="ru-RU" sz="3400" dirty="0" err="1"/>
              <a:t>заяві</a:t>
            </a:r>
            <a:r>
              <a:rPr lang="ru-RU" sz="3400" dirty="0"/>
              <a:t> </a:t>
            </a:r>
            <a:r>
              <a:rPr lang="ru-RU" sz="3400" dirty="0" err="1"/>
              <a:t>місцезнаходження</a:t>
            </a:r>
            <a:r>
              <a:rPr lang="ru-RU" sz="3400" dirty="0"/>
              <a:t> </a:t>
            </a:r>
            <a:r>
              <a:rPr lang="ru-RU" sz="3400" dirty="0" err="1"/>
              <a:t>боржника</a:t>
            </a:r>
            <a:r>
              <a:rPr lang="ru-RU" sz="3400" dirty="0"/>
              <a:t> за </a:t>
            </a:r>
            <a:r>
              <a:rPr lang="ru-RU" sz="3400" dirty="0" err="1"/>
              <a:t>відомостями</a:t>
            </a:r>
            <a:r>
              <a:rPr lang="ru-RU" sz="3400" dirty="0"/>
              <a:t>, </a:t>
            </a:r>
            <a:r>
              <a:rPr lang="ru-RU" sz="3400" dirty="0" err="1"/>
              <a:t>внесеними</a:t>
            </a:r>
            <a:r>
              <a:rPr lang="ru-RU" sz="3400" dirty="0"/>
              <a:t> до </a:t>
            </a:r>
            <a:r>
              <a:rPr lang="ru-RU" sz="3400" dirty="0" err="1"/>
              <a:t>Єдиного</a:t>
            </a:r>
            <a:r>
              <a:rPr lang="ru-RU" sz="3400" dirty="0"/>
              <a:t> державного </a:t>
            </a:r>
            <a:r>
              <a:rPr lang="ru-RU" sz="3400" dirty="0" err="1"/>
              <a:t>реєстру</a:t>
            </a:r>
            <a:r>
              <a:rPr lang="ru-RU" sz="3400" dirty="0"/>
              <a:t> </a:t>
            </a:r>
            <a:r>
              <a:rPr lang="ru-RU" sz="3400" dirty="0" err="1"/>
              <a:t>юридичних</a:t>
            </a:r>
            <a:r>
              <a:rPr lang="ru-RU" sz="3400" dirty="0"/>
              <a:t> </a:t>
            </a:r>
            <a:r>
              <a:rPr lang="ru-RU" sz="3400" dirty="0" err="1"/>
              <a:t>осіб</a:t>
            </a:r>
            <a:r>
              <a:rPr lang="ru-RU" sz="3400" dirty="0"/>
              <a:t>, </a:t>
            </a:r>
            <a:r>
              <a:rPr lang="ru-RU" sz="3400" dirty="0" err="1"/>
              <a:t>фізичних</a:t>
            </a:r>
            <a:r>
              <a:rPr lang="ru-RU" sz="3400" dirty="0"/>
              <a:t> </a:t>
            </a:r>
            <a:r>
              <a:rPr lang="ru-RU" sz="3400" dirty="0" err="1"/>
              <a:t>осіб</a:t>
            </a:r>
            <a:r>
              <a:rPr lang="ru-RU" sz="3400" dirty="0"/>
              <a:t> - </a:t>
            </a:r>
            <a:r>
              <a:rPr lang="ru-RU" sz="3400" dirty="0" err="1"/>
              <a:t>підприємців</a:t>
            </a:r>
            <a:r>
              <a:rPr lang="ru-RU" sz="3400" dirty="0"/>
              <a:t> та </a:t>
            </a:r>
            <a:r>
              <a:rPr lang="ru-RU" sz="3400" dirty="0" err="1"/>
              <a:t>громадських</a:t>
            </a:r>
            <a:r>
              <a:rPr lang="ru-RU" sz="3400" dirty="0"/>
              <a:t> </a:t>
            </a:r>
            <a:r>
              <a:rPr lang="ru-RU" sz="3400" dirty="0" err="1"/>
              <a:t>формувань</a:t>
            </a:r>
            <a:r>
              <a:rPr lang="ru-RU" sz="3400" dirty="0"/>
              <a:t>.</a:t>
            </a:r>
          </a:p>
          <a:p>
            <a:r>
              <a:rPr lang="ru-RU" sz="3400" dirty="0"/>
              <a:t> </a:t>
            </a:r>
            <a:r>
              <a:rPr lang="ru-RU" sz="3400" dirty="0" err="1"/>
              <a:t>Якщо</a:t>
            </a:r>
            <a:r>
              <a:rPr lang="ru-RU" sz="3400" dirty="0"/>
              <a:t> за результатами </a:t>
            </a:r>
            <a:r>
              <a:rPr lang="ru-RU" sz="3400" dirty="0" err="1"/>
              <a:t>розгляду</a:t>
            </a:r>
            <a:r>
              <a:rPr lang="ru-RU" sz="3400" dirty="0"/>
              <a:t> </a:t>
            </a:r>
            <a:r>
              <a:rPr lang="ru-RU" sz="3400" dirty="0" err="1"/>
              <a:t>отриманих</a:t>
            </a:r>
            <a:r>
              <a:rPr lang="ru-RU" sz="3400" dirty="0"/>
              <a:t> судом </a:t>
            </a:r>
            <a:r>
              <a:rPr lang="ru-RU" sz="3400" dirty="0" err="1"/>
              <a:t>відомостей</a:t>
            </a:r>
            <a:r>
              <a:rPr lang="ru-RU" sz="3400" dirty="0"/>
              <a:t> про </a:t>
            </a:r>
            <a:r>
              <a:rPr lang="ru-RU" sz="3400" dirty="0" err="1"/>
              <a:t>місцезнаходження</a:t>
            </a:r>
            <a:r>
              <a:rPr lang="ru-RU" sz="3400" dirty="0"/>
              <a:t> </a:t>
            </a:r>
            <a:r>
              <a:rPr lang="ru-RU" sz="3400" dirty="0" err="1"/>
              <a:t>боржника</a:t>
            </a:r>
            <a:r>
              <a:rPr lang="ru-RU" sz="3400" dirty="0"/>
              <a:t> буде </a:t>
            </a:r>
            <a:r>
              <a:rPr lang="ru-RU" sz="3400" dirty="0" err="1"/>
              <a:t>встановлено</a:t>
            </a:r>
            <a:r>
              <a:rPr lang="ru-RU" sz="3400" dirty="0"/>
              <a:t>, </a:t>
            </a:r>
            <a:r>
              <a:rPr lang="ru-RU" sz="3400" dirty="0" err="1"/>
              <a:t>що</a:t>
            </a:r>
            <a:r>
              <a:rPr lang="ru-RU" sz="3400" dirty="0"/>
              <a:t> </a:t>
            </a:r>
            <a:r>
              <a:rPr lang="ru-RU" sz="3400" dirty="0" err="1"/>
              <a:t>заява</a:t>
            </a:r>
            <a:r>
              <a:rPr lang="ru-RU" sz="3400" dirty="0"/>
              <a:t> про </a:t>
            </a:r>
            <a:r>
              <a:rPr lang="ru-RU" sz="3400" dirty="0" err="1"/>
              <a:t>видачу</a:t>
            </a:r>
            <a:r>
              <a:rPr lang="ru-RU" sz="3400" dirty="0"/>
              <a:t> судового наказу не </a:t>
            </a:r>
            <a:r>
              <a:rPr lang="ru-RU" sz="3400" dirty="0" err="1"/>
              <a:t>підсудна</a:t>
            </a:r>
            <a:r>
              <a:rPr lang="ru-RU" sz="3400" dirty="0"/>
              <a:t> </a:t>
            </a:r>
            <a:r>
              <a:rPr lang="ru-RU" sz="3400" dirty="0" err="1"/>
              <a:t>цьому</a:t>
            </a:r>
            <a:r>
              <a:rPr lang="ru-RU" sz="3400" dirty="0"/>
              <a:t> суду, суд не </a:t>
            </a:r>
            <a:r>
              <a:rPr lang="ru-RU" sz="3400" dirty="0" err="1"/>
              <a:t>пізніше</a:t>
            </a:r>
            <a:r>
              <a:rPr lang="ru-RU" sz="3400" dirty="0"/>
              <a:t> десяти </a:t>
            </a:r>
            <a:r>
              <a:rPr lang="ru-RU" sz="3400" dirty="0" err="1"/>
              <a:t>днів</a:t>
            </a:r>
            <a:r>
              <a:rPr lang="ru-RU" sz="3400" dirty="0"/>
              <a:t> з дня </a:t>
            </a:r>
            <a:r>
              <a:rPr lang="ru-RU" sz="3400" dirty="0" err="1"/>
              <a:t>надходження</a:t>
            </a:r>
            <a:r>
              <a:rPr lang="ru-RU" sz="3400" dirty="0"/>
              <a:t> заяви </a:t>
            </a:r>
            <a:r>
              <a:rPr lang="ru-RU" sz="3400" dirty="0" err="1"/>
              <a:t>постановляє</a:t>
            </a:r>
            <a:r>
              <a:rPr lang="ru-RU" sz="3400" dirty="0"/>
              <a:t> </a:t>
            </a:r>
            <a:r>
              <a:rPr lang="ru-RU" sz="3400" dirty="0" err="1"/>
              <a:t>ухвалу</a:t>
            </a:r>
            <a:r>
              <a:rPr lang="ru-RU" sz="3400" dirty="0"/>
              <a:t> про передачу заяви про </a:t>
            </a:r>
            <a:r>
              <a:rPr lang="ru-RU" sz="3400" dirty="0" err="1"/>
              <a:t>видачу</a:t>
            </a:r>
            <a:r>
              <a:rPr lang="ru-RU" sz="3400" dirty="0"/>
              <a:t> судового наказу разом з </a:t>
            </a:r>
            <a:r>
              <a:rPr lang="ru-RU" sz="3400" dirty="0" err="1"/>
              <a:t>доданими</a:t>
            </a:r>
            <a:r>
              <a:rPr lang="ru-RU" sz="3400" dirty="0"/>
              <a:t> до </a:t>
            </a:r>
            <a:r>
              <a:rPr lang="ru-RU" sz="3400" dirty="0" err="1"/>
              <a:t>неї</a:t>
            </a:r>
            <a:r>
              <a:rPr lang="ru-RU" sz="3400" dirty="0"/>
              <a:t> документами за </a:t>
            </a:r>
            <a:r>
              <a:rPr lang="ru-RU" sz="3400" dirty="0" err="1"/>
              <a:t>підсудністю</a:t>
            </a:r>
            <a:r>
              <a:rPr lang="ru-RU" sz="3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53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BBB6A-C11D-4A44-B446-F15822539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96525" cy="10350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Наслідки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відмови</a:t>
            </a:r>
            <a:r>
              <a:rPr lang="ru-RU" sz="3200" b="1" i="1" dirty="0">
                <a:solidFill>
                  <a:schemeClr val="bg1"/>
                </a:solidFill>
              </a:rPr>
              <a:t> у </a:t>
            </a:r>
            <a:r>
              <a:rPr lang="ru-RU" sz="3200" b="1" i="1" dirty="0" err="1">
                <a:solidFill>
                  <a:schemeClr val="bg1"/>
                </a:solidFill>
              </a:rPr>
              <a:t>видачі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66A850-941D-414D-A1C4-53FE4BAC0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4567238"/>
          </a:xfrm>
        </p:spPr>
        <p:txBody>
          <a:bodyPr/>
          <a:lstStyle/>
          <a:p>
            <a:pPr algn="just"/>
            <a:r>
              <a:rPr lang="ru-RU" dirty="0" err="1"/>
              <a:t>Відмова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судового наказу з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пунктами 1</a:t>
            </a:r>
            <a:r>
              <a:rPr lang="ru-RU" dirty="0"/>
              <a:t>, </a:t>
            </a:r>
            <a:r>
              <a:rPr lang="ru-RU" u="sng" dirty="0">
                <a:hlinkClick r:id="rId3"/>
              </a:rPr>
              <a:t>2</a:t>
            </a:r>
            <a:r>
              <a:rPr lang="ru-RU" dirty="0"/>
              <a:t>, </a:t>
            </a:r>
            <a:r>
              <a:rPr lang="ru-RU" u="sng" dirty="0">
                <a:hlinkClick r:id="rId4"/>
              </a:rPr>
              <a:t>8</a:t>
            </a:r>
            <a:r>
              <a:rPr lang="ru-RU" dirty="0"/>
              <a:t>, </a:t>
            </a:r>
            <a:r>
              <a:rPr lang="ru-RU" u="sng" dirty="0">
                <a:hlinkClick r:id="rId5"/>
              </a:rPr>
              <a:t>9</a:t>
            </a:r>
            <a:r>
              <a:rPr lang="ru-RU" dirty="0"/>
              <a:t>  не є </a:t>
            </a:r>
            <a:r>
              <a:rPr lang="ru-RU" dirty="0" err="1"/>
              <a:t>перешкодою</a:t>
            </a:r>
            <a:r>
              <a:rPr lang="ru-RU" dirty="0"/>
              <a:t> для повторного </a:t>
            </a:r>
            <a:r>
              <a:rPr lang="ru-RU" dirty="0" err="1"/>
              <a:t>звернення</a:t>
            </a:r>
            <a:r>
              <a:rPr lang="ru-RU" dirty="0"/>
              <a:t> з такою самою </a:t>
            </a:r>
            <a:r>
              <a:rPr lang="ru-RU" dirty="0" err="1"/>
              <a:t>заявою</a:t>
            </a:r>
            <a:r>
              <a:rPr lang="ru-RU" dirty="0"/>
              <a:t> в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розділом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Відмова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судового наказу з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>
                <a:hlinkClick r:id="rId6"/>
              </a:rPr>
              <a:t>пунктами 3-6</a:t>
            </a:r>
            <a:r>
              <a:rPr lang="ru-RU" dirty="0"/>
              <a:t> </a:t>
            </a:r>
            <a:r>
              <a:rPr lang="ru-RU" dirty="0" err="1"/>
              <a:t>унеможливлює</a:t>
            </a:r>
            <a:r>
              <a:rPr lang="ru-RU" dirty="0"/>
              <a:t>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з такою самою </a:t>
            </a:r>
            <a:r>
              <a:rPr lang="ru-RU" dirty="0" err="1"/>
              <a:t>заявою</a:t>
            </a:r>
            <a:r>
              <a:rPr lang="ru-RU" dirty="0"/>
              <a:t>. </a:t>
            </a:r>
            <a:r>
              <a:rPr lang="ru-RU" b="1" i="1" dirty="0" err="1"/>
              <a:t>Заявник</a:t>
            </a:r>
            <a:r>
              <a:rPr lang="ru-RU" b="1" i="1" dirty="0"/>
              <a:t> у </a:t>
            </a:r>
            <a:r>
              <a:rPr lang="ru-RU" b="1" i="1" dirty="0" err="1"/>
              <a:t>цьому</a:t>
            </a:r>
            <a:r>
              <a:rPr lang="ru-RU" b="1" i="1" dirty="0"/>
              <a:t> </a:t>
            </a:r>
            <a:r>
              <a:rPr lang="ru-RU" b="1" i="1" dirty="0" err="1"/>
              <a:t>випадку</a:t>
            </a:r>
            <a:r>
              <a:rPr lang="ru-RU" b="1" i="1" dirty="0"/>
              <a:t> </a:t>
            </a:r>
            <a:r>
              <a:rPr lang="ru-RU" b="1" i="1" dirty="0" err="1"/>
              <a:t>має</a:t>
            </a:r>
            <a:r>
              <a:rPr lang="ru-RU" b="1" i="1" dirty="0"/>
              <a:t> право </a:t>
            </a:r>
            <a:r>
              <a:rPr lang="ru-RU" b="1" i="1" dirty="0" err="1"/>
              <a:t>звернутися</a:t>
            </a:r>
            <a:r>
              <a:rPr lang="ru-RU" b="1" i="1" dirty="0"/>
              <a:t> з </a:t>
            </a:r>
            <a:r>
              <a:rPr lang="ru-RU" b="1" i="1" dirty="0" err="1"/>
              <a:t>тими</a:t>
            </a:r>
            <a:r>
              <a:rPr lang="ru-RU" b="1" i="1" dirty="0"/>
              <a:t> самими </a:t>
            </a:r>
            <a:r>
              <a:rPr lang="ru-RU" b="1" i="1" dirty="0" err="1"/>
              <a:t>вимогами</a:t>
            </a:r>
            <a:r>
              <a:rPr lang="ru-RU" b="1" i="1" dirty="0"/>
              <a:t> у </a:t>
            </a:r>
            <a:r>
              <a:rPr lang="ru-RU" b="1" i="1" dirty="0" err="1"/>
              <a:t>позовному</a:t>
            </a:r>
            <a:r>
              <a:rPr lang="ru-RU" b="1" i="1" dirty="0"/>
              <a:t> порядку.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214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662C2-92FB-4E05-9043-562373A9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Порядок </a:t>
            </a:r>
            <a:r>
              <a:rPr lang="ru-RU" sz="3200" b="1" i="1" dirty="0" err="1">
                <a:solidFill>
                  <a:schemeClr val="bg1"/>
                </a:solidFill>
              </a:rPr>
              <a:t>розгляду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заяв</a:t>
            </a:r>
            <a:r>
              <a:rPr lang="ru-RU" sz="3200" b="1" i="1" dirty="0">
                <a:solidFill>
                  <a:schemeClr val="bg1"/>
                </a:solidFill>
              </a:rPr>
              <a:t> про </a:t>
            </a:r>
            <a:r>
              <a:rPr lang="ru-RU" sz="3200" b="1" i="1" dirty="0" err="1">
                <a:solidFill>
                  <a:schemeClr val="bg1"/>
                </a:solidFill>
              </a:rPr>
              <a:t>видачу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644F4-57E5-47F7-8E72-74518619D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4852988"/>
          </a:xfrm>
        </p:spPr>
        <p:txBody>
          <a:bodyPr/>
          <a:lstStyle/>
          <a:p>
            <a:r>
              <a:rPr lang="ru-RU" dirty="0"/>
              <a:t>Суд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. </a:t>
            </a:r>
            <a:r>
              <a:rPr lang="ru-RU" dirty="0" err="1"/>
              <a:t>Розгляд</a:t>
            </a:r>
            <a:r>
              <a:rPr lang="ru-RU" dirty="0"/>
              <a:t> проводиться без судового </a:t>
            </a:r>
            <a:r>
              <a:rPr lang="ru-RU" dirty="0" err="1"/>
              <a:t>засідання</a:t>
            </a:r>
            <a:r>
              <a:rPr lang="ru-RU" dirty="0"/>
              <a:t> і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і </a:t>
            </a:r>
            <a:r>
              <a:rPr lang="ru-RU" dirty="0" err="1"/>
              <a:t>боржника</a:t>
            </a:r>
            <a:r>
              <a:rPr lang="ru-RU" dirty="0"/>
              <a:t>.</a:t>
            </a:r>
          </a:p>
          <a:p>
            <a:r>
              <a:rPr lang="ru-RU" dirty="0"/>
              <a:t>За результатами </a:t>
            </a:r>
            <a:r>
              <a:rPr lang="ru-RU" dirty="0" err="1"/>
              <a:t>розгляду</a:t>
            </a:r>
            <a:r>
              <a:rPr lang="ru-RU" dirty="0"/>
              <a:t> заяви про </a:t>
            </a:r>
            <a:r>
              <a:rPr lang="ru-RU" dirty="0" err="1"/>
              <a:t>видачу</a:t>
            </a:r>
            <a:r>
              <a:rPr lang="ru-RU" dirty="0"/>
              <a:t> судового наказу суд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наказ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судового наказу.</a:t>
            </a:r>
          </a:p>
          <a:p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наказ </a:t>
            </a:r>
            <a:r>
              <a:rPr lang="ru-RU" dirty="0" err="1"/>
              <a:t>оскарженню</a:t>
            </a:r>
            <a:r>
              <a:rPr lang="ru-RU" dirty="0"/>
              <a:t> в </a:t>
            </a:r>
            <a:r>
              <a:rPr lang="ru-RU" dirty="0" err="1"/>
              <a:t>апеляційному</a:t>
            </a:r>
            <a:r>
              <a:rPr lang="ru-RU" dirty="0"/>
              <a:t> порядку не </a:t>
            </a:r>
            <a:r>
              <a:rPr lang="ru-RU" dirty="0" err="1"/>
              <a:t>підлягає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скасований</a:t>
            </a:r>
            <a:r>
              <a:rPr lang="ru-RU" dirty="0"/>
              <a:t> в порядку, </a:t>
            </a:r>
            <a:r>
              <a:rPr lang="ru-RU" dirty="0" err="1"/>
              <a:t>передбаченому</a:t>
            </a:r>
            <a:r>
              <a:rPr lang="ru-RU" dirty="0"/>
              <a:t> ГПК.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37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C8797-ECFB-4305-A580-DCD06777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CBE70E-7F8C-4B34-A12A-6F658248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 судовому </a:t>
            </a:r>
            <a:r>
              <a:rPr lang="ru-RU" dirty="0" err="1"/>
              <a:t>наказі</a:t>
            </a:r>
            <a:r>
              <a:rPr lang="ru-RU" dirty="0"/>
              <a:t> </a:t>
            </a:r>
            <a:r>
              <a:rPr lang="ru-RU" dirty="0" err="1"/>
              <a:t>зазначаються</a:t>
            </a:r>
            <a:r>
              <a:rPr lang="ru-RU" dirty="0"/>
              <a:t>:</a:t>
            </a:r>
          </a:p>
          <a:p>
            <a:r>
              <a:rPr lang="ru-RU" dirty="0"/>
              <a:t>1) дата </a:t>
            </a:r>
            <a:r>
              <a:rPr lang="ru-RU" dirty="0" err="1"/>
              <a:t>видачі</a:t>
            </a:r>
            <a:r>
              <a:rPr lang="ru-RU" dirty="0"/>
              <a:t> наказу;</a:t>
            </a:r>
          </a:p>
          <a:p>
            <a:r>
              <a:rPr lang="ru-RU" dirty="0"/>
              <a:t>2) </a:t>
            </a:r>
            <a:r>
              <a:rPr lang="ru-RU" dirty="0" err="1"/>
              <a:t>найменування</a:t>
            </a:r>
            <a:r>
              <a:rPr lang="ru-RU" dirty="0"/>
              <a:t> суду, </a:t>
            </a:r>
            <a:r>
              <a:rPr lang="ru-RU" dirty="0" err="1"/>
              <a:t>прізвище</a:t>
            </a:r>
            <a:r>
              <a:rPr lang="ru-RU" dirty="0"/>
              <a:t> та </a:t>
            </a:r>
            <a:r>
              <a:rPr lang="ru-RU" dirty="0" err="1"/>
              <a:t>ініціали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наказ;</a:t>
            </a:r>
          </a:p>
          <a:p>
            <a:r>
              <a:rPr lang="ru-RU" dirty="0"/>
              <a:t>3)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)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стягувача</a:t>
            </a:r>
            <a:r>
              <a:rPr lang="ru-RU" dirty="0"/>
              <a:t> і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ідентифікаційний</a:t>
            </a:r>
            <a:r>
              <a:rPr lang="ru-RU" dirty="0"/>
              <a:t> код </a:t>
            </a:r>
            <a:r>
              <a:rPr lang="ru-RU" dirty="0" err="1"/>
              <a:t>юридичної</a:t>
            </a:r>
            <a:r>
              <a:rPr lang="ru-RU" dirty="0"/>
              <a:t> особи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стягувача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реєстраційний</a:t>
            </a:r>
            <a:r>
              <a:rPr lang="ru-RU" dirty="0"/>
              <a:t> номер </a:t>
            </a:r>
            <a:r>
              <a:rPr lang="ru-RU" dirty="0" err="1"/>
              <a:t>облікової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стягувача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номер і </a:t>
            </a:r>
            <a:r>
              <a:rPr lang="ru-RU" dirty="0" err="1"/>
              <a:t>серія</a:t>
            </a:r>
            <a:r>
              <a:rPr lang="ru-RU" dirty="0"/>
              <a:t> паспорта </a:t>
            </a:r>
            <a:r>
              <a:rPr lang="ru-RU" dirty="0" err="1"/>
              <a:t>стягувача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 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відомі</a:t>
            </a:r>
            <a:r>
              <a:rPr lang="ru-RU" dirty="0"/>
              <a:t> суду,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ідентифікують</a:t>
            </a:r>
            <a:r>
              <a:rPr lang="ru-RU" dirty="0"/>
              <a:t> </a:t>
            </a:r>
            <a:r>
              <a:rPr lang="ru-RU" dirty="0" err="1"/>
              <a:t>стягувача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посилання</a:t>
            </a:r>
            <a:r>
              <a:rPr lang="ru-RU" dirty="0"/>
              <a:t> на закон,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задоволенню</a:t>
            </a:r>
            <a:r>
              <a:rPr lang="ru-RU" dirty="0"/>
              <a:t> </a:t>
            </a:r>
            <a:r>
              <a:rPr lang="ru-RU" dirty="0" err="1"/>
              <a:t>заявлені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;</a:t>
            </a:r>
          </a:p>
          <a:p>
            <a:r>
              <a:rPr lang="ru-RU" dirty="0"/>
              <a:t>5) сума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стягненню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46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C8797-ECFB-4305-A580-DCD06777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CBE70E-7F8C-4B34-A12A-6F658248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/>
          </a:bodyPr>
          <a:lstStyle/>
          <a:p>
            <a:r>
              <a:rPr lang="ru-RU" dirty="0"/>
              <a:t>6) сума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сплачена</a:t>
            </a:r>
            <a:r>
              <a:rPr lang="ru-RU" dirty="0"/>
              <a:t> </a:t>
            </a:r>
            <a:r>
              <a:rPr lang="ru-RU" dirty="0" err="1"/>
              <a:t>заявником</a:t>
            </a:r>
            <a:r>
              <a:rPr lang="ru-RU" dirty="0"/>
              <a:t> і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стягненню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 з </a:t>
            </a:r>
            <a:r>
              <a:rPr lang="ru-RU" dirty="0" err="1"/>
              <a:t>боржника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повідомлення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в порядку наказного </a:t>
            </a:r>
            <a:r>
              <a:rPr lang="ru-RU" dirty="0" err="1"/>
              <a:t>провадження</a:t>
            </a:r>
            <a:r>
              <a:rPr lang="ru-RU" dirty="0"/>
              <a:t> та </a:t>
            </a:r>
            <a:r>
              <a:rPr lang="ru-RU" dirty="0" err="1"/>
              <a:t>видачі</a:t>
            </a:r>
            <a:r>
              <a:rPr lang="ru-RU" dirty="0"/>
              <a:t> судового наказу суд не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обґрунтованість</a:t>
            </a:r>
            <a:r>
              <a:rPr lang="ru-RU" dirty="0"/>
              <a:t> </a:t>
            </a:r>
            <a:r>
              <a:rPr lang="ru-RU" dirty="0" err="1"/>
              <a:t>заявлених</a:t>
            </a:r>
            <a:r>
              <a:rPr lang="ru-RU" dirty="0"/>
              <a:t> </a:t>
            </a:r>
            <a:r>
              <a:rPr lang="ru-RU" dirty="0" err="1"/>
              <a:t>стягувачем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відомості</a:t>
            </a:r>
            <a:r>
              <a:rPr lang="ru-RU" dirty="0"/>
              <a:t> про порядок та строки </a:t>
            </a:r>
            <a:r>
              <a:rPr lang="ru-RU" dirty="0" err="1"/>
              <a:t>подання</a:t>
            </a:r>
            <a:r>
              <a:rPr lang="ru-RU" dirty="0"/>
              <a:t> заяви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наказу;</a:t>
            </a:r>
          </a:p>
          <a:p>
            <a:r>
              <a:rPr lang="ru-RU" dirty="0"/>
              <a:t>9) дата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судовим</a:t>
            </a:r>
            <a:r>
              <a:rPr lang="ru-RU" dirty="0"/>
              <a:t> наказом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;</a:t>
            </a:r>
          </a:p>
          <a:p>
            <a:r>
              <a:rPr lang="ru-RU" dirty="0"/>
              <a:t>10) строк </a:t>
            </a:r>
            <a:r>
              <a:rPr lang="ru-RU" dirty="0" err="1"/>
              <a:t>пред’явлення</a:t>
            </a:r>
            <a:r>
              <a:rPr lang="ru-RU" dirty="0"/>
              <a:t> судового наказу до </a:t>
            </a:r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r>
              <a:rPr lang="ru-RU" dirty="0"/>
              <a:t>11) дата </a:t>
            </a:r>
            <a:r>
              <a:rPr lang="ru-RU" dirty="0" err="1"/>
              <a:t>видачі</a:t>
            </a:r>
            <a:r>
              <a:rPr lang="ru-RU" dirty="0"/>
              <a:t> судового наказу </a:t>
            </a:r>
            <a:r>
              <a:rPr lang="ru-RU" dirty="0" err="1"/>
              <a:t>стягувачу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370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C8797-ECFB-4305-A580-DCD06777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CBE70E-7F8C-4B34-A12A-6F658248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/>
          </a:bodyPr>
          <a:lstStyle/>
          <a:p>
            <a:r>
              <a:rPr lang="ru-RU" dirty="0" err="1"/>
              <a:t>Зазначені</a:t>
            </a:r>
            <a:r>
              <a:rPr lang="ru-RU" dirty="0"/>
              <a:t> у пунктах 9-11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вносяться</a:t>
            </a:r>
            <a:r>
              <a:rPr lang="ru-RU" dirty="0"/>
              <a:t> до судового наказу </a:t>
            </a:r>
            <a:r>
              <a:rPr lang="ru-RU" b="1" i="1" dirty="0"/>
              <a:t>у день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стягувачу</a:t>
            </a:r>
            <a:r>
              <a:rPr lang="ru-RU" dirty="0"/>
              <a:t> для </a:t>
            </a:r>
            <a:r>
              <a:rPr lang="ru-RU" dirty="0" err="1"/>
              <a:t>пред’явлення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</a:p>
          <a:p>
            <a:r>
              <a:rPr lang="ru-RU" b="1" i="1" dirty="0" err="1"/>
              <a:t>Судовий</a:t>
            </a:r>
            <a:r>
              <a:rPr lang="ru-RU" b="1" i="1" dirty="0"/>
              <a:t> наказ </a:t>
            </a:r>
            <a:r>
              <a:rPr lang="ru-RU" b="1" i="1" dirty="0" err="1"/>
              <a:t>складається</a:t>
            </a:r>
            <a:r>
              <a:rPr lang="ru-RU" b="1" i="1" dirty="0"/>
              <a:t> і </a:t>
            </a:r>
            <a:r>
              <a:rPr lang="ru-RU" b="1" i="1" dirty="0" err="1"/>
              <a:t>підписується</a:t>
            </a:r>
            <a:r>
              <a:rPr lang="ru-RU" b="1" i="1" dirty="0"/>
              <a:t> </a:t>
            </a:r>
            <a:r>
              <a:rPr lang="ru-RU" b="1" i="1" dirty="0" err="1"/>
              <a:t>суддею</a:t>
            </a:r>
            <a:r>
              <a:rPr lang="ru-RU" b="1" i="1" dirty="0"/>
              <a:t> у </a:t>
            </a:r>
            <a:r>
              <a:rPr lang="ru-RU" b="1" i="1" dirty="0" err="1"/>
              <a:t>двох</a:t>
            </a:r>
            <a:r>
              <a:rPr lang="ru-RU" b="1" i="1" dirty="0"/>
              <a:t> </a:t>
            </a:r>
            <a:r>
              <a:rPr lang="ru-RU" b="1" i="1" dirty="0" err="1"/>
              <a:t>примірниках</a:t>
            </a:r>
            <a:r>
              <a:rPr lang="ru-RU" dirty="0"/>
              <a:t>, один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у </a:t>
            </a:r>
            <a:r>
              <a:rPr lang="ru-RU" dirty="0" err="1"/>
              <a:t>суді</a:t>
            </a:r>
            <a:r>
              <a:rPr lang="ru-RU" dirty="0"/>
              <a:t>, а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розписку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надсилається</a:t>
            </a:r>
            <a:r>
              <a:rPr lang="ru-RU" dirty="0"/>
              <a:t> </a:t>
            </a:r>
            <a:r>
              <a:rPr lang="ru-RU" dirty="0" err="1"/>
              <a:t>стягувачу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офіційну</a:t>
            </a:r>
            <a:r>
              <a:rPr lang="ru-RU" dirty="0"/>
              <a:t> </a:t>
            </a:r>
            <a:r>
              <a:rPr lang="ru-RU" dirty="0" err="1"/>
              <a:t>електронну</a:t>
            </a:r>
            <a:r>
              <a:rPr lang="ru-RU" dirty="0"/>
              <a:t> адресу,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рекомендованим</a:t>
            </a:r>
            <a:r>
              <a:rPr lang="ru-RU" dirty="0"/>
              <a:t> листом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повідомленням</a:t>
            </a:r>
            <a:r>
              <a:rPr lang="ru-RU" dirty="0"/>
              <a:t> про </a:t>
            </a:r>
            <a:r>
              <a:rPr lang="ru-RU" dirty="0" err="1"/>
              <a:t>вручення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листом з </a:t>
            </a:r>
            <a:r>
              <a:rPr lang="ru-RU" dirty="0" err="1"/>
              <a:t>описом</a:t>
            </a:r>
            <a:r>
              <a:rPr lang="ru-RU" dirty="0"/>
              <a:t> </a:t>
            </a:r>
            <a:r>
              <a:rPr lang="ru-RU" dirty="0" err="1"/>
              <a:t>вкладеного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набрання</a:t>
            </a:r>
            <a:r>
              <a:rPr lang="ru-RU" dirty="0"/>
              <a:t> ним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2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B1019-E957-4AAE-B33B-23EAAEBE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1"/>
            <a:ext cx="10515600" cy="95885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Надіслання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боржникові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копії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FA495-1C92-462B-97A6-6712B3B4F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судового наказу суд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дня </a:t>
            </a:r>
            <a:r>
              <a:rPr lang="ru-RU" dirty="0" err="1"/>
              <a:t>надсилає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копію</a:t>
            </a:r>
            <a:r>
              <a:rPr lang="ru-RU" dirty="0"/>
              <a:t> (текст),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веб-адресу такого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боржникові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офіційну</a:t>
            </a:r>
            <a:r>
              <a:rPr lang="ru-RU" dirty="0"/>
              <a:t> </a:t>
            </a:r>
            <a:r>
              <a:rPr lang="ru-RU" dirty="0" err="1"/>
              <a:t>електронну</a:t>
            </a:r>
            <a:r>
              <a:rPr lang="ru-RU" dirty="0"/>
              <a:t> адресу,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рекомендованим</a:t>
            </a:r>
            <a:r>
              <a:rPr lang="ru-RU" dirty="0"/>
              <a:t> листом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повідомленням</a:t>
            </a:r>
            <a:r>
              <a:rPr lang="ru-RU" dirty="0"/>
              <a:t> про </a:t>
            </a:r>
            <a:r>
              <a:rPr lang="ru-RU" dirty="0" err="1"/>
              <a:t>вручення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листом з </a:t>
            </a:r>
            <a:r>
              <a:rPr lang="ru-RU" dirty="0" err="1"/>
              <a:t>описом</a:t>
            </a:r>
            <a:r>
              <a:rPr lang="ru-RU" dirty="0"/>
              <a:t> </a:t>
            </a:r>
            <a:r>
              <a:rPr lang="ru-RU" dirty="0" err="1"/>
              <a:t>вкладеного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.</a:t>
            </a:r>
          </a:p>
          <a:p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копією</a:t>
            </a:r>
            <a:r>
              <a:rPr lang="ru-RU" dirty="0"/>
              <a:t> судового наказу </a:t>
            </a:r>
            <a:r>
              <a:rPr lang="ru-RU" dirty="0" err="1"/>
              <a:t>боржникові</a:t>
            </a:r>
            <a:r>
              <a:rPr lang="ru-RU" dirty="0"/>
              <a:t> </a:t>
            </a:r>
            <a:r>
              <a:rPr lang="ru-RU" dirty="0" err="1"/>
              <a:t>надсилається</a:t>
            </a:r>
            <a:r>
              <a:rPr lang="ru-RU" dirty="0"/>
              <a:t> </a:t>
            </a:r>
            <a:r>
              <a:rPr lang="ru-RU" dirty="0" err="1"/>
              <a:t>копія</a:t>
            </a:r>
            <a:r>
              <a:rPr lang="ru-RU" dirty="0"/>
              <a:t> заяви </a:t>
            </a:r>
            <a:r>
              <a:rPr lang="ru-RU" dirty="0" err="1"/>
              <a:t>стягувача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 разом з </a:t>
            </a:r>
            <a:r>
              <a:rPr lang="ru-RU" dirty="0" err="1"/>
              <a:t>доданими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документами.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177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B1019-E957-4AAE-B33B-23EAAEBE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1"/>
            <a:ext cx="10515600" cy="95885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Надіслання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боржникові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копії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FA495-1C92-462B-97A6-6712B3B4F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/>
          <a:lstStyle/>
          <a:p>
            <a:r>
              <a:rPr lang="ru-RU" dirty="0" err="1"/>
              <a:t>Копія</a:t>
            </a:r>
            <a:r>
              <a:rPr lang="ru-RU" dirty="0"/>
              <a:t> (текст) судового наказу,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веб-адресу такого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разом з </a:t>
            </a:r>
            <a:r>
              <a:rPr lang="ru-RU" dirty="0" err="1"/>
              <a:t>додатками</a:t>
            </a:r>
            <a:r>
              <a:rPr lang="ru-RU" dirty="0"/>
              <a:t> </a:t>
            </a:r>
            <a:r>
              <a:rPr lang="ru-RU" dirty="0" err="1"/>
              <a:t>надсилаються</a:t>
            </a:r>
            <a:r>
              <a:rPr lang="ru-RU" dirty="0"/>
              <a:t> </a:t>
            </a:r>
            <a:r>
              <a:rPr lang="ru-RU" dirty="0" err="1"/>
              <a:t>боржнику</a:t>
            </a:r>
            <a:r>
              <a:rPr lang="ru-RU" dirty="0"/>
              <a:t> за </a:t>
            </a:r>
            <a:r>
              <a:rPr lang="ru-RU" dirty="0" err="1"/>
              <a:t>адресою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(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), </a:t>
            </a:r>
            <a:r>
              <a:rPr lang="ru-RU" dirty="0" err="1"/>
              <a:t>зазначеною</a:t>
            </a:r>
            <a:r>
              <a:rPr lang="ru-RU" dirty="0"/>
              <a:t>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підприємців</a:t>
            </a:r>
            <a:r>
              <a:rPr lang="ru-RU" dirty="0"/>
              <a:t> та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формувань</a:t>
            </a:r>
            <a:r>
              <a:rPr lang="ru-RU" dirty="0"/>
              <a:t>.</a:t>
            </a:r>
          </a:p>
          <a:p>
            <a:r>
              <a:rPr lang="ru-RU" dirty="0"/>
              <a:t>4. Днем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судового наказу є день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вручення</a:t>
            </a:r>
            <a:r>
              <a:rPr lang="ru-RU" dirty="0"/>
              <a:t> </a:t>
            </a:r>
            <a:r>
              <a:rPr lang="ru-RU" dirty="0" err="1"/>
              <a:t>боржнику</a:t>
            </a:r>
            <a:r>
              <a:rPr lang="ru-RU" dirty="0"/>
              <a:t> (ст.242ГПК)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832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EDF9F-8695-4AEF-AE17-9A91EAF02E3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Форма і </a:t>
            </a:r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скасування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 та строки </a:t>
            </a:r>
            <a:r>
              <a:rPr lang="ru-RU" sz="3200" b="1" i="1" dirty="0" err="1">
                <a:solidFill>
                  <a:schemeClr val="bg1"/>
                </a:solidFill>
              </a:rPr>
              <a:t>її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подання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2154B-0145-4FCB-8D45-AB931073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п’ятнадцяти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вручення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судового наказу та </a:t>
            </a:r>
            <a:r>
              <a:rPr lang="ru-RU" dirty="0" err="1"/>
              <a:t>доданих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подати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скасування</a:t>
            </a:r>
            <a:r>
              <a:rPr lang="ru-RU" dirty="0"/>
              <a:t> до суду,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.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бути подана органами та особами, </a:t>
            </a:r>
            <a:r>
              <a:rPr lang="ru-RU" dirty="0" err="1"/>
              <a:t>яким</a:t>
            </a:r>
            <a:r>
              <a:rPr lang="ru-RU" dirty="0"/>
              <a:t> законом </a:t>
            </a:r>
            <a:r>
              <a:rPr lang="ru-RU" dirty="0" err="1"/>
              <a:t>надано</a:t>
            </a:r>
            <a:r>
              <a:rPr lang="ru-RU" dirty="0"/>
              <a:t> право </a:t>
            </a:r>
            <a:r>
              <a:rPr lang="ru-RU" dirty="0" err="1"/>
              <a:t>звертатися</a:t>
            </a:r>
            <a:r>
              <a:rPr lang="ru-RU" dirty="0"/>
              <a:t> до суду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</a:t>
            </a:r>
            <a:r>
              <a:rPr lang="ru-RU" dirty="0" err="1"/>
              <a:t>подається</a:t>
            </a:r>
            <a:r>
              <a:rPr lang="ru-RU" dirty="0"/>
              <a:t> в суд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44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F5683-DC08-465C-A279-5EDE82B03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Стягнення</a:t>
            </a:r>
            <a:r>
              <a:rPr lang="ru-RU" sz="3200" b="1" i="1" dirty="0"/>
              <a:t> на </a:t>
            </a:r>
            <a:r>
              <a:rPr lang="ru-RU" sz="3200" b="1" i="1" dirty="0" err="1"/>
              <a:t>підставі</a:t>
            </a:r>
            <a:r>
              <a:rPr lang="ru-RU" sz="3200" b="1" i="1" dirty="0"/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BAE41-383D-46DE-A8C1-F16F45D9A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Судовий</a:t>
            </a:r>
            <a:r>
              <a:rPr lang="ru-RU" dirty="0"/>
              <a:t> наказ є особливою формою судового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судом за результатами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:</a:t>
            </a:r>
            <a:endParaRPr lang="uk-UA" dirty="0"/>
          </a:p>
          <a:p>
            <a:r>
              <a:rPr lang="ru-RU" b="1" i="1" dirty="0">
                <a:solidFill>
                  <a:srgbClr val="C00000"/>
                </a:solidFill>
              </a:rPr>
              <a:t>про </a:t>
            </a:r>
            <a:r>
              <a:rPr lang="ru-RU" b="1" i="1" dirty="0" err="1">
                <a:solidFill>
                  <a:srgbClr val="C00000"/>
                </a:solidFill>
              </a:rPr>
              <a:t>стягнення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грошової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заборгованості</a:t>
            </a:r>
            <a:r>
              <a:rPr lang="ru-RU" b="1" i="1" dirty="0">
                <a:solidFill>
                  <a:srgbClr val="C00000"/>
                </a:solidFill>
              </a:rPr>
              <a:t> за договором, </a:t>
            </a:r>
            <a:r>
              <a:rPr lang="ru-RU" b="1" i="1" dirty="0" err="1">
                <a:solidFill>
                  <a:srgbClr val="C00000"/>
                </a:solidFill>
              </a:rPr>
              <a:t>укладеним</a:t>
            </a:r>
            <a:r>
              <a:rPr lang="ru-RU" b="1" i="1" dirty="0">
                <a:solidFill>
                  <a:srgbClr val="C00000"/>
                </a:solidFill>
              </a:rPr>
              <a:t> у </a:t>
            </a:r>
            <a:r>
              <a:rPr lang="ru-RU" b="1" i="1" dirty="0" err="1">
                <a:solidFill>
                  <a:srgbClr val="C00000"/>
                </a:solidFill>
              </a:rPr>
              <a:t>письмовій</a:t>
            </a:r>
            <a:r>
              <a:rPr lang="ru-RU" b="1" i="1" dirty="0">
                <a:solidFill>
                  <a:srgbClr val="C00000"/>
                </a:solidFill>
              </a:rPr>
              <a:t> (в тому </a:t>
            </a:r>
            <a:r>
              <a:rPr lang="ru-RU" b="1" i="1" dirty="0" err="1">
                <a:solidFill>
                  <a:srgbClr val="C00000"/>
                </a:solidFill>
              </a:rPr>
              <a:t>числі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електронній</a:t>
            </a:r>
            <a:r>
              <a:rPr lang="ru-RU" b="1" i="1" dirty="0">
                <a:solidFill>
                  <a:srgbClr val="C00000"/>
                </a:solidFill>
              </a:rPr>
              <a:t>) </a:t>
            </a:r>
            <a:r>
              <a:rPr lang="ru-RU" b="1" i="1" dirty="0" err="1">
                <a:solidFill>
                  <a:srgbClr val="C00000"/>
                </a:solidFill>
              </a:rPr>
              <a:t>формі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i="1" dirty="0" err="1">
                <a:solidFill>
                  <a:srgbClr val="C00000"/>
                </a:solidFill>
              </a:rPr>
              <a:t>якщо</a:t>
            </a:r>
            <a:r>
              <a:rPr lang="ru-RU" b="1" i="1" dirty="0">
                <a:solidFill>
                  <a:srgbClr val="C00000"/>
                </a:solidFill>
              </a:rPr>
              <a:t> сума </a:t>
            </a:r>
            <a:r>
              <a:rPr lang="ru-RU" b="1" i="1" dirty="0" err="1">
                <a:solidFill>
                  <a:srgbClr val="C00000"/>
                </a:solidFill>
              </a:rPr>
              <a:t>вимоги</a:t>
            </a:r>
            <a:r>
              <a:rPr lang="ru-RU" b="1" i="1" dirty="0">
                <a:solidFill>
                  <a:srgbClr val="C00000"/>
                </a:solidFill>
              </a:rPr>
              <a:t> не </a:t>
            </a:r>
            <a:r>
              <a:rPr lang="ru-RU" b="1" i="1" dirty="0" err="1">
                <a:solidFill>
                  <a:srgbClr val="C00000"/>
                </a:solidFill>
              </a:rPr>
              <a:t>перевищує</a:t>
            </a:r>
            <a:r>
              <a:rPr lang="ru-RU" b="1" i="1" dirty="0">
                <a:solidFill>
                  <a:srgbClr val="C00000"/>
                </a:solidFill>
              </a:rPr>
              <a:t> ста </a:t>
            </a:r>
            <a:r>
              <a:rPr lang="ru-RU" b="1" i="1" dirty="0" err="1">
                <a:solidFill>
                  <a:srgbClr val="C00000"/>
                </a:solidFill>
              </a:rPr>
              <a:t>розмірів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прожиткового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мінімуму</a:t>
            </a:r>
            <a:r>
              <a:rPr lang="ru-RU" b="1" i="1" dirty="0">
                <a:solidFill>
                  <a:srgbClr val="C00000"/>
                </a:solidFill>
              </a:rPr>
              <a:t> для </a:t>
            </a:r>
            <a:r>
              <a:rPr lang="ru-RU" b="1" i="1" dirty="0" err="1">
                <a:solidFill>
                  <a:srgbClr val="C00000"/>
                </a:solidFill>
              </a:rPr>
              <a:t>працездатних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осіб</a:t>
            </a:r>
            <a:r>
              <a:rPr lang="ru-RU" b="1" i="1" dirty="0">
                <a:solidFill>
                  <a:srgbClr val="C00000"/>
                </a:solidFill>
              </a:rPr>
              <a:t>.</a:t>
            </a:r>
          </a:p>
          <a:p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право </a:t>
            </a:r>
            <a:r>
              <a:rPr lang="ru-RU" dirty="0" err="1"/>
              <a:t>вимоги</a:t>
            </a:r>
            <a:r>
              <a:rPr lang="ru-RU" dirty="0"/>
              <a:t>.</a:t>
            </a:r>
          </a:p>
          <a:p>
            <a:r>
              <a:rPr lang="ru-RU" dirty="0" err="1"/>
              <a:t>Заявником</a:t>
            </a:r>
            <a:r>
              <a:rPr lang="ru-RU" dirty="0"/>
              <a:t> та </a:t>
            </a:r>
            <a:r>
              <a:rPr lang="ru-RU" dirty="0" err="1"/>
              <a:t>боржником</a:t>
            </a:r>
            <a:r>
              <a:rPr lang="ru-RU" dirty="0"/>
              <a:t> в наказному </a:t>
            </a:r>
            <a:r>
              <a:rPr lang="ru-RU" dirty="0" err="1"/>
              <a:t>провадженні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b="1" i="1" dirty="0" err="1">
                <a:solidFill>
                  <a:srgbClr val="00B050"/>
                </a:solidFill>
              </a:rPr>
              <a:t>юридичні</a:t>
            </a:r>
            <a:r>
              <a:rPr lang="ru-RU" b="1" i="1" dirty="0">
                <a:solidFill>
                  <a:srgbClr val="00B050"/>
                </a:solidFill>
              </a:rPr>
              <a:t> особи та </a:t>
            </a:r>
            <a:r>
              <a:rPr lang="ru-RU" b="1" i="1" dirty="0" err="1">
                <a:solidFill>
                  <a:srgbClr val="00B050"/>
                </a:solidFill>
              </a:rPr>
              <a:t>фізичні</a:t>
            </a:r>
            <a:r>
              <a:rPr lang="ru-RU" b="1" i="1" dirty="0">
                <a:solidFill>
                  <a:srgbClr val="00B050"/>
                </a:solidFill>
              </a:rPr>
              <a:t> особи - </a:t>
            </a:r>
            <a:r>
              <a:rPr lang="ru-RU" b="1" i="1" dirty="0" err="1">
                <a:solidFill>
                  <a:srgbClr val="00B050"/>
                </a:solidFill>
              </a:rPr>
              <a:t>підприємці</a:t>
            </a:r>
            <a:r>
              <a:rPr lang="ru-RU" dirty="0"/>
              <a:t>.</a:t>
            </a:r>
          </a:p>
          <a:p>
            <a:r>
              <a:rPr lang="ru-RU" dirty="0" err="1"/>
              <a:t>Судовий</a:t>
            </a:r>
            <a:r>
              <a:rPr lang="ru-RU" dirty="0"/>
              <a:t> наказ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за правилами, </a:t>
            </a:r>
            <a:r>
              <a:rPr lang="ru-RU" dirty="0" err="1"/>
              <a:t>встановленими</a:t>
            </a:r>
            <a:r>
              <a:rPr lang="ru-RU" dirty="0"/>
              <a:t> законом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0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EDF9F-8695-4AEF-AE17-9A91EAF02E3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Форма і </a:t>
            </a:r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скасування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 та строки </a:t>
            </a:r>
            <a:r>
              <a:rPr lang="ru-RU" sz="3200" b="1" i="1" dirty="0" err="1">
                <a:solidFill>
                  <a:schemeClr val="bg1"/>
                </a:solidFill>
              </a:rPr>
              <a:t>її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подання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2154B-0145-4FCB-8D45-AB931073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найменування</a:t>
            </a:r>
            <a:r>
              <a:rPr lang="ru-RU" dirty="0"/>
              <a:t> суду,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)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заявника</a:t>
            </a:r>
            <a:r>
              <a:rPr lang="ru-RU" dirty="0"/>
              <a:t> і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ідентифікаційний</a:t>
            </a:r>
            <a:r>
              <a:rPr lang="ru-RU" dirty="0"/>
              <a:t> код </a:t>
            </a:r>
            <a:r>
              <a:rPr lang="ru-RU" dirty="0" err="1"/>
              <a:t>юридичної</a:t>
            </a:r>
            <a:r>
              <a:rPr lang="ru-RU" dirty="0"/>
              <a:t> особи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реєстраційний</a:t>
            </a:r>
            <a:r>
              <a:rPr lang="ru-RU" dirty="0"/>
              <a:t> номер </a:t>
            </a:r>
            <a:r>
              <a:rPr lang="ru-RU" dirty="0" err="1"/>
              <a:t>облікової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номер і </a:t>
            </a:r>
            <a:r>
              <a:rPr lang="ru-RU" dirty="0" err="1"/>
              <a:t>серію</a:t>
            </a:r>
            <a:r>
              <a:rPr lang="ru-RU" dirty="0"/>
              <a:t> паспорта </a:t>
            </a:r>
            <a:r>
              <a:rPr lang="ru-RU" dirty="0" err="1"/>
              <a:t>заявника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 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ім’я</a:t>
            </a:r>
            <a:r>
              <a:rPr lang="ru-RU" dirty="0"/>
              <a:t>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)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;</a:t>
            </a:r>
          </a:p>
          <a:p>
            <a:r>
              <a:rPr lang="ru-RU" dirty="0"/>
              <a:t>4) наказ,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оспорюється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зазначення</a:t>
            </a:r>
            <a:r>
              <a:rPr lang="ru-RU" dirty="0"/>
              <a:t> про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часткову</a:t>
            </a:r>
            <a:r>
              <a:rPr lang="ru-RU" dirty="0"/>
              <a:t> </a:t>
            </a:r>
            <a:r>
              <a:rPr lang="ru-RU" dirty="0" err="1"/>
              <a:t>необґрунтованість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стягувача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47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EDF9F-8695-4AEF-AE17-9A91EAF02E3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Форма і </a:t>
            </a:r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скасування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 та строки </a:t>
            </a:r>
            <a:r>
              <a:rPr lang="ru-RU" sz="3200" b="1" i="1" dirty="0" err="1">
                <a:solidFill>
                  <a:schemeClr val="bg1"/>
                </a:solidFill>
              </a:rPr>
              <a:t>її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подання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2154B-0145-4FCB-8D45-AB931073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підписується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.</a:t>
            </a:r>
          </a:p>
          <a:p>
            <a:r>
              <a:rPr lang="ru-RU" dirty="0"/>
              <a:t> До заяви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</a:t>
            </a:r>
            <a:r>
              <a:rPr lang="ru-RU" dirty="0" err="1"/>
              <a:t>додаються</a:t>
            </a:r>
            <a:r>
              <a:rPr lang="ru-RU" dirty="0"/>
              <a:t>:</a:t>
            </a:r>
          </a:p>
          <a:p>
            <a:r>
              <a:rPr lang="ru-RU" dirty="0"/>
              <a:t>1)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;</a:t>
            </a:r>
          </a:p>
          <a:p>
            <a:r>
              <a:rPr lang="ru-RU" dirty="0"/>
              <a:t>2)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таким </a:t>
            </a:r>
            <a:r>
              <a:rPr lang="ru-RU" dirty="0" err="1"/>
              <a:t>представником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пропущеного</a:t>
            </a:r>
            <a:r>
              <a:rPr lang="ru-RU" dirty="0"/>
              <a:t> строку,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строку, </a:t>
            </a:r>
            <a:r>
              <a:rPr lang="ru-RU" dirty="0" err="1"/>
              <a:t>передбаченого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неналежно</a:t>
            </a:r>
            <a:r>
              <a:rPr lang="ru-RU" dirty="0"/>
              <a:t> </a:t>
            </a:r>
            <a:r>
              <a:rPr lang="ru-RU" dirty="0" err="1"/>
              <a:t>оформленої</a:t>
            </a:r>
            <a:r>
              <a:rPr lang="ru-RU" dirty="0"/>
              <a:t> заяви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</a:t>
            </a:r>
            <a:r>
              <a:rPr lang="ru-RU" dirty="0" err="1"/>
              <a:t>суддя</a:t>
            </a:r>
            <a:r>
              <a:rPr lang="ru-RU" dirty="0"/>
              <a:t>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 про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до суду.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76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C3FDF-66E9-44D3-AC0B-E9CF7D480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Розгляд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скасування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6D2386-18A8-4643-A8D6-57E51668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дня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суддівизначеному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32</a:t>
            </a:r>
            <a:r>
              <a:rPr lang="ru-RU" dirty="0"/>
              <a:t> ГПК</a:t>
            </a:r>
          </a:p>
          <a:p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наказу, подана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частиною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першою</a:t>
            </a:r>
            <a:r>
              <a:rPr lang="ru-RU" dirty="0"/>
              <a:t> </a:t>
            </a:r>
            <a:r>
              <a:rPr lang="ru-RU" dirty="0" err="1"/>
              <a:t>статті</a:t>
            </a:r>
            <a:r>
              <a:rPr lang="ru-RU" dirty="0"/>
              <a:t> 157 ГПК, </a:t>
            </a:r>
            <a:r>
              <a:rPr lang="ru-RU" dirty="0" err="1"/>
              <a:t>повертається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суд за </a:t>
            </a:r>
            <a:r>
              <a:rPr lang="ru-RU" dirty="0" err="1"/>
              <a:t>заявою</a:t>
            </a:r>
            <a:r>
              <a:rPr lang="ru-RU" dirty="0"/>
              <a:t> особи, яка </a:t>
            </a:r>
            <a:r>
              <a:rPr lang="ru-RU" dirty="0" err="1"/>
              <a:t>її</a:t>
            </a:r>
            <a:r>
              <a:rPr lang="ru-RU" dirty="0"/>
              <a:t> подала, не </a:t>
            </a:r>
            <a:r>
              <a:rPr lang="ru-RU" dirty="0" err="1"/>
              <a:t>знайде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для </a:t>
            </a:r>
            <a:r>
              <a:rPr lang="ru-RU" dirty="0" err="1"/>
              <a:t>поновлення</a:t>
            </a:r>
            <a:r>
              <a:rPr lang="ru-RU" dirty="0"/>
              <a:t> строку для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заяви.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для </a:t>
            </a:r>
            <a:r>
              <a:rPr lang="ru-RU" dirty="0" err="1"/>
              <a:t>повернення</a:t>
            </a:r>
            <a:r>
              <a:rPr lang="ru-RU" dirty="0"/>
              <a:t> заяви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</a:t>
            </a:r>
            <a:r>
              <a:rPr lang="ru-RU" dirty="0" err="1"/>
              <a:t>суддя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роз’яснює</a:t>
            </a:r>
            <a:r>
              <a:rPr lang="ru-RU" dirty="0"/>
              <a:t> </a:t>
            </a:r>
            <a:r>
              <a:rPr lang="ru-RU" dirty="0" err="1"/>
              <a:t>заявнику</a:t>
            </a:r>
            <a:r>
              <a:rPr lang="ru-RU" dirty="0"/>
              <a:t> (</a:t>
            </a:r>
            <a:r>
              <a:rPr lang="ru-RU" dirty="0" err="1"/>
              <a:t>стягувачу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право </a:t>
            </a:r>
            <a:r>
              <a:rPr lang="ru-RU" dirty="0" err="1"/>
              <a:t>звернутися</a:t>
            </a:r>
            <a:r>
              <a:rPr lang="ru-RU" dirty="0"/>
              <a:t> до суду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самими </a:t>
            </a:r>
            <a:r>
              <a:rPr lang="ru-RU" dirty="0" err="1"/>
              <a:t>вимогами</a:t>
            </a:r>
            <a:r>
              <a:rPr lang="ru-RU" dirty="0"/>
              <a:t> в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. В </a:t>
            </a:r>
            <a:r>
              <a:rPr lang="ru-RU" dirty="0" err="1"/>
              <a:t>ухвалі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суд за </a:t>
            </a:r>
            <a:r>
              <a:rPr lang="ru-RU" dirty="0" err="1"/>
              <a:t>клопотанням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поворот </a:t>
            </a:r>
            <a:r>
              <a:rPr lang="ru-RU" dirty="0" err="1"/>
              <a:t>виконання</a:t>
            </a:r>
            <a:r>
              <a:rPr lang="ru-RU" dirty="0"/>
              <a:t> судового наказу в порядку, </a:t>
            </a:r>
            <a:r>
              <a:rPr lang="ru-RU" dirty="0" err="1"/>
              <a:t>встановленому</a:t>
            </a:r>
            <a:r>
              <a:rPr lang="ru-RU" dirty="0"/>
              <a:t> </a:t>
            </a:r>
            <a:r>
              <a:rPr lang="ru-RU" u="sng" dirty="0" err="1">
                <a:hlinkClick r:id="rId4"/>
              </a:rPr>
              <a:t>статтею</a:t>
            </a:r>
            <a:r>
              <a:rPr lang="ru-RU" u="sng" dirty="0">
                <a:hlinkClick r:id="rId4"/>
              </a:rPr>
              <a:t> 333</a:t>
            </a:r>
            <a:r>
              <a:rPr lang="ru-RU" dirty="0"/>
              <a:t> ГПК.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423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42CB0-EB02-4E08-B89B-CA5C37B42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Набрання</a:t>
            </a:r>
            <a:r>
              <a:rPr lang="ru-RU" sz="3200" b="1" i="1" dirty="0"/>
              <a:t> </a:t>
            </a:r>
            <a:r>
              <a:rPr lang="ru-RU" sz="3200" b="1" i="1" dirty="0" err="1"/>
              <a:t>судовим</a:t>
            </a:r>
            <a:r>
              <a:rPr lang="ru-RU" sz="3200" b="1" i="1" dirty="0"/>
              <a:t> наказом </a:t>
            </a:r>
            <a:r>
              <a:rPr lang="ru-RU" sz="3200" b="1" i="1" dirty="0" err="1"/>
              <a:t>законної</a:t>
            </a:r>
            <a:r>
              <a:rPr lang="ru-RU" sz="3200" b="1" i="1" dirty="0"/>
              <a:t> </a:t>
            </a:r>
            <a:r>
              <a:rPr lang="ru-RU" sz="3200" b="1" i="1" dirty="0" err="1"/>
              <a:t>сили</a:t>
            </a:r>
            <a:r>
              <a:rPr lang="ru-RU" sz="3200" b="1" i="1" dirty="0"/>
              <a:t> та </a:t>
            </a:r>
            <a:r>
              <a:rPr lang="ru-RU" sz="3200" b="1" i="1" dirty="0" err="1"/>
              <a:t>видача</a:t>
            </a:r>
            <a:r>
              <a:rPr lang="ru-RU" sz="3200" b="1" i="1" dirty="0"/>
              <a:t> </a:t>
            </a:r>
            <a:r>
              <a:rPr lang="ru-RU" sz="3200" b="1" i="1" dirty="0" err="1"/>
              <a:t>його</a:t>
            </a:r>
            <a:r>
              <a:rPr lang="ru-RU" sz="3200" b="1" i="1" dirty="0"/>
              <a:t> </a:t>
            </a:r>
            <a:r>
              <a:rPr lang="ru-RU" sz="3200" b="1" i="1" dirty="0" err="1"/>
              <a:t>стягувачу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493764-11F6-4B8E-942B-232A091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ненадходження</a:t>
            </a:r>
            <a:r>
              <a:rPr lang="ru-RU" dirty="0"/>
              <a:t> до суду заяви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судового наказу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наказ </a:t>
            </a:r>
            <a:r>
              <a:rPr lang="ru-RU" dirty="0" err="1"/>
              <a:t>набирає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  <a:p>
            <a:r>
              <a:rPr lang="ru-RU" dirty="0"/>
              <a:t>Суд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судовим</a:t>
            </a:r>
            <a:r>
              <a:rPr lang="ru-RU" dirty="0"/>
              <a:t> наказом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надсилає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копію</a:t>
            </a:r>
            <a:r>
              <a:rPr lang="ru-RU" dirty="0"/>
              <a:t> (текст),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веб-адресу такого судового наказу у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виконавчих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стягувачу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офіційну</a:t>
            </a:r>
            <a:r>
              <a:rPr lang="ru-RU" dirty="0"/>
              <a:t> </a:t>
            </a:r>
            <a:r>
              <a:rPr lang="ru-RU" dirty="0" err="1"/>
              <a:t>електронну</a:t>
            </a:r>
            <a:r>
              <a:rPr lang="ru-RU" dirty="0"/>
              <a:t> адресу,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рекомендованим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листом,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88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994B8-83A5-4D12-A145-99CA2C1DDE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2800" b="1" i="1" dirty="0" err="1">
                <a:solidFill>
                  <a:schemeClr val="bg1"/>
                </a:solidFill>
              </a:rPr>
              <a:t>Виправлення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помилки</a:t>
            </a:r>
            <a:r>
              <a:rPr lang="ru-RU" sz="2800" b="1" i="1" dirty="0">
                <a:solidFill>
                  <a:schemeClr val="bg1"/>
                </a:solidFill>
              </a:rPr>
              <a:t> в судовому </a:t>
            </a:r>
            <a:r>
              <a:rPr lang="ru-RU" sz="2800" b="1" i="1" dirty="0" err="1">
                <a:solidFill>
                  <a:schemeClr val="bg1"/>
                </a:solidFill>
              </a:rPr>
              <a:t>наказі</a:t>
            </a:r>
            <a:r>
              <a:rPr lang="ru-RU" sz="2800" b="1" i="1" dirty="0">
                <a:solidFill>
                  <a:schemeClr val="bg1"/>
                </a:solidFill>
              </a:rPr>
              <a:t>, </a:t>
            </a:r>
            <a:r>
              <a:rPr lang="ru-RU" sz="2800" b="1" i="1" dirty="0" err="1">
                <a:solidFill>
                  <a:schemeClr val="bg1"/>
                </a:solidFill>
              </a:rPr>
              <a:t>визнання</a:t>
            </a:r>
            <a:r>
              <a:rPr lang="ru-RU" sz="2800" b="1" i="1" dirty="0">
                <a:solidFill>
                  <a:schemeClr val="bg1"/>
                </a:solidFill>
              </a:rPr>
              <a:t> судового наказу таким, </a:t>
            </a:r>
            <a:r>
              <a:rPr lang="ru-RU" sz="2800" b="1" i="1" dirty="0" err="1">
                <a:solidFill>
                  <a:schemeClr val="bg1"/>
                </a:solidFill>
              </a:rPr>
              <a:t>що</a:t>
            </a:r>
            <a:r>
              <a:rPr lang="ru-RU" sz="2800" b="1" i="1" dirty="0">
                <a:solidFill>
                  <a:schemeClr val="bg1"/>
                </a:solidFill>
              </a:rPr>
              <a:t> не </a:t>
            </a:r>
            <a:r>
              <a:rPr lang="ru-RU" sz="2800" b="1" i="1" dirty="0" err="1">
                <a:solidFill>
                  <a:schemeClr val="bg1"/>
                </a:solidFill>
              </a:rPr>
              <a:t>підлягає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виконанню</a:t>
            </a:r>
            <a:r>
              <a:rPr lang="ru-RU" sz="2800" b="1" i="1" dirty="0">
                <a:solidFill>
                  <a:schemeClr val="bg1"/>
                </a:solidFill>
              </a:rPr>
              <a:t>, </a:t>
            </a:r>
            <a:r>
              <a:rPr lang="ru-RU" sz="2800" b="1" i="1" dirty="0" err="1">
                <a:solidFill>
                  <a:schemeClr val="bg1"/>
                </a:solidFill>
              </a:rPr>
              <a:t>відстрочення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чи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розстрочення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або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зміна</a:t>
            </a:r>
            <a:r>
              <a:rPr lang="ru-RU" sz="2800" b="1" i="1" dirty="0">
                <a:solidFill>
                  <a:schemeClr val="bg1"/>
                </a:solidFill>
              </a:rPr>
              <a:t> способу та порядку </a:t>
            </a:r>
            <a:r>
              <a:rPr lang="ru-RU" sz="2800" b="1" i="1" dirty="0" err="1">
                <a:solidFill>
                  <a:schemeClr val="bg1"/>
                </a:solidFill>
              </a:rPr>
              <a:t>його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виконання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9E2B4-5B1B-4BF2-8940-B0FF92DBB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внести </a:t>
            </a:r>
            <a:r>
              <a:rPr lang="ru-RU" dirty="0" err="1"/>
              <a:t>виправлення</a:t>
            </a:r>
            <a:r>
              <a:rPr lang="ru-RU" dirty="0"/>
              <a:t> до судового наказу,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відстрочити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розстрочити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порядок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6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9C971-8F4D-47FB-974F-AF0A7870C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4" y="365126"/>
            <a:ext cx="10353675" cy="863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Підсудність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EA44AD-3E1D-4011-98B5-52B423CD9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4786313"/>
          </a:xfrm>
        </p:spPr>
        <p:txBody>
          <a:bodyPr/>
          <a:lstStyle/>
          <a:p>
            <a:pPr algn="just"/>
            <a:r>
              <a:rPr lang="ru-RU" dirty="0"/>
              <a:t>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звернутися</a:t>
            </a:r>
            <a:r>
              <a:rPr lang="ru-RU" dirty="0"/>
              <a:t> до суду в </a:t>
            </a:r>
            <a:r>
              <a:rPr lang="ru-RU" b="1" i="1" dirty="0"/>
              <a:t>наказному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i="1" dirty="0" err="1"/>
              <a:t>спрощеному</a:t>
            </a:r>
            <a:r>
              <a:rPr lang="ru-RU" dirty="0"/>
              <a:t> </a:t>
            </a:r>
            <a:r>
              <a:rPr lang="ru-RU" dirty="0" err="1"/>
              <a:t>позовному</a:t>
            </a:r>
            <a:r>
              <a:rPr lang="ru-RU" dirty="0"/>
              <a:t> </a:t>
            </a:r>
            <a:r>
              <a:rPr lang="ru-RU" dirty="0" err="1"/>
              <a:t>провадженні</a:t>
            </a:r>
            <a:r>
              <a:rPr lang="ru-RU" dirty="0"/>
              <a:t> на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.</a:t>
            </a:r>
          </a:p>
          <a:p>
            <a:pPr algn="just"/>
            <a:endParaRPr lang="uk-UA" dirty="0"/>
          </a:p>
          <a:p>
            <a:pPr algn="just"/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 </a:t>
            </a:r>
            <a:r>
              <a:rPr lang="ru-RU" dirty="0" err="1"/>
              <a:t>подається</a:t>
            </a:r>
            <a:r>
              <a:rPr lang="ru-RU" dirty="0"/>
              <a:t> до суду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за </a:t>
            </a:r>
            <a:r>
              <a:rPr lang="ru-RU" dirty="0" err="1"/>
              <a:t>загальними</a:t>
            </a:r>
            <a:r>
              <a:rPr lang="ru-RU" dirty="0"/>
              <a:t> правилами </a:t>
            </a:r>
            <a:r>
              <a:rPr lang="ru-RU" dirty="0" err="1"/>
              <a:t>підсудності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ГПК для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заяви.</a:t>
            </a:r>
          </a:p>
        </p:txBody>
      </p:sp>
    </p:spTree>
    <p:extLst>
      <p:ext uri="{BB962C8B-B14F-4D97-AF65-F5344CB8AC3E}">
        <p14:creationId xmlns:p14="http://schemas.microsoft.com/office/powerpoint/2010/main" val="279260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DEF77-2706-4724-A989-DAC49420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4" y="365125"/>
            <a:ext cx="10296525" cy="93027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Форма і </a:t>
            </a:r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видачу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A415F-A649-4E65-AD0D-633138A5B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 </a:t>
            </a:r>
            <a:r>
              <a:rPr lang="ru-RU" dirty="0" err="1"/>
              <a:t>подається</a:t>
            </a:r>
            <a:r>
              <a:rPr lang="ru-RU" dirty="0"/>
              <a:t> до суду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підписується</a:t>
            </a:r>
            <a:r>
              <a:rPr lang="ru-RU" dirty="0"/>
              <a:t> </a:t>
            </a:r>
            <a:r>
              <a:rPr lang="ru-RU" dirty="0" err="1"/>
              <a:t>заявником</a:t>
            </a:r>
            <a:r>
              <a:rPr lang="ru-RU" dirty="0"/>
              <a:t>.</a:t>
            </a:r>
          </a:p>
          <a:p>
            <a:r>
              <a:rPr lang="ru-RU" dirty="0"/>
              <a:t> У </a:t>
            </a:r>
            <a:r>
              <a:rPr lang="ru-RU" dirty="0" err="1"/>
              <a:t>заяві</a:t>
            </a:r>
            <a:r>
              <a:rPr lang="ru-RU" dirty="0"/>
              <a:t> повинно бути </a:t>
            </a:r>
            <a:r>
              <a:rPr lang="ru-RU" dirty="0" err="1"/>
              <a:t>зазначено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найменування</a:t>
            </a:r>
            <a:r>
              <a:rPr lang="ru-RU" dirty="0"/>
              <a:t> суду,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)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заявника</a:t>
            </a:r>
            <a:r>
              <a:rPr lang="ru-RU" dirty="0"/>
              <a:t> і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ідентифікаційний</a:t>
            </a:r>
            <a:r>
              <a:rPr lang="ru-RU" dirty="0"/>
              <a:t> код </a:t>
            </a:r>
            <a:r>
              <a:rPr lang="ru-RU" dirty="0" err="1"/>
              <a:t>юридичної</a:t>
            </a:r>
            <a:r>
              <a:rPr lang="ru-RU" dirty="0"/>
              <a:t> особи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реєстраційний</a:t>
            </a:r>
            <a:r>
              <a:rPr lang="ru-RU" dirty="0"/>
              <a:t> номер </a:t>
            </a:r>
            <a:r>
              <a:rPr lang="ru-RU" dirty="0" err="1"/>
              <a:t>облікової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номер і </a:t>
            </a:r>
            <a:r>
              <a:rPr lang="ru-RU" dirty="0" err="1"/>
              <a:t>серію</a:t>
            </a:r>
            <a:r>
              <a:rPr lang="ru-RU" dirty="0"/>
              <a:t> паспорта </a:t>
            </a:r>
            <a:r>
              <a:rPr lang="ru-RU" dirty="0" err="1"/>
              <a:t>заявника</a:t>
            </a:r>
            <a:r>
              <a:rPr lang="ru-RU" dirty="0"/>
              <a:t> та </a:t>
            </a:r>
            <a:r>
              <a:rPr lang="ru-RU" dirty="0" err="1"/>
              <a:t>боржника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), </a:t>
            </a:r>
            <a:r>
              <a:rPr lang="ru-RU" dirty="0" err="1"/>
              <a:t>вказівку</a:t>
            </a:r>
            <a:r>
              <a:rPr lang="ru-RU" dirty="0"/>
              <a:t> на статус </a:t>
            </a:r>
            <a:r>
              <a:rPr lang="ru-RU" dirty="0" err="1"/>
              <a:t>фізичної</a:t>
            </a:r>
            <a:r>
              <a:rPr lang="ru-RU" dirty="0"/>
              <a:t> особи - </a:t>
            </a:r>
            <a:r>
              <a:rPr lang="ru-RU" dirty="0" err="1"/>
              <a:t>підприємця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підприємців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заявнику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ідентифікують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ім’я</a:t>
            </a:r>
            <a:r>
              <a:rPr lang="ru-RU" dirty="0"/>
              <a:t>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)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і </a:t>
            </a:r>
            <a:r>
              <a:rPr lang="ru-RU" dirty="0" err="1"/>
              <a:t>обставини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ґрунтуються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заявник</a:t>
            </a:r>
            <a:r>
              <a:rPr lang="ru-RU" dirty="0"/>
              <a:t> </a:t>
            </a:r>
            <a:r>
              <a:rPr lang="ru-RU" dirty="0" err="1"/>
              <a:t>обґрунтовує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48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DEF77-2706-4724-A989-DAC49420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4" y="365125"/>
            <a:ext cx="10296525" cy="93027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Форма і </a:t>
            </a:r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видачу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A415F-A649-4E65-AD0D-633138A5B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r>
              <a:rPr lang="ru-RU" dirty="0"/>
              <a:t>До заяви про </a:t>
            </a:r>
            <a:r>
              <a:rPr lang="ru-RU" dirty="0" err="1"/>
              <a:t>видачу</a:t>
            </a:r>
            <a:r>
              <a:rPr lang="ru-RU" dirty="0"/>
              <a:t> судового наказу </a:t>
            </a:r>
            <a:r>
              <a:rPr lang="ru-RU" dirty="0" err="1"/>
              <a:t>додаються</a:t>
            </a:r>
            <a:r>
              <a:rPr lang="ru-RU" dirty="0"/>
              <a:t>:</a:t>
            </a:r>
          </a:p>
          <a:p>
            <a:r>
              <a:rPr lang="ru-RU" dirty="0"/>
              <a:t>1)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;</a:t>
            </a:r>
          </a:p>
          <a:p>
            <a:r>
              <a:rPr lang="ru-RU" dirty="0"/>
              <a:t>2)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, -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підписана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копія</a:t>
            </a:r>
            <a:r>
              <a:rPr lang="ru-RU" dirty="0"/>
              <a:t> договору, </a:t>
            </a:r>
            <a:r>
              <a:rPr lang="ru-RU" dirty="0" err="1"/>
              <a:t>укладеного</a:t>
            </a:r>
            <a:r>
              <a:rPr lang="ru-RU" dirty="0"/>
              <a:t> в </a:t>
            </a:r>
            <a:r>
              <a:rPr lang="ru-RU" dirty="0" err="1"/>
              <a:t>письмовій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) </a:t>
            </a:r>
            <a:r>
              <a:rPr lang="ru-RU" dirty="0" err="1"/>
              <a:t>формі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пред’явлено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про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заявник</a:t>
            </a:r>
            <a:r>
              <a:rPr lang="ru-RU" dirty="0"/>
              <a:t> </a:t>
            </a:r>
            <a:r>
              <a:rPr lang="ru-RU" dirty="0" err="1"/>
              <a:t>обґрунтовує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86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DEF77-2706-4724-A989-DAC49420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4" y="365125"/>
            <a:ext cx="10296525" cy="93027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Форма і </a:t>
            </a:r>
            <a:r>
              <a:rPr lang="ru-RU" sz="3200" b="1" i="1" dirty="0" err="1">
                <a:solidFill>
                  <a:schemeClr val="bg1"/>
                </a:solidFill>
              </a:rPr>
              <a:t>зміст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видачу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A415F-A649-4E65-AD0D-633138A5B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подано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до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зареєстровану</a:t>
            </a:r>
            <a:r>
              <a:rPr lang="ru-RU" dirty="0"/>
              <a:t> </a:t>
            </a:r>
            <a:r>
              <a:rPr lang="ru-RU" dirty="0" err="1"/>
              <a:t>офіційну</a:t>
            </a:r>
            <a:r>
              <a:rPr lang="ru-RU" dirty="0"/>
              <a:t> </a:t>
            </a:r>
            <a:r>
              <a:rPr lang="ru-RU" dirty="0" err="1"/>
              <a:t>електронну</a:t>
            </a:r>
            <a:r>
              <a:rPr lang="ru-RU" dirty="0"/>
              <a:t> адресу, </a:t>
            </a:r>
            <a:r>
              <a:rPr lang="ru-RU" dirty="0" err="1"/>
              <a:t>заявник</a:t>
            </a:r>
            <a:r>
              <a:rPr lang="ru-RU" dirty="0"/>
              <a:t> в </a:t>
            </a:r>
            <a:r>
              <a:rPr lang="ru-RU" dirty="0" err="1"/>
              <a:t>подальшому</a:t>
            </a:r>
            <a:r>
              <a:rPr lang="ru-RU" dirty="0"/>
              <a:t> повинен </a:t>
            </a:r>
            <a:r>
              <a:rPr lang="ru-RU" dirty="0" err="1"/>
              <a:t>подавати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заяви,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 </a:t>
            </a:r>
            <a:r>
              <a:rPr lang="ru-RU" b="1" i="1" dirty="0" err="1">
                <a:solidFill>
                  <a:srgbClr val="0070C0"/>
                </a:solidFill>
              </a:rPr>
              <a:t>Заявник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має</a:t>
            </a:r>
            <a:r>
              <a:rPr lang="ru-RU" b="1" i="1" dirty="0">
                <a:solidFill>
                  <a:srgbClr val="0070C0"/>
                </a:solidFill>
              </a:rPr>
              <a:t> право </a:t>
            </a:r>
            <a:r>
              <a:rPr lang="ru-RU" b="1" i="1" dirty="0" err="1">
                <a:solidFill>
                  <a:srgbClr val="0070C0"/>
                </a:solidFill>
              </a:rPr>
              <a:t>відкликати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заяву</a:t>
            </a:r>
            <a:r>
              <a:rPr lang="ru-RU" b="1" i="1" dirty="0">
                <a:solidFill>
                  <a:srgbClr val="0070C0"/>
                </a:solidFill>
              </a:rPr>
              <a:t> про </a:t>
            </a:r>
            <a:r>
              <a:rPr lang="ru-RU" b="1" i="1" dirty="0" err="1">
                <a:solidFill>
                  <a:srgbClr val="0070C0"/>
                </a:solidFill>
              </a:rPr>
              <a:t>видачу</a:t>
            </a:r>
            <a:r>
              <a:rPr lang="ru-RU" b="1" i="1" dirty="0">
                <a:solidFill>
                  <a:srgbClr val="0070C0"/>
                </a:solidFill>
              </a:rPr>
              <a:t> судового наказу до </a:t>
            </a:r>
            <a:r>
              <a:rPr lang="ru-RU" b="1" i="1" dirty="0" err="1">
                <a:solidFill>
                  <a:srgbClr val="0070C0"/>
                </a:solidFill>
              </a:rPr>
              <a:t>її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розгляду</a:t>
            </a:r>
            <a:r>
              <a:rPr lang="ru-RU" b="1" i="1" dirty="0">
                <a:solidFill>
                  <a:srgbClr val="0070C0"/>
                </a:solidFill>
              </a:rPr>
              <a:t> судом.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D5583-C124-426C-A618-98C58E21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Судовий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збір</a:t>
            </a:r>
            <a:r>
              <a:rPr lang="ru-RU" sz="3200" b="1" i="1" dirty="0">
                <a:solidFill>
                  <a:schemeClr val="bg1"/>
                </a:solidFill>
              </a:rPr>
              <a:t> за </a:t>
            </a:r>
            <a:r>
              <a:rPr lang="ru-RU" sz="3200" b="1" i="1" dirty="0" err="1">
                <a:solidFill>
                  <a:schemeClr val="bg1"/>
                </a:solidFill>
              </a:rPr>
              <a:t>подання</a:t>
            </a:r>
            <a:r>
              <a:rPr lang="ru-RU" sz="3200" b="1" i="1" dirty="0">
                <a:solidFill>
                  <a:schemeClr val="bg1"/>
                </a:solidFill>
              </a:rPr>
              <a:t> заяви про </a:t>
            </a:r>
            <a:r>
              <a:rPr lang="ru-RU" sz="3200" b="1" i="1" dirty="0" err="1">
                <a:solidFill>
                  <a:schemeClr val="bg1"/>
                </a:solidFill>
              </a:rPr>
              <a:t>видачу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CCF9FC-4BE1-4788-9279-9EDDE0D8B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r>
              <a:rPr lang="ru-RU" dirty="0"/>
              <a:t>За </a:t>
            </a:r>
            <a:r>
              <a:rPr lang="ru-RU" dirty="0" err="1"/>
              <a:t>подання</a:t>
            </a:r>
            <a:r>
              <a:rPr lang="ru-RU" dirty="0"/>
              <a:t> заяви про </a:t>
            </a:r>
            <a:r>
              <a:rPr lang="ru-RU" dirty="0" err="1"/>
              <a:t>видачу</a:t>
            </a:r>
            <a:r>
              <a:rPr lang="ru-RU" dirty="0"/>
              <a:t> судового наказу </a:t>
            </a:r>
            <a:r>
              <a:rPr lang="ru-RU" dirty="0" err="1"/>
              <a:t>справляється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, </a:t>
            </a:r>
            <a:r>
              <a:rPr lang="ru-RU" dirty="0" err="1"/>
              <a:t>встановленому</a:t>
            </a:r>
            <a:r>
              <a:rPr lang="ru-RU" dirty="0"/>
              <a:t> законом.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судового наказу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скасування</a:t>
            </a:r>
            <a:r>
              <a:rPr lang="ru-RU" dirty="0"/>
              <a:t> судового наказу внесена сума судового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стягувачу</a:t>
            </a:r>
            <a:r>
              <a:rPr lang="ru-RU" dirty="0"/>
              <a:t> не </a:t>
            </a:r>
            <a:r>
              <a:rPr lang="ru-RU" dirty="0" err="1"/>
              <a:t>повертається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стягувачем</a:t>
            </a:r>
            <a:r>
              <a:rPr lang="ru-RU" dirty="0"/>
              <a:t> позову до </a:t>
            </a:r>
            <a:r>
              <a:rPr lang="ru-RU" dirty="0" err="1"/>
              <a:t>боржника</a:t>
            </a:r>
            <a:r>
              <a:rPr lang="ru-RU" dirty="0"/>
              <a:t> у порядку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сума судового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сплаченого</a:t>
            </a:r>
            <a:r>
              <a:rPr lang="ru-RU" dirty="0"/>
              <a:t> за </a:t>
            </a:r>
            <a:r>
              <a:rPr lang="ru-RU" dirty="0" err="1"/>
              <a:t>подання</a:t>
            </a:r>
            <a:r>
              <a:rPr lang="ru-RU" dirty="0"/>
              <a:t> заяви про </a:t>
            </a:r>
            <a:r>
              <a:rPr lang="ru-RU" dirty="0" err="1"/>
              <a:t>видачу</a:t>
            </a:r>
            <a:r>
              <a:rPr lang="ru-RU" dirty="0"/>
              <a:t> судового наказу, </a:t>
            </a:r>
            <a:r>
              <a:rPr lang="ru-RU" dirty="0" err="1"/>
              <a:t>зараховується</a:t>
            </a:r>
            <a:r>
              <a:rPr lang="ru-RU" dirty="0"/>
              <a:t> до </a:t>
            </a:r>
            <a:r>
              <a:rPr lang="ru-RU" dirty="0" err="1"/>
              <a:t>суми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встановленої</a:t>
            </a:r>
            <a:r>
              <a:rPr lang="ru-RU" dirty="0"/>
              <a:t> за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82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9982C-2F59-4AE6-85CB-9970A098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5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Підстави</a:t>
            </a:r>
            <a:r>
              <a:rPr lang="ru-RU" sz="3200" b="1" i="1" dirty="0">
                <a:solidFill>
                  <a:schemeClr val="bg1"/>
                </a:solidFill>
              </a:rPr>
              <a:t> для </a:t>
            </a:r>
            <a:r>
              <a:rPr lang="ru-RU" sz="3200" b="1" i="1" dirty="0" err="1">
                <a:solidFill>
                  <a:schemeClr val="bg1"/>
                </a:solidFill>
              </a:rPr>
              <a:t>відмови</a:t>
            </a:r>
            <a:r>
              <a:rPr lang="ru-RU" sz="3200" b="1" i="1" dirty="0">
                <a:solidFill>
                  <a:schemeClr val="bg1"/>
                </a:solidFill>
              </a:rPr>
              <a:t> у </a:t>
            </a:r>
            <a:r>
              <a:rPr lang="ru-RU" sz="3200" b="1" i="1" dirty="0" err="1">
                <a:solidFill>
                  <a:schemeClr val="bg1"/>
                </a:solidFill>
              </a:rPr>
              <a:t>видачі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B26C6-67E7-4DB5-AF04-3EA17F798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975"/>
            <a:ext cx="10515600" cy="4471988"/>
          </a:xfrm>
        </p:spPr>
        <p:txBody>
          <a:bodyPr/>
          <a:lstStyle/>
          <a:p>
            <a:r>
              <a:rPr lang="ru-RU" dirty="0"/>
              <a:t>1) </a:t>
            </a:r>
            <a:r>
              <a:rPr lang="ru-RU" dirty="0" err="1"/>
              <a:t>заяву</a:t>
            </a:r>
            <a:r>
              <a:rPr lang="ru-RU" dirty="0"/>
              <a:t> подано з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 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ззаяви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наказу;</a:t>
            </a:r>
          </a:p>
          <a:p>
            <a:r>
              <a:rPr lang="ru-RU" dirty="0"/>
              <a:t>2) </a:t>
            </a:r>
            <a:r>
              <a:rPr lang="ru-RU" dirty="0" err="1"/>
              <a:t>заяву</a:t>
            </a:r>
            <a:r>
              <a:rPr lang="ru-RU" dirty="0"/>
              <a:t> подано особою, яка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процесуальної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, не </a:t>
            </a:r>
            <a:r>
              <a:rPr lang="ru-RU" dirty="0" err="1"/>
              <a:t>підписано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підписано</a:t>
            </a:r>
            <a:r>
              <a:rPr lang="ru-RU" dirty="0"/>
              <a:t> особою, яка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підписувати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особою, </a:t>
            </a:r>
            <a:r>
              <a:rPr lang="ru-RU" dirty="0" err="1"/>
              <a:t>посадове</a:t>
            </a:r>
            <a:r>
              <a:rPr lang="ru-RU" dirty="0"/>
              <a:t> становище </a:t>
            </a:r>
            <a:r>
              <a:rPr lang="ru-RU" dirty="0" err="1"/>
              <a:t>якої</a:t>
            </a:r>
            <a:r>
              <a:rPr lang="ru-RU" dirty="0"/>
              <a:t> не </a:t>
            </a:r>
            <a:r>
              <a:rPr lang="ru-RU" dirty="0" err="1"/>
              <a:t>вказано</a:t>
            </a:r>
            <a:r>
              <a:rPr lang="ru-RU" dirty="0"/>
              <a:t>;</a:t>
            </a:r>
          </a:p>
          <a:p>
            <a:r>
              <a:rPr lang="ru-RU" dirty="0"/>
              <a:t>3) заявлено </a:t>
            </a:r>
            <a:r>
              <a:rPr lang="ru-RU" dirty="0" err="1"/>
              <a:t>вимогу</a:t>
            </a:r>
            <a:r>
              <a:rPr lang="ru-RU" dirty="0"/>
              <a:t>, яка не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 про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 за договором, </a:t>
            </a:r>
            <a:r>
              <a:rPr lang="ru-RU" dirty="0" err="1"/>
              <a:t>укладеним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)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сума </a:t>
            </a:r>
            <a:r>
              <a:rPr lang="ru-RU" dirty="0" err="1"/>
              <a:t>вимоги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ста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для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932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9982C-2F59-4AE6-85CB-9970A098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5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Підстави</a:t>
            </a:r>
            <a:r>
              <a:rPr lang="ru-RU" sz="3200" b="1" i="1" dirty="0">
                <a:solidFill>
                  <a:schemeClr val="bg1"/>
                </a:solidFill>
              </a:rPr>
              <a:t> для </a:t>
            </a:r>
            <a:r>
              <a:rPr lang="ru-RU" sz="3200" b="1" i="1" dirty="0" err="1">
                <a:solidFill>
                  <a:schemeClr val="bg1"/>
                </a:solidFill>
              </a:rPr>
              <a:t>відмови</a:t>
            </a:r>
            <a:r>
              <a:rPr lang="ru-RU" sz="3200" b="1" i="1" dirty="0">
                <a:solidFill>
                  <a:schemeClr val="bg1"/>
                </a:solidFill>
              </a:rPr>
              <a:t> у </a:t>
            </a:r>
            <a:r>
              <a:rPr lang="ru-RU" sz="3200" b="1" i="1" dirty="0" err="1">
                <a:solidFill>
                  <a:schemeClr val="bg1"/>
                </a:solidFill>
              </a:rPr>
              <a:t>видачі</a:t>
            </a:r>
            <a:r>
              <a:rPr lang="ru-RU" sz="3200" b="1" i="1" dirty="0">
                <a:solidFill>
                  <a:schemeClr val="bg1"/>
                </a:solidFill>
              </a:rPr>
              <a:t> судового наказу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B26C6-67E7-4DB5-AF04-3EA17F798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975"/>
            <a:ext cx="10515600" cy="447198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4) </a:t>
            </a:r>
            <a:r>
              <a:rPr lang="ru-RU" b="1" dirty="0" err="1"/>
              <a:t>наявні</a:t>
            </a:r>
            <a:r>
              <a:rPr lang="ru-RU" b="1" dirty="0"/>
              <a:t> </a:t>
            </a:r>
            <a:r>
              <a:rPr lang="ru-RU" b="1" dirty="0" err="1"/>
              <a:t>наступні</a:t>
            </a:r>
            <a:r>
              <a:rPr lang="ru-RU" b="1" dirty="0"/>
              <a:t> </a:t>
            </a:r>
            <a:r>
              <a:rPr lang="ru-RU" b="1" dirty="0" err="1"/>
              <a:t>обставини</a:t>
            </a:r>
            <a:r>
              <a:rPr lang="ru-RU" b="1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заява</a:t>
            </a:r>
            <a:r>
              <a:rPr lang="ru-RU" dirty="0"/>
              <a:t> не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за правилами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;</a:t>
            </a:r>
          </a:p>
          <a:p>
            <a:r>
              <a:rPr lang="ru-RU" dirty="0"/>
              <a:t>2) є </a:t>
            </a:r>
            <a:r>
              <a:rPr lang="ru-RU" dirty="0" err="1"/>
              <a:t>таке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набрало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ухвала</a:t>
            </a:r>
            <a:r>
              <a:rPr lang="ru-RU" dirty="0"/>
              <a:t> суду про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самими сторонами, про той </a:t>
            </a:r>
            <a:r>
              <a:rPr lang="ru-RU" dirty="0" err="1"/>
              <a:t>самий</a:t>
            </a:r>
            <a:r>
              <a:rPr lang="ru-RU" dirty="0"/>
              <a:t> предмет і з тих самих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є </a:t>
            </a:r>
            <a:r>
              <a:rPr lang="ru-RU" dirty="0" err="1"/>
              <a:t>судовий</a:t>
            </a:r>
            <a:r>
              <a:rPr lang="ru-RU" dirty="0"/>
              <a:t> наказ, </a:t>
            </a:r>
            <a:r>
              <a:rPr lang="ru-RU" dirty="0" err="1"/>
              <a:t>що</a:t>
            </a:r>
            <a:r>
              <a:rPr lang="ru-RU" dirty="0"/>
              <a:t> набрав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за </a:t>
            </a:r>
            <a:r>
              <a:rPr lang="ru-RU" dirty="0" err="1"/>
              <a:t>тими</a:t>
            </a:r>
            <a:r>
              <a:rPr lang="ru-RU" dirty="0"/>
              <a:t> самими </a:t>
            </a:r>
            <a:r>
              <a:rPr lang="ru-RU" dirty="0" err="1"/>
              <a:t>вимогами</a:t>
            </a:r>
            <a:r>
              <a:rPr lang="ru-RU" dirty="0"/>
              <a:t>;</a:t>
            </a:r>
          </a:p>
          <a:p>
            <a:r>
              <a:rPr lang="ru-RU" dirty="0"/>
              <a:t>3) у </a:t>
            </a:r>
            <a:r>
              <a:rPr lang="ru-RU" dirty="0" err="1"/>
              <a:t>провадженні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суду є справа </a:t>
            </a:r>
            <a:r>
              <a:rPr lang="ru-RU" dirty="0" err="1"/>
              <a:t>із</a:t>
            </a:r>
            <a:r>
              <a:rPr lang="ru-RU" dirty="0"/>
              <a:t> спору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самими сторонами, про той </a:t>
            </a:r>
            <a:r>
              <a:rPr lang="ru-RU" dirty="0" err="1"/>
              <a:t>самий</a:t>
            </a:r>
            <a:r>
              <a:rPr lang="ru-RU" dirty="0"/>
              <a:t> предмет і з тих самих </a:t>
            </a:r>
            <a:r>
              <a:rPr lang="ru-RU" dirty="0" err="1"/>
              <a:t>підстав</a:t>
            </a:r>
            <a:r>
              <a:rPr lang="ru-RU" dirty="0"/>
              <a:t>;</a:t>
            </a:r>
          </a:p>
          <a:p>
            <a:r>
              <a:rPr lang="ru-RU" dirty="0"/>
              <a:t>4) є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третейського</a:t>
            </a:r>
            <a:r>
              <a:rPr lang="ru-RU" dirty="0"/>
              <a:t> суду,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арбітражу</a:t>
            </a:r>
            <a:r>
              <a:rPr lang="ru-RU" dirty="0"/>
              <a:t>, </a:t>
            </a:r>
            <a:r>
              <a:rPr lang="ru-RU" dirty="0" err="1"/>
              <a:t>прийняте</a:t>
            </a:r>
            <a:r>
              <a:rPr lang="ru-RU" dirty="0"/>
              <a:t> в межах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спору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самими сторонами, про той </a:t>
            </a:r>
            <a:r>
              <a:rPr lang="ru-RU" dirty="0" err="1"/>
              <a:t>самий</a:t>
            </a:r>
            <a:r>
              <a:rPr lang="ru-RU" dirty="0"/>
              <a:t> предмет і з тих самих </a:t>
            </a:r>
            <a:r>
              <a:rPr lang="ru-RU" dirty="0" err="1"/>
              <a:t>підстав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суд </a:t>
            </a:r>
            <a:r>
              <a:rPr lang="ru-RU" dirty="0" err="1"/>
              <a:t>відмовив</a:t>
            </a:r>
            <a:r>
              <a:rPr lang="ru-RU" dirty="0"/>
              <a:t> у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документа на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такого </a:t>
            </a:r>
            <a:r>
              <a:rPr lang="ru-RU" dirty="0" err="1"/>
              <a:t>рішення</a:t>
            </a:r>
            <a:r>
              <a:rPr lang="ru-RU" dirty="0"/>
              <a:t>;</a:t>
            </a:r>
          </a:p>
          <a:p>
            <a:r>
              <a:rPr lang="ru-RU" dirty="0"/>
              <a:t>5) є </a:t>
            </a:r>
            <a:r>
              <a:rPr lang="ru-RU" dirty="0" err="1"/>
              <a:t>рішення</a:t>
            </a:r>
            <a:r>
              <a:rPr lang="ru-RU" dirty="0"/>
              <a:t> суду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арбітражу</a:t>
            </a:r>
            <a:r>
              <a:rPr lang="ru-RU" dirty="0"/>
              <a:t>, </a:t>
            </a:r>
            <a:r>
              <a:rPr lang="ru-RU" dirty="0" err="1"/>
              <a:t>визнане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порядку, </a:t>
            </a:r>
            <a:r>
              <a:rPr lang="ru-RU" dirty="0" err="1"/>
              <a:t>щодо</a:t>
            </a:r>
            <a:r>
              <a:rPr lang="ru-RU" dirty="0"/>
              <a:t> спору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самими сторонами, про той </a:t>
            </a:r>
            <a:r>
              <a:rPr lang="ru-RU" dirty="0" err="1"/>
              <a:t>самий</a:t>
            </a:r>
            <a:r>
              <a:rPr lang="ru-RU" dirty="0"/>
              <a:t> предмет і з тих самих </a:t>
            </a:r>
            <a:r>
              <a:rPr lang="ru-RU" dirty="0" err="1"/>
              <a:t>підстав</a:t>
            </a:r>
            <a:r>
              <a:rPr lang="ru-RU" dirty="0"/>
              <a:t>;</a:t>
            </a:r>
          </a:p>
          <a:p>
            <a:r>
              <a:rPr lang="ru-RU" dirty="0"/>
              <a:t>6) настала смерть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оголошено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припинено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звернулися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позовною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пред’явлено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спірні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не </a:t>
            </a:r>
            <a:r>
              <a:rPr lang="ru-RU" dirty="0" err="1"/>
              <a:t>допускають</a:t>
            </a:r>
            <a:r>
              <a:rPr lang="ru-RU" dirty="0"/>
              <a:t> </a:t>
            </a:r>
            <a:r>
              <a:rPr lang="ru-RU" dirty="0" err="1"/>
              <a:t>правонаступництва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548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2225</Words>
  <Application>Microsoft Office PowerPoint</Application>
  <PresentationFormat>Широкоэкранный</PresentationFormat>
  <Paragraphs>113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Тема 8 НАКАЗНЕ ПРОВАДЖЕННЯ</vt:lpstr>
      <vt:lpstr>Стягнення на підставі судового наказу</vt:lpstr>
      <vt:lpstr>Підсудність</vt:lpstr>
      <vt:lpstr>Форма і зміст заяви про видачу судового наказу</vt:lpstr>
      <vt:lpstr>Форма і зміст заяви про видачу судового наказу</vt:lpstr>
      <vt:lpstr>Форма і зміст заяви про видачу судового наказу</vt:lpstr>
      <vt:lpstr>Судовий збір за подання заяви про видачу судового наказу</vt:lpstr>
      <vt:lpstr>Підстави для відмови у видачі судового наказу</vt:lpstr>
      <vt:lpstr>Підстави для відмови у видачі судового наказу</vt:lpstr>
      <vt:lpstr>Підстави для відмови у видачі судового наказу</vt:lpstr>
      <vt:lpstr>Підстави для відмови у видачі судового наказу</vt:lpstr>
      <vt:lpstr>Наслідки відмови у видачі судового наказу</vt:lpstr>
      <vt:lpstr>Порядок розгляду заяв про видачу судового наказу</vt:lpstr>
      <vt:lpstr>Зміст судового наказу</vt:lpstr>
      <vt:lpstr>Зміст судового наказу</vt:lpstr>
      <vt:lpstr>Зміст судового наказу</vt:lpstr>
      <vt:lpstr>Надіслання боржникові копії судового наказу</vt:lpstr>
      <vt:lpstr>Надіслання боржникові копії судового наказу</vt:lpstr>
      <vt:lpstr>Форма і зміст заяви про скасування судового наказу та строки її подання</vt:lpstr>
      <vt:lpstr>Форма і зміст заяви про скасування судового наказу та строки її подання</vt:lpstr>
      <vt:lpstr>Форма і зміст заяви про скасування судового наказу та строки її подання</vt:lpstr>
      <vt:lpstr>Розгляд заяви про скасування судового наказу</vt:lpstr>
      <vt:lpstr>Набрання судовим наказом законної сили та видача його стягувачу</vt:lpstr>
      <vt:lpstr>Виправлення помилки в судовому наказі, визнання судового наказу таким, що не підлягає виконанню, відстрочення чи розстрочення або зміна способу та порядку його виконання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 НАКАЗНЕ ПРОВАДЖЕННЯ</dc:title>
  <dc:creator>ЛИЛЯ</dc:creator>
  <cp:lastModifiedBy>ЛИЛЯ</cp:lastModifiedBy>
  <cp:revision>11</cp:revision>
  <dcterms:created xsi:type="dcterms:W3CDTF">2023-04-09T13:52:47Z</dcterms:created>
  <dcterms:modified xsi:type="dcterms:W3CDTF">2023-04-10T05:40:36Z</dcterms:modified>
</cp:coreProperties>
</file>