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0" r:id="rId10"/>
    <p:sldId id="268" r:id="rId11"/>
    <p:sldId id="269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9" autoAdjust="0"/>
    <p:restoredTop sz="94660"/>
  </p:normalViewPr>
  <p:slideViewPr>
    <p:cSldViewPr snapToGrid="0">
      <p:cViewPr>
        <p:scale>
          <a:sx n="80" d="100"/>
          <a:sy n="80" d="100"/>
        </p:scale>
        <p:origin x="-134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1899"/>
            <a:ext cx="7315200" cy="1008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800" y="3652838"/>
            <a:ext cx="6858000" cy="639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486650" cy="852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4866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8CD6-BEBE-4327-B50C-378CB4AE0B5F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5E32-F1F4-4D83-85E9-CC803F0E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6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02937" y="1915298"/>
            <a:ext cx="5301048" cy="2743200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Презентація на тему:</a:t>
            </a:r>
          </a:p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«Типи конфліктів та їх вирішення»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921330" y="1120730"/>
            <a:ext cx="3325091" cy="1662546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Політичний конфлікт - це зіткнення, протиборство політичних суб'єктів, обумовлене протилежністю їх політичних інтересів, цінностей і поглядів.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8" y="1027211"/>
            <a:ext cx="2341420" cy="17560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6788" y="3022266"/>
            <a:ext cx="7269679" cy="2571012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політичного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Політичний конфлікт можна визначити як зіткнення взаємодіючих людей з питань відносин державної влади. Конфлікт, як самостійне соціальне явище, має складну структуру, що містить дві групи елементів. Одну з них, по-горизонталі, утворюють — суб'єкт конфлікту, предмет конфлікту (інтерес, потреби, позиції) і конфліктної ситуації. До іншої структурної групи конфлікту, по-вертикалі, належать — витоки, процес розгортання конфлікту і вихід із нього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1082" y="1037605"/>
            <a:ext cx="4940135" cy="1662546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Збройний конфл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</a:t>
            </a:r>
            <a:r>
              <a:rPr lang="vi-V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воєнний конфлікт (від лат.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conflictus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</a:t>
            </a:r>
            <a:r>
              <a:rPr lang="vi-V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зіткнення) — украй гостра форма вирішення протиріч між державами, що характеризується двостороннім застосуванням воєнної сили.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6788" y="2802577"/>
            <a:ext cx="7269679" cy="3123210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війні й воєнному конфлікті є багато спільного. У першу чергу подібність полягає в способі вирішення протиріч між державами за допомогою збройної сили. Однак війна, навіть локальна, означає собою особливий якісний стан суспільства. Вона пов'язана із застосуванням усіх форм боротьби — економічної, політичної, ідеологічної й вимагає підпорядкування їхнім інтересам бойових дій збройних сил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Війні передує тривала, завчасна підготовка, певні військово-мобілізаційні заходи в масштабі всієї країни. При збройному конфлікті цього, як правило, не відбувається.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1" b="95806" l="35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2" y="703347"/>
            <a:ext cx="1418647" cy="18827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00" l="2750" r="98875">
                        <a14:foregroundMark x1="20375" y1="14200" x2="20375" y2="14200"/>
                        <a14:foregroundMark x1="18250" y1="12600" x2="18250" y2="12600"/>
                        <a14:foregroundMark x1="23875" y1="13200" x2="23875" y2="13200"/>
                        <a14:foregroundMark x1="82000" y1="14000" x2="82000" y2="1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3" y="1669714"/>
            <a:ext cx="1895699" cy="11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25360" y="988526"/>
            <a:ext cx="4856201" cy="877344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Динаміка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716692" y="1989437"/>
            <a:ext cx="7166919" cy="3323967"/>
          </a:xfrm>
          <a:prstGeom prst="round2SameRect">
            <a:avLst>
              <a:gd name="adj1" fmla="val 16684"/>
              <a:gd name="adj2" fmla="val 9674"/>
            </a:avLst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Динаміка конфлікту – послідовна зміна стадій і етапів, які характеризують процес розгортання конфлікту від виникнення конфліктної ситуації до вирішення конфлікту.</a:t>
            </a:r>
          </a:p>
          <a:p>
            <a:pPr algn="ctr"/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Стадії (етапи) конфлікту: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 Виникнення конфліктної ситуації.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Усвідомлення ситуації як конфліктної хоча би однією із сторін.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Стадія конфліктної поведінки або взаємодії.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Стадія вирішення конфлікту.</a:t>
            </a:r>
          </a:p>
        </p:txBody>
      </p:sp>
    </p:spTree>
    <p:extLst>
      <p:ext uri="{BB962C8B-B14F-4D97-AF65-F5344CB8AC3E}">
        <p14:creationId xmlns:p14="http://schemas.microsoft.com/office/powerpoint/2010/main" val="10470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25360" y="988526"/>
            <a:ext cx="4856201" cy="877344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Методика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вирішення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617518" y="1989437"/>
            <a:ext cx="7374576" cy="3924475"/>
          </a:xfrm>
          <a:prstGeom prst="round2SameRect">
            <a:avLst>
              <a:gd name="adj1" fmla="val 16684"/>
              <a:gd name="adj2" fmla="val 9674"/>
            </a:avLst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1. “Зняти маски” (ревнивця, егоїста,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диктатора, агресора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тощо) і “стати самим собою”.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Виявити і усвідомити справжню причину конфлікту.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Відмовитися від принципу “перемога за будь-яку ціну”. В конфліктах не перемагають, їх улагоджують.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Знайти декілька можливих варіантів вирішення конфлікту.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Оцінити варіанти і вибрати кращий.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Переконати іншу сторону конфлікту у тому, що даний варіант є найоптимальніший (“говорити, щоб нас почули”, уміти “слухати” іншу сторону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  <a:p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Усвідомлювати й оберігати цінність взаємовідносин.</a:t>
            </a:r>
          </a:p>
        </p:txBody>
      </p:sp>
    </p:spTree>
    <p:extLst>
      <p:ext uri="{BB962C8B-B14F-4D97-AF65-F5344CB8AC3E}">
        <p14:creationId xmlns:p14="http://schemas.microsoft.com/office/powerpoint/2010/main" val="2838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42299" y="988526"/>
            <a:ext cx="5301048" cy="1161534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План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790831" y="2372497"/>
            <a:ext cx="6895071" cy="3249827"/>
          </a:xfrm>
          <a:prstGeom prst="round2SameRect">
            <a:avLst>
              <a:gd name="adj1" fmla="val 30608"/>
              <a:gd name="adj2" fmla="val 36692"/>
            </a:avLst>
          </a:prstGeom>
          <a:solidFill>
            <a:srgbClr val="FFFF00"/>
          </a:solidFill>
          <a:ln>
            <a:noFill/>
          </a:ln>
          <a:effectLst/>
          <a:scene3d>
            <a:camera prst="perspectiveAbove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uk-UA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ж таке конфлікт?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Конструктивна та деструктивна суть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конфліктів</a:t>
            </a:r>
            <a:endParaRPr lang="ru-RU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Види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конфліктів</a:t>
            </a:r>
            <a:endParaRPr lang="ru-RU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Динаміка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endParaRPr lang="ru-RU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Методика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вирішення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endParaRPr lang="ru-RU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Висновок</a:t>
            </a:r>
            <a:endParaRPr lang="ru-RU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uk-UA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7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25360" y="988526"/>
            <a:ext cx="4856201" cy="877344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 ж таке конфлікт?</a:t>
            </a: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518986" y="2137717"/>
            <a:ext cx="4287794" cy="3361038"/>
          </a:xfrm>
          <a:prstGeom prst="round2SameRect">
            <a:avLst>
              <a:gd name="adj1" fmla="val 16684"/>
              <a:gd name="adj2" fmla="val 13907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 ( лат. </a:t>
            </a:r>
            <a:r>
              <a:rPr lang="en-US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conflictus</a:t>
            </a:r>
            <a:r>
              <a:rPr lang="en-US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uk-UA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зіткнення,сутичка) - зіткнення протилежних інтересів і поглядів,напруження і крайнє загострення суперечностей, що призводить до активних дій, ускладнень, боротьби, що супроводжуються складними колізіями.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7" y="2555037"/>
            <a:ext cx="3522991" cy="252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16692" y="926741"/>
            <a:ext cx="7166919" cy="1272760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Конструктивна та деструктивна суть </a:t>
            </a:r>
            <a:r>
              <a:rPr lang="ru-RU" sz="32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конфліктів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uk-UA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716692" y="2323071"/>
            <a:ext cx="7166919" cy="3521678"/>
          </a:xfrm>
          <a:prstGeom prst="round2SameRect">
            <a:avLst>
              <a:gd name="adj1" fmla="val 16684"/>
              <a:gd name="adj2" fmla="val 9674"/>
            </a:avLst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85738"/>
            <a:r>
              <a:rPr lang="uk-UA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Конструктивний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базується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на “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особистостях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”, а на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виявленні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об’єктивних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причин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незгоди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різні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точки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зору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проблему,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способи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вирішення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проблеми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тощо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 </a:t>
            </a:r>
          </a:p>
          <a:p>
            <a:pPr indent="185738"/>
            <a:r>
              <a:rPr lang="uk-UA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Деструктивний конфлікт виникає, коли одна із сторін наполегливо і жорстко наполягає на своїй позиції і не бажає враховувати інтереси іншої сторони і коли один із опонентів вдається до етично засуджених методів боротьби, прагне психологічно подавити партнера, дискредитуючи і принижуючи </a:t>
            </a:r>
            <a:r>
              <a:rPr lang="uk-UA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його.</a:t>
            </a:r>
            <a:endParaRPr lang="uk-UA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4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77" r="89789">
                        <a14:foregroundMark x1="66315" y1="4583" x2="66315" y2="4583"/>
                        <a14:foregroundMark x1="33333" y1="1250" x2="33333" y2="1250"/>
                        <a14:backgroundMark x1="51878" y1="98333" x2="51878" y2="98333"/>
                        <a14:backgroundMark x1="55164" y1="98333" x2="55164" y2="9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157" b="-17272"/>
          <a:stretch/>
        </p:blipFill>
        <p:spPr>
          <a:xfrm>
            <a:off x="401595" y="479349"/>
            <a:ext cx="4677032" cy="3742689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50" b="88250" l="10000" r="90000">
                        <a14:foregroundMark x1="26500" y1="17750" x2="26500" y2="17750"/>
                        <a14:foregroundMark x1="70000" y1="29500" x2="70000" y2="29500"/>
                        <a14:foregroundMark x1="72750" y1="20250" x2="72750" y2="20250"/>
                        <a14:foregroundMark x1="71750" y1="19500" x2="71750" y2="19500"/>
                        <a14:foregroundMark x1="72000" y1="18750" x2="72000" y2="18750"/>
                        <a14:foregroundMark x1="70750" y1="18250" x2="70750" y2="18250"/>
                        <a14:foregroundMark x1="74000" y1="18250" x2="74000" y2="18250"/>
                        <a14:foregroundMark x1="21500" y1="17500" x2="21500" y2="17500"/>
                        <a14:backgroundMark x1="73500" y1="56250" x2="73500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7" b="11494"/>
          <a:stretch/>
        </p:blipFill>
        <p:spPr>
          <a:xfrm>
            <a:off x="4106895" y="2899864"/>
            <a:ext cx="4044555" cy="306447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95445" y="1374510"/>
            <a:ext cx="3256005" cy="1161534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Конструктивний конфлікт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50890" y="4222038"/>
            <a:ext cx="3256005" cy="1161534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Деструктивний конфлікт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0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25360" y="988526"/>
            <a:ext cx="4856201" cy="877344"/>
          </a:xfrm>
          <a:prstGeom prst="round2DiagRect">
            <a:avLst>
              <a:gd name="adj1" fmla="val 50000"/>
              <a:gd name="adj2" fmla="val 14414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Види</a:t>
            </a: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конфліктів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270034" y="2336696"/>
            <a:ext cx="2583608" cy="1711846"/>
          </a:xfrm>
          <a:prstGeom prst="round2SameRect">
            <a:avLst>
              <a:gd name="adj1" fmla="val 16684"/>
              <a:gd name="adj2" fmla="val 9674"/>
            </a:avLst>
          </a:prstGeom>
          <a:solidFill>
            <a:srgbClr val="FFFF00"/>
          </a:solid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виробничі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політичні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ридичні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збройні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" y="1875254"/>
            <a:ext cx="2779713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3" y="3786536"/>
            <a:ext cx="2714234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42" y="1792704"/>
            <a:ext cx="2255837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00" y="3872035"/>
            <a:ext cx="4707452" cy="189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747695" y="932210"/>
            <a:ext cx="3325091" cy="1662546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Виробничий конфлікт — це приховане чи відкрите зіткнення індивідуальних і/або групових інтересів, у сфері ділових та фахових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відносин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8" y="754080"/>
            <a:ext cx="2204987" cy="166254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53143" y="2996539"/>
            <a:ext cx="7327075" cy="2715494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Об´єктивні умови виникнення конфліктів. На думку Рені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Фрітш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Мелькольн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Лері, Я.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Штумського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інших соціологів, об´єктивними умовами виникнення конфліктів є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місце і характер роботи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соціально-демографічні особливості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організація праці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технічне забезпечення і стан робочих місць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система винагород (заробітна плата, премії, додаткові дні до відпусток, бонуси і т. д.).</a:t>
            </a:r>
          </a:p>
        </p:txBody>
      </p:sp>
    </p:spTree>
    <p:extLst>
      <p:ext uri="{BB962C8B-B14F-4D97-AF65-F5344CB8AC3E}">
        <p14:creationId xmlns:p14="http://schemas.microsoft.com/office/powerpoint/2010/main" val="28730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14184" y="1199405"/>
            <a:ext cx="3550990" cy="1662546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Юридичний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вузькому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розумінні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виникає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власне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правовій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сфері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суто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характер,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виражається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правових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спорів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7" y="917575"/>
            <a:ext cx="22320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9037" y="3346858"/>
            <a:ext cx="7362433" cy="2531427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Предметом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слід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вважати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об'єктивно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існуючу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уявлену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думках) проблему,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постає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джерелом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протистояння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між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сторонами.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юридичному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і в будь-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якому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іншому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предмет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суперечність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колізійна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соціально-пра­вова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заради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розв'язання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конфліктуючі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суб'єкти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вступають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бо­ротьбу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реальності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бути проблема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правове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оформлення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проблема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володіння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розподілу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тих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цінностей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про­блеми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пріоритетності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домінування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тощо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0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9037" y="1330036"/>
            <a:ext cx="7362433" cy="4572000"/>
          </a:xfrm>
          <a:prstGeom prst="round2Diag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Об'єкт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галузі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правовідносин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і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сферах, —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завжди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дефіцитний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ресурс,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яв­ляє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собою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матеріальну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духовну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цінність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прагнуть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володіти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користуватися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конфліктуючі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сторони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Щоб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стати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об'єктом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юри­дичного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цінність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(ресурс) повинна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знаходитися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по­зиції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перехрещення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інтересів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суб'єктів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права,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тоб­то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лежати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площин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групових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громадських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державних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посягань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Об'єкту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юридичного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обов'язково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пра­вові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(як.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наприклад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власності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але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одержати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можливо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тільки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завдяки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юридичній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процедурі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Об'єкт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юридичного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конфлікту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часто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неподілений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характер (право на будь-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і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ви­магає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такому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принципово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полярних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рішень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юридич­но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закріплених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процедур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володіння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користування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об’єктом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3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868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Olenka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Adminka</dc:creator>
  <cp:lastModifiedBy>380970776157</cp:lastModifiedBy>
  <cp:revision>30</cp:revision>
  <dcterms:created xsi:type="dcterms:W3CDTF">2014-08-28T12:49:16Z</dcterms:created>
  <dcterms:modified xsi:type="dcterms:W3CDTF">2023-03-16T19:17:26Z</dcterms:modified>
  <cp:version>v2.0</cp:version>
</cp:coreProperties>
</file>