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9" r:id="rId1"/>
  </p:sldMasterIdLst>
  <p:notesMasterIdLst>
    <p:notesMasterId r:id="rId47"/>
  </p:notesMasterIdLst>
  <p:handoutMasterIdLst>
    <p:handoutMasterId r:id="rId48"/>
  </p:handoutMasterIdLst>
  <p:sldIdLst>
    <p:sldId id="261" r:id="rId2"/>
    <p:sldId id="521" r:id="rId3"/>
    <p:sldId id="567" r:id="rId4"/>
    <p:sldId id="568" r:id="rId5"/>
    <p:sldId id="569" r:id="rId6"/>
    <p:sldId id="565" r:id="rId7"/>
    <p:sldId id="570" r:id="rId8"/>
    <p:sldId id="571" r:id="rId9"/>
    <p:sldId id="574" r:id="rId10"/>
    <p:sldId id="597" r:id="rId11"/>
    <p:sldId id="584" r:id="rId12"/>
    <p:sldId id="583" r:id="rId13"/>
    <p:sldId id="585" r:id="rId14"/>
    <p:sldId id="586" r:id="rId15"/>
    <p:sldId id="593" r:id="rId16"/>
    <p:sldId id="594" r:id="rId17"/>
    <p:sldId id="595" r:id="rId18"/>
    <p:sldId id="573" r:id="rId19"/>
    <p:sldId id="572" r:id="rId20"/>
    <p:sldId id="577" r:id="rId21"/>
    <p:sldId id="578" r:id="rId22"/>
    <p:sldId id="575" r:id="rId23"/>
    <p:sldId id="599" r:id="rId24"/>
    <p:sldId id="579" r:id="rId25"/>
    <p:sldId id="600" r:id="rId26"/>
    <p:sldId id="601" r:id="rId27"/>
    <p:sldId id="606" r:id="rId28"/>
    <p:sldId id="602" r:id="rId29"/>
    <p:sldId id="603" r:id="rId30"/>
    <p:sldId id="604" r:id="rId31"/>
    <p:sldId id="605" r:id="rId32"/>
    <p:sldId id="607" r:id="rId33"/>
    <p:sldId id="608" r:id="rId34"/>
    <p:sldId id="609" r:id="rId35"/>
    <p:sldId id="611" r:id="rId36"/>
    <p:sldId id="610" r:id="rId37"/>
    <p:sldId id="612" r:id="rId38"/>
    <p:sldId id="614" r:id="rId39"/>
    <p:sldId id="619" r:id="rId40"/>
    <p:sldId id="615" r:id="rId41"/>
    <p:sldId id="613" r:id="rId42"/>
    <p:sldId id="616" r:id="rId43"/>
    <p:sldId id="618" r:id="rId44"/>
    <p:sldId id="540" r:id="rId45"/>
    <p:sldId id="421" r:id="rId46"/>
  </p:sldIdLst>
  <p:sldSz cx="9144000" cy="6858000" type="screen4x3"/>
  <p:notesSz cx="6858000" cy="9144000"/>
  <p:defaultTextStyle>
    <a:defPPr>
      <a:defRPr lang="uk-UA"/>
    </a:defPPr>
    <a:lvl1pPr algn="ctr"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ctr"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ctr"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118" autoAdjust="0"/>
  </p:normalViewPr>
  <p:slideViewPr>
    <p:cSldViewPr>
      <p:cViewPr varScale="1">
        <p:scale>
          <a:sx n="69" d="100"/>
          <a:sy n="69" d="100"/>
        </p:scale>
        <p:origin x="210" y="60"/>
      </p:cViewPr>
      <p:guideLst>
        <p:guide orient="horz" pos="2160"/>
        <p:guide pos="2880"/>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7F5F0BB-52B4-4897-B624-826F7DAD56BF}" type="datetimeFigureOut">
              <a:rPr lang="uk-UA"/>
              <a:pPr>
                <a:defRPr/>
              </a:pPr>
              <a:t>11.03.2024</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C300085-13B9-4F5D-A784-8BF6924CB684}" type="slidenum">
              <a:rPr lang="uk-UA"/>
              <a:pPr>
                <a:defRPr/>
              </a:pPr>
              <a:t>‹#›</a:t>
            </a:fld>
            <a:endParaRPr lang="uk-UA"/>
          </a:p>
        </p:txBody>
      </p:sp>
    </p:spTree>
    <p:extLst>
      <p:ext uri="{BB962C8B-B14F-4D97-AF65-F5344CB8AC3E}">
        <p14:creationId xmlns:p14="http://schemas.microsoft.com/office/powerpoint/2010/main" val="251188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24372-951D-4A42-9526-7C93E97D5390}" type="datetimeFigureOut">
              <a:rPr lang="ru-RU" smtClean="0"/>
              <a:t>11.03.2024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8160E-329D-4789-99E0-F7AEAE497D58}" type="slidenum">
              <a:rPr lang="ru-RU" smtClean="0"/>
              <a:t>‹#›</a:t>
            </a:fld>
            <a:endParaRPr lang="ru-RU"/>
          </a:p>
        </p:txBody>
      </p:sp>
    </p:spTree>
    <p:extLst>
      <p:ext uri="{BB962C8B-B14F-4D97-AF65-F5344CB8AC3E}">
        <p14:creationId xmlns:p14="http://schemas.microsoft.com/office/powerpoint/2010/main" val="262933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A7C8160E-329D-4789-99E0-F7AEAE497D58}" type="slidenum">
              <a:rPr lang="ru-RU" smtClean="0"/>
              <a:t>30</a:t>
            </a:fld>
            <a:endParaRPr lang="ru-RU"/>
          </a:p>
        </p:txBody>
      </p:sp>
    </p:spTree>
    <p:extLst>
      <p:ext uri="{BB962C8B-B14F-4D97-AF65-F5344CB8AC3E}">
        <p14:creationId xmlns:p14="http://schemas.microsoft.com/office/powerpoint/2010/main" val="138759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F6D2420B-A1B9-47F6-B4D1-98282297FE3F}" type="datetimeFigureOut">
              <a:rPr lang="ru-RU" smtClean="0"/>
              <a:pPr>
                <a:defRPr/>
              </a:pPr>
              <a:t>11.03.2024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FC3C2AB-1958-4036-96E6-BAB03605D49E}" type="slidenum">
              <a:rPr lang="ru-RU" smtClean="0"/>
              <a:pPr>
                <a:defRPr/>
              </a:pPr>
              <a:t>‹#›</a:t>
            </a:fld>
            <a:endParaRPr lang="ru-RU"/>
          </a:p>
        </p:txBody>
      </p:sp>
    </p:spTree>
    <p:extLst>
      <p:ext uri="{BB962C8B-B14F-4D97-AF65-F5344CB8AC3E}">
        <p14:creationId xmlns:p14="http://schemas.microsoft.com/office/powerpoint/2010/main" val="4101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A21085E1-6551-4ABE-9B5B-2B1910EAD040}" type="datetimeFigureOut">
              <a:rPr lang="ru-RU" smtClean="0"/>
              <a:pPr>
                <a:defRPr/>
              </a:pPr>
              <a:t>11.03.2024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CD1A1CA-CA96-48F7-A442-0DCD8556E027}" type="slidenum">
              <a:rPr lang="ru-RU" smtClean="0"/>
              <a:pPr>
                <a:defRPr/>
              </a:pPr>
              <a:t>‹#›</a:t>
            </a:fld>
            <a:endParaRPr lang="ru-RU"/>
          </a:p>
        </p:txBody>
      </p:sp>
    </p:spTree>
    <p:extLst>
      <p:ext uri="{BB962C8B-B14F-4D97-AF65-F5344CB8AC3E}">
        <p14:creationId xmlns:p14="http://schemas.microsoft.com/office/powerpoint/2010/main" val="2375767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1EFE440C-77EF-42F9-8BB0-11549C640973}" type="datetimeFigureOut">
              <a:rPr lang="ru-RU" smtClean="0"/>
              <a:pPr>
                <a:defRPr/>
              </a:pPr>
              <a:t>11.03.2024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5D3177B-E777-44C0-88E5-C9EF88A1720B}" type="slidenum">
              <a:rPr lang="ru-RU" smtClean="0"/>
              <a:pPr>
                <a:defRPr/>
              </a:pPr>
              <a:t>‹#›</a:t>
            </a:fld>
            <a:endParaRPr lang="ru-RU"/>
          </a:p>
        </p:txBody>
      </p:sp>
    </p:spTree>
    <p:extLst>
      <p:ext uri="{BB962C8B-B14F-4D97-AF65-F5344CB8AC3E}">
        <p14:creationId xmlns:p14="http://schemas.microsoft.com/office/powerpoint/2010/main" val="374834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762000"/>
            <a:ext cx="8001000" cy="1143000"/>
          </a:xfrm>
        </p:spPr>
        <p:txBody>
          <a:bodyPr/>
          <a:lstStyle/>
          <a:p>
            <a:r>
              <a:rPr lang="ru-RU" smtClean="0"/>
              <a:t>Образец заголовка</a:t>
            </a:r>
            <a:endParaRPr lang="uk-UA"/>
          </a:p>
        </p:txBody>
      </p:sp>
      <p:sp>
        <p:nvSpPr>
          <p:cNvPr id="3" name="Текст 2"/>
          <p:cNvSpPr>
            <a:spLocks noGrp="1"/>
          </p:cNvSpPr>
          <p:nvPr>
            <p:ph type="body" sz="half" idx="1"/>
          </p:nvPr>
        </p:nvSpPr>
        <p:spPr>
          <a:xfrm>
            <a:off x="914400" y="2362200"/>
            <a:ext cx="39243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991100" y="2362200"/>
            <a:ext cx="39243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8"/>
          <p:cNvSpPr>
            <a:spLocks noGrp="1" noChangeArrowheads="1"/>
          </p:cNvSpPr>
          <p:nvPr>
            <p:ph type="dt" sz="half" idx="10"/>
          </p:nvPr>
        </p:nvSpPr>
        <p:spPr>
          <a:ln/>
        </p:spPr>
        <p:txBody>
          <a:bodyPr/>
          <a:lstStyle>
            <a:lvl1pPr>
              <a:defRPr/>
            </a:lvl1pPr>
          </a:lstStyle>
          <a:p>
            <a:pPr>
              <a:defRPr/>
            </a:pPr>
            <a:endParaRPr lang="ru-RU"/>
          </a:p>
        </p:txBody>
      </p:sp>
      <p:sp>
        <p:nvSpPr>
          <p:cNvPr id="6" name="Rectangle 9"/>
          <p:cNvSpPr>
            <a:spLocks noGrp="1" noChangeArrowheads="1"/>
          </p:cNvSpPr>
          <p:nvPr>
            <p:ph type="ftr" sz="quarter" idx="11"/>
          </p:nvPr>
        </p:nvSpPr>
        <p:spPr>
          <a:ln/>
        </p:spPr>
        <p:txBody>
          <a:bodyPr/>
          <a:lstStyle>
            <a:lvl1pPr>
              <a:defRPr/>
            </a:lvl1pPr>
          </a:lstStyle>
          <a:p>
            <a:pPr>
              <a:defRPr/>
            </a:pPr>
            <a:endParaRPr lang="ru-RU"/>
          </a:p>
        </p:txBody>
      </p:sp>
      <p:sp>
        <p:nvSpPr>
          <p:cNvPr id="7" name="Rectangle 10"/>
          <p:cNvSpPr>
            <a:spLocks noGrp="1" noChangeArrowheads="1"/>
          </p:cNvSpPr>
          <p:nvPr>
            <p:ph type="sldNum" sz="quarter" idx="12"/>
          </p:nvPr>
        </p:nvSpPr>
        <p:spPr>
          <a:ln/>
        </p:spPr>
        <p:txBody>
          <a:bodyPr/>
          <a:lstStyle>
            <a:lvl1pPr>
              <a:defRPr/>
            </a:lvl1pPr>
          </a:lstStyle>
          <a:p>
            <a:fld id="{59A65391-EF9D-4316-9625-5688279609A5}" type="slidenum">
              <a:rPr lang="ru-RU" altLang="en-US"/>
              <a:pPr/>
              <a:t>‹#›</a:t>
            </a:fld>
            <a:endParaRPr lang="ru-RU" altLang="en-US"/>
          </a:p>
        </p:txBody>
      </p:sp>
    </p:spTree>
    <p:extLst>
      <p:ext uri="{BB962C8B-B14F-4D97-AF65-F5344CB8AC3E}">
        <p14:creationId xmlns:p14="http://schemas.microsoft.com/office/powerpoint/2010/main" val="224225974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6F045107-74CC-4BFD-9C9F-4EA0D53536DF}" type="datetimeFigureOut">
              <a:rPr lang="ru-RU" smtClean="0"/>
              <a:pPr>
                <a:defRPr/>
              </a:pPr>
              <a:t>11.03.2024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7288E87-F0C2-4432-BE39-FAECC28F5321}" type="slidenum">
              <a:rPr lang="ru-RU" smtClean="0"/>
              <a:pPr>
                <a:defRPr/>
              </a:pPr>
              <a:t>‹#›</a:t>
            </a:fld>
            <a:endParaRPr lang="ru-RU"/>
          </a:p>
        </p:txBody>
      </p:sp>
    </p:spTree>
    <p:extLst>
      <p:ext uri="{BB962C8B-B14F-4D97-AF65-F5344CB8AC3E}">
        <p14:creationId xmlns:p14="http://schemas.microsoft.com/office/powerpoint/2010/main" val="139831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9867581D-D395-4C02-8516-91B887AFBD1E}" type="datetimeFigureOut">
              <a:rPr lang="ru-RU" smtClean="0"/>
              <a:pPr>
                <a:defRPr/>
              </a:pPr>
              <a:t>11.03.2024</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784F8735-A12C-49B3-87D0-08183CCE32F7}" type="slidenum">
              <a:rPr lang="ru-RU" smtClean="0"/>
              <a:pPr>
                <a:defRPr/>
              </a:pPr>
              <a:t>‹#›</a:t>
            </a:fld>
            <a:endParaRPr lang="ru-RU"/>
          </a:p>
        </p:txBody>
      </p:sp>
    </p:spTree>
    <p:extLst>
      <p:ext uri="{BB962C8B-B14F-4D97-AF65-F5344CB8AC3E}">
        <p14:creationId xmlns:p14="http://schemas.microsoft.com/office/powerpoint/2010/main" val="4242679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BA80B836-432A-4B1A-A610-DD4848137BCA}" type="datetimeFigureOut">
              <a:rPr lang="ru-RU" smtClean="0"/>
              <a:pPr>
                <a:defRPr/>
              </a:pPr>
              <a:t>11.03.2024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CFF0688D-26B3-4F1B-9100-A5C95F739A5F}" type="slidenum">
              <a:rPr lang="ru-RU" smtClean="0"/>
              <a:pPr>
                <a:defRPr/>
              </a:pPr>
              <a:t>‹#›</a:t>
            </a:fld>
            <a:endParaRPr lang="ru-RU"/>
          </a:p>
        </p:txBody>
      </p:sp>
    </p:spTree>
    <p:extLst>
      <p:ext uri="{BB962C8B-B14F-4D97-AF65-F5344CB8AC3E}">
        <p14:creationId xmlns:p14="http://schemas.microsoft.com/office/powerpoint/2010/main" val="347392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CD50F714-3E7C-4AEA-85E3-1D4DE66C93D2}" type="datetimeFigureOut">
              <a:rPr lang="ru-RU" smtClean="0"/>
              <a:pPr>
                <a:defRPr/>
              </a:pPr>
              <a:t>11.03.2024</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C0802836-4BFB-4575-8F0E-F5A57FDC3B31}" type="slidenum">
              <a:rPr lang="ru-RU" smtClean="0"/>
              <a:pPr>
                <a:defRPr/>
              </a:pPr>
              <a:t>‹#›</a:t>
            </a:fld>
            <a:endParaRPr lang="ru-RU"/>
          </a:p>
        </p:txBody>
      </p:sp>
    </p:spTree>
    <p:extLst>
      <p:ext uri="{BB962C8B-B14F-4D97-AF65-F5344CB8AC3E}">
        <p14:creationId xmlns:p14="http://schemas.microsoft.com/office/powerpoint/2010/main" val="217379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AF3409A6-877A-4583-8EE9-1EF2469ACAA6}" type="datetimeFigureOut">
              <a:rPr lang="ru-RU" smtClean="0"/>
              <a:pPr>
                <a:defRPr/>
              </a:pPr>
              <a:t>11.03.2024</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C17A308D-4E8B-44BA-AC9B-20F63C8E1DC8}" type="slidenum">
              <a:rPr lang="ru-RU" smtClean="0"/>
              <a:pPr>
                <a:defRPr/>
              </a:pPr>
              <a:t>‹#›</a:t>
            </a:fld>
            <a:endParaRPr lang="ru-RU"/>
          </a:p>
        </p:txBody>
      </p:sp>
    </p:spTree>
    <p:extLst>
      <p:ext uri="{BB962C8B-B14F-4D97-AF65-F5344CB8AC3E}">
        <p14:creationId xmlns:p14="http://schemas.microsoft.com/office/powerpoint/2010/main" val="220038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27A523F-8DD3-4E5D-B985-44E3A57892EF}" type="datetimeFigureOut">
              <a:rPr lang="ru-RU" smtClean="0"/>
              <a:pPr>
                <a:defRPr/>
              </a:pPr>
              <a:t>11.03.2024</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0603FADD-0833-43C2-84FC-268C84F59AE7}" type="slidenum">
              <a:rPr lang="ru-RU" smtClean="0"/>
              <a:pPr>
                <a:defRPr/>
              </a:pPr>
              <a:t>‹#›</a:t>
            </a:fld>
            <a:endParaRPr lang="ru-RU"/>
          </a:p>
        </p:txBody>
      </p:sp>
    </p:spTree>
    <p:extLst>
      <p:ext uri="{BB962C8B-B14F-4D97-AF65-F5344CB8AC3E}">
        <p14:creationId xmlns:p14="http://schemas.microsoft.com/office/powerpoint/2010/main" val="3385326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3FCE4CC7-A487-47AD-B3F8-2B191C6B3315}" type="datetimeFigureOut">
              <a:rPr lang="ru-RU" smtClean="0"/>
              <a:pPr>
                <a:defRPr/>
              </a:pPr>
              <a:t>11.03.2024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87E1110A-880B-47C0-9A2E-BE47F5A36F02}" type="slidenum">
              <a:rPr lang="ru-RU" smtClean="0"/>
              <a:pPr>
                <a:defRPr/>
              </a:pPr>
              <a:t>‹#›</a:t>
            </a:fld>
            <a:endParaRPr lang="ru-RU"/>
          </a:p>
        </p:txBody>
      </p:sp>
    </p:spTree>
    <p:extLst>
      <p:ext uri="{BB962C8B-B14F-4D97-AF65-F5344CB8AC3E}">
        <p14:creationId xmlns:p14="http://schemas.microsoft.com/office/powerpoint/2010/main" val="18271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40B4799A-3FB2-4470-BADE-9AF652416EFE}" type="datetimeFigureOut">
              <a:rPr lang="ru-RU" smtClean="0"/>
              <a:pPr>
                <a:defRPr/>
              </a:pPr>
              <a:t>11.03.2024</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56F43FA4-8524-466D-84F7-D7500D2F52F2}" type="slidenum">
              <a:rPr lang="ru-RU" smtClean="0"/>
              <a:pPr>
                <a:defRPr/>
              </a:pPr>
              <a:t>‹#›</a:t>
            </a:fld>
            <a:endParaRPr lang="ru-RU"/>
          </a:p>
        </p:txBody>
      </p:sp>
    </p:spTree>
    <p:extLst>
      <p:ext uri="{BB962C8B-B14F-4D97-AF65-F5344CB8AC3E}">
        <p14:creationId xmlns:p14="http://schemas.microsoft.com/office/powerpoint/2010/main" val="1123611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E4F4159C-D879-42A5-8B4F-530FA2FE6182}" type="datetimeFigureOut">
              <a:rPr lang="ru-RU" smtClean="0"/>
              <a:pPr>
                <a:defRPr/>
              </a:pPr>
              <a:t>11.03.2024</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CAD3B0C-15F5-4621-BFE5-E4E72497C9CB}" type="slidenum">
              <a:rPr lang="ru-RU" smtClean="0"/>
              <a:pPr>
                <a:defRPr/>
              </a:pPr>
              <a:t>‹#›</a:t>
            </a:fld>
            <a:endParaRPr lang="ru-RU"/>
          </a:p>
        </p:txBody>
      </p:sp>
    </p:spTree>
    <p:extLst>
      <p:ext uri="{BB962C8B-B14F-4D97-AF65-F5344CB8AC3E}">
        <p14:creationId xmlns:p14="http://schemas.microsoft.com/office/powerpoint/2010/main" val="3876478149"/>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3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f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0" y="0"/>
            <a:ext cx="9144000" cy="1600200"/>
          </a:xfrm>
        </p:spPr>
        <p:txBody>
          <a:bodyPr>
            <a:normAutofit/>
          </a:bodyPr>
          <a:lstStyle/>
          <a:p>
            <a:pPr algn="ctr">
              <a:lnSpc>
                <a:spcPct val="100000"/>
              </a:lnSpc>
              <a:defRPr/>
            </a:pPr>
            <a:r>
              <a:rPr lang="uk-UA" sz="2000" b="1" i="1" dirty="0" smtClean="0">
                <a:solidFill>
                  <a:srgbClr val="002060"/>
                </a:solidFill>
                <a:latin typeface="Arial" panose="020B0604020202020204" pitchFamily="34" charset="0"/>
                <a:cs typeface="Arial" panose="020B0604020202020204" pitchFamily="34" charset="0"/>
              </a:rPr>
              <a:t>Васильківський фаховий коледж ВНЗ «Відкритий міжнародний університет розвитку людини «Україна»</a:t>
            </a:r>
            <a:r>
              <a:rPr lang="uk-UA" sz="2000" b="1" i="1" cap="all" dirty="0" smtClean="0">
                <a:solidFill>
                  <a:srgbClr val="002060"/>
                </a:solidFill>
                <a:latin typeface="Arial" panose="020B0604020202020204" pitchFamily="34" charset="0"/>
                <a:cs typeface="Arial" panose="020B0604020202020204" pitchFamily="34" charset="0"/>
              </a:rPr>
              <a:t/>
            </a:r>
            <a:br>
              <a:rPr lang="uk-UA" sz="2000" b="1" i="1" cap="all" dirty="0" smtClean="0">
                <a:solidFill>
                  <a:srgbClr val="002060"/>
                </a:solidFill>
                <a:latin typeface="Arial" panose="020B0604020202020204" pitchFamily="34" charset="0"/>
                <a:cs typeface="Arial" panose="020B0604020202020204" pitchFamily="34" charset="0"/>
              </a:rPr>
            </a:br>
            <a:r>
              <a:rPr lang="uk-UA" sz="2000" b="1" i="1" dirty="0" smtClean="0">
                <a:solidFill>
                  <a:srgbClr val="C00000"/>
                </a:solidFill>
                <a:latin typeface="Arial" panose="020B0604020202020204" pitchFamily="34" charset="0"/>
                <a:cs typeface="Arial" panose="020B0604020202020204" pitchFamily="34" charset="0"/>
              </a:rPr>
              <a:t>Навчальна дисципліна   </a:t>
            </a:r>
            <a:r>
              <a:rPr lang="uk-UA" sz="2000" b="1" dirty="0" smtClean="0">
                <a:solidFill>
                  <a:srgbClr val="002060"/>
                </a:solidFill>
                <a:latin typeface="Arial" panose="020B0604020202020204" pitchFamily="34" charset="0"/>
                <a:cs typeface="Arial" panose="020B0604020202020204" pitchFamily="34" charset="0"/>
              </a:rPr>
              <a:t>Інформаційні технології </a:t>
            </a:r>
            <a:br>
              <a:rPr lang="uk-UA" sz="2000" b="1" dirty="0" smtClean="0">
                <a:solidFill>
                  <a:srgbClr val="002060"/>
                </a:solidFill>
                <a:latin typeface="Arial" panose="020B0604020202020204" pitchFamily="34" charset="0"/>
                <a:cs typeface="Arial" panose="020B0604020202020204" pitchFamily="34" charset="0"/>
              </a:rPr>
            </a:br>
            <a:r>
              <a:rPr lang="uk-UA" sz="2000" b="1" dirty="0" smtClean="0">
                <a:solidFill>
                  <a:srgbClr val="002060"/>
                </a:solidFill>
                <a:latin typeface="Arial" panose="020B0604020202020204" pitchFamily="34" charset="0"/>
                <a:cs typeface="Arial" panose="020B0604020202020204" pitchFamily="34" charset="0"/>
              </a:rPr>
              <a:t>Викладач </a:t>
            </a:r>
            <a:r>
              <a:rPr lang="uk-UA" sz="2000" b="1" dirty="0">
                <a:solidFill>
                  <a:srgbClr val="002060"/>
                </a:solidFill>
                <a:latin typeface="Arial" panose="020B0604020202020204" pitchFamily="34" charset="0"/>
                <a:cs typeface="Arial" panose="020B0604020202020204" pitchFamily="34" charset="0"/>
              </a:rPr>
              <a:t>– Єременко Олександр Іванович</a:t>
            </a:r>
            <a:endParaRPr lang="ru-RU" sz="2000" b="1" dirty="0" smtClean="0">
              <a:solidFill>
                <a:srgbClr val="002060"/>
              </a:solidFill>
              <a:latin typeface="Arial" panose="020B0604020202020204" pitchFamily="34" charset="0"/>
              <a:cs typeface="Arial" panose="020B0604020202020204" pitchFamily="34" charset="0"/>
            </a:endParaRPr>
          </a:p>
        </p:txBody>
      </p:sp>
      <p:sp>
        <p:nvSpPr>
          <p:cNvPr id="41987" name="Rectangle 3"/>
          <p:cNvSpPr>
            <a:spLocks noGrp="1" noRot="1" noChangeArrowheads="1"/>
          </p:cNvSpPr>
          <p:nvPr>
            <p:ph idx="1"/>
          </p:nvPr>
        </p:nvSpPr>
        <p:spPr>
          <a:xfrm>
            <a:off x="-13447" y="1627496"/>
            <a:ext cx="9130553" cy="1389727"/>
          </a:xfrm>
        </p:spPr>
        <p:txBody>
          <a:bodyPr>
            <a:noAutofit/>
          </a:bodyPr>
          <a:lstStyle/>
          <a:p>
            <a:pPr marL="0" indent="0" algn="ctr">
              <a:lnSpc>
                <a:spcPct val="100000"/>
              </a:lnSpc>
              <a:buClr>
                <a:schemeClr val="accent3"/>
              </a:buClr>
              <a:buNone/>
              <a:defRPr/>
            </a:pPr>
            <a:endParaRPr lang="uk-UA" sz="2400" b="1" dirty="0" smtClean="0">
              <a:solidFill>
                <a:srgbClr val="C00000"/>
              </a:solidFill>
              <a:latin typeface="Arial" panose="020B0604020202020204" pitchFamily="34" charset="0"/>
              <a:cs typeface="Arial" panose="020B0604020202020204" pitchFamily="34" charset="0"/>
            </a:endParaRPr>
          </a:p>
          <a:p>
            <a:pPr marL="0" indent="0" algn="ctr">
              <a:lnSpc>
                <a:spcPct val="100000"/>
              </a:lnSpc>
              <a:buClr>
                <a:schemeClr val="accent3"/>
              </a:buClr>
              <a:buNone/>
              <a:defRPr/>
            </a:pPr>
            <a:r>
              <a:rPr lang="uk-UA" sz="2400" b="1" dirty="0" smtClean="0">
                <a:solidFill>
                  <a:schemeClr val="accent6">
                    <a:lumMod val="75000"/>
                  </a:schemeClr>
                </a:solidFill>
                <a:latin typeface="Arial" panose="020B0604020202020204" pitchFamily="34" charset="0"/>
                <a:cs typeface="Arial" panose="020B0604020202020204" pitchFamily="34" charset="0"/>
              </a:rPr>
              <a:t>Тема </a:t>
            </a:r>
            <a:r>
              <a:rPr lang="uk-UA" sz="2400" b="1" dirty="0" smtClean="0">
                <a:solidFill>
                  <a:schemeClr val="accent6">
                    <a:lumMod val="75000"/>
                  </a:schemeClr>
                </a:solidFill>
                <a:latin typeface="Arial" panose="020B0604020202020204" pitchFamily="34" charset="0"/>
                <a:cs typeface="Arial" panose="020B0604020202020204" pitchFamily="34" charset="0"/>
              </a:rPr>
              <a:t>2.2 (лекція 15). </a:t>
            </a:r>
            <a:endParaRPr lang="uk-UA" sz="2400" b="1" dirty="0" smtClean="0">
              <a:solidFill>
                <a:schemeClr val="accent6">
                  <a:lumMod val="75000"/>
                </a:schemeClr>
              </a:solidFill>
              <a:latin typeface="Arial" panose="020B0604020202020204" pitchFamily="34" charset="0"/>
              <a:cs typeface="Arial" panose="020B0604020202020204" pitchFamily="34" charset="0"/>
            </a:endParaRPr>
          </a:p>
          <a:p>
            <a:pPr marL="0" indent="0" algn="ctr">
              <a:lnSpc>
                <a:spcPct val="100000"/>
              </a:lnSpc>
              <a:buClr>
                <a:schemeClr val="accent3"/>
              </a:buClr>
              <a:buNone/>
              <a:defRPr/>
            </a:pPr>
            <a:r>
              <a:rPr lang="uk-UA" sz="2400" b="1" dirty="0" smtClean="0">
                <a:solidFill>
                  <a:srgbClr val="C00000"/>
                </a:solidFill>
                <a:latin typeface="Arial" panose="020B0604020202020204" pitchFamily="34" charset="0"/>
                <a:cs typeface="Arial" panose="020B0604020202020204" pitchFamily="34" charset="0"/>
              </a:rPr>
              <a:t>Перспективи розвитку інформаційних  систем </a:t>
            </a:r>
          </a:p>
        </p:txBody>
      </p:sp>
      <p:sp>
        <p:nvSpPr>
          <p:cNvPr id="2" name="Rectangle 1"/>
          <p:cNvSpPr>
            <a:spLocks noChangeArrowheads="1"/>
          </p:cNvSpPr>
          <p:nvPr/>
        </p:nvSpPr>
        <p:spPr bwMode="auto">
          <a:xfrm>
            <a:off x="-30306" y="2740224"/>
            <a:ext cx="9144000"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150000"/>
              </a:lnSpc>
              <a:spcBef>
                <a:spcPct val="0"/>
              </a:spcBef>
              <a:spcAft>
                <a:spcPct val="0"/>
              </a:spcAft>
              <a:buClrTx/>
              <a:buSzTx/>
              <a:buFontTx/>
              <a:buNone/>
              <a:tabLst/>
            </a:pPr>
            <a:endParaRPr kumimoji="0" lang="uk-UA" altLang="ru-RU"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0850" algn="ctr" defTabSz="914400" rtl="0" eaLnBrk="0" fontAlgn="base" latinLnBrk="0" hangingPunct="0">
              <a:lnSpc>
                <a:spcPct val="150000"/>
              </a:lnSpc>
              <a:spcBef>
                <a:spcPct val="0"/>
              </a:spcBef>
              <a:spcAft>
                <a:spcPct val="0"/>
              </a:spcAft>
              <a:buClrTx/>
              <a:buSzTx/>
              <a:buFontTx/>
              <a:buNone/>
              <a:tabLst/>
            </a:pPr>
            <a:r>
              <a:rPr kumimoji="0" lang="uk-UA" altLang="ru-RU"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План лекції</a:t>
            </a:r>
          </a:p>
          <a:p>
            <a:pPr lvl="0" indent="355600" eaLnBrk="1" hangingPunct="1">
              <a:lnSpc>
                <a:spcPct val="150000"/>
              </a:lnSpc>
              <a:spcAft>
                <a:spcPts val="0"/>
              </a:spcAft>
            </a:pPr>
            <a:r>
              <a:rPr lang="uk-UA" sz="2000" b="1" dirty="0" smtClean="0">
                <a:cs typeface="Arial" panose="020B0604020202020204" pitchFamily="34" charset="0"/>
              </a:rPr>
              <a:t>1. </a:t>
            </a:r>
            <a:r>
              <a:rPr kumimoji="0" lang="uk-UA" altLang="en-US" sz="2200" b="1" dirty="0">
                <a:ea typeface="+mj-ea"/>
                <a:cs typeface="Arial" panose="020B0604020202020204" pitchFamily="34" charset="0"/>
              </a:rPr>
              <a:t> Визначення </a:t>
            </a:r>
            <a:r>
              <a:rPr kumimoji="0" lang="uk-UA" altLang="en-US" sz="2200" b="1" dirty="0" smtClean="0">
                <a:ea typeface="+mj-ea"/>
                <a:cs typeface="Arial" panose="020B0604020202020204" pitchFamily="34" charset="0"/>
              </a:rPr>
              <a:t>інформаційних  систем </a:t>
            </a:r>
            <a:r>
              <a:rPr lang="uk-UA" sz="2000" b="1" dirty="0" smtClean="0">
                <a:cs typeface="Arial" panose="020B0604020202020204" pitchFamily="34" charset="0"/>
              </a:rPr>
              <a:t>………………….……….</a:t>
            </a:r>
            <a:r>
              <a:rPr lang="en-US" sz="2000" b="1" dirty="0" smtClean="0">
                <a:cs typeface="Arial" panose="020B0604020202020204" pitchFamily="34" charset="0"/>
              </a:rPr>
              <a:t>2</a:t>
            </a:r>
            <a:endParaRPr kumimoji="0" lang="uk-UA" altLang="ru-RU" sz="2000" b="0" i="0" u="none" strike="noStrike" cap="none" normalizeH="0" baseline="0" dirty="0" smtClean="0">
              <a:ln>
                <a:noFill/>
              </a:ln>
              <a:effectLst/>
            </a:endParaRPr>
          </a:p>
          <a:p>
            <a:pPr lvl="0" indent="355600" eaLnBrk="1" hangingPunct="1">
              <a:lnSpc>
                <a:spcPct val="150000"/>
              </a:lnSpc>
              <a:spcAft>
                <a:spcPts val="0"/>
              </a:spcAft>
            </a:pPr>
            <a:r>
              <a:rPr lang="uk-UA" sz="2000" b="1" dirty="0">
                <a:cs typeface="Arial" panose="020B0604020202020204" pitchFamily="34" charset="0"/>
              </a:rPr>
              <a:t>2. </a:t>
            </a:r>
            <a:r>
              <a:rPr lang="uk-UA" sz="2000" b="1" dirty="0" smtClean="0">
                <a:cs typeface="Arial" panose="020B0604020202020204" pitchFamily="34" charset="0"/>
              </a:rPr>
              <a:t>Структура нервової системи як модель штучного інтелекту </a:t>
            </a:r>
            <a:r>
              <a:rPr lang="ru-RU" sz="2000" b="1" dirty="0" smtClean="0">
                <a:cs typeface="Arial" panose="020B0604020202020204" pitchFamily="34" charset="0"/>
              </a:rPr>
              <a:t>..10</a:t>
            </a:r>
            <a:endParaRPr lang="uk-UA" sz="2000" b="1" dirty="0" smtClean="0">
              <a:cs typeface="Arial" panose="020B0604020202020204" pitchFamily="34" charset="0"/>
            </a:endParaRPr>
          </a:p>
          <a:p>
            <a:pPr lvl="0" indent="355600" eaLnBrk="1" hangingPunct="1">
              <a:lnSpc>
                <a:spcPct val="150000"/>
              </a:lnSpc>
              <a:spcAft>
                <a:spcPts val="0"/>
              </a:spcAft>
            </a:pPr>
            <a:r>
              <a:rPr lang="uk-UA" sz="2000" b="1" dirty="0" smtClean="0">
                <a:cs typeface="Arial" panose="020B0604020202020204" pitchFamily="34" charset="0"/>
              </a:rPr>
              <a:t>3</a:t>
            </a:r>
            <a:r>
              <a:rPr lang="uk-UA" sz="2000" b="1" dirty="0">
                <a:cs typeface="Arial" panose="020B0604020202020204" pitchFamily="34" charset="0"/>
              </a:rPr>
              <a:t>. </a:t>
            </a:r>
            <a:r>
              <a:rPr lang="uk-UA" sz="2000" b="1" dirty="0" smtClean="0">
                <a:cs typeface="Arial" panose="020B0604020202020204" pitchFamily="34" charset="0"/>
              </a:rPr>
              <a:t>Класифікація </a:t>
            </a:r>
            <a:r>
              <a:rPr lang="uk-UA" sz="2000" b="1" dirty="0">
                <a:cs typeface="Arial" panose="020B0604020202020204" pitchFamily="34" charset="0"/>
              </a:rPr>
              <a:t>інформаційних  систем </a:t>
            </a:r>
            <a:r>
              <a:rPr lang="uk-UA" sz="2000" b="1" dirty="0" smtClean="0">
                <a:cs typeface="Arial" panose="020B0604020202020204" pitchFamily="34" charset="0"/>
              </a:rPr>
              <a:t>…………………………….. 18</a:t>
            </a:r>
            <a:endParaRPr lang="uk-UA" sz="2000" b="1" dirty="0">
              <a:cs typeface="Arial" panose="020B0604020202020204" pitchFamily="34" charset="0"/>
            </a:endParaRPr>
          </a:p>
          <a:p>
            <a:pPr lvl="0" indent="355600" eaLnBrk="1" hangingPunct="1">
              <a:lnSpc>
                <a:spcPct val="150000"/>
              </a:lnSpc>
              <a:spcAft>
                <a:spcPts val="0"/>
              </a:spcAft>
            </a:pPr>
            <a:endParaRPr lang="uk-UA" sz="2000" b="1" dirty="0" smtClean="0">
              <a:cs typeface="Arial" panose="020B0604020202020204" pitchFamily="34" charset="0"/>
            </a:endParaRPr>
          </a:p>
          <a:p>
            <a:pPr lvl="0" indent="355600" eaLnBrk="1" hangingPunct="1">
              <a:lnSpc>
                <a:spcPct val="150000"/>
              </a:lnSpc>
              <a:spcAft>
                <a:spcPts val="0"/>
              </a:spcAft>
            </a:pPr>
            <a:endParaRPr lang="uk-UA" sz="2000" b="1" dirty="0" smtClean="0">
              <a:cs typeface="Arial" panose="020B0604020202020204" pitchFamily="34" charset="0"/>
            </a:endParaRPr>
          </a:p>
          <a:p>
            <a:pPr lvl="0" indent="355600" algn="ctr" eaLnBrk="1" hangingPunct="1">
              <a:lnSpc>
                <a:spcPct val="150000"/>
              </a:lnSpc>
              <a:spcAft>
                <a:spcPts val="0"/>
              </a:spcAft>
            </a:pPr>
            <a:r>
              <a:rPr lang="uk-UA" sz="2000" b="1" dirty="0" smtClean="0">
                <a:cs typeface="Arial" panose="020B0604020202020204" pitchFamily="34" charset="0"/>
              </a:rPr>
              <a:t>2023</a:t>
            </a:r>
            <a:endParaRPr lang="uk-UA" sz="2600" b="1" dirty="0">
              <a:solidFill>
                <a:srgbClr val="7030A0"/>
              </a:solidFill>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fontScale="90000"/>
          </a:bodyPr>
          <a:lstStyle/>
          <a:p>
            <a:pPr algn="ctr"/>
            <a:r>
              <a:rPr lang="uk-UA" altLang="en-US" sz="2400" b="1" dirty="0" smtClean="0">
                <a:solidFill>
                  <a:schemeClr val="accent6">
                    <a:lumMod val="75000"/>
                  </a:schemeClr>
                </a:solidFill>
                <a:latin typeface="Arial" panose="020B0604020202020204" pitchFamily="34" charset="0"/>
                <a:cs typeface="Arial" panose="020B0604020202020204" pitchFamily="34" charset="0"/>
              </a:rPr>
              <a:t>2. Структура нервової системи як модель штучного інтелекту </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0" y="658948"/>
            <a:ext cx="9075320" cy="6248401"/>
          </a:xfrm>
        </p:spPr>
        <p:txBody>
          <a:bodyPr>
            <a:normAutofit/>
          </a:bodyPr>
          <a:lstStyle/>
          <a:p>
            <a:pPr marL="0" indent="363538">
              <a:lnSpc>
                <a:spcPct val="120000"/>
              </a:lnSpc>
              <a:buNone/>
            </a:pPr>
            <a:r>
              <a:rPr lang="uk-UA" altLang="en-US" sz="2400" b="1" dirty="0">
                <a:latin typeface="Arial" panose="020B0604020202020204" pitchFamily="34" charset="0"/>
                <a:cs typeface="Arial" panose="020B0604020202020204" pitchFamily="34" charset="0"/>
              </a:rPr>
              <a:t>Аналізатори (органи чуття) </a:t>
            </a:r>
            <a:r>
              <a:rPr lang="uk-UA" altLang="en-US" sz="2400" dirty="0">
                <a:latin typeface="Arial" panose="020B0604020202020204" pitchFamily="34" charset="0"/>
                <a:cs typeface="Arial" panose="020B0604020202020204" pitchFamily="34" charset="0"/>
              </a:rPr>
              <a:t>– сукупність взаємодіючих утворень периферичної і центральної нервової системи, які здійснюють сприймання та аналіз інформації про явища в навколишньому середовищі та в середині організму людини.</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Розрізняють </a:t>
            </a:r>
            <a:r>
              <a:rPr lang="uk-UA" altLang="en-US" sz="2400" b="1" dirty="0">
                <a:latin typeface="Arial" panose="020B0604020202020204" pitchFamily="34" charset="0"/>
                <a:cs typeface="Arial" panose="020B0604020202020204" pitchFamily="34" charset="0"/>
              </a:rPr>
              <a:t>вісім </a:t>
            </a:r>
            <a:r>
              <a:rPr lang="uk-UA" altLang="en-US" sz="2400" b="1" dirty="0" smtClean="0">
                <a:latin typeface="Arial" panose="020B0604020202020204" pitchFamily="34" charset="0"/>
                <a:cs typeface="Arial" panose="020B0604020202020204" pitchFamily="34" charset="0"/>
              </a:rPr>
              <a:t>аналізаторів</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256548" y="3581400"/>
            <a:ext cx="8630903" cy="3276600"/>
          </a:xfrm>
          <a:prstGeom prst="rect">
            <a:avLst/>
          </a:prstGeom>
        </p:spPr>
      </p:pic>
    </p:spTree>
    <p:extLst>
      <p:ext uri="{BB962C8B-B14F-4D97-AF65-F5344CB8AC3E}">
        <p14:creationId xmlns:p14="http://schemas.microsoft.com/office/powerpoint/2010/main" val="422599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700612" y="0"/>
            <a:ext cx="6172200" cy="1946189"/>
          </a:xfrm>
          <a:prstGeom prst="rect">
            <a:avLst/>
          </a:prstGeom>
        </p:spPr>
      </p:pic>
      <p:pic>
        <p:nvPicPr>
          <p:cNvPr id="2" name="Рисунок 1"/>
          <p:cNvPicPr>
            <a:picLocks noChangeAspect="1"/>
          </p:cNvPicPr>
          <p:nvPr/>
        </p:nvPicPr>
        <p:blipFill>
          <a:blip r:embed="rId3"/>
          <a:stretch>
            <a:fillRect/>
          </a:stretch>
        </p:blipFill>
        <p:spPr>
          <a:xfrm>
            <a:off x="1905000" y="1995252"/>
            <a:ext cx="5458625" cy="4862750"/>
          </a:xfrm>
          <a:prstGeom prst="rect">
            <a:avLst/>
          </a:prstGeom>
        </p:spPr>
      </p:pic>
    </p:spTree>
    <p:extLst>
      <p:ext uri="{BB962C8B-B14F-4D97-AF65-F5344CB8AC3E}">
        <p14:creationId xmlns:p14="http://schemas.microsoft.com/office/powerpoint/2010/main" val="2054983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461665"/>
          </a:xfrm>
          <a:prstGeom prst="rect">
            <a:avLst/>
          </a:prstGeom>
        </p:spPr>
        <p:txBody>
          <a:bodyPr wrap="square">
            <a:spAutoFit/>
          </a:bodyPr>
          <a:lstStyle/>
          <a:p>
            <a:pPr marL="0" marR="0" lvl="0" indent="536575" algn="just" defTabSz="914400" rtl="0" eaLnBrk="1" fontAlgn="base" latinLnBrk="0" hangingPunct="1">
              <a:lnSpc>
                <a:spcPct val="100000"/>
              </a:lnSpc>
              <a:spcBef>
                <a:spcPct val="0"/>
              </a:spcBef>
              <a:spcAft>
                <a:spcPct val="0"/>
              </a:spcAft>
              <a:buClrTx/>
              <a:buSzTx/>
              <a:buFontTx/>
              <a:buNone/>
              <a:tabLst/>
              <a:defRPr/>
            </a:pPr>
            <a:endPar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4" name="Прямоугольник 13"/>
          <p:cNvSpPr/>
          <p:nvPr/>
        </p:nvSpPr>
        <p:spPr>
          <a:xfrm>
            <a:off x="0" y="230832"/>
            <a:ext cx="9144000" cy="46166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srgbClr val="ED7D31">
                    <a:lumMod val="50000"/>
                  </a:srgbClr>
                </a:solidFill>
                <a:effectLst/>
                <a:uLnTx/>
                <a:uFillTx/>
                <a:latin typeface="Arial" panose="020B0604020202020204" pitchFamily="34" charset="0"/>
                <a:ea typeface="+mn-ea"/>
                <a:cs typeface="Arial" panose="020B0604020202020204" pitchFamily="34" charset="0"/>
              </a:rPr>
              <a:t>Узагальнена характеристика вольової людини</a:t>
            </a:r>
            <a:endParaRPr kumimoji="1" lang="ru-RU" sz="2400" b="0" i="0" u="none" strike="noStrike" kern="1200" cap="none" spc="0" normalizeH="0" baseline="0" noProof="0" dirty="0">
              <a:ln>
                <a:noFill/>
              </a:ln>
              <a:solidFill>
                <a:srgbClr val="ED7D31">
                  <a:lumMod val="50000"/>
                </a:srgbClr>
              </a:solidFill>
              <a:effectLst/>
              <a:uLnTx/>
              <a:uFillTx/>
              <a:latin typeface="Times New Roman"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59" y="1752600"/>
            <a:ext cx="9028853" cy="3276600"/>
          </a:xfrm>
          <a:prstGeom prst="rect">
            <a:avLst/>
          </a:prstGeom>
        </p:spPr>
      </p:pic>
    </p:spTree>
    <p:extLst>
      <p:ext uri="{BB962C8B-B14F-4D97-AF65-F5344CB8AC3E}">
        <p14:creationId xmlns:p14="http://schemas.microsoft.com/office/powerpoint/2010/main" val="35028951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4154984"/>
          </a:xfrm>
          <a:prstGeom prst="rect">
            <a:avLst/>
          </a:prstGeom>
        </p:spPr>
        <p:txBody>
          <a:bodyPr wrap="square">
            <a:spAutoFit/>
          </a:bodyPr>
          <a:lstStyle/>
          <a:p>
            <a:pPr marL="0" marR="0" lvl="0" indent="536575"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Зоровий аналізатор</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У житті людини зір відіграє головну роль.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Більше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інформації про зовнішній світ ми одержуємо через зоровий аналізатор. </a:t>
            </a: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536575"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Відчуття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світла виникає у результаті впливу електромагнітних хвиль довжиною 380-780 нанометрів (нм) на рецепторні структури зорового аналізатора, тобто першим етапом у формуванні світловідчуття є трансформація енергії подразника у процес нервового збудження. Це відбувається у сітчастій оболонці ока. Характерною рисою зорового аналізатора є відчуття світла, тобто спектрального складу світлового (сонячного) випромінювання.</a:t>
            </a:r>
            <a:endPar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aphicFrame>
        <p:nvGraphicFramePr>
          <p:cNvPr id="12" name="Таблица 11"/>
          <p:cNvGraphicFramePr>
            <a:graphicFrameLocks noGrp="1"/>
          </p:cNvGraphicFramePr>
          <p:nvPr>
            <p:extLst/>
          </p:nvPr>
        </p:nvGraphicFramePr>
        <p:xfrm>
          <a:off x="1905000" y="4187912"/>
          <a:ext cx="6629400" cy="2703015"/>
        </p:xfrm>
        <a:graphic>
          <a:graphicData uri="http://schemas.openxmlformats.org/drawingml/2006/table">
            <a:tbl>
              <a:tblPr firstRow="1" firstCol="1" bandRow="1">
                <a:tableStyleId>{5C22544A-7EE6-4342-B048-85BDC9FD1C3A}</a:tableStyleId>
              </a:tblPr>
              <a:tblGrid>
                <a:gridCol w="3314700">
                  <a:extLst>
                    <a:ext uri="{9D8B030D-6E8A-4147-A177-3AD203B41FA5}">
                      <a16:colId xmlns:a16="http://schemas.microsoft.com/office/drawing/2014/main" val="187520536"/>
                    </a:ext>
                  </a:extLst>
                </a:gridCol>
                <a:gridCol w="3314700">
                  <a:extLst>
                    <a:ext uri="{9D8B030D-6E8A-4147-A177-3AD203B41FA5}">
                      <a16:colId xmlns:a16="http://schemas.microsoft.com/office/drawing/2014/main" val="3491739857"/>
                    </a:ext>
                  </a:extLst>
                </a:gridCol>
              </a:tblGrid>
              <a:tr h="386145">
                <a:tc>
                  <a:txBody>
                    <a:bodyPr/>
                    <a:lstStyle/>
                    <a:p>
                      <a:pPr>
                        <a:lnSpc>
                          <a:spcPct val="107000"/>
                        </a:lnSpc>
                        <a:spcAft>
                          <a:spcPts val="0"/>
                        </a:spcAft>
                      </a:pPr>
                      <a:r>
                        <a:rPr lang="uk-UA" sz="2000" dirty="0">
                          <a:effectLst/>
                        </a:rPr>
                        <a:t>Довжина хвилі, нм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2000">
                          <a:effectLst/>
                        </a:rPr>
                        <a:t>Відчуття кольору</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991503061"/>
                  </a:ext>
                </a:extLst>
              </a:tr>
              <a:tr h="386145">
                <a:tc>
                  <a:txBody>
                    <a:bodyPr/>
                    <a:lstStyle/>
                    <a:p>
                      <a:pPr>
                        <a:lnSpc>
                          <a:spcPct val="107000"/>
                        </a:lnSpc>
                        <a:spcAft>
                          <a:spcPts val="0"/>
                        </a:spcAft>
                      </a:pPr>
                      <a:r>
                        <a:rPr lang="uk-UA" sz="2000" dirty="0">
                          <a:effectLst/>
                        </a:rPr>
                        <a:t>380-450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2000">
                          <a:effectLst/>
                        </a:rPr>
                        <a:t>Фіолетовий</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73799440"/>
                  </a:ext>
                </a:extLst>
              </a:tr>
              <a:tr h="386145">
                <a:tc>
                  <a:txBody>
                    <a:bodyPr/>
                    <a:lstStyle/>
                    <a:p>
                      <a:pPr>
                        <a:lnSpc>
                          <a:spcPct val="107000"/>
                        </a:lnSpc>
                        <a:spcAft>
                          <a:spcPts val="0"/>
                        </a:spcAft>
                      </a:pPr>
                      <a:r>
                        <a:rPr lang="uk-UA" sz="2000" dirty="0">
                          <a:effectLst/>
                        </a:rPr>
                        <a:t>480</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2000">
                          <a:effectLst/>
                        </a:rPr>
                        <a:t>Синій</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945131245"/>
                  </a:ext>
                </a:extLst>
              </a:tr>
              <a:tr h="386145">
                <a:tc>
                  <a:txBody>
                    <a:bodyPr/>
                    <a:lstStyle/>
                    <a:p>
                      <a:pPr>
                        <a:lnSpc>
                          <a:spcPct val="107000"/>
                        </a:lnSpc>
                        <a:spcAft>
                          <a:spcPts val="0"/>
                        </a:spcAft>
                      </a:pPr>
                      <a:r>
                        <a:rPr lang="uk-UA" sz="2000" dirty="0">
                          <a:effectLst/>
                        </a:rPr>
                        <a:t>521</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2000" dirty="0">
                          <a:effectLst/>
                        </a:rPr>
                        <a:t>Зелений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27967795"/>
                  </a:ext>
                </a:extLst>
              </a:tr>
              <a:tr h="386145">
                <a:tc>
                  <a:txBody>
                    <a:bodyPr/>
                    <a:lstStyle/>
                    <a:p>
                      <a:pPr>
                        <a:lnSpc>
                          <a:spcPct val="107000"/>
                        </a:lnSpc>
                        <a:spcAft>
                          <a:spcPts val="0"/>
                        </a:spcAft>
                      </a:pPr>
                      <a:r>
                        <a:rPr lang="uk-UA" sz="2000">
                          <a:effectLst/>
                        </a:rPr>
                        <a:t>573</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2000" dirty="0">
                          <a:effectLst/>
                        </a:rPr>
                        <a:t>Жовтий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11769537"/>
                  </a:ext>
                </a:extLst>
              </a:tr>
              <a:tr h="386145">
                <a:tc>
                  <a:txBody>
                    <a:bodyPr/>
                    <a:lstStyle/>
                    <a:p>
                      <a:pPr>
                        <a:lnSpc>
                          <a:spcPct val="107000"/>
                        </a:lnSpc>
                        <a:spcAft>
                          <a:spcPts val="0"/>
                        </a:spcAft>
                      </a:pPr>
                      <a:r>
                        <a:rPr lang="uk-UA" sz="2000">
                          <a:effectLst/>
                        </a:rPr>
                        <a:t>600-650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2000" dirty="0">
                          <a:effectLst/>
                        </a:rPr>
                        <a:t>Жовтогарячий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449005279"/>
                  </a:ext>
                </a:extLst>
              </a:tr>
              <a:tr h="386145">
                <a:tc>
                  <a:txBody>
                    <a:bodyPr/>
                    <a:lstStyle/>
                    <a:p>
                      <a:pPr>
                        <a:lnSpc>
                          <a:spcPct val="107000"/>
                        </a:lnSpc>
                        <a:spcAft>
                          <a:spcPts val="0"/>
                        </a:spcAft>
                      </a:pPr>
                      <a:r>
                        <a:rPr lang="uk-UA" sz="2000">
                          <a:effectLst/>
                        </a:rPr>
                        <a:t>650-780</a:t>
                      </a:r>
                      <a:endParaRPr lang="ru-RU" sz="20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0"/>
                        </a:spcAft>
                      </a:pPr>
                      <a:r>
                        <a:rPr lang="uk-UA" sz="2000" dirty="0">
                          <a:effectLst/>
                        </a:rPr>
                        <a:t>Червоний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857691116"/>
                  </a:ext>
                </a:extLst>
              </a:tr>
            </a:tbl>
          </a:graphicData>
        </a:graphic>
      </p:graphicFrame>
    </p:spTree>
    <p:extLst>
      <p:ext uri="{BB962C8B-B14F-4D97-AF65-F5344CB8AC3E}">
        <p14:creationId xmlns:p14="http://schemas.microsoft.com/office/powerpoint/2010/main" val="1940663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6740307"/>
          </a:xfrm>
          <a:prstGeom prst="rect">
            <a:avLst/>
          </a:prstGeom>
        </p:spPr>
        <p:txBody>
          <a:bodyPr wrap="square">
            <a:spAutoFit/>
          </a:bodyPr>
          <a:lstStyle/>
          <a:p>
            <a:pPr marL="0" marR="0" lvl="0" indent="536575"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Людина розрізняє приблизно </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150 відтінків кольорів</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У техніці, відповідно до Держстандарту 12.04.026-76, встановлено </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чотири сигнальних кольори</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червоний, жовтий, зелений і синій. </a:t>
            </a:r>
          </a:p>
          <a:p>
            <a:pPr marL="0" marR="0" lvl="0" indent="536575"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Слуховий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аналізатор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являє собою спеціальну систему для сприйняття звукових коливань, формування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відчуття слуху і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впізнавання звукових образів. Допоміжний апарат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периферичної частини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аналізатора — вухо</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536575" algn="just"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536575"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Аналізатор </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внутрішніх органів</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або вісцеральний аналізатор</a:t>
            </a:r>
          </a:p>
          <a:p>
            <a:pPr marL="0" marR="0" lvl="0" indent="536575"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Внутрішнє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середовище (кров, лімфа, тканинна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рідина</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незважаючи на всі зміни зовнішнього середовища, зберігає відносну сталість.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Цю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властивість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названо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гомеостазом.</a:t>
            </a:r>
          </a:p>
          <a:p>
            <a:pPr marL="0" marR="0" lvl="0" indent="536575"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Гомеостаз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стан внутрішньої динамічної рівноваги природної системи, що підтримується регулярним поновленням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її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структур, матеріально-енергетичного складу і постійною функціональною саморегуляцією у всіх її ланках</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0242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487506"/>
          </a:xfrm>
          <a:prstGeom prst="rect">
            <a:avLst/>
          </a:prstGeom>
        </p:spPr>
        <p:txBody>
          <a:bodyPr wrap="square">
            <a:spAutoFit/>
          </a:bodyPr>
          <a:lstStyle/>
          <a:p>
            <a:pPr marL="457200" marR="0" lvl="0" indent="0" algn="ctr" defTabSz="914400" rtl="0" eaLnBrk="1" fontAlgn="base" latinLnBrk="0" hangingPunct="1">
              <a:lnSpc>
                <a:spcPct val="107000"/>
              </a:lnSpc>
              <a:spcBef>
                <a:spcPts val="3000"/>
              </a:spcBef>
              <a:spcAft>
                <a:spcPts val="800"/>
              </a:spcAft>
              <a:buClrTx/>
              <a:buSzTx/>
              <a:buFontTx/>
              <a:buNone/>
              <a:tabLst/>
              <a:defRPr/>
            </a:pPr>
            <a:r>
              <a:rPr kumimoji="1" lang="uk-UA" sz="2400" b="1" i="0" u="none" strike="noStrike" kern="18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Психологічні </a:t>
            </a:r>
            <a:r>
              <a:rPr kumimoji="1" lang="uk-UA" sz="2400" b="1" i="0" u="none" strike="noStrike" kern="18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особливості </a:t>
            </a:r>
            <a:r>
              <a:rPr kumimoji="1" lang="uk-UA" sz="2400" b="1" i="0" u="none" strike="noStrike" kern="18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людини</a:t>
            </a:r>
            <a:endParaRPr kumimoji="1" lang="ru-RU"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Прямоугольник 3"/>
          <p:cNvSpPr/>
          <p:nvPr/>
        </p:nvSpPr>
        <p:spPr>
          <a:xfrm>
            <a:off x="0" y="487025"/>
            <a:ext cx="9144000" cy="6001643"/>
          </a:xfrm>
          <a:prstGeom prst="rect">
            <a:avLst/>
          </a:prstGeom>
        </p:spPr>
        <p:txBody>
          <a:bodyPr wrap="square">
            <a:spAutoFit/>
          </a:bodyPr>
          <a:lstStyle/>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Людина має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дві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найхарактерніші складові: </a:t>
            </a: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49263" marR="0" lvl="0" indent="20638" algn="just" defTabSz="914400" rtl="0" eaLnBrk="1" fontAlgn="base" latinLnBrk="0" hangingPunct="1">
              <a:lnSpc>
                <a:spcPct val="100000"/>
              </a:lnSpc>
              <a:spcBef>
                <a:spcPct val="0"/>
              </a:spcBef>
              <a:spcAft>
                <a:spcPct val="0"/>
              </a:spcAft>
              <a:buClrTx/>
              <a:buSzTx/>
              <a:buFontTx/>
              <a:buChar char="-"/>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організм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фізіологія);</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449263" marR="0" lvl="0" indent="20638" algn="just" defTabSz="914400" rtl="0" eaLnBrk="1" fontAlgn="base" latinLnBrk="0" hangingPunct="1">
              <a:lnSpc>
                <a:spcPct val="100000"/>
              </a:lnSpc>
              <a:spcBef>
                <a:spcPct val="0"/>
              </a:spcBef>
              <a:spcAft>
                <a:spcPct val="0"/>
              </a:spcAft>
              <a:buClrTx/>
              <a:buSzTx/>
              <a:buFontTx/>
              <a:buChar char="-"/>
              <a:tabLst/>
              <a:defRPr/>
            </a:pP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психіку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властивість нервової системи</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Tx/>
              <a:buChar char="-"/>
              <a:tabLst/>
              <a:defRPr/>
            </a:pPr>
            <a:endPar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Головний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мозок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людини— найдосконаліший орган живої природи. Він містить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20 млрд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клітин і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300 млрд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міжклітинних з'єднань. Головний мозок керує діяльністю всього організму людини, це центр нервової системи мислення, волі і почуттів. Середня його вага — 1360 г</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449263" algn="just" defTabSz="914400" rtl="0" eaLnBrk="1" fontAlgn="base" latinLnBrk="0" hangingPunct="1">
              <a:lnSpc>
                <a:spcPct val="100000"/>
              </a:lnSpc>
              <a:spcBef>
                <a:spcPct val="0"/>
              </a:spcBef>
              <a:spcAft>
                <a:spcPct val="0"/>
              </a:spcAft>
              <a:buClrTx/>
              <a:buSzTx/>
              <a:buFontTx/>
              <a:buNone/>
              <a:tabLst/>
              <a:defRPr/>
            </a:pPr>
            <a:endPar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Функція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лівої півкулі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оперування вербально-знаковою інформацією, читання,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рахунок. </a:t>
            </a: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Функція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правої півкулі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це оперування образами, орієнтування у просторі, розрізняння музичних тонів, розпізнавання складних предметів, продукування сновидінь</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1" lang="ru-RU" sz="2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63724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47800" y="3352800"/>
            <a:ext cx="6497814" cy="35052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556" y="25400"/>
            <a:ext cx="4238788" cy="3175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6285"/>
            <a:ext cx="4224257" cy="3164115"/>
          </a:xfrm>
          <a:prstGeom prst="rect">
            <a:avLst/>
          </a:prstGeom>
        </p:spPr>
      </p:pic>
    </p:spTree>
    <p:extLst>
      <p:ext uri="{BB962C8B-B14F-4D97-AF65-F5344CB8AC3E}">
        <p14:creationId xmlns:p14="http://schemas.microsoft.com/office/powerpoint/2010/main" val="3135634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629" y="0"/>
            <a:ext cx="9144000" cy="6001643"/>
          </a:xfrm>
          <a:prstGeom prst="rect">
            <a:avLst/>
          </a:prstGeom>
        </p:spPr>
        <p:txBody>
          <a:bodyPr wrap="square">
            <a:spAutoFit/>
          </a:bodyPr>
          <a:lstStyle/>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Поведінка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людини дає певне уявлення про інформацію, яку вона отримала із зовнішнього світу або від свого організму за допомогою органів чуття.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Зв'язок між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відчуттям і поведінкою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встановлюється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певних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ділянках кори головного мозку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і відбувається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адекватна дія організму —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рефлекс</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1" lang="uk-UA"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Рефлекси —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безумовні і умовні.</a:t>
            </a: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Безумовні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рефлекси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це стереотипи поведінки, набуті людиною у постійних умовах зовнішнього середовища, які формувалися в процесі всієї попередньої історії розвитку і передаються у спадковість.</a:t>
            </a:r>
          </a:p>
          <a:p>
            <a:pPr marL="0" marR="0" lvl="0" indent="449263" algn="just" defTabSz="914400" rtl="0" eaLnBrk="1" fontAlgn="base" latinLnBrk="0" hangingPunct="1">
              <a:lnSpc>
                <a:spcPct val="100000"/>
              </a:lnSpc>
              <a:spcBef>
                <a:spcPct val="0"/>
              </a:spcBef>
              <a:spcAft>
                <a:spcPct val="0"/>
              </a:spcAft>
              <a:buClrTx/>
              <a:buSzTx/>
              <a:buFontTx/>
              <a:buNone/>
              <a:tabLst/>
              <a:defRPr/>
            </a:pPr>
            <a:r>
              <a:rPr kumimoji="1" lang="uk-UA" sz="2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Умовні </a:t>
            </a:r>
            <a:r>
              <a:rPr kumimoji="1" lang="uk-U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рефлекси </a:t>
            </a:r>
            <a:r>
              <a:rPr kumimoji="1" lang="uk-U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це поведінка, яку набувають у результаті навчання або у разі дій, які часто повторюються, особливо якщо послідовність їх виконання довго залишається незмінною. Це дозволяє виконувати ці дії в напівавтоматичному режимі. Такі дії називають динамічним стереотипом.</a:t>
            </a:r>
          </a:p>
        </p:txBody>
      </p:sp>
    </p:spTree>
    <p:extLst>
      <p:ext uri="{BB962C8B-B14F-4D97-AF65-F5344CB8AC3E}">
        <p14:creationId xmlns:p14="http://schemas.microsoft.com/office/powerpoint/2010/main" val="3689654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Autofit/>
          </a:bodyPr>
          <a:lstStyle/>
          <a:p>
            <a:pPr algn="ctr"/>
            <a:r>
              <a:rPr lang="uk-UA" altLang="en-US" sz="2400" b="1" dirty="0" smtClean="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p>
        </p:txBody>
      </p:sp>
      <p:sp>
        <p:nvSpPr>
          <p:cNvPr id="7" name="Rectangle 3"/>
          <p:cNvSpPr>
            <a:spLocks noGrp="1" noChangeArrowheads="1"/>
          </p:cNvSpPr>
          <p:nvPr>
            <p:ph type="body" sz="half" idx="1"/>
          </p:nvPr>
        </p:nvSpPr>
        <p:spPr>
          <a:xfrm>
            <a:off x="114300" y="655320"/>
            <a:ext cx="8915400" cy="6248401"/>
          </a:xfrm>
        </p:spPr>
        <p:txBody>
          <a:bodyPr>
            <a:normAutofit/>
          </a:bodyPr>
          <a:lstStyle/>
          <a:p>
            <a:pPr marL="0" indent="363538">
              <a:lnSpc>
                <a:spcPct val="120000"/>
              </a:lnSpc>
              <a:buNone/>
            </a:pPr>
            <a:r>
              <a:rPr lang="uk-UA" altLang="en-US" sz="2400" b="1" dirty="0">
                <a:latin typeface="Arial" panose="020B0604020202020204" pitchFamily="34" charset="0"/>
                <a:cs typeface="Arial" panose="020B0604020202020204" pitchFamily="34" charset="0"/>
              </a:rPr>
              <a:t>Інформаційні системи </a:t>
            </a:r>
            <a:r>
              <a:rPr lang="uk-UA" altLang="en-US" sz="2400" dirty="0">
                <a:latin typeface="Arial" panose="020B0604020202020204" pitchFamily="34" charset="0"/>
                <a:cs typeface="Arial" panose="020B0604020202020204" pitchFamily="34" charset="0"/>
              </a:rPr>
              <a:t>для розв’язання </a:t>
            </a:r>
            <a:r>
              <a:rPr lang="uk-UA" altLang="en-US" sz="2400" b="1" dirty="0">
                <a:latin typeface="Arial" panose="020B0604020202020204" pitchFamily="34" charset="0"/>
                <a:cs typeface="Arial" panose="020B0604020202020204" pitchFamily="34" charset="0"/>
              </a:rPr>
              <a:t>частково структурованих  завдань</a:t>
            </a:r>
            <a:r>
              <a:rPr lang="uk-UA" altLang="en-US" sz="2400" dirty="0">
                <a:latin typeface="Arial" panose="020B0604020202020204" pitchFamily="34" charset="0"/>
                <a:cs typeface="Arial" panose="020B0604020202020204" pitchFamily="34" charset="0"/>
              </a:rPr>
              <a:t> поділяються на два види:</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 що </a:t>
            </a:r>
            <a:r>
              <a:rPr lang="uk-UA" altLang="en-US" sz="2400" b="1" dirty="0">
                <a:latin typeface="Arial" panose="020B0604020202020204" pitchFamily="34" charset="0"/>
                <a:cs typeface="Arial" panose="020B0604020202020204" pitchFamily="34" charset="0"/>
              </a:rPr>
              <a:t>обробку даних </a:t>
            </a:r>
            <a:r>
              <a:rPr lang="uk-UA" altLang="en-US" sz="2400" dirty="0" smtClean="0">
                <a:latin typeface="Arial" panose="020B0604020202020204" pitchFamily="34" charset="0"/>
                <a:cs typeface="Arial" panose="020B0604020202020204" pitchFamily="34" charset="0"/>
              </a:rPr>
              <a:t>створюють </a:t>
            </a:r>
            <a:r>
              <a:rPr lang="uk-UA" altLang="en-US" sz="2400" b="1" dirty="0">
                <a:latin typeface="Arial" panose="020B0604020202020204" pitchFamily="34" charset="0"/>
                <a:cs typeface="Arial" panose="020B0604020202020204" pitchFamily="34" charset="0"/>
              </a:rPr>
              <a:t>управлінські звіти </a:t>
            </a:r>
            <a:r>
              <a:rPr lang="uk-UA" altLang="en-US" sz="2400" dirty="0">
                <a:latin typeface="Arial" panose="020B0604020202020204" pitchFamily="34" charset="0"/>
                <a:cs typeface="Arial" panose="020B0604020202020204" pitchFamily="34" charset="0"/>
              </a:rPr>
              <a:t>й орієнтовані </a:t>
            </a:r>
            <a:r>
              <a:rPr lang="uk-UA" altLang="en-US" sz="2400" dirty="0" smtClean="0">
                <a:latin typeface="Arial" panose="020B0604020202020204" pitchFamily="34" charset="0"/>
                <a:cs typeface="Arial" panose="020B0604020202020204" pitchFamily="34" charset="0"/>
              </a:rPr>
              <a:t>на (</a:t>
            </a:r>
            <a:r>
              <a:rPr lang="uk-UA" altLang="en-US" sz="2400" dirty="0">
                <a:latin typeface="Arial" panose="020B0604020202020204" pitchFamily="34" charset="0"/>
                <a:cs typeface="Arial" panose="020B0604020202020204" pitchFamily="34" charset="0"/>
              </a:rPr>
              <a:t>пошук, сортування, </a:t>
            </a:r>
            <a:r>
              <a:rPr lang="uk-UA" altLang="en-US" sz="2400" dirty="0" smtClean="0">
                <a:latin typeface="Arial" panose="020B0604020202020204" pitchFamily="34" charset="0"/>
                <a:cs typeface="Arial" panose="020B0604020202020204" pitchFamily="34" charset="0"/>
              </a:rPr>
              <a:t>агрегування</a:t>
            </a:r>
            <a:r>
              <a:rPr lang="uk-UA" altLang="en-US" sz="2400" dirty="0">
                <a:latin typeface="Arial" panose="020B0604020202020204" pitchFamily="34" charset="0"/>
                <a:cs typeface="Arial" panose="020B0604020202020204" pitchFamily="34" charset="0"/>
              </a:rPr>
              <a:t>, </a:t>
            </a:r>
            <a:r>
              <a:rPr lang="uk-UA" altLang="en-US" sz="2400" dirty="0" smtClean="0">
                <a:latin typeface="Arial" panose="020B0604020202020204" pitchFamily="34" charset="0"/>
                <a:cs typeface="Arial" panose="020B0604020202020204" pitchFamily="34" charset="0"/>
              </a:rPr>
              <a:t>фільтрація</a:t>
            </a:r>
            <a:r>
              <a:rPr lang="uk-UA" altLang="en-US" sz="2400" dirty="0">
                <a:latin typeface="Arial" panose="020B0604020202020204" pitchFamily="34" charset="0"/>
                <a:cs typeface="Arial" panose="020B0604020202020204" pitchFamily="34" charset="0"/>
              </a:rPr>
              <a:t>). Використовуючи інформацію, що міститься в цих звітах, </a:t>
            </a:r>
            <a:r>
              <a:rPr lang="uk-UA" altLang="en-US" sz="2400" dirty="0" smtClean="0">
                <a:latin typeface="Arial" panose="020B0604020202020204" pitchFamily="34" charset="0"/>
                <a:cs typeface="Arial" panose="020B0604020202020204" pitchFamily="34" charset="0"/>
              </a:rPr>
              <a:t>керівник </a:t>
            </a:r>
            <a:r>
              <a:rPr lang="uk-UA" altLang="en-US" sz="2400" b="1" dirty="0">
                <a:latin typeface="Arial" panose="020B0604020202020204" pitchFamily="34" charset="0"/>
                <a:cs typeface="Arial" panose="020B0604020202020204" pitchFamily="34" charset="0"/>
              </a:rPr>
              <a:t>приймає певне рішення</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 що </a:t>
            </a:r>
            <a:r>
              <a:rPr lang="uk-UA" altLang="en-US" sz="2400" dirty="0">
                <a:latin typeface="Arial" panose="020B0604020202020204" pitchFamily="34" charset="0"/>
                <a:cs typeface="Arial" panose="020B0604020202020204" pitchFamily="34" charset="0"/>
              </a:rPr>
              <a:t>розробляють </a:t>
            </a:r>
            <a:r>
              <a:rPr lang="uk-UA" altLang="en-US" sz="2400" b="1" dirty="0" smtClean="0">
                <a:latin typeface="Arial" panose="020B0604020202020204" pitchFamily="34" charset="0"/>
                <a:cs typeface="Arial" panose="020B0604020202020204" pitchFamily="34" charset="0"/>
              </a:rPr>
              <a:t>альтернативні </a:t>
            </a:r>
            <a:r>
              <a:rPr lang="uk-UA" altLang="en-US" sz="2400" b="1" dirty="0">
                <a:latin typeface="Arial" panose="020B0604020202020204" pitchFamily="34" charset="0"/>
                <a:cs typeface="Arial" panose="020B0604020202020204" pitchFamily="34" charset="0"/>
              </a:rPr>
              <a:t>рішення</a:t>
            </a:r>
            <a:r>
              <a:rPr lang="uk-UA" altLang="en-US" sz="2400" dirty="0">
                <a:latin typeface="Arial" panose="020B0604020202020204" pitchFamily="34" charset="0"/>
                <a:cs typeface="Arial" panose="020B0604020202020204" pitchFamily="34" charset="0"/>
              </a:rPr>
              <a:t>. </a:t>
            </a:r>
            <a:r>
              <a:rPr lang="uk-UA" altLang="en-US" sz="2400" dirty="0" smtClean="0">
                <a:latin typeface="Arial" panose="020B0604020202020204" pitchFamily="34" charset="0"/>
                <a:cs typeface="Arial" panose="020B0604020202020204" pitchFamily="34" charset="0"/>
              </a:rPr>
              <a:t>Прийняття </a:t>
            </a:r>
            <a:r>
              <a:rPr lang="uk-UA" altLang="en-US" sz="2400" dirty="0">
                <a:latin typeface="Arial" panose="020B0604020202020204" pitchFamily="34" charset="0"/>
                <a:cs typeface="Arial" panose="020B0604020202020204" pitchFamily="34" charset="0"/>
              </a:rPr>
              <a:t>рішення при цьому зводиться </a:t>
            </a:r>
            <a:r>
              <a:rPr lang="uk-UA" altLang="en-US" sz="2400" b="1" dirty="0">
                <a:latin typeface="Arial" panose="020B0604020202020204" pitchFamily="34" charset="0"/>
                <a:cs typeface="Arial" panose="020B0604020202020204" pitchFamily="34" charset="0"/>
              </a:rPr>
              <a:t>до вибору однієї </a:t>
            </a:r>
            <a:r>
              <a:rPr lang="uk-UA" altLang="en-US" sz="2400" dirty="0">
                <a:latin typeface="Arial" panose="020B0604020202020204" pitchFamily="34" charset="0"/>
                <a:cs typeface="Arial" panose="020B0604020202020204" pitchFamily="34" charset="0"/>
              </a:rPr>
              <a:t>з </a:t>
            </a:r>
            <a:r>
              <a:rPr lang="uk-UA" altLang="en-US" sz="2400" dirty="0" smtClean="0">
                <a:latin typeface="Arial" panose="020B0604020202020204" pitchFamily="34" charset="0"/>
                <a:cs typeface="Arial" panose="020B0604020202020204" pitchFamily="34" charset="0"/>
              </a:rPr>
              <a:t>запропонованих </a:t>
            </a:r>
            <a:r>
              <a:rPr lang="uk-UA" altLang="en-US" sz="2400" dirty="0">
                <a:latin typeface="Arial" panose="020B0604020202020204" pitchFamily="34" charset="0"/>
                <a:cs typeface="Arial" panose="020B0604020202020204" pitchFamily="34" charset="0"/>
              </a:rPr>
              <a:t>альтернатив.</a:t>
            </a:r>
          </a:p>
          <a:p>
            <a:pPr marL="0" indent="363538">
              <a:lnSpc>
                <a:spcPct val="120000"/>
              </a:lnSpc>
              <a:buNone/>
            </a:pPr>
            <a:r>
              <a:rPr lang="uk-UA" altLang="en-US" sz="2400" dirty="0">
                <a:latin typeface="Arial" panose="020B0604020202020204" pitchFamily="34" charset="0"/>
                <a:cs typeface="Arial" panose="020B0604020202020204" pitchFamily="34" charset="0"/>
              </a:rPr>
              <a:t>Останні </a:t>
            </a:r>
            <a:r>
              <a:rPr lang="uk-UA" altLang="en-US" sz="2400" dirty="0" smtClean="0">
                <a:latin typeface="Arial" panose="020B0604020202020204" pitchFamily="34" charset="0"/>
                <a:cs typeface="Arial" panose="020B0604020202020204" pitchFamily="34" charset="0"/>
              </a:rPr>
              <a:t>ІС поділяються на такі:</a:t>
            </a:r>
          </a:p>
          <a:p>
            <a:pPr marL="355600" indent="95250">
              <a:lnSpc>
                <a:spcPct val="120000"/>
              </a:lnSpc>
              <a:buFontTx/>
              <a:buChar char="-"/>
            </a:pPr>
            <a:r>
              <a:rPr lang="uk-UA" altLang="en-US" sz="2400" dirty="0" smtClean="0">
                <a:latin typeface="Arial" panose="020B0604020202020204" pitchFamily="34" charset="0"/>
                <a:cs typeface="Arial" panose="020B0604020202020204" pitchFamily="34" charset="0"/>
              </a:rPr>
              <a:t> ІС </a:t>
            </a:r>
            <a:r>
              <a:rPr lang="uk-UA" altLang="en-US" sz="2400" dirty="0">
                <a:latin typeface="Arial" panose="020B0604020202020204" pitchFamily="34" charset="0"/>
                <a:cs typeface="Arial" panose="020B0604020202020204" pitchFamily="34" charset="0"/>
              </a:rPr>
              <a:t>підтримки </a:t>
            </a:r>
            <a:r>
              <a:rPr lang="uk-UA" altLang="en-US" sz="2400" dirty="0" smtClean="0">
                <a:latin typeface="Arial" panose="020B0604020202020204" pitchFamily="34" charset="0"/>
                <a:cs typeface="Arial" panose="020B0604020202020204" pitchFamily="34" charset="0"/>
              </a:rPr>
              <a:t>прийняття </a:t>
            </a:r>
            <a:r>
              <a:rPr lang="uk-UA" altLang="en-US" sz="2400" dirty="0">
                <a:latin typeface="Arial" panose="020B0604020202020204" pitchFamily="34" charset="0"/>
                <a:cs typeface="Arial" panose="020B0604020202020204" pitchFamily="34" charset="0"/>
              </a:rPr>
              <a:t>рішень </a:t>
            </a:r>
            <a:endParaRPr lang="uk-UA" altLang="en-US" sz="2400" dirty="0" smtClean="0">
              <a:latin typeface="Arial" panose="020B0604020202020204" pitchFamily="34" charset="0"/>
              <a:cs typeface="Arial" panose="020B0604020202020204" pitchFamily="34" charset="0"/>
            </a:endParaRPr>
          </a:p>
          <a:p>
            <a:pPr marL="355600" indent="95250">
              <a:lnSpc>
                <a:spcPct val="120000"/>
              </a:lnSpc>
              <a:buFontTx/>
              <a:buChar char="-"/>
            </a:pPr>
            <a:r>
              <a:rPr lang="uk-UA" altLang="en-US" sz="2400" dirty="0" smtClean="0">
                <a:latin typeface="Arial" panose="020B0604020202020204" pitchFamily="34" charset="0"/>
                <a:cs typeface="Arial" panose="020B0604020202020204" pitchFamily="34" charset="0"/>
              </a:rPr>
              <a:t> експертні </a:t>
            </a:r>
            <a:r>
              <a:rPr lang="uk-UA" altLang="en-US" sz="2400" dirty="0">
                <a:latin typeface="Arial" panose="020B0604020202020204" pitchFamily="34" charset="0"/>
                <a:cs typeface="Arial" panose="020B0604020202020204" pitchFamily="34" charset="0"/>
              </a:rPr>
              <a:t>ІС</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0961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76200" y="615287"/>
            <a:ext cx="8999120" cy="6248401"/>
          </a:xfrm>
        </p:spPr>
        <p:txBody>
          <a:bodyPr>
            <a:normAutofit/>
          </a:bodyPr>
          <a:lstStyle/>
          <a:p>
            <a:pPr marL="0" indent="363538">
              <a:lnSpc>
                <a:spcPct val="120000"/>
              </a:lnSpc>
              <a:buNone/>
            </a:pPr>
            <a:r>
              <a:rPr lang="uk-UA" altLang="en-US" sz="2400" dirty="0">
                <a:latin typeface="Arial" panose="020B0604020202020204" pitchFamily="34" charset="0"/>
                <a:cs typeface="Arial" panose="020B0604020202020204" pitchFamily="34" charset="0"/>
              </a:rPr>
              <a:t>Залежно від рівня автоматизації ІП у системі управління </a:t>
            </a:r>
            <a:r>
              <a:rPr lang="uk-UA" altLang="en-US" sz="2400" dirty="0" smtClean="0">
                <a:latin typeface="Arial" panose="020B0604020202020204" pitchFamily="34" charset="0"/>
                <a:cs typeface="Arial" panose="020B0604020202020204" pitchFamily="34" charset="0"/>
              </a:rPr>
              <a:t>підприємством </a:t>
            </a:r>
            <a:r>
              <a:rPr lang="uk-UA" altLang="en-US" sz="2400" dirty="0">
                <a:latin typeface="Arial" panose="020B0604020202020204" pitchFamily="34" charset="0"/>
                <a:cs typeface="Arial" panose="020B0604020202020204" pitchFamily="34" charset="0"/>
              </a:rPr>
              <a:t>ІС поділяються </a:t>
            </a:r>
            <a:r>
              <a:rPr lang="uk-UA" altLang="en-US" sz="2400" b="1" dirty="0">
                <a:latin typeface="Arial" panose="020B0604020202020204" pitchFamily="34" charset="0"/>
                <a:cs typeface="Arial" panose="020B0604020202020204" pitchFamily="34" charset="0"/>
              </a:rPr>
              <a:t>на автоматичні </a:t>
            </a:r>
            <a:r>
              <a:rPr lang="uk-UA" altLang="en-US" sz="2400" dirty="0" smtClean="0">
                <a:latin typeface="Arial" panose="020B0604020202020204" pitchFamily="34" charset="0"/>
                <a:cs typeface="Arial" panose="020B0604020202020204" pitchFamily="34" charset="0"/>
              </a:rPr>
              <a:t>(</a:t>
            </a:r>
            <a:r>
              <a:rPr lang="uk-UA" altLang="en-US" sz="2400" dirty="0">
                <a:solidFill>
                  <a:prstClr val="black"/>
                </a:solidFill>
                <a:latin typeface="Arial" panose="020B0604020202020204" pitchFamily="34" charset="0"/>
                <a:cs typeface="Arial" panose="020B0604020202020204" pitchFamily="34" charset="0"/>
              </a:rPr>
              <a:t>частково </a:t>
            </a:r>
            <a:r>
              <a:rPr lang="uk-UA" altLang="en-US" sz="2400" dirty="0" smtClean="0">
                <a:solidFill>
                  <a:prstClr val="black"/>
                </a:solidFill>
                <a:latin typeface="Arial" panose="020B0604020202020204" pitchFamily="34" charset="0"/>
                <a:cs typeface="Arial" panose="020B0604020202020204" pitchFamily="34" charset="0"/>
              </a:rPr>
              <a:t>автоматизовані</a:t>
            </a:r>
            <a:r>
              <a:rPr lang="uk-UA" altLang="en-US" sz="2400" dirty="0" smtClean="0">
                <a:latin typeface="Arial" panose="020B0604020202020204" pitchFamily="34" charset="0"/>
                <a:cs typeface="Arial" panose="020B0604020202020204" pitchFamily="34" charset="0"/>
              </a:rPr>
              <a:t>) та </a:t>
            </a:r>
            <a:r>
              <a:rPr lang="uk-UA" altLang="en-US" sz="2400" b="1" dirty="0">
                <a:latin typeface="Arial" panose="020B0604020202020204" pitchFamily="34" charset="0"/>
                <a:cs typeface="Arial" panose="020B0604020202020204" pitchFamily="34" charset="0"/>
              </a:rPr>
              <a:t>автоматизовані</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a:latin typeface="Arial" panose="020B0604020202020204" pitchFamily="34" charset="0"/>
                <a:cs typeface="Arial" panose="020B0604020202020204" pitchFamily="34" charset="0"/>
              </a:rPr>
              <a:t>частково автоматизовані ІС </a:t>
            </a:r>
            <a:r>
              <a:rPr lang="uk-UA" altLang="en-US" sz="2400" b="1" dirty="0">
                <a:latin typeface="Arial" panose="020B0604020202020204" pitchFamily="34" charset="0"/>
                <a:cs typeface="Arial" panose="020B0604020202020204" pitchFamily="34" charset="0"/>
              </a:rPr>
              <a:t>потребують</a:t>
            </a:r>
            <a:r>
              <a:rPr lang="uk-UA" altLang="en-US" sz="2400" dirty="0">
                <a:latin typeface="Arial" panose="020B0604020202020204" pitchFamily="34" charset="0"/>
                <a:cs typeface="Arial" panose="020B0604020202020204" pitchFamily="34" charset="0"/>
              </a:rPr>
              <a:t> </a:t>
            </a:r>
            <a:r>
              <a:rPr lang="uk-UA" altLang="en-US" sz="2400" b="1" dirty="0">
                <a:latin typeface="Arial" panose="020B0604020202020204" pitchFamily="34" charset="0"/>
                <a:cs typeface="Arial" panose="020B0604020202020204" pitchFamily="34" charset="0"/>
              </a:rPr>
              <a:t>участі людини </a:t>
            </a:r>
            <a:r>
              <a:rPr lang="uk-UA" altLang="en-US" sz="2400" dirty="0">
                <a:latin typeface="Arial" panose="020B0604020202020204" pitchFamily="34" charset="0"/>
                <a:cs typeface="Arial" panose="020B0604020202020204" pitchFamily="34" charset="0"/>
              </a:rPr>
              <a:t>і  певних технічних засобів у процесі обробки інформації;</a:t>
            </a:r>
          </a:p>
          <a:p>
            <a:pPr marL="0" indent="363538">
              <a:lnSpc>
                <a:spcPct val="120000"/>
              </a:lnSpc>
              <a:buNone/>
            </a:pPr>
            <a:r>
              <a:rPr lang="uk-UA" altLang="en-US" sz="2400" dirty="0">
                <a:latin typeface="Arial" panose="020B0604020202020204" pitchFamily="34" charset="0"/>
                <a:cs typeface="Arial" panose="020B0604020202020204" pitchFamily="34" charset="0"/>
              </a:rPr>
              <a:t>повністю автоматизовані ІС виконують усі операції </a:t>
            </a:r>
            <a:r>
              <a:rPr lang="uk-UA" altLang="en-US" sz="2400" dirty="0" smtClean="0">
                <a:latin typeface="Arial" panose="020B0604020202020204" pitchFamily="34" charset="0"/>
                <a:cs typeface="Arial" panose="020B0604020202020204" pitchFamily="34" charset="0"/>
              </a:rPr>
              <a:t>обробки </a:t>
            </a:r>
            <a:r>
              <a:rPr lang="uk-UA" altLang="en-US" sz="2400" dirty="0">
                <a:latin typeface="Arial" panose="020B0604020202020204" pitchFamily="34" charset="0"/>
                <a:cs typeface="Arial" panose="020B0604020202020204" pitchFamily="34" charset="0"/>
              </a:rPr>
              <a:t>інформації </a:t>
            </a:r>
            <a:r>
              <a:rPr lang="uk-UA" altLang="en-US" sz="2400" b="1" dirty="0">
                <a:latin typeface="Arial" panose="020B0604020202020204" pitchFamily="34" charset="0"/>
                <a:cs typeface="Arial" panose="020B0604020202020204" pitchFamily="34" charset="0"/>
              </a:rPr>
              <a:t>без участі людини</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a:latin typeface="Arial" panose="020B0604020202020204" pitchFamily="34" charset="0"/>
                <a:cs typeface="Arial" panose="020B0604020202020204" pitchFamily="34" charset="0"/>
              </a:rPr>
              <a:t>Автоматизовані ІС, ураховуючи їх широке застосування в </a:t>
            </a:r>
            <a:r>
              <a:rPr lang="uk-UA" altLang="en-US" sz="2400" dirty="0" smtClean="0">
                <a:latin typeface="Arial" panose="020B0604020202020204" pitchFamily="34" charset="0"/>
                <a:cs typeface="Arial" panose="020B0604020202020204" pitchFamily="34" charset="0"/>
              </a:rPr>
              <a:t>організації </a:t>
            </a:r>
            <a:r>
              <a:rPr lang="uk-UA" altLang="en-US" sz="2400" dirty="0">
                <a:latin typeface="Arial" panose="020B0604020202020204" pitchFamily="34" charset="0"/>
                <a:cs typeface="Arial" panose="020B0604020202020204" pitchFamily="34" charset="0"/>
              </a:rPr>
              <a:t>процесів управління, </a:t>
            </a:r>
            <a:r>
              <a:rPr lang="uk-UA" altLang="en-US" sz="2400" b="1" dirty="0">
                <a:latin typeface="Arial" panose="020B0604020202020204" pitchFamily="34" charset="0"/>
                <a:cs typeface="Arial" panose="020B0604020202020204" pitchFamily="34" charset="0"/>
              </a:rPr>
              <a:t>мають різні модифікації </a:t>
            </a:r>
            <a:r>
              <a:rPr lang="uk-UA" altLang="en-US" sz="2400" dirty="0">
                <a:latin typeface="Arial" panose="020B0604020202020204" pitchFamily="34" charset="0"/>
                <a:cs typeface="Arial" panose="020B0604020202020204" pitchFamily="34" charset="0"/>
              </a:rPr>
              <a:t>й </a:t>
            </a:r>
            <a:r>
              <a:rPr lang="uk-UA" altLang="en-US" sz="2400" dirty="0" smtClean="0">
                <a:latin typeface="Arial" panose="020B0604020202020204" pitchFamily="34" charset="0"/>
                <a:cs typeface="Arial" panose="020B0604020202020204" pitchFamily="34" charset="0"/>
              </a:rPr>
              <a:t>класифіковані </a:t>
            </a:r>
            <a:r>
              <a:rPr lang="uk-UA" altLang="en-US" sz="2400" dirty="0">
                <a:latin typeface="Arial" panose="020B0604020202020204" pitchFamily="34" charset="0"/>
                <a:cs typeface="Arial" panose="020B0604020202020204" pitchFamily="34" charset="0"/>
              </a:rPr>
              <a:t>за характером використання інформації та за </a:t>
            </a:r>
            <a:r>
              <a:rPr lang="uk-UA" altLang="en-US" sz="2400" dirty="0" smtClean="0">
                <a:latin typeface="Arial" panose="020B0604020202020204" pitchFamily="34" charset="0"/>
                <a:cs typeface="Arial" panose="020B0604020202020204" pitchFamily="34" charset="0"/>
              </a:rPr>
              <a:t>рівнем обслуговування </a:t>
            </a:r>
            <a:r>
              <a:rPr lang="uk-UA" altLang="en-US" sz="2400" dirty="0">
                <a:latin typeface="Arial" panose="020B0604020202020204" pitchFamily="34" charset="0"/>
                <a:cs typeface="Arial" panose="020B0604020202020204" pitchFamily="34" charset="0"/>
              </a:rPr>
              <a:t>виробничих процесів (рис. </a:t>
            </a:r>
            <a:r>
              <a:rPr lang="uk-UA" altLang="en-US" sz="2400" dirty="0" smtClean="0">
                <a:latin typeface="Arial" panose="020B0604020202020204" pitchFamily="34" charset="0"/>
                <a:cs typeface="Arial" panose="020B0604020202020204" pitchFamily="34" charset="0"/>
              </a:rPr>
              <a:t>3</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7209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fontScale="90000"/>
          </a:bodyPr>
          <a:lstStyle/>
          <a:p>
            <a:pPr algn="ctr"/>
            <a:r>
              <a:rPr lang="uk-UA" altLang="en-US" sz="27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2400" b="1" dirty="0">
                <a:solidFill>
                  <a:schemeClr val="accent6">
                    <a:lumMod val="75000"/>
                  </a:schemeClr>
                </a:solidFill>
                <a:latin typeface="Arial" panose="020B0604020202020204" pitchFamily="34" charset="0"/>
                <a:cs typeface="Arial" panose="020B0604020202020204" pitchFamily="34" charset="0"/>
              </a:rPr>
              <a:t/>
            </a:r>
            <a:br>
              <a:rPr lang="ru-RU" altLang="en-US" sz="2400" b="1" dirty="0">
                <a:solidFill>
                  <a:schemeClr val="accent6">
                    <a:lumMod val="75000"/>
                  </a:schemeClr>
                </a:solidFill>
                <a:latin typeface="Arial" panose="020B0604020202020204" pitchFamily="34" charset="0"/>
                <a:cs typeface="Arial" panose="020B0604020202020204" pitchFamily="34" charset="0"/>
              </a:rPr>
            </a:br>
            <a:endParaRPr lang="uk-UA" altLang="en-US" sz="2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fontScale="92500"/>
          </a:bodyPr>
          <a:lstStyle/>
          <a:p>
            <a:pPr marL="0" indent="363538">
              <a:lnSpc>
                <a:spcPct val="120000"/>
              </a:lnSpc>
              <a:buNone/>
            </a:pPr>
            <a:r>
              <a:rPr lang="uk-UA" altLang="en-US" sz="2400" b="1" dirty="0" smtClean="0">
                <a:latin typeface="Arial" panose="020B0604020202020204" pitchFamily="34" charset="0"/>
                <a:cs typeface="Arial" panose="020B0604020202020204" pitchFamily="34" charset="0"/>
              </a:rPr>
              <a:t>Інформаційні </a:t>
            </a:r>
            <a:r>
              <a:rPr lang="uk-UA" altLang="en-US" sz="2400" b="1" dirty="0">
                <a:latin typeface="Arial" panose="020B0604020202020204" pitchFamily="34" charset="0"/>
                <a:cs typeface="Arial" panose="020B0604020202020204" pitchFamily="34" charset="0"/>
              </a:rPr>
              <a:t>технології </a:t>
            </a:r>
            <a:r>
              <a:rPr lang="uk-UA" altLang="en-US" sz="2400" b="1" dirty="0" smtClean="0">
                <a:latin typeface="Arial" panose="020B0604020202020204" pitchFamily="34" charset="0"/>
                <a:cs typeface="Arial" panose="020B0604020202020204" pitchFamily="34" charset="0"/>
              </a:rPr>
              <a:t>(ІТ) </a:t>
            </a:r>
            <a:r>
              <a:rPr lang="uk-UA" altLang="en-US" sz="2400" dirty="0" smtClean="0">
                <a:latin typeface="Arial" panose="020B0604020202020204" pitchFamily="34" charset="0"/>
                <a:cs typeface="Arial" panose="020B0604020202020204" pitchFamily="34" charset="0"/>
              </a:rPr>
              <a:t>можна </a:t>
            </a:r>
            <a:r>
              <a:rPr lang="uk-UA" altLang="en-US" sz="2400" dirty="0">
                <a:latin typeface="Arial" panose="020B0604020202020204" pitchFamily="34" charset="0"/>
                <a:cs typeface="Arial" panose="020B0604020202020204" pitchFamily="34" charset="0"/>
              </a:rPr>
              <a:t>розглядати як сукупність ІП, які  складаються з регламентованих правил, дій та операцій різної  складності над даними.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Тому </a:t>
            </a:r>
            <a:r>
              <a:rPr lang="uk-UA" altLang="en-US" sz="2400" b="1" dirty="0">
                <a:latin typeface="Arial" panose="020B0604020202020204" pitchFamily="34" charset="0"/>
                <a:cs typeface="Arial" panose="020B0604020202020204" pitchFamily="34" charset="0"/>
              </a:rPr>
              <a:t>основна мета ІТ </a:t>
            </a:r>
            <a:r>
              <a:rPr lang="uk-UA" altLang="en-US" sz="2400" dirty="0">
                <a:latin typeface="Arial" panose="020B0604020202020204" pitchFamily="34" charset="0"/>
                <a:cs typeface="Arial" panose="020B0604020202020204" pitchFamily="34" charset="0"/>
              </a:rPr>
              <a:t>— одержання </a:t>
            </a:r>
            <a:r>
              <a:rPr lang="uk-UA" altLang="en-US" sz="2400" dirty="0" smtClean="0">
                <a:latin typeface="Arial" panose="020B0604020202020204" pitchFamily="34" charset="0"/>
                <a:cs typeface="Arial" panose="020B0604020202020204" pitchFamily="34" charset="0"/>
              </a:rPr>
              <a:t>необхідної </a:t>
            </a:r>
            <a:r>
              <a:rPr lang="uk-UA" altLang="en-US" sz="2400" dirty="0">
                <a:latin typeface="Arial" panose="020B0604020202020204" pitchFamily="34" charset="0"/>
                <a:cs typeface="Arial" panose="020B0604020202020204" pitchFamily="34" charset="0"/>
              </a:rPr>
              <a:t>користувачеві інформації за допомогою ІП, реалізованих  засобами </a:t>
            </a:r>
            <a:r>
              <a:rPr lang="uk-UA" altLang="en-US" sz="2400" dirty="0" smtClean="0">
                <a:latin typeface="Arial" panose="020B0604020202020204" pitchFamily="34" charset="0"/>
                <a:cs typeface="Arial" panose="020B0604020202020204" pitchFamily="34" charset="0"/>
              </a:rPr>
              <a:t>інформаційних систем (ІС).</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b="1" dirty="0">
                <a:latin typeface="Arial" panose="020B0604020202020204" pitchFamily="34" charset="0"/>
                <a:cs typeface="Arial" panose="020B0604020202020204" pitchFamily="34" charset="0"/>
              </a:rPr>
              <a:t>Інформаційна система </a:t>
            </a:r>
            <a:r>
              <a:rPr lang="uk-UA" altLang="en-US" sz="2400" dirty="0">
                <a:latin typeface="Arial" panose="020B0604020202020204" pitchFamily="34" charset="0"/>
                <a:cs typeface="Arial" panose="020B0604020202020204" pitchFamily="34" charset="0"/>
              </a:rPr>
              <a:t>є середовищем, структурними </a:t>
            </a:r>
            <a:r>
              <a:rPr lang="uk-UA" altLang="en-US" sz="2400" dirty="0" smtClean="0">
                <a:latin typeface="Arial" panose="020B0604020202020204" pitchFamily="34" charset="0"/>
                <a:cs typeface="Arial" panose="020B0604020202020204" pitchFamily="34" charset="0"/>
              </a:rPr>
              <a:t>елементами </a:t>
            </a:r>
            <a:r>
              <a:rPr lang="uk-UA" altLang="en-US" sz="2400" dirty="0">
                <a:latin typeface="Arial" panose="020B0604020202020204" pitchFamily="34" charset="0"/>
                <a:cs typeface="Arial" panose="020B0604020202020204" pitchFamily="34" charset="0"/>
              </a:rPr>
              <a:t>якого є програмні та апаратні засоби маніпулювання </a:t>
            </a:r>
            <a:r>
              <a:rPr lang="uk-UA" altLang="en-US" sz="2400" dirty="0" smtClean="0">
                <a:latin typeface="Arial" panose="020B0604020202020204" pitchFamily="34" charset="0"/>
                <a:cs typeface="Arial" panose="020B0604020202020204" pitchFamily="34" charset="0"/>
              </a:rPr>
              <a:t>інформацією</a:t>
            </a:r>
            <a:r>
              <a:rPr lang="uk-UA" altLang="en-US" sz="2400" dirty="0">
                <a:latin typeface="Arial" panose="020B0604020202020204" pitchFamily="34" charset="0"/>
                <a:cs typeface="Arial" panose="020B0604020202020204" pitchFamily="34" charset="0"/>
              </a:rPr>
              <a:t>, мережі, БД, людина, засоби зв’язку та ін.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Основне </a:t>
            </a:r>
            <a:r>
              <a:rPr lang="uk-UA" altLang="en-US" sz="2400" b="1" dirty="0">
                <a:latin typeface="Arial" panose="020B0604020202020204" pitchFamily="34" charset="0"/>
                <a:cs typeface="Arial" panose="020B0604020202020204" pitchFamily="34" charset="0"/>
              </a:rPr>
              <a:t>завдання  ІС </a:t>
            </a:r>
            <a:r>
              <a:rPr lang="uk-UA" altLang="en-US" sz="2400" dirty="0">
                <a:latin typeface="Arial" panose="020B0604020202020204" pitchFamily="34" charset="0"/>
                <a:cs typeface="Arial" panose="020B0604020202020204" pitchFamily="34" charset="0"/>
              </a:rPr>
              <a:t>— організація, обробка, зберігання, подання та передавання </a:t>
            </a:r>
            <a:r>
              <a:rPr lang="uk-UA" altLang="en-US" sz="2400" dirty="0" smtClean="0">
                <a:latin typeface="Arial" panose="020B0604020202020204" pitchFamily="34" charset="0"/>
                <a:cs typeface="Arial" panose="020B0604020202020204" pitchFamily="34" charset="0"/>
              </a:rPr>
              <a:t>інформації</a:t>
            </a:r>
            <a:r>
              <a:rPr lang="uk-UA" altLang="en-US" sz="2400" dirty="0">
                <a:latin typeface="Arial" panose="020B0604020202020204" pitchFamily="34" charset="0"/>
                <a:cs typeface="Arial" panose="020B0604020202020204" pitchFamily="34" charset="0"/>
              </a:rPr>
              <a:t>. Реалізація функцій ІС неможлива без знання орієнтованої  на неї ІТ. Інформаційна технологія може існувати й окремо від ІС.  Наприклад, ІТ роботи в середовищі текстового процесора </a:t>
            </a:r>
            <a:r>
              <a:rPr lang="en-US" altLang="en-US" sz="2400" dirty="0">
                <a:latin typeface="Arial" panose="020B0604020202020204" pitchFamily="34" charset="0"/>
                <a:cs typeface="Arial" panose="020B0604020202020204" pitchFamily="34" charset="0"/>
              </a:rPr>
              <a:t>MS  Word, </a:t>
            </a:r>
            <a:r>
              <a:rPr lang="uk-UA" altLang="en-US" sz="2400" dirty="0">
                <a:latin typeface="Arial" panose="020B0604020202020204" pitchFamily="34" charset="0"/>
                <a:cs typeface="Arial" panose="020B0604020202020204" pitchFamily="34" charset="0"/>
              </a:rPr>
              <a:t>який не є ІС.</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850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76200" y="615287"/>
            <a:ext cx="8999120" cy="6248401"/>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Залежно </a:t>
            </a:r>
            <a:r>
              <a:rPr lang="uk-UA" altLang="en-US" sz="2400" dirty="0">
                <a:latin typeface="Arial" panose="020B0604020202020204" pitchFamily="34" charset="0"/>
                <a:cs typeface="Arial" panose="020B0604020202020204" pitchFamily="34" charset="0"/>
              </a:rPr>
              <a:t>від рівня обслуговування процесів підприємства ІС або  її складова (підсистема) може бути віднесена до </a:t>
            </a:r>
            <a:r>
              <a:rPr lang="uk-UA" altLang="en-US" sz="2400" b="1" dirty="0">
                <a:latin typeface="Arial" panose="020B0604020202020204" pitchFamily="34" charset="0"/>
                <a:cs typeface="Arial" panose="020B0604020202020204" pitchFamily="34" charset="0"/>
              </a:rPr>
              <a:t>одного з трьох  класів</a:t>
            </a:r>
            <a:r>
              <a:rPr lang="uk-UA" altLang="en-US" sz="2400" dirty="0">
                <a:latin typeface="Arial" panose="020B0604020202020204" pitchFamily="34" charset="0"/>
                <a:cs typeface="Arial" panose="020B0604020202020204" pitchFamily="34" charset="0"/>
              </a:rPr>
              <a:t>.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До </a:t>
            </a:r>
            <a:r>
              <a:rPr lang="uk-UA" altLang="en-US" sz="2400" dirty="0">
                <a:latin typeface="Arial" panose="020B0604020202020204" pitchFamily="34" charset="0"/>
                <a:cs typeface="Arial" panose="020B0604020202020204" pitchFamily="34" charset="0"/>
              </a:rPr>
              <a:t>класу </a:t>
            </a:r>
            <a:r>
              <a:rPr lang="en-US" altLang="en-US" sz="2400" dirty="0">
                <a:latin typeface="Arial" panose="020B0604020202020204" pitchFamily="34" charset="0"/>
                <a:cs typeface="Arial" panose="020B0604020202020204" pitchFamily="34" charset="0"/>
              </a:rPr>
              <a:t>A </a:t>
            </a:r>
            <a:r>
              <a:rPr lang="uk-UA" altLang="en-US" sz="2400" dirty="0">
                <a:latin typeface="Arial" panose="020B0604020202020204" pitchFamily="34" charset="0"/>
                <a:cs typeface="Arial" panose="020B0604020202020204" pitchFamily="34" charset="0"/>
              </a:rPr>
              <a:t>належать системи управління технологічними  об’єктами та (або) процесами;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до </a:t>
            </a:r>
            <a:r>
              <a:rPr lang="uk-UA" altLang="en-US" sz="2400" dirty="0">
                <a:latin typeface="Arial" panose="020B0604020202020204" pitchFamily="34" charset="0"/>
                <a:cs typeface="Arial" panose="020B0604020202020204" pitchFamily="34" charset="0"/>
              </a:rPr>
              <a:t>класу </a:t>
            </a:r>
            <a:r>
              <a:rPr lang="en-US" altLang="en-US" sz="2400" dirty="0">
                <a:latin typeface="Arial" panose="020B0604020202020204" pitchFamily="34" charset="0"/>
                <a:cs typeface="Arial" panose="020B0604020202020204" pitchFamily="34" charset="0"/>
              </a:rPr>
              <a:t>B — </a:t>
            </a:r>
            <a:r>
              <a:rPr lang="uk-UA" altLang="en-US" sz="2400" dirty="0">
                <a:latin typeface="Arial" panose="020B0604020202020204" pitchFamily="34" charset="0"/>
                <a:cs typeface="Arial" panose="020B0604020202020204" pitchFamily="34" charset="0"/>
              </a:rPr>
              <a:t>системи підготовки й  обліку функціонування підприємства;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до </a:t>
            </a:r>
            <a:r>
              <a:rPr lang="uk-UA" altLang="en-US" sz="2400" dirty="0">
                <a:latin typeface="Arial" panose="020B0604020202020204" pitchFamily="34" charset="0"/>
                <a:cs typeface="Arial" panose="020B0604020202020204" pitchFamily="34" charset="0"/>
              </a:rPr>
              <a:t>класу </a:t>
            </a:r>
            <a:r>
              <a:rPr lang="en-US" altLang="en-US" sz="2400" dirty="0">
                <a:latin typeface="Arial" panose="020B0604020202020204" pitchFamily="34" charset="0"/>
                <a:cs typeface="Arial" panose="020B0604020202020204" pitchFamily="34" charset="0"/>
              </a:rPr>
              <a:t>C — </a:t>
            </a:r>
            <a:r>
              <a:rPr lang="uk-UA" altLang="en-US" sz="2400" dirty="0">
                <a:latin typeface="Arial" panose="020B0604020202020204" pitchFamily="34" charset="0"/>
                <a:cs typeface="Arial" panose="020B0604020202020204" pitchFamily="34" charset="0"/>
              </a:rPr>
              <a:t>системи </a:t>
            </a:r>
            <a:r>
              <a:rPr lang="uk-UA" altLang="en-US" sz="2400" dirty="0" smtClean="0">
                <a:latin typeface="Arial" panose="020B0604020202020204" pitchFamily="34" charset="0"/>
                <a:cs typeface="Arial" panose="020B0604020202020204" pitchFamily="34" charset="0"/>
              </a:rPr>
              <a:t>планування </a:t>
            </a:r>
            <a:r>
              <a:rPr lang="uk-UA" altLang="en-US" sz="2400" dirty="0">
                <a:latin typeface="Arial" panose="020B0604020202020204" pitchFamily="34" charset="0"/>
                <a:cs typeface="Arial" panose="020B0604020202020204" pitchFamily="34" charset="0"/>
              </a:rPr>
              <a:t>й аналізу діяльності підприємства, відомі як корпоративні ІС.</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9991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76200" y="615287"/>
            <a:ext cx="8999120" cy="6248401"/>
          </a:xfrm>
        </p:spPr>
        <p:txBody>
          <a:bodyPr>
            <a:normAutofit/>
          </a:bodyPr>
          <a:lstStyle/>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
        <p:nvSpPr>
          <p:cNvPr id="2" name="Rectangle 4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2"/>
          <p:cNvSpPr>
            <a:spLocks noChangeArrowheads="1"/>
          </p:cNvSpPr>
          <p:nvPr/>
        </p:nvSpPr>
        <p:spPr bwMode="auto">
          <a:xfrm>
            <a:off x="206990" y="5334000"/>
            <a:ext cx="89445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en-US" b="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en-US" b="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Рис. 3. Класифікація автоматизованих інформаційних систем</a:t>
            </a:r>
            <a:endParaRPr kumimoji="0" lang="uk-UA" altLang="en-US" b="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rotWithShape="1">
          <a:blip r:embed="rId2"/>
          <a:srcRect b="8465"/>
          <a:stretch/>
        </p:blipFill>
        <p:spPr>
          <a:xfrm>
            <a:off x="111456" y="590266"/>
            <a:ext cx="8880143" cy="4362734"/>
          </a:xfrm>
          <a:prstGeom prst="rect">
            <a:avLst/>
          </a:prstGeom>
        </p:spPr>
      </p:pic>
    </p:spTree>
    <p:extLst>
      <p:ext uri="{BB962C8B-B14F-4D97-AF65-F5344CB8AC3E}">
        <p14:creationId xmlns:p14="http://schemas.microsoft.com/office/powerpoint/2010/main" val="3158557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13.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dirty="0">
                <a:latin typeface="Arial" panose="020B0604020202020204" pitchFamily="34" charset="0"/>
                <a:cs typeface="Arial" panose="020B0604020202020204" pitchFamily="34" charset="0"/>
              </a:rPr>
              <a:t>Системи класу А, як правило, мають такі властивості:</a:t>
            </a:r>
          </a:p>
          <a:p>
            <a:pPr marL="0" indent="363538">
              <a:lnSpc>
                <a:spcPct val="120000"/>
              </a:lnSpc>
              <a:buNone/>
            </a:pPr>
            <a:r>
              <a:rPr lang="uk-UA" altLang="en-US" sz="2400" dirty="0">
                <a:latin typeface="Arial" panose="020B0604020202020204" pitchFamily="34" charset="0"/>
                <a:cs typeface="Arial" panose="020B0604020202020204" pitchFamily="34" charset="0"/>
              </a:rPr>
              <a:t>досить високий рівень автоматизації виконуваних функцій;</a:t>
            </a:r>
          </a:p>
          <a:p>
            <a:pPr marL="0" indent="363538">
              <a:lnSpc>
                <a:spcPct val="120000"/>
              </a:lnSpc>
              <a:buNone/>
            </a:pPr>
            <a:r>
              <a:rPr lang="uk-UA" altLang="en-US" sz="2400" dirty="0">
                <a:latin typeface="Arial" panose="020B0604020202020204" pitchFamily="34" charset="0"/>
                <a:cs typeface="Arial" panose="020B0604020202020204" pitchFamily="34" charset="0"/>
              </a:rPr>
              <a:t>наявність функції контролю поточного стану об’єкта </a:t>
            </a:r>
            <a:r>
              <a:rPr lang="uk-UA" altLang="en-US" sz="2400" dirty="0" smtClean="0">
                <a:latin typeface="Arial" panose="020B0604020202020204" pitchFamily="34" charset="0"/>
                <a:cs typeface="Arial" panose="020B0604020202020204" pitchFamily="34" charset="0"/>
              </a:rPr>
              <a:t>управління</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a:latin typeface="Arial" panose="020B0604020202020204" pitchFamily="34" charset="0"/>
                <a:cs typeface="Arial" panose="020B0604020202020204" pitchFamily="34" charset="0"/>
              </a:rPr>
              <a:t>наявність контуру зворотного зв’язку;</a:t>
            </a:r>
          </a:p>
          <a:p>
            <a:pPr marL="0" indent="363538">
              <a:lnSpc>
                <a:spcPct val="120000"/>
              </a:lnSpc>
              <a:buNone/>
            </a:pPr>
            <a:r>
              <a:rPr lang="uk-UA" altLang="en-US" sz="2400" dirty="0">
                <a:latin typeface="Arial" panose="020B0604020202020204" pitchFamily="34" charset="0"/>
                <a:cs typeface="Arial" panose="020B0604020202020204" pitchFamily="34" charset="0"/>
              </a:rPr>
              <a:t>об’єктами контролю й управління системи є технологічне  устаткування, датчики, виконавчі пристрої й механізми;</a:t>
            </a:r>
          </a:p>
          <a:p>
            <a:pPr marL="0" indent="363538">
              <a:lnSpc>
                <a:spcPct val="120000"/>
              </a:lnSpc>
              <a:buNone/>
            </a:pPr>
            <a:r>
              <a:rPr lang="uk-UA" altLang="en-US" sz="2400" dirty="0">
                <a:latin typeface="Arial" panose="020B0604020202020204" pitchFamily="34" charset="0"/>
                <a:cs typeface="Arial" panose="020B0604020202020204" pitchFamily="34" charset="0"/>
              </a:rPr>
              <a:t>швидка обробка даних;</a:t>
            </a:r>
          </a:p>
          <a:p>
            <a:pPr marL="0" indent="363538">
              <a:lnSpc>
                <a:spcPct val="120000"/>
              </a:lnSpc>
              <a:buNone/>
            </a:pPr>
            <a:r>
              <a:rPr lang="uk-UA" altLang="en-US" sz="2400" dirty="0">
                <a:latin typeface="Arial" panose="020B0604020202020204" pitchFamily="34" charset="0"/>
                <a:cs typeface="Arial" panose="020B0604020202020204" pitchFamily="34" charset="0"/>
              </a:rPr>
              <a:t>слабка часова залежність (кореляція) між </a:t>
            </a:r>
            <a:r>
              <a:rPr lang="uk-UA" altLang="en-US" sz="2400" dirty="0" smtClean="0">
                <a:latin typeface="Arial" panose="020B0604020202020204" pitchFamily="34" charset="0"/>
                <a:cs typeface="Arial" panose="020B0604020202020204" pitchFamily="34" charset="0"/>
              </a:rPr>
              <a:t>динамічне мінливими </a:t>
            </a:r>
            <a:r>
              <a:rPr lang="uk-UA" altLang="en-US" sz="2400" dirty="0">
                <a:latin typeface="Arial" panose="020B0604020202020204" pitchFamily="34" charset="0"/>
                <a:cs typeface="Arial" panose="020B0604020202020204" pitchFamily="34" charset="0"/>
              </a:rPr>
              <a:t>станами об’єктів управління та системи управління</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151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457201"/>
            <a:ext cx="8915400" cy="6406488"/>
          </a:xfrm>
        </p:spPr>
        <p:txBody>
          <a:bodyPr>
            <a:normAutofit fontScale="92500"/>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Класичними </a:t>
            </a:r>
            <a:r>
              <a:rPr lang="uk-UA" altLang="en-US" sz="2400" dirty="0">
                <a:latin typeface="Arial" panose="020B0604020202020204" pitchFamily="34" charset="0"/>
                <a:cs typeface="Arial" panose="020B0604020202020204" pitchFamily="34" charset="0"/>
              </a:rPr>
              <a:t>прикладами систем класу </a:t>
            </a:r>
            <a:r>
              <a:rPr lang="en-US" altLang="en-US" sz="2400" dirty="0">
                <a:latin typeface="Arial" panose="020B0604020202020204" pitchFamily="34" charset="0"/>
                <a:cs typeface="Arial" panose="020B0604020202020204" pitchFamily="34" charset="0"/>
              </a:rPr>
              <a:t>A </a:t>
            </a:r>
            <a:r>
              <a:rPr lang="uk-UA" altLang="en-US" sz="2400" dirty="0" smtClean="0">
                <a:latin typeface="Arial" panose="020B0604020202020204" pitchFamily="34" charset="0"/>
                <a:cs typeface="Arial" panose="020B0604020202020204" pitchFamily="34" charset="0"/>
              </a:rPr>
              <a:t>вважаються: </a:t>
            </a:r>
          </a:p>
          <a:p>
            <a:pPr marL="0" indent="363538">
              <a:lnSpc>
                <a:spcPct val="120000"/>
              </a:lnSpc>
              <a:buNone/>
            </a:pPr>
            <a:r>
              <a:rPr lang="en-US" altLang="en-US" sz="2400" dirty="0" smtClean="0">
                <a:latin typeface="Arial" panose="020B0604020202020204" pitchFamily="34" charset="0"/>
                <a:cs typeface="Arial" panose="020B0604020202020204" pitchFamily="34" charset="0"/>
              </a:rPr>
              <a:t>SCADA </a:t>
            </a:r>
            <a:r>
              <a:rPr lang="en-US" altLang="en-US" sz="2400" dirty="0">
                <a:latin typeface="Arial" panose="020B0604020202020204" pitchFamily="34" charset="0"/>
                <a:cs typeface="Arial" panose="020B0604020202020204" pitchFamily="34" charset="0"/>
              </a:rPr>
              <a:t>–  Supervisory Control And Data Acquisition (</a:t>
            </a:r>
            <a:r>
              <a:rPr lang="uk-UA" altLang="en-US" sz="2400" dirty="0">
                <a:latin typeface="Arial" panose="020B0604020202020204" pitchFamily="34" charset="0"/>
                <a:cs typeface="Arial" panose="020B0604020202020204" pitchFamily="34" charset="0"/>
              </a:rPr>
              <a:t>диспетчерський </a:t>
            </a:r>
            <a:r>
              <a:rPr lang="uk-UA" altLang="en-US" sz="2400" dirty="0" smtClean="0">
                <a:latin typeface="Arial" panose="020B0604020202020204" pitchFamily="34" charset="0"/>
                <a:cs typeface="Arial" panose="020B0604020202020204" pitchFamily="34" charset="0"/>
              </a:rPr>
              <a:t>контроль і </a:t>
            </a:r>
            <a:r>
              <a:rPr lang="uk-UA" altLang="en-US" sz="2400" dirty="0">
                <a:latin typeface="Arial" panose="020B0604020202020204" pitchFamily="34" charset="0"/>
                <a:cs typeface="Arial" panose="020B0604020202020204" pitchFamily="34" charset="0"/>
              </a:rPr>
              <a:t>накопичення даних),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en-US" altLang="en-US" sz="2400" dirty="0" smtClean="0">
                <a:latin typeface="Arial" panose="020B0604020202020204" pitchFamily="34" charset="0"/>
                <a:cs typeface="Arial" panose="020B0604020202020204" pitchFamily="34" charset="0"/>
              </a:rPr>
              <a:t>DCS </a:t>
            </a:r>
            <a:r>
              <a:rPr lang="en-US" altLang="en-US" sz="2400" dirty="0">
                <a:latin typeface="Arial" panose="020B0604020202020204" pitchFamily="34" charset="0"/>
                <a:cs typeface="Arial" panose="020B0604020202020204" pitchFamily="34" charset="0"/>
              </a:rPr>
              <a:t>— Distributed Control Systems (</a:t>
            </a:r>
            <a:r>
              <a:rPr lang="uk-UA" altLang="en-US" sz="2400" dirty="0" smtClean="0">
                <a:latin typeface="Arial" panose="020B0604020202020204" pitchFamily="34" charset="0"/>
                <a:cs typeface="Arial" panose="020B0604020202020204" pitchFamily="34" charset="0"/>
              </a:rPr>
              <a:t>розподілені </a:t>
            </a:r>
            <a:r>
              <a:rPr lang="uk-UA" altLang="en-US" sz="2400" dirty="0">
                <a:latin typeface="Arial" panose="020B0604020202020204" pitchFamily="34" charset="0"/>
                <a:cs typeface="Arial" panose="020B0604020202020204" pitchFamily="34" charset="0"/>
              </a:rPr>
              <a:t>системи управління), </a:t>
            </a:r>
            <a:r>
              <a:rPr lang="en-US" altLang="en-US" sz="2400" dirty="0">
                <a:latin typeface="Arial" panose="020B0604020202020204" pitchFamily="34" charset="0"/>
                <a:cs typeface="Arial" panose="020B0604020202020204" pitchFamily="34" charset="0"/>
              </a:rPr>
              <a:t>Batch Control (</a:t>
            </a:r>
            <a:r>
              <a:rPr lang="uk-UA" altLang="en-US" sz="2400" dirty="0">
                <a:latin typeface="Arial" panose="020B0604020202020204" pitchFamily="34" charset="0"/>
                <a:cs typeface="Arial" panose="020B0604020202020204" pitchFamily="34" charset="0"/>
              </a:rPr>
              <a:t>системи </a:t>
            </a:r>
            <a:r>
              <a:rPr lang="uk-UA" altLang="en-US" sz="2400" dirty="0" smtClean="0">
                <a:latin typeface="Arial" panose="020B0604020202020204" pitchFamily="34" charset="0"/>
                <a:cs typeface="Arial" panose="020B0604020202020204" pitchFamily="34" charset="0"/>
              </a:rPr>
              <a:t>послідовного управління</a:t>
            </a:r>
            <a:r>
              <a:rPr lang="uk-UA" altLang="en-US" sz="2400" dirty="0">
                <a:latin typeface="Arial" panose="020B0604020202020204" pitchFamily="34" charset="0"/>
                <a:cs typeface="Arial" panose="020B0604020202020204" pitchFamily="34" charset="0"/>
              </a:rPr>
              <a:t>),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en-US" altLang="en-US" sz="2400" dirty="0" smtClean="0">
                <a:latin typeface="Arial" panose="020B0604020202020204" pitchFamily="34" charset="0"/>
                <a:cs typeface="Arial" panose="020B0604020202020204" pitchFamily="34" charset="0"/>
              </a:rPr>
              <a:t>MES </a:t>
            </a:r>
            <a:r>
              <a:rPr lang="en-US" altLang="en-US" sz="2400" dirty="0">
                <a:latin typeface="Arial" panose="020B0604020202020204" pitchFamily="34" charset="0"/>
                <a:cs typeface="Arial" panose="020B0604020202020204" pitchFamily="34" charset="0"/>
              </a:rPr>
              <a:t>— Manufacturing Execution Systems — (</a:t>
            </a:r>
            <a:r>
              <a:rPr lang="uk-UA" altLang="en-US" sz="2400" dirty="0" smtClean="0">
                <a:latin typeface="Arial" panose="020B0604020202020204" pitchFamily="34" charset="0"/>
                <a:cs typeface="Arial" panose="020B0604020202020204" pitchFamily="34" charset="0"/>
              </a:rPr>
              <a:t>системи управління </a:t>
            </a:r>
            <a:r>
              <a:rPr lang="uk-UA" altLang="en-US" sz="2400" dirty="0">
                <a:latin typeface="Arial" panose="020B0604020202020204" pitchFamily="34" charset="0"/>
                <a:cs typeface="Arial" panose="020B0604020202020204" pitchFamily="34" charset="0"/>
              </a:rPr>
              <a:t>виробництвом</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dirty="0">
                <a:latin typeface="Arial" panose="020B0604020202020204" pitchFamily="34" charset="0"/>
                <a:cs typeface="Arial" panose="020B0604020202020204" pitchFamily="34" charset="0"/>
              </a:rPr>
              <a:t>На наступному етапі вдосконалення управління процесами підприємства з’явилися системи планування виробничих або матеріальних ресурсів. </a:t>
            </a:r>
          </a:p>
          <a:p>
            <a:pPr marL="0" indent="363538">
              <a:lnSpc>
                <a:spcPct val="120000"/>
              </a:lnSpc>
              <a:buNone/>
            </a:pPr>
            <a:r>
              <a:rPr lang="uk-UA" altLang="en-US" sz="2400" dirty="0">
                <a:latin typeface="Arial" panose="020B0604020202020204" pitchFamily="34" charset="0"/>
                <a:cs typeface="Arial" panose="020B0604020202020204" pitchFamily="34" charset="0"/>
              </a:rPr>
              <a:t>Вони віднесені до  класу В і відповідають вимогам стандартів:</a:t>
            </a:r>
          </a:p>
          <a:p>
            <a:pPr marL="0" indent="363538">
              <a:lnSpc>
                <a:spcPct val="120000"/>
              </a:lnSpc>
              <a:buNone/>
            </a:pPr>
            <a:r>
              <a:rPr lang="uk-UA" altLang="en-US" sz="2400" dirty="0">
                <a:latin typeface="Arial" panose="020B0604020202020204" pitchFamily="34" charset="0"/>
                <a:cs typeface="Arial" panose="020B0604020202020204" pitchFamily="34" charset="0"/>
              </a:rPr>
              <a:t> - </a:t>
            </a:r>
            <a:r>
              <a:rPr lang="en-US" altLang="en-US" sz="2400" dirty="0">
                <a:latin typeface="Arial" panose="020B0604020202020204" pitchFamily="34" charset="0"/>
                <a:cs typeface="Arial" panose="020B0604020202020204" pitchFamily="34" charset="0"/>
              </a:rPr>
              <a:t>MRP  (Material Requirements Planning);</a:t>
            </a:r>
          </a:p>
          <a:p>
            <a:pPr marL="0" indent="363538">
              <a:lnSpc>
                <a:spcPct val="120000"/>
              </a:lnSpc>
              <a:buNone/>
            </a:pPr>
            <a:r>
              <a:rPr lang="en-US" altLang="en-US" sz="2400" dirty="0">
                <a:latin typeface="Arial" panose="020B0604020202020204" pitchFamily="34" charset="0"/>
                <a:cs typeface="Arial" panose="020B0604020202020204" pitchFamily="34" charset="0"/>
              </a:rPr>
              <a:t> MRP II (Manufacturing Require-  </a:t>
            </a:r>
            <a:r>
              <a:rPr lang="en-US" altLang="en-US" sz="2400" dirty="0" err="1">
                <a:latin typeface="Arial" panose="020B0604020202020204" pitchFamily="34" charset="0"/>
                <a:cs typeface="Arial" panose="020B0604020202020204" pitchFamily="34" charset="0"/>
              </a:rPr>
              <a:t>ments</a:t>
            </a:r>
            <a:r>
              <a:rPr lang="en-US" altLang="en-US" sz="2400" dirty="0">
                <a:latin typeface="Arial" panose="020B0604020202020204" pitchFamily="34" charset="0"/>
                <a:cs typeface="Arial" panose="020B0604020202020204" pitchFamily="34" charset="0"/>
              </a:rPr>
              <a:t> Planning</a:t>
            </a:r>
            <a:r>
              <a:rPr lang="en-US"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3301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smtClean="0">
                <a:solidFill>
                  <a:schemeClr val="accent6">
                    <a:lumMod val="75000"/>
                  </a:schemeClr>
                </a:solidFill>
                <a:latin typeface="Arial" panose="020B0604020202020204" pitchFamily="34" charset="0"/>
                <a:cs typeface="Arial" panose="020B0604020202020204" pitchFamily="34" charset="0"/>
              </a:rPr>
              <a:t>3</a:t>
            </a:r>
            <a:r>
              <a:rPr lang="uk-UA" altLang="en-US" sz="1400" b="1" dirty="0">
                <a:solidFill>
                  <a:schemeClr val="accent6">
                    <a:lumMod val="75000"/>
                  </a:schemeClr>
                </a:solidFill>
                <a:latin typeface="Arial" panose="020B0604020202020204" pitchFamily="34" charset="0"/>
                <a:cs typeface="Arial" panose="020B0604020202020204" pitchFamily="34" charset="0"/>
              </a:rPr>
              <a:t>. Класифікація інформаційних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fontScale="77500" lnSpcReduction="20000"/>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Поширеними системами класу </a:t>
            </a:r>
            <a:r>
              <a:rPr lang="en-US" altLang="en-US" sz="2400" dirty="0">
                <a:latin typeface="Arial" panose="020B0604020202020204" pitchFamily="34" charset="0"/>
                <a:cs typeface="Arial" panose="020B0604020202020204" pitchFamily="34" charset="0"/>
              </a:rPr>
              <a:t>B </a:t>
            </a:r>
            <a:r>
              <a:rPr lang="uk-UA" altLang="en-US" sz="2400" dirty="0">
                <a:latin typeface="Arial" panose="020B0604020202020204" pitchFamily="34" charset="0"/>
                <a:cs typeface="Arial" panose="020B0604020202020204" pitchFamily="34" charset="0"/>
              </a:rPr>
              <a:t>є:</a:t>
            </a:r>
          </a:p>
          <a:p>
            <a:pPr marL="0" indent="363538">
              <a:lnSpc>
                <a:spcPct val="120000"/>
              </a:lnSpc>
              <a:buNone/>
            </a:pPr>
            <a:r>
              <a:rPr lang="en-US" altLang="en-US" sz="2400" dirty="0">
                <a:latin typeface="Arial" panose="020B0604020202020204" pitchFamily="34" charset="0"/>
                <a:cs typeface="Arial" panose="020B0604020202020204" pitchFamily="34" charset="0"/>
              </a:rPr>
              <a:t>MRP (Material Requirements Planning) — </a:t>
            </a:r>
            <a:r>
              <a:rPr lang="uk-UA" altLang="en-US" sz="2400" dirty="0">
                <a:latin typeface="Arial" panose="020B0604020202020204" pitchFamily="34" charset="0"/>
                <a:cs typeface="Arial" panose="020B0604020202020204" pitchFamily="34" charset="0"/>
              </a:rPr>
              <a:t>система планування  потреб у матеріалах;</a:t>
            </a:r>
          </a:p>
          <a:p>
            <a:pPr marL="0" indent="363538">
              <a:lnSpc>
                <a:spcPct val="120000"/>
              </a:lnSpc>
              <a:buNone/>
            </a:pPr>
            <a:r>
              <a:rPr lang="en-US" altLang="en-US" sz="2400" dirty="0">
                <a:latin typeface="Arial" panose="020B0604020202020204" pitchFamily="34" charset="0"/>
                <a:cs typeface="Arial" panose="020B0604020202020204" pitchFamily="34" charset="0"/>
              </a:rPr>
              <a:t>MRP II (Manufacturing Resource Planning) — </a:t>
            </a:r>
            <a:r>
              <a:rPr lang="uk-UA" altLang="en-US" sz="2400" dirty="0">
                <a:latin typeface="Arial" panose="020B0604020202020204" pitchFamily="34" charset="0"/>
                <a:cs typeface="Arial" panose="020B0604020202020204" pitchFamily="34" charset="0"/>
              </a:rPr>
              <a:t>система </a:t>
            </a:r>
            <a:r>
              <a:rPr lang="uk-UA" altLang="en-US" sz="2400" dirty="0" smtClean="0">
                <a:latin typeface="Arial" panose="020B0604020202020204" pitchFamily="34" charset="0"/>
                <a:cs typeface="Arial" panose="020B0604020202020204" pitchFamily="34" charset="0"/>
              </a:rPr>
              <a:t>планування </a:t>
            </a:r>
            <a:r>
              <a:rPr lang="uk-UA" altLang="en-US" sz="2400" dirty="0">
                <a:latin typeface="Arial" panose="020B0604020202020204" pitchFamily="34" charset="0"/>
                <a:cs typeface="Arial" panose="020B0604020202020204" pitchFamily="34" charset="0"/>
              </a:rPr>
              <a:t>ресурсів виробництва;</a:t>
            </a:r>
          </a:p>
          <a:p>
            <a:pPr marL="0" indent="363538">
              <a:lnSpc>
                <a:spcPct val="120000"/>
              </a:lnSpc>
              <a:buNone/>
            </a:pPr>
            <a:r>
              <a:rPr lang="en-US" altLang="en-US" sz="2400" dirty="0">
                <a:latin typeface="Arial" panose="020B0604020202020204" pitchFamily="34" charset="0"/>
                <a:cs typeface="Arial" panose="020B0604020202020204" pitchFamily="34" charset="0"/>
              </a:rPr>
              <a:t>CRP (Capital Resource Planning) — </a:t>
            </a:r>
            <a:r>
              <a:rPr lang="uk-UA" altLang="en-US" sz="2400" dirty="0">
                <a:latin typeface="Arial" panose="020B0604020202020204" pitchFamily="34" charset="0"/>
                <a:cs typeface="Arial" panose="020B0604020202020204" pitchFamily="34" charset="0"/>
              </a:rPr>
              <a:t>система планування </a:t>
            </a:r>
            <a:r>
              <a:rPr lang="uk-UA" altLang="en-US" sz="2400" dirty="0" smtClean="0">
                <a:latin typeface="Arial" panose="020B0604020202020204" pitchFamily="34" charset="0"/>
                <a:cs typeface="Arial" panose="020B0604020202020204" pitchFamily="34" charset="0"/>
              </a:rPr>
              <a:t>виробничих </a:t>
            </a:r>
            <a:r>
              <a:rPr lang="uk-UA" altLang="en-US" sz="2400" dirty="0" err="1">
                <a:latin typeface="Arial" panose="020B0604020202020204" pitchFamily="34" charset="0"/>
                <a:cs typeface="Arial" panose="020B0604020202020204" pitchFamily="34" charset="0"/>
              </a:rPr>
              <a:t>потужностей</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en-US" altLang="en-US" sz="2400" dirty="0">
                <a:latin typeface="Arial" panose="020B0604020202020204" pitchFamily="34" charset="0"/>
                <a:cs typeface="Arial" panose="020B0604020202020204" pitchFamily="34" charset="0"/>
              </a:rPr>
              <a:t>CAD (Computing Aided Design) — </a:t>
            </a:r>
            <a:r>
              <a:rPr lang="uk-UA" altLang="en-US" sz="2400" dirty="0">
                <a:latin typeface="Arial" panose="020B0604020202020204" pitchFamily="34" charset="0"/>
                <a:cs typeface="Arial" panose="020B0604020202020204" pitchFamily="34" charset="0"/>
              </a:rPr>
              <a:t>система автоматизованого  проектування;</a:t>
            </a:r>
          </a:p>
          <a:p>
            <a:pPr marL="0" indent="363538">
              <a:lnSpc>
                <a:spcPct val="120000"/>
              </a:lnSpc>
              <a:buNone/>
            </a:pPr>
            <a:r>
              <a:rPr lang="en-US" altLang="en-US" sz="2400" dirty="0">
                <a:latin typeface="Arial" panose="020B0604020202020204" pitchFamily="34" charset="0"/>
                <a:cs typeface="Arial" panose="020B0604020202020204" pitchFamily="34" charset="0"/>
              </a:rPr>
              <a:t>CAM (Computing Aided Manufacturing) — </a:t>
            </a:r>
            <a:r>
              <a:rPr lang="uk-UA" altLang="en-US" sz="2400" dirty="0">
                <a:latin typeface="Arial" panose="020B0604020202020204" pitchFamily="34" charset="0"/>
                <a:cs typeface="Arial" panose="020B0604020202020204" pitchFamily="34" charset="0"/>
              </a:rPr>
              <a:t>автоматизована </a:t>
            </a:r>
            <a:r>
              <a:rPr lang="uk-UA" altLang="en-US" sz="2400" dirty="0" smtClean="0">
                <a:latin typeface="Arial" panose="020B0604020202020204" pitchFamily="34" charset="0"/>
                <a:cs typeface="Arial" panose="020B0604020202020204" pitchFamily="34" charset="0"/>
              </a:rPr>
              <a:t>система </a:t>
            </a:r>
            <a:r>
              <a:rPr lang="uk-UA" altLang="en-US" sz="2400" dirty="0">
                <a:latin typeface="Arial" panose="020B0604020202020204" pitchFamily="34" charset="0"/>
                <a:cs typeface="Arial" panose="020B0604020202020204" pitchFamily="34" charset="0"/>
              </a:rPr>
              <a:t>підтримки виробництва;</a:t>
            </a:r>
          </a:p>
          <a:p>
            <a:pPr marL="0" indent="363538">
              <a:lnSpc>
                <a:spcPct val="120000"/>
              </a:lnSpc>
              <a:buNone/>
            </a:pPr>
            <a:r>
              <a:rPr lang="en-US" altLang="en-US" sz="2400" dirty="0">
                <a:latin typeface="Arial" panose="020B0604020202020204" pitchFamily="34" charset="0"/>
                <a:cs typeface="Arial" panose="020B0604020202020204" pitchFamily="34" charset="0"/>
              </a:rPr>
              <a:t>CAE (Computing Aided Engineering) — </a:t>
            </a:r>
            <a:r>
              <a:rPr lang="uk-UA" altLang="en-US" sz="2400" dirty="0">
                <a:latin typeface="Arial" panose="020B0604020202020204" pitchFamily="34" charset="0"/>
                <a:cs typeface="Arial" panose="020B0604020202020204" pitchFamily="34" charset="0"/>
              </a:rPr>
              <a:t>автоматизована </a:t>
            </a:r>
            <a:r>
              <a:rPr lang="uk-UA" altLang="en-US" sz="2400" dirty="0" smtClean="0">
                <a:latin typeface="Arial" panose="020B0604020202020204" pitchFamily="34" charset="0"/>
                <a:cs typeface="Arial" panose="020B0604020202020204" pitchFamily="34" charset="0"/>
              </a:rPr>
              <a:t>система </a:t>
            </a:r>
            <a:r>
              <a:rPr lang="uk-UA" altLang="en-US" sz="2400" dirty="0">
                <a:latin typeface="Arial" panose="020B0604020202020204" pitchFamily="34" charset="0"/>
                <a:cs typeface="Arial" panose="020B0604020202020204" pitchFamily="34" charset="0"/>
              </a:rPr>
              <a:t>інженерного проектування;</a:t>
            </a:r>
          </a:p>
          <a:p>
            <a:pPr marL="0" indent="363538">
              <a:lnSpc>
                <a:spcPct val="120000"/>
              </a:lnSpc>
              <a:buNone/>
            </a:pPr>
            <a:r>
              <a:rPr lang="en-US" altLang="en-US" sz="2400" dirty="0">
                <a:latin typeface="Arial" panose="020B0604020202020204" pitchFamily="34" charset="0"/>
                <a:cs typeface="Arial" panose="020B0604020202020204" pitchFamily="34" charset="0"/>
              </a:rPr>
              <a:t>PDM (Product Data Management) — </a:t>
            </a:r>
            <a:r>
              <a:rPr lang="uk-UA" altLang="en-US" sz="2400" dirty="0">
                <a:latin typeface="Arial" panose="020B0604020202020204" pitchFamily="34" charset="0"/>
                <a:cs typeface="Arial" panose="020B0604020202020204" pitchFamily="34" charset="0"/>
              </a:rPr>
              <a:t>автоматизована система  управління даними;</a:t>
            </a:r>
          </a:p>
          <a:p>
            <a:pPr marL="0" indent="363538">
              <a:lnSpc>
                <a:spcPct val="120000"/>
              </a:lnSpc>
              <a:buNone/>
            </a:pPr>
            <a:r>
              <a:rPr lang="uk-UA" altLang="en-US" sz="2400" dirty="0">
                <a:latin typeface="Arial" panose="020B0604020202020204" pitchFamily="34" charset="0"/>
                <a:cs typeface="Arial" panose="020B0604020202020204" pitchFamily="34" charset="0"/>
              </a:rPr>
              <a:t>С</a:t>
            </a:r>
            <a:r>
              <a:rPr lang="en-US" altLang="en-US" sz="2400" dirty="0">
                <a:latin typeface="Arial" panose="020B0604020202020204" pitchFamily="34" charset="0"/>
                <a:cs typeface="Arial" panose="020B0604020202020204" pitchFamily="34" charset="0"/>
              </a:rPr>
              <a:t>RM (Customer Relationship Management) — </a:t>
            </a:r>
            <a:r>
              <a:rPr lang="uk-UA" altLang="en-US" sz="2400" dirty="0">
                <a:latin typeface="Arial" panose="020B0604020202020204" pitchFamily="34" charset="0"/>
                <a:cs typeface="Arial" panose="020B0604020202020204" pitchFamily="34" charset="0"/>
              </a:rPr>
              <a:t>система </a:t>
            </a:r>
            <a:r>
              <a:rPr lang="uk-UA" altLang="en-US" sz="2400" dirty="0" smtClean="0">
                <a:latin typeface="Arial" panose="020B0604020202020204" pitchFamily="34" charset="0"/>
                <a:cs typeface="Arial" panose="020B0604020202020204" pitchFamily="34" charset="0"/>
              </a:rPr>
              <a:t>управління </a:t>
            </a:r>
            <a:r>
              <a:rPr lang="uk-UA" altLang="en-US" sz="2400" dirty="0">
                <a:latin typeface="Arial" panose="020B0604020202020204" pitchFamily="34" charset="0"/>
                <a:cs typeface="Arial" panose="020B0604020202020204" pitchFamily="34" charset="0"/>
              </a:rPr>
              <a:t>взаєминами із клієнтами, різні облікові системи тощо.</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99798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b="1" dirty="0" smtClean="0">
                <a:latin typeface="Arial" panose="020B0604020202020204" pitchFamily="34" charset="0"/>
                <a:cs typeface="Arial" panose="020B0604020202020204" pitchFamily="34" charset="0"/>
              </a:rPr>
              <a:t>Завдання </a:t>
            </a:r>
            <a:r>
              <a:rPr lang="uk-UA" altLang="en-US" sz="2400" dirty="0" smtClean="0">
                <a:latin typeface="Arial" panose="020B0604020202020204" pitchFamily="34" charset="0"/>
                <a:cs typeface="Arial" panose="020B0604020202020204" pitchFamily="34" charset="0"/>
              </a:rPr>
              <a:t>розв’язування системами </a:t>
            </a:r>
            <a:r>
              <a:rPr lang="uk-UA" altLang="en-US" sz="2400" dirty="0">
                <a:latin typeface="Arial" panose="020B0604020202020204" pitchFamily="34" charset="0"/>
                <a:cs typeface="Arial" panose="020B0604020202020204" pitchFamily="34" charset="0"/>
              </a:rPr>
              <a:t>даного </a:t>
            </a:r>
            <a:r>
              <a:rPr lang="uk-UA" altLang="en-US" sz="2400" dirty="0" smtClean="0">
                <a:latin typeface="Arial" panose="020B0604020202020204" pitchFamily="34" charset="0"/>
                <a:cs typeface="Arial" panose="020B0604020202020204" pitchFamily="34" charset="0"/>
              </a:rPr>
              <a:t>класу В такі:</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dirty="0">
                <a:latin typeface="Arial" panose="020B0604020202020204" pitchFamily="34" charset="0"/>
                <a:cs typeface="Arial" panose="020B0604020202020204" pitchFamily="34" charset="0"/>
              </a:rPr>
              <a:t>аналіз діяльності підприємства на основі даних та інформації,  що надходить від систем класу </a:t>
            </a:r>
            <a:r>
              <a:rPr lang="en-US" altLang="en-US" sz="2400" dirty="0">
                <a:latin typeface="Arial" panose="020B0604020202020204" pitchFamily="34" charset="0"/>
                <a:cs typeface="Arial" panose="020B0604020202020204" pitchFamily="34" charset="0"/>
              </a:rPr>
              <a:t>B;</a:t>
            </a:r>
          </a:p>
          <a:p>
            <a:pPr marL="0" indent="363538">
              <a:lnSpc>
                <a:spcPct val="120000"/>
              </a:lnSpc>
              <a:buNone/>
            </a:pPr>
            <a:r>
              <a:rPr lang="uk-UA" altLang="en-US" sz="2400" dirty="0">
                <a:latin typeface="Arial" panose="020B0604020202020204" pitchFamily="34" charset="0"/>
                <a:cs typeface="Arial" panose="020B0604020202020204" pitchFamily="34" charset="0"/>
              </a:rPr>
              <a:t>планування діяльності підприємства;</a:t>
            </a:r>
          </a:p>
          <a:p>
            <a:pPr marL="0" indent="363538">
              <a:lnSpc>
                <a:spcPct val="120000"/>
              </a:lnSpc>
              <a:buNone/>
            </a:pPr>
            <a:r>
              <a:rPr lang="uk-UA" altLang="en-US" sz="2400" dirty="0">
                <a:latin typeface="Arial" panose="020B0604020202020204" pitchFamily="34" charset="0"/>
                <a:cs typeface="Arial" panose="020B0604020202020204" pitchFamily="34" charset="0"/>
              </a:rPr>
              <a:t>регулювання глобальних параметрів роботи підприємства;</a:t>
            </a:r>
          </a:p>
          <a:p>
            <a:pPr marL="0" indent="363538">
              <a:lnSpc>
                <a:spcPct val="120000"/>
              </a:lnSpc>
              <a:buNone/>
            </a:pPr>
            <a:r>
              <a:rPr lang="uk-UA" altLang="en-US" sz="2400" dirty="0">
                <a:latin typeface="Arial" panose="020B0604020202020204" pitchFamily="34" charset="0"/>
                <a:cs typeface="Arial" panose="020B0604020202020204" pitchFamily="34" charset="0"/>
              </a:rPr>
              <a:t>планування й розподіл ресурсів підприємства;</a:t>
            </a:r>
          </a:p>
          <a:p>
            <a:pPr marL="0" indent="363538">
              <a:lnSpc>
                <a:spcPct val="120000"/>
              </a:lnSpc>
              <a:buNone/>
            </a:pPr>
            <a:r>
              <a:rPr lang="uk-UA" altLang="en-US" sz="2400" dirty="0">
                <a:latin typeface="Arial" panose="020B0604020202020204" pitchFamily="34" charset="0"/>
                <a:cs typeface="Arial" panose="020B0604020202020204" pitchFamily="34" charset="0"/>
              </a:rPr>
              <a:t>підготовку виробничих завдань і контроль над їх </a:t>
            </a:r>
            <a:r>
              <a:rPr lang="uk-UA" altLang="en-US" sz="2400" dirty="0" smtClean="0">
                <a:latin typeface="Arial" panose="020B0604020202020204" pitchFamily="34" charset="0"/>
                <a:cs typeface="Arial" panose="020B0604020202020204" pitchFamily="34" charset="0"/>
              </a:rPr>
              <a:t>виконанням</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a:latin typeface="Arial" panose="020B0604020202020204" pitchFamily="34" charset="0"/>
                <a:cs typeface="Arial" panose="020B0604020202020204" pitchFamily="34" charset="0"/>
              </a:rPr>
              <a:t>наявність взаємодії з керівним суб’єктом (персоналом) під  час виконанні завдань;</a:t>
            </a:r>
          </a:p>
          <a:p>
            <a:pPr marL="0" indent="363538">
              <a:lnSpc>
                <a:spcPct val="120000"/>
              </a:lnSpc>
              <a:buNone/>
            </a:pPr>
            <a:r>
              <a:rPr lang="uk-UA" altLang="en-US" sz="2400" dirty="0">
                <a:latin typeface="Arial" panose="020B0604020202020204" pitchFamily="34" charset="0"/>
                <a:cs typeface="Arial" panose="020B0604020202020204" pitchFamily="34" charset="0"/>
              </a:rPr>
              <a:t>інтерактивність обробки інформації.</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221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ru-RU" altLang="en-US" sz="1400" b="1" dirty="0">
                <a:solidFill>
                  <a:schemeClr val="accent6">
                    <a:lumMod val="75000"/>
                  </a:schemeClr>
                </a:solidFill>
                <a:latin typeface="Arial" panose="020B0604020202020204" pitchFamily="34" charset="0"/>
                <a:cs typeface="Arial" panose="020B0604020202020204" pitchFamily="34" charset="0"/>
              </a:rPr>
              <a:t>3. </a:t>
            </a:r>
            <a:r>
              <a:rPr lang="ru-RU" altLang="en-US" sz="1400" b="1" dirty="0" err="1">
                <a:solidFill>
                  <a:schemeClr val="accent6">
                    <a:lumMod val="75000"/>
                  </a:schemeClr>
                </a:solidFill>
                <a:latin typeface="Arial" panose="020B0604020202020204" pitchFamily="34" charset="0"/>
                <a:cs typeface="Arial" panose="020B0604020202020204" pitchFamily="34" charset="0"/>
              </a:rPr>
              <a:t>Класифікація</a:t>
            </a:r>
            <a:r>
              <a:rPr lang="ru-RU" altLang="en-US" sz="1400" b="1" dirty="0">
                <a:solidFill>
                  <a:schemeClr val="accent6">
                    <a:lumMod val="75000"/>
                  </a:schemeClr>
                </a:solidFill>
                <a:latin typeface="Arial" panose="020B0604020202020204" pitchFamily="34" charset="0"/>
                <a:cs typeface="Arial" panose="020B0604020202020204" pitchFamily="34" charset="0"/>
              </a:rPr>
              <a:t> </a:t>
            </a:r>
            <a:r>
              <a:rPr lang="ru-RU" altLang="en-US" sz="1400" b="1" dirty="0" err="1">
                <a:solidFill>
                  <a:schemeClr val="accent6">
                    <a:lumMod val="75000"/>
                  </a:schemeClr>
                </a:solidFill>
                <a:latin typeface="Arial" panose="020B0604020202020204" pitchFamily="34" charset="0"/>
                <a:cs typeface="Arial" panose="020B0604020202020204" pitchFamily="34" charset="0"/>
              </a:rPr>
              <a:t>інформаційних</a:t>
            </a:r>
            <a:r>
              <a:rPr lang="ru-RU" altLang="en-US" sz="1400" b="1" dirty="0">
                <a:solidFill>
                  <a:schemeClr val="accent6">
                    <a:lumMod val="75000"/>
                  </a:schemeClr>
                </a:solidFill>
                <a:latin typeface="Arial" panose="020B0604020202020204" pitchFamily="34" charset="0"/>
                <a:cs typeface="Arial" panose="020B0604020202020204" pitchFamily="34" charset="0"/>
              </a:rPr>
              <a:t>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b="1" dirty="0" smtClean="0">
                <a:latin typeface="Arial" panose="020B0604020202020204" pitchFamily="34" charset="0"/>
                <a:cs typeface="Arial" panose="020B0604020202020204" pitchFamily="34" charset="0"/>
              </a:rPr>
              <a:t>Системи </a:t>
            </a:r>
            <a:r>
              <a:rPr lang="uk-UA" altLang="en-US" sz="2400" b="1" dirty="0">
                <a:latin typeface="Arial" panose="020B0604020202020204" pitchFamily="34" charset="0"/>
                <a:cs typeface="Arial" panose="020B0604020202020204" pitchFamily="34" charset="0"/>
              </a:rPr>
              <a:t>класу </a:t>
            </a:r>
            <a:r>
              <a:rPr lang="en-US" altLang="en-US" sz="2400" b="1" dirty="0">
                <a:latin typeface="Arial" panose="020B0604020202020204" pitchFamily="34" charset="0"/>
                <a:cs typeface="Arial" panose="020B0604020202020204" pitchFamily="34" charset="0"/>
              </a:rPr>
              <a:t>C </a:t>
            </a:r>
            <a:r>
              <a:rPr lang="uk-UA" altLang="en-US" sz="2400" dirty="0" smtClean="0">
                <a:latin typeface="Arial" panose="020B0604020202020204" pitchFamily="34" charset="0"/>
                <a:cs typeface="Arial" panose="020B0604020202020204" pitchFamily="34" charset="0"/>
              </a:rPr>
              <a:t>такі:</a:t>
            </a:r>
          </a:p>
          <a:p>
            <a:pPr marL="0" indent="363538">
              <a:lnSpc>
                <a:spcPct val="120000"/>
              </a:lnSpc>
              <a:buNone/>
            </a:pPr>
            <a:r>
              <a:rPr lang="en-US" altLang="en-US" sz="2400" dirty="0" smtClean="0">
                <a:latin typeface="Arial" panose="020B0604020202020204" pitchFamily="34" charset="0"/>
                <a:cs typeface="Arial" panose="020B0604020202020204" pitchFamily="34" charset="0"/>
              </a:rPr>
              <a:t>ERP-  </a:t>
            </a:r>
            <a:r>
              <a:rPr lang="uk-UA" altLang="en-US" sz="2400" dirty="0" smtClean="0">
                <a:latin typeface="Arial" panose="020B0604020202020204" pitchFamily="34" charset="0"/>
                <a:cs typeface="Arial" panose="020B0604020202020204" pitchFamily="34" charset="0"/>
              </a:rPr>
              <a:t>системи; </a:t>
            </a:r>
          </a:p>
          <a:p>
            <a:pPr marL="0" indent="363538">
              <a:lnSpc>
                <a:spcPct val="120000"/>
              </a:lnSpc>
              <a:buNone/>
            </a:pPr>
            <a:r>
              <a:rPr lang="en-US" altLang="en-US" sz="2400" dirty="0" smtClean="0">
                <a:latin typeface="Arial" panose="020B0604020202020204" pitchFamily="34" charset="0"/>
                <a:cs typeface="Arial" panose="020B0604020202020204" pitchFamily="34" charset="0"/>
              </a:rPr>
              <a:t>IRP-</a:t>
            </a:r>
            <a:r>
              <a:rPr lang="uk-UA" altLang="en-US" sz="2400" dirty="0">
                <a:latin typeface="Arial" panose="020B0604020202020204" pitchFamily="34" charset="0"/>
                <a:cs typeface="Arial" panose="020B0604020202020204" pitchFamily="34" charset="0"/>
              </a:rPr>
              <a:t>системи (</a:t>
            </a:r>
            <a:r>
              <a:rPr lang="en-US" altLang="en-US" sz="2400" dirty="0">
                <a:latin typeface="Arial" panose="020B0604020202020204" pitchFamily="34" charset="0"/>
                <a:cs typeface="Arial" panose="020B0604020202020204" pitchFamily="34" charset="0"/>
              </a:rPr>
              <a:t>Intelligent Resource Planning) — </a:t>
            </a:r>
            <a:r>
              <a:rPr lang="uk-UA" altLang="en-US" sz="2400" dirty="0">
                <a:latin typeface="Arial" panose="020B0604020202020204" pitchFamily="34" charset="0"/>
                <a:cs typeface="Arial" panose="020B0604020202020204" pitchFamily="34" charset="0"/>
              </a:rPr>
              <a:t>системи  інтелектуального планування</a:t>
            </a:r>
            <a:r>
              <a:rPr lang="uk-UA" altLang="en-US" sz="2400" dirty="0" smtClean="0">
                <a:latin typeface="Arial" panose="020B0604020202020204" pitchFamily="34" charset="0"/>
                <a:cs typeface="Arial" panose="020B0604020202020204" pitchFamily="34" charset="0"/>
              </a:rPr>
              <a:t>.</a:t>
            </a:r>
          </a:p>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Ринок</a:t>
            </a:r>
            <a:r>
              <a:rPr lang="uk-UA" altLang="en-US" sz="2400" dirty="0">
                <a:latin typeface="Arial" panose="020B0604020202020204" pitchFamily="34" charset="0"/>
                <a:cs typeface="Arial" panose="020B0604020202020204" pitchFamily="34" charset="0"/>
              </a:rPr>
              <a:t>, </a:t>
            </a:r>
            <a:r>
              <a:rPr lang="uk-UA" altLang="en-US" sz="2400" dirty="0" smtClean="0">
                <a:latin typeface="Arial" panose="020B0604020202020204" pitchFamily="34" charset="0"/>
                <a:cs typeface="Arial" panose="020B0604020202020204" pitchFamily="34" charset="0"/>
              </a:rPr>
              <a:t>ІТ-галузі вже  </a:t>
            </a:r>
            <a:r>
              <a:rPr lang="uk-UA" altLang="en-US" sz="2400" dirty="0">
                <a:latin typeface="Arial" panose="020B0604020202020204" pitchFamily="34" charset="0"/>
                <a:cs typeface="Arial" panose="020B0604020202020204" pitchFamily="34" charset="0"/>
              </a:rPr>
              <a:t>цілком </a:t>
            </a:r>
            <a:r>
              <a:rPr lang="uk-UA" altLang="en-US" sz="2400" b="1" dirty="0">
                <a:latin typeface="Arial" panose="020B0604020202020204" pitchFamily="34" charset="0"/>
                <a:cs typeface="Arial" panose="020B0604020202020204" pitchFamily="34" charset="0"/>
              </a:rPr>
              <a:t>сформувався</a:t>
            </a:r>
            <a:r>
              <a:rPr lang="uk-UA" altLang="en-US" sz="2400" dirty="0">
                <a:latin typeface="Arial" panose="020B0604020202020204" pitchFamily="34" charset="0"/>
                <a:cs typeface="Arial" panose="020B0604020202020204" pitchFamily="34" charset="0"/>
              </a:rPr>
              <a:t> — з лідерами й </a:t>
            </a:r>
            <a:r>
              <a:rPr lang="uk-UA" altLang="en-US" sz="2400" dirty="0" smtClean="0">
                <a:latin typeface="Arial" panose="020B0604020202020204" pitchFamily="34" charset="0"/>
                <a:cs typeface="Arial" panose="020B0604020202020204" pitchFamily="34" charset="0"/>
              </a:rPr>
              <a:t>продуктами. </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Існує широкий </a:t>
            </a:r>
            <a:r>
              <a:rPr lang="uk-UA" altLang="en-US" sz="2400" dirty="0">
                <a:latin typeface="Arial" panose="020B0604020202020204" pitchFamily="34" charset="0"/>
                <a:cs typeface="Arial" panose="020B0604020202020204" pitchFamily="34" charset="0"/>
              </a:rPr>
              <a:t>спектр </a:t>
            </a:r>
            <a:r>
              <a:rPr lang="uk-UA" altLang="en-US" sz="2400" dirty="0" smtClean="0">
                <a:latin typeface="Arial" panose="020B0604020202020204" pitchFamily="34" charset="0"/>
                <a:cs typeface="Arial" panose="020B0604020202020204" pitchFamily="34" charset="0"/>
              </a:rPr>
              <a:t>продукції: </a:t>
            </a:r>
          </a:p>
          <a:p>
            <a:pPr marL="0" indent="363538">
              <a:lnSpc>
                <a:spcPct val="120000"/>
              </a:lnSpc>
              <a:buNone/>
            </a:pPr>
            <a:r>
              <a:rPr lang="uk-UA" altLang="en-US" sz="2400" dirty="0">
                <a:latin typeface="Arial" panose="020B0604020202020204" pitchFamily="34" charset="0"/>
                <a:cs typeface="Arial" panose="020B0604020202020204" pitchFamily="34" charset="0"/>
              </a:rPr>
              <a:t>-</a:t>
            </a:r>
            <a:r>
              <a:rPr lang="uk-UA" altLang="en-US" sz="2400" dirty="0" smtClean="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від логістики</a:t>
            </a:r>
            <a:r>
              <a:rPr lang="uk-UA" altLang="en-US" sz="2400" dirty="0" smtClean="0">
                <a:latin typeface="Arial" panose="020B0604020202020204" pitchFamily="34" charset="0"/>
                <a:cs typeface="Arial" panose="020B0604020202020204" pitchFamily="34" charset="0"/>
              </a:rPr>
              <a:t>, маркетингу</a:t>
            </a:r>
            <a:r>
              <a:rPr lang="uk-UA" altLang="en-US" sz="2400" dirty="0">
                <a:latin typeface="Arial" panose="020B0604020202020204" pitchFamily="34" charset="0"/>
                <a:cs typeface="Arial" panose="020B0604020202020204" pitchFamily="34" charset="0"/>
              </a:rPr>
              <a:t>, </a:t>
            </a:r>
            <a:r>
              <a:rPr lang="uk-UA" altLang="en-US" sz="2400" dirty="0" smtClean="0">
                <a:latin typeface="Arial" panose="020B0604020202020204" pitchFamily="34" charset="0"/>
                <a:cs typeface="Arial" panose="020B0604020202020204" pitchFamily="34" charset="0"/>
              </a:rPr>
              <a:t>виробництва із </a:t>
            </a:r>
            <a:r>
              <a:rPr lang="uk-UA" altLang="en-US" sz="2400" dirty="0">
                <a:latin typeface="Arial" panose="020B0604020202020204" pitchFamily="34" charset="0"/>
                <a:cs typeface="Arial" panose="020B0604020202020204" pitchFamily="34" charset="0"/>
              </a:rPr>
              <a:t>клієнтами, збуту </a:t>
            </a:r>
            <a:endParaRPr lang="uk-UA" altLang="en-US" sz="2400" dirty="0" smtClean="0">
              <a:latin typeface="Arial" panose="020B0604020202020204" pitchFamily="34" charset="0"/>
              <a:cs typeface="Arial" panose="020B0604020202020204" pitchFamily="34" charset="0"/>
            </a:endParaRPr>
          </a:p>
          <a:p>
            <a:pPr marL="365125" indent="0">
              <a:lnSpc>
                <a:spcPct val="120000"/>
              </a:lnSpc>
              <a:buFontTx/>
              <a:buChar char="-"/>
            </a:pPr>
            <a:r>
              <a:rPr lang="uk-UA" altLang="en-US" sz="2400" dirty="0" smtClean="0">
                <a:latin typeface="Arial" panose="020B0604020202020204" pitchFamily="34" charset="0"/>
                <a:cs typeface="Arial" panose="020B0604020202020204" pitchFamily="34" charset="0"/>
              </a:rPr>
              <a:t> до бухгалтерського </a:t>
            </a:r>
            <a:r>
              <a:rPr lang="uk-UA" altLang="en-US" sz="2400" dirty="0">
                <a:latin typeface="Arial" panose="020B0604020202020204" pitchFamily="34" charset="0"/>
                <a:cs typeface="Arial" panose="020B0604020202020204" pitchFamily="34" charset="0"/>
              </a:rPr>
              <a:t>обліку й управління персоналом.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7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ru-RU" altLang="en-US" sz="1400" b="1" dirty="0">
                <a:solidFill>
                  <a:schemeClr val="accent6">
                    <a:lumMod val="75000"/>
                  </a:schemeClr>
                </a:solidFill>
                <a:latin typeface="Arial" panose="020B0604020202020204" pitchFamily="34" charset="0"/>
                <a:cs typeface="Arial" panose="020B0604020202020204" pitchFamily="34" charset="0"/>
              </a:rPr>
              <a:t>3. </a:t>
            </a:r>
            <a:r>
              <a:rPr lang="ru-RU" altLang="en-US" sz="1400" b="1" dirty="0" err="1">
                <a:solidFill>
                  <a:schemeClr val="accent6">
                    <a:lumMod val="75000"/>
                  </a:schemeClr>
                </a:solidFill>
                <a:latin typeface="Arial" panose="020B0604020202020204" pitchFamily="34" charset="0"/>
                <a:cs typeface="Arial" panose="020B0604020202020204" pitchFamily="34" charset="0"/>
              </a:rPr>
              <a:t>Класифікація</a:t>
            </a:r>
            <a:r>
              <a:rPr lang="ru-RU" altLang="en-US" sz="1400" b="1" dirty="0">
                <a:solidFill>
                  <a:schemeClr val="accent6">
                    <a:lumMod val="75000"/>
                  </a:schemeClr>
                </a:solidFill>
                <a:latin typeface="Arial" panose="020B0604020202020204" pitchFamily="34" charset="0"/>
                <a:cs typeface="Arial" panose="020B0604020202020204" pitchFamily="34" charset="0"/>
              </a:rPr>
              <a:t> </a:t>
            </a:r>
            <a:r>
              <a:rPr lang="ru-RU" altLang="en-US" sz="1400" b="1" dirty="0" err="1">
                <a:solidFill>
                  <a:schemeClr val="accent6">
                    <a:lumMod val="75000"/>
                  </a:schemeClr>
                </a:solidFill>
                <a:latin typeface="Arial" panose="020B0604020202020204" pitchFamily="34" charset="0"/>
                <a:cs typeface="Arial" panose="020B0604020202020204" pitchFamily="34" charset="0"/>
              </a:rPr>
              <a:t>інформаційних</a:t>
            </a:r>
            <a:r>
              <a:rPr lang="ru-RU" altLang="en-US" sz="1400" b="1" dirty="0">
                <a:solidFill>
                  <a:schemeClr val="accent6">
                    <a:lumMod val="75000"/>
                  </a:schemeClr>
                </a:solidFill>
                <a:latin typeface="Arial" panose="020B0604020202020204" pitchFamily="34" charset="0"/>
                <a:cs typeface="Arial" panose="020B0604020202020204" pitchFamily="34" charset="0"/>
              </a:rPr>
              <a:t>  систем</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365125" indent="0">
              <a:lnSpc>
                <a:spcPct val="120000"/>
              </a:lnSpc>
              <a:buNone/>
            </a:pPr>
            <a:r>
              <a:rPr lang="uk-UA" altLang="en-US" sz="2400" dirty="0" smtClean="0">
                <a:latin typeface="Arial" panose="020B0604020202020204" pitchFamily="34" charset="0"/>
                <a:cs typeface="Arial" panose="020B0604020202020204" pitchFamily="34" charset="0"/>
              </a:rPr>
              <a:t>На </a:t>
            </a:r>
            <a:r>
              <a:rPr lang="uk-UA" altLang="en-US" sz="2400" dirty="0">
                <a:latin typeface="Arial" panose="020B0604020202020204" pitchFamily="34" charset="0"/>
                <a:cs typeface="Arial" panose="020B0604020202020204" pitchFamily="34" charset="0"/>
              </a:rPr>
              <a:t>світовому ринку  пропонується понад 500 систем класу </a:t>
            </a:r>
            <a:r>
              <a:rPr lang="en-US" altLang="en-US" sz="2400" dirty="0">
                <a:latin typeface="Arial" panose="020B0604020202020204" pitchFamily="34" charset="0"/>
                <a:cs typeface="Arial" panose="020B0604020202020204" pitchFamily="34" charset="0"/>
              </a:rPr>
              <a:t>MRPII — ERP. </a:t>
            </a:r>
            <a:endParaRPr lang="uk-UA" altLang="en-US" sz="2400" dirty="0" smtClean="0">
              <a:latin typeface="Arial" panose="020B0604020202020204" pitchFamily="34" charset="0"/>
              <a:cs typeface="Arial" panose="020B0604020202020204" pitchFamily="34" charset="0"/>
            </a:endParaRPr>
          </a:p>
          <a:p>
            <a:pPr marL="365125" indent="0">
              <a:lnSpc>
                <a:spcPct val="120000"/>
              </a:lnSpc>
              <a:buNone/>
            </a:pPr>
            <a:r>
              <a:rPr lang="uk-UA" altLang="en-US" sz="2400" dirty="0" smtClean="0">
                <a:latin typeface="Arial" panose="020B0604020202020204" pitchFamily="34" charset="0"/>
                <a:cs typeface="Arial" panose="020B0604020202020204" pitchFamily="34" charset="0"/>
              </a:rPr>
              <a:t>Лідерами </a:t>
            </a:r>
            <a:r>
              <a:rPr lang="uk-UA" altLang="en-US" sz="2400" dirty="0">
                <a:latin typeface="Arial" panose="020B0604020202020204" pitchFamily="34" charset="0"/>
                <a:cs typeface="Arial" panose="020B0604020202020204" pitchFamily="34" charset="0"/>
              </a:rPr>
              <a:t>серед ІС є:</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в </a:t>
            </a:r>
            <a:r>
              <a:rPr lang="uk-UA" altLang="en-US" sz="2400" b="1" dirty="0">
                <a:solidFill>
                  <a:srgbClr val="0070C0"/>
                </a:solidFill>
                <a:latin typeface="Arial" panose="020B0604020202020204" pitchFamily="34" charset="0"/>
                <a:cs typeface="Arial" panose="020B0604020202020204" pitchFamily="34" charset="0"/>
              </a:rPr>
              <a:t>класі А</a:t>
            </a:r>
            <a:r>
              <a:rPr lang="uk-UA" altLang="en-US" sz="2400" dirty="0">
                <a:latin typeface="Arial" panose="020B0604020202020204" pitchFamily="34" charset="0"/>
                <a:cs typeface="Arial" panose="020B0604020202020204" pitchFamily="34" charset="0"/>
              </a:rPr>
              <a:t> — </a:t>
            </a:r>
            <a:r>
              <a:rPr lang="en-US" altLang="en-US" sz="2400" dirty="0">
                <a:latin typeface="Arial" panose="020B0604020202020204" pitchFamily="34" charset="0"/>
                <a:cs typeface="Arial" panose="020B0604020202020204" pitchFamily="34" charset="0"/>
              </a:rPr>
              <a:t>SCADA-</a:t>
            </a:r>
            <a:r>
              <a:rPr lang="uk-UA" altLang="en-US" sz="2400" dirty="0">
                <a:latin typeface="Arial" panose="020B0604020202020204" pitchFamily="34" charset="0"/>
                <a:cs typeface="Arial" panose="020B0604020202020204" pitchFamily="34" charset="0"/>
              </a:rPr>
              <a:t>системи </a:t>
            </a:r>
            <a:r>
              <a:rPr lang="en-US" altLang="en-US" sz="2400" dirty="0" err="1">
                <a:latin typeface="Arial" panose="020B0604020202020204" pitchFamily="34" charset="0"/>
                <a:cs typeface="Arial" panose="020B0604020202020204" pitchFamily="34" charset="0"/>
              </a:rPr>
              <a:t>Cimplicity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IFix</a:t>
            </a:r>
            <a:r>
              <a:rPr lang="en-US" altLang="en-US" sz="2400" dirty="0">
                <a:latin typeface="Arial" panose="020B0604020202020204" pitchFamily="34" charset="0"/>
                <a:cs typeface="Arial" panose="020B0604020202020204" pitchFamily="34" charset="0"/>
              </a:rPr>
              <a:t> (General  Electric, </a:t>
            </a:r>
            <a:r>
              <a:rPr lang="uk-UA" altLang="en-US" sz="2400" dirty="0">
                <a:latin typeface="Arial" panose="020B0604020202020204" pitchFamily="34" charset="0"/>
                <a:cs typeface="Arial" panose="020B0604020202020204" pitchFamily="34" charset="0"/>
              </a:rPr>
              <a:t>США), </a:t>
            </a:r>
            <a:r>
              <a:rPr lang="en-US" altLang="en-US" sz="2400" dirty="0" err="1">
                <a:latin typeface="Arial" panose="020B0604020202020204" pitchFamily="34" charset="0"/>
                <a:cs typeface="Arial" panose="020B0604020202020204" pitchFamily="34" charset="0"/>
              </a:rPr>
              <a:t>InSAT</a:t>
            </a:r>
            <a:r>
              <a:rPr lang="en-US" altLang="en-US" sz="2400" dirty="0">
                <a:latin typeface="Arial" panose="020B0604020202020204" pitchFamily="34" charset="0"/>
                <a:cs typeface="Arial" panose="020B0604020202020204" pitchFamily="34" charset="0"/>
              </a:rPr>
              <a:t> (</a:t>
            </a:r>
            <a:r>
              <a:rPr lang="en-US" altLang="en-US" sz="2400" dirty="0" err="1" smtClean="0">
                <a:latin typeface="Arial" panose="020B0604020202020204" pitchFamily="34" charset="0"/>
                <a:cs typeface="Arial" panose="020B0604020202020204" pitchFamily="34" charset="0"/>
              </a:rPr>
              <a:t>MasterSCADA</a:t>
            </a:r>
            <a:r>
              <a:rPr lang="uk-UA" altLang="en-US" sz="2400" dirty="0" smtClean="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та ін</a:t>
            </a:r>
            <a:r>
              <a:rPr lang="uk-UA" altLang="en-US" sz="2400" dirty="0" smtClean="0">
                <a:latin typeface="Arial" panose="020B0604020202020204" pitchFamily="34" charset="0"/>
                <a:cs typeface="Arial" panose="020B0604020202020204" pitchFamily="34" charset="0"/>
              </a:rPr>
              <a:t>.;</a:t>
            </a:r>
          </a:p>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в </a:t>
            </a:r>
            <a:r>
              <a:rPr lang="uk-UA" altLang="en-US" sz="2400" b="1" dirty="0">
                <a:solidFill>
                  <a:srgbClr val="0070C0"/>
                </a:solidFill>
                <a:latin typeface="Arial" panose="020B0604020202020204" pitchFamily="34" charset="0"/>
                <a:cs typeface="Arial" panose="020B0604020202020204" pitchFamily="34" charset="0"/>
              </a:rPr>
              <a:t>класі В</a:t>
            </a:r>
            <a:r>
              <a:rPr lang="uk-UA" altLang="en-US" sz="2400" dirty="0">
                <a:latin typeface="Arial" panose="020B0604020202020204" pitchFamily="34" charset="0"/>
                <a:cs typeface="Arial" panose="020B0604020202020204" pitchFamily="34" charset="0"/>
              </a:rPr>
              <a:t> — системи компанії </a:t>
            </a:r>
            <a:r>
              <a:rPr lang="en-US" altLang="en-US" sz="2400" dirty="0" err="1">
                <a:latin typeface="Arial" panose="020B0604020202020204" pitchFamily="34" charset="0"/>
                <a:cs typeface="Arial" panose="020B0604020202020204" pitchFamily="34" charset="0"/>
              </a:rPr>
              <a:t>Dassault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Systemes</a:t>
            </a:r>
            <a:r>
              <a:rPr lang="en-US" altLang="en-US" sz="2400" dirty="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Франція), а  саме:	</a:t>
            </a:r>
            <a:r>
              <a:rPr lang="en-US" altLang="en-US" sz="2400" dirty="0">
                <a:latin typeface="Arial" panose="020B0604020202020204" pitchFamily="34" charset="0"/>
                <a:cs typeface="Arial" panose="020B0604020202020204" pitchFamily="34" charset="0"/>
              </a:rPr>
              <a:t>CAD/CAM/CAE-</a:t>
            </a:r>
            <a:r>
              <a:rPr lang="uk-UA" altLang="en-US" sz="2400" dirty="0">
                <a:latin typeface="Arial" panose="020B0604020202020204" pitchFamily="34" charset="0"/>
                <a:cs typeface="Arial" panose="020B0604020202020204" pitchFamily="34" charset="0"/>
              </a:rPr>
              <a:t>система	</a:t>
            </a:r>
            <a:r>
              <a:rPr lang="en-US" altLang="en-US" sz="2400" dirty="0" err="1" smtClean="0">
                <a:latin typeface="Arial" panose="020B0604020202020204" pitchFamily="34" charset="0"/>
                <a:cs typeface="Arial" panose="020B0604020202020204" pitchFamily="34" charset="0"/>
              </a:rPr>
              <a:t>Catia</a:t>
            </a:r>
            <a:r>
              <a:rPr lang="uk-UA" altLang="en-US" sz="2400" dirty="0" smtClean="0">
                <a:latin typeface="Arial" panose="020B0604020202020204" pitchFamily="34" charset="0"/>
                <a:cs typeface="Arial" panose="020B0604020202020204" pitchFamily="34" charset="0"/>
              </a:rPr>
              <a:t> </a:t>
            </a:r>
            <a:r>
              <a:rPr lang="en-US" altLang="en-US" sz="2400" dirty="0" smtClean="0">
                <a:latin typeface="Arial" panose="020B0604020202020204" pitchFamily="34" charset="0"/>
                <a:cs typeface="Arial" panose="020B0604020202020204" pitchFamily="34" charset="0"/>
              </a:rPr>
              <a:t>v6</a:t>
            </a:r>
            <a:r>
              <a:rPr lang="en-US" altLang="en-US" sz="2400" dirty="0">
                <a:latin typeface="Arial" panose="020B0604020202020204" pitchFamily="34" charset="0"/>
                <a:cs typeface="Arial" panose="020B0604020202020204" pitchFamily="34" charset="0"/>
              </a:rPr>
              <a:t>,	PDM-</a:t>
            </a:r>
            <a:r>
              <a:rPr lang="uk-UA" altLang="en-US" sz="2400" dirty="0" smtClean="0">
                <a:latin typeface="Arial" panose="020B0604020202020204" pitchFamily="34" charset="0"/>
                <a:cs typeface="Arial" panose="020B0604020202020204" pitchFamily="34" charset="0"/>
              </a:rPr>
              <a:t>система </a:t>
            </a:r>
            <a:r>
              <a:rPr lang="ru-RU" altLang="en-US" sz="2400" dirty="0" smtClean="0">
                <a:latin typeface="Arial" panose="020B0604020202020204" pitchFamily="34" charset="0"/>
                <a:cs typeface="Arial" panose="020B0604020202020204" pitchFamily="34" charset="0"/>
              </a:rPr>
              <a:t>та </a:t>
            </a:r>
            <a:r>
              <a:rPr lang="ru-RU" altLang="en-US" sz="2400" dirty="0" err="1">
                <a:latin typeface="Arial" panose="020B0604020202020204" pitchFamily="34" charset="0"/>
                <a:cs typeface="Arial" panose="020B0604020202020204" pitchFamily="34" charset="0"/>
              </a:rPr>
              <a:t>ін</a:t>
            </a:r>
            <a:r>
              <a:rPr lang="uk-UA" altLang="en-US" sz="2400" dirty="0" smtClean="0">
                <a:latin typeface="Arial" panose="020B0604020202020204" pitchFamily="34" charset="0"/>
                <a:cs typeface="Arial" panose="020B0604020202020204" pitchFamily="34" charset="0"/>
              </a:rPr>
              <a:t>;</a:t>
            </a:r>
          </a:p>
          <a:p>
            <a:pPr marL="0" indent="363538">
              <a:lnSpc>
                <a:spcPct val="120000"/>
              </a:lnSpc>
              <a:buNone/>
            </a:pPr>
            <a:r>
              <a:rPr lang="ru-RU" altLang="en-US" sz="2400" dirty="0" smtClean="0">
                <a:latin typeface="Arial" panose="020B0604020202020204" pitchFamily="34" charset="0"/>
                <a:cs typeface="Arial" panose="020B0604020202020204" pitchFamily="34" charset="0"/>
              </a:rPr>
              <a:t>в </a:t>
            </a:r>
            <a:r>
              <a:rPr lang="ru-RU" altLang="en-US" sz="2400" b="1" dirty="0" err="1">
                <a:solidFill>
                  <a:srgbClr val="0070C0"/>
                </a:solidFill>
                <a:latin typeface="Arial" panose="020B0604020202020204" pitchFamily="34" charset="0"/>
                <a:cs typeface="Arial" panose="020B0604020202020204" pitchFamily="34" charset="0"/>
              </a:rPr>
              <a:t>класі</a:t>
            </a:r>
            <a:r>
              <a:rPr lang="ru-RU" altLang="en-US" sz="2400" b="1" dirty="0">
                <a:solidFill>
                  <a:srgbClr val="0070C0"/>
                </a:solidFill>
                <a:latin typeface="Arial" panose="020B0604020202020204" pitchFamily="34" charset="0"/>
                <a:cs typeface="Arial" panose="020B0604020202020204" pitchFamily="34" charset="0"/>
              </a:rPr>
              <a:t> С</a:t>
            </a:r>
            <a:r>
              <a:rPr lang="ru-RU" altLang="en-US" sz="2400" dirty="0">
                <a:latin typeface="Arial" panose="020B0604020202020204" pitchFamily="34" charset="0"/>
                <a:cs typeface="Arial" panose="020B0604020202020204" pitchFamily="34" charset="0"/>
              </a:rPr>
              <a:t> — ERP-</a:t>
            </a:r>
            <a:r>
              <a:rPr lang="ru-RU" altLang="en-US" sz="2400" dirty="0" err="1">
                <a:latin typeface="Arial" panose="020B0604020202020204" pitchFamily="34" charset="0"/>
                <a:cs typeface="Arial" panose="020B0604020202020204" pitchFamily="34" charset="0"/>
              </a:rPr>
              <a:t>системи</a:t>
            </a:r>
            <a:r>
              <a:rPr lang="ru-RU" altLang="en-US" sz="2400" dirty="0">
                <a:latin typeface="Arial" panose="020B0604020202020204" pitchFamily="34" charset="0"/>
                <a:cs typeface="Arial" panose="020B0604020202020204" pitchFamily="34" charset="0"/>
              </a:rPr>
              <a:t> SAP R/3 (</a:t>
            </a:r>
            <a:r>
              <a:rPr lang="ru-RU" altLang="en-US" sz="2400" dirty="0" err="1">
                <a:latin typeface="Arial" panose="020B0604020202020204" pitchFamily="34" charset="0"/>
                <a:cs typeface="Arial" panose="020B0604020202020204" pitchFamily="34" charset="0"/>
              </a:rPr>
              <a:t>Німеччина</a:t>
            </a:r>
            <a:r>
              <a:rPr lang="ru-RU"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577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ru-RU" altLang="en-US" sz="1400" b="1" dirty="0">
                <a:solidFill>
                  <a:schemeClr val="accent6">
                    <a:lumMod val="75000"/>
                  </a:schemeClr>
                </a:solidFill>
                <a:latin typeface="Arial" panose="020B0604020202020204" pitchFamily="34" charset="0"/>
                <a:cs typeface="Arial" panose="020B0604020202020204" pitchFamily="34" charset="0"/>
              </a:rPr>
              <a:t>3. </a:t>
            </a:r>
            <a:r>
              <a:rPr lang="ru-RU" altLang="en-US" sz="1400" b="1" dirty="0" err="1">
                <a:solidFill>
                  <a:schemeClr val="accent6">
                    <a:lumMod val="75000"/>
                  </a:schemeClr>
                </a:solidFill>
                <a:latin typeface="Arial" panose="020B0604020202020204" pitchFamily="34" charset="0"/>
                <a:cs typeface="Arial" panose="020B0604020202020204" pitchFamily="34" charset="0"/>
              </a:rPr>
              <a:t>Класифікація</a:t>
            </a:r>
            <a:r>
              <a:rPr lang="ru-RU" altLang="en-US" sz="1400" b="1" dirty="0">
                <a:solidFill>
                  <a:schemeClr val="accent6">
                    <a:lumMod val="75000"/>
                  </a:schemeClr>
                </a:solidFill>
                <a:latin typeface="Arial" panose="020B0604020202020204" pitchFamily="34" charset="0"/>
                <a:cs typeface="Arial" panose="020B0604020202020204" pitchFamily="34" charset="0"/>
              </a:rPr>
              <a:t> </a:t>
            </a:r>
            <a:r>
              <a:rPr lang="ru-RU" altLang="en-US" sz="1400" b="1" dirty="0" err="1">
                <a:solidFill>
                  <a:schemeClr val="accent6">
                    <a:lumMod val="75000"/>
                  </a:schemeClr>
                </a:solidFill>
                <a:latin typeface="Arial" panose="020B0604020202020204" pitchFamily="34" charset="0"/>
                <a:cs typeface="Arial" panose="020B0604020202020204" pitchFamily="34" charset="0"/>
              </a:rPr>
              <a:t>інформаційних</a:t>
            </a:r>
            <a:r>
              <a:rPr lang="ru-RU" altLang="en-US" sz="1400" b="1" dirty="0">
                <a:solidFill>
                  <a:schemeClr val="accent6">
                    <a:lumMod val="75000"/>
                  </a:schemeClr>
                </a:solidFill>
                <a:latin typeface="Arial" panose="020B0604020202020204" pitchFamily="34" charset="0"/>
                <a:cs typeface="Arial" panose="020B0604020202020204" pitchFamily="34" charset="0"/>
              </a:rPr>
              <a:t>  систем</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fontScale="92500" lnSpcReduction="10000"/>
          </a:bodyPr>
          <a:lstStyle/>
          <a:p>
            <a:pPr marL="0" indent="363538">
              <a:lnSpc>
                <a:spcPct val="120000"/>
              </a:lnSpc>
              <a:buNone/>
            </a:pPr>
            <a:r>
              <a:rPr lang="uk-UA" altLang="en-US" sz="2600" b="1" dirty="0">
                <a:latin typeface="Arial" panose="020B0604020202020204" pitchFamily="34" charset="0"/>
                <a:cs typeface="Arial" panose="020B0604020202020204" pitchFamily="34" charset="0"/>
              </a:rPr>
              <a:t>За характером використання </a:t>
            </a:r>
            <a:r>
              <a:rPr lang="uk-UA" altLang="en-US" sz="2600" dirty="0">
                <a:latin typeface="Arial" panose="020B0604020202020204" pitchFamily="34" charset="0"/>
                <a:cs typeface="Arial" panose="020B0604020202020204" pitchFamily="34" charset="0"/>
              </a:rPr>
              <a:t>інформації в системі вирізняють  інформаційно-пошукові, </a:t>
            </a:r>
            <a:r>
              <a:rPr lang="uk-UA" altLang="en-US" sz="2600" dirty="0" smtClean="0">
                <a:latin typeface="Arial" panose="020B0604020202020204" pitchFamily="34" charset="0"/>
                <a:cs typeface="Arial" panose="020B0604020202020204" pitchFamily="34" charset="0"/>
              </a:rPr>
              <a:t> інформаційно-довідкові </a:t>
            </a:r>
            <a:r>
              <a:rPr lang="uk-UA" altLang="en-US" sz="2600" dirty="0">
                <a:latin typeface="Arial" panose="020B0604020202020204" pitchFamily="34" charset="0"/>
                <a:cs typeface="Arial" panose="020B0604020202020204" pitchFamily="34" charset="0"/>
              </a:rPr>
              <a:t>та </a:t>
            </a:r>
            <a:r>
              <a:rPr lang="uk-UA" altLang="en-US" sz="2600" dirty="0" smtClean="0">
                <a:latin typeface="Arial" panose="020B0604020202020204" pitchFamily="34" charset="0"/>
                <a:cs typeface="Arial" panose="020B0604020202020204" pitchFamily="34" charset="0"/>
              </a:rPr>
              <a:t>інформаційно- </a:t>
            </a:r>
            <a:r>
              <a:rPr lang="uk-UA" altLang="en-US" sz="2600" dirty="0">
                <a:latin typeface="Arial" panose="020B0604020202020204" pitchFamily="34" charset="0"/>
                <a:cs typeface="Arial" panose="020B0604020202020204" pitchFamily="34" charset="0"/>
              </a:rPr>
              <a:t>керівні системи</a:t>
            </a:r>
            <a:r>
              <a:rPr lang="uk-UA" altLang="en-US" sz="2600" dirty="0" smtClean="0">
                <a:latin typeface="Arial" panose="020B0604020202020204" pitchFamily="34" charset="0"/>
                <a:cs typeface="Arial" panose="020B0604020202020204" pitchFamily="34" charset="0"/>
              </a:rPr>
              <a:t>.</a:t>
            </a:r>
          </a:p>
          <a:p>
            <a:pPr marL="0" indent="363538">
              <a:lnSpc>
                <a:spcPct val="120000"/>
              </a:lnSpc>
              <a:buNone/>
            </a:pPr>
            <a:r>
              <a:rPr lang="uk-UA" altLang="en-US" sz="2600" dirty="0" smtClean="0">
                <a:latin typeface="Arial" panose="020B0604020202020204" pitchFamily="34" charset="0"/>
                <a:cs typeface="Arial" panose="020B0604020202020204" pitchFamily="34" charset="0"/>
              </a:rPr>
              <a:t>Ці  системи </a:t>
            </a:r>
            <a:r>
              <a:rPr lang="uk-UA" altLang="en-US" sz="2600" dirty="0">
                <a:latin typeface="Arial" panose="020B0604020202020204" pitchFamily="34" charset="0"/>
                <a:cs typeface="Arial" panose="020B0604020202020204" pitchFamily="34" charset="0"/>
              </a:rPr>
              <a:t>призначені для зберігання й подання користувачеві </a:t>
            </a:r>
            <a:r>
              <a:rPr lang="uk-UA" altLang="en-US" sz="2600" dirty="0" smtClean="0">
                <a:latin typeface="Arial" panose="020B0604020202020204" pitchFamily="34" charset="0"/>
                <a:cs typeface="Arial" panose="020B0604020202020204" pitchFamily="34" charset="0"/>
              </a:rPr>
              <a:t>інформації </a:t>
            </a:r>
            <a:r>
              <a:rPr lang="uk-UA" altLang="en-US" sz="2600" dirty="0">
                <a:latin typeface="Arial" panose="020B0604020202020204" pitchFamily="34" charset="0"/>
                <a:cs typeface="Arial" panose="020B0604020202020204" pitchFamily="34" charset="0"/>
              </a:rPr>
              <a:t>(даних, фактографічних записів, текстів, документів і т</a:t>
            </a:r>
            <a:r>
              <a:rPr lang="uk-UA" altLang="en-US" sz="2600" dirty="0" smtClean="0">
                <a:latin typeface="Arial" panose="020B0604020202020204" pitchFamily="34" charset="0"/>
                <a:cs typeface="Arial" panose="020B0604020202020204" pitchFamily="34" charset="0"/>
              </a:rPr>
              <a:t>. п</a:t>
            </a:r>
            <a:r>
              <a:rPr lang="uk-UA" altLang="en-US" sz="2600" dirty="0">
                <a:latin typeface="Arial" panose="020B0604020202020204" pitchFamily="34" charset="0"/>
                <a:cs typeface="Arial" panose="020B0604020202020204" pitchFamily="34" charset="0"/>
              </a:rPr>
              <a:t>.)  відповідно до деяких формально заданих характеристик</a:t>
            </a:r>
            <a:r>
              <a:rPr lang="uk-UA" altLang="en-US" sz="2600" dirty="0" smtClean="0">
                <a:latin typeface="Arial" panose="020B0604020202020204" pitchFamily="34" charset="0"/>
                <a:cs typeface="Arial" panose="020B0604020202020204" pitchFamily="34" charset="0"/>
              </a:rPr>
              <a:t>.</a:t>
            </a:r>
          </a:p>
          <a:p>
            <a:pPr marL="0" indent="363538">
              <a:lnSpc>
                <a:spcPct val="120000"/>
              </a:lnSpc>
              <a:buNone/>
            </a:pPr>
            <a:r>
              <a:rPr lang="uk-UA" altLang="en-US" sz="2600" b="1" dirty="0" smtClean="0">
                <a:latin typeface="Arial" panose="020B0604020202020204" pitchFamily="34" charset="0"/>
                <a:cs typeface="Arial" panose="020B0604020202020204" pitchFamily="34" charset="0"/>
              </a:rPr>
              <a:t>Тип </a:t>
            </a:r>
            <a:r>
              <a:rPr lang="uk-UA" altLang="en-US" sz="2600" b="1" dirty="0">
                <a:latin typeface="Arial" panose="020B0604020202020204" pitchFamily="34" charset="0"/>
                <a:cs typeface="Arial" panose="020B0604020202020204" pitchFamily="34" charset="0"/>
              </a:rPr>
              <a:t>інформаційної системи </a:t>
            </a:r>
            <a:r>
              <a:rPr lang="uk-UA" altLang="en-US" sz="2600" dirty="0">
                <a:latin typeface="Arial" panose="020B0604020202020204" pitchFamily="34" charset="0"/>
                <a:cs typeface="Arial" panose="020B0604020202020204" pitchFamily="34" charset="0"/>
              </a:rPr>
              <a:t>залежить </a:t>
            </a:r>
            <a:endParaRPr lang="uk-UA" altLang="en-US" sz="2600" dirty="0" smtClean="0">
              <a:latin typeface="Arial" panose="020B0604020202020204" pitchFamily="34" charset="0"/>
              <a:cs typeface="Arial" panose="020B0604020202020204" pitchFamily="34" charset="0"/>
            </a:endParaRPr>
          </a:p>
          <a:p>
            <a:pPr marL="0" indent="363538">
              <a:lnSpc>
                <a:spcPct val="120000"/>
              </a:lnSpc>
              <a:buNone/>
            </a:pPr>
            <a:r>
              <a:rPr lang="uk-UA" altLang="en-US" sz="2600" dirty="0" smtClean="0">
                <a:latin typeface="Arial" panose="020B0604020202020204" pitchFamily="34" charset="0"/>
                <a:cs typeface="Arial" panose="020B0604020202020204" pitchFamily="34" charset="0"/>
              </a:rPr>
              <a:t>від функціонально-прикладної сфери;</a:t>
            </a:r>
          </a:p>
          <a:p>
            <a:pPr marL="0" indent="363538">
              <a:lnSpc>
                <a:spcPct val="120000"/>
              </a:lnSpc>
              <a:buNone/>
            </a:pPr>
            <a:r>
              <a:rPr lang="uk-UA" altLang="en-US" sz="2600" dirty="0" smtClean="0">
                <a:latin typeface="Arial" panose="020B0604020202020204" pitchFamily="34" charset="0"/>
                <a:cs typeface="Arial" panose="020B0604020202020204" pitchFamily="34" charset="0"/>
              </a:rPr>
              <a:t>рівня </a:t>
            </a:r>
            <a:r>
              <a:rPr lang="uk-UA" altLang="en-US" sz="2600" dirty="0">
                <a:latin typeface="Arial" panose="020B0604020202020204" pitchFamily="34" charset="0"/>
                <a:cs typeface="Arial" panose="020B0604020202020204" pitchFamily="34" charset="0"/>
              </a:rPr>
              <a:t>розв’язання управлінських </a:t>
            </a:r>
            <a:r>
              <a:rPr lang="uk-UA" altLang="en-US" sz="2600" dirty="0" smtClean="0">
                <a:latin typeface="Arial" panose="020B0604020202020204" pitchFamily="34" charset="0"/>
                <a:cs typeface="Arial" panose="020B0604020202020204" pitchFamily="34" charset="0"/>
              </a:rPr>
              <a:t>завдань користувачем.</a:t>
            </a:r>
          </a:p>
          <a:p>
            <a:pPr marL="0" indent="363538">
              <a:lnSpc>
                <a:spcPct val="120000"/>
              </a:lnSpc>
              <a:buNone/>
            </a:pPr>
            <a:r>
              <a:rPr lang="uk-UA" altLang="en-US" sz="2600" dirty="0" smtClean="0">
                <a:latin typeface="Arial" panose="020B0604020202020204" pitchFamily="34" charset="0"/>
                <a:cs typeface="Arial" panose="020B0604020202020204" pitchFamily="34" charset="0"/>
              </a:rPr>
              <a:t> </a:t>
            </a:r>
            <a:r>
              <a:rPr lang="uk-UA" altLang="en-US" sz="2600" b="1" dirty="0" smtClean="0">
                <a:latin typeface="Arial" panose="020B0604020202020204" pitchFamily="34" charset="0"/>
                <a:cs typeface="Arial" panose="020B0604020202020204" pitchFamily="34" charset="0"/>
              </a:rPr>
              <a:t>Чим </a:t>
            </a:r>
            <a:r>
              <a:rPr lang="uk-UA" altLang="en-US" sz="2600" b="1" dirty="0">
                <a:latin typeface="Arial" panose="020B0604020202020204" pitchFamily="34" charset="0"/>
                <a:cs typeface="Arial" panose="020B0604020202020204" pitchFamily="34" charset="0"/>
              </a:rPr>
              <a:t>вищий рівень управління, тим менший  обсяг робіт</a:t>
            </a:r>
            <a:r>
              <a:rPr lang="uk-UA" altLang="en-US" sz="2600" dirty="0">
                <a:latin typeface="Arial" panose="020B0604020202020204" pitchFamily="34" charset="0"/>
                <a:cs typeface="Arial" panose="020B0604020202020204" pitchFamily="34" charset="0"/>
              </a:rPr>
              <a:t>, виконуваних фахівцем і менеджером за допомогою ІС</a:t>
            </a:r>
            <a:r>
              <a:rPr lang="uk-UA" altLang="en-US" sz="26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58938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ru-RU" altLang="en-US" sz="1400" b="1" dirty="0">
                <a:solidFill>
                  <a:schemeClr val="accent6">
                    <a:lumMod val="75000"/>
                  </a:schemeClr>
                </a:solidFill>
                <a:latin typeface="Arial" panose="020B0604020202020204" pitchFamily="34" charset="0"/>
                <a:cs typeface="Arial" panose="020B0604020202020204" pitchFamily="34" charset="0"/>
              </a:rPr>
              <a:t>3. </a:t>
            </a:r>
            <a:r>
              <a:rPr lang="ru-RU" altLang="en-US" sz="1400" b="1" dirty="0" err="1">
                <a:solidFill>
                  <a:schemeClr val="accent6">
                    <a:lumMod val="75000"/>
                  </a:schemeClr>
                </a:solidFill>
                <a:latin typeface="Arial" panose="020B0604020202020204" pitchFamily="34" charset="0"/>
                <a:cs typeface="Arial" panose="020B0604020202020204" pitchFamily="34" charset="0"/>
              </a:rPr>
              <a:t>Класифікація</a:t>
            </a:r>
            <a:r>
              <a:rPr lang="ru-RU" altLang="en-US" sz="1400" b="1" dirty="0">
                <a:solidFill>
                  <a:schemeClr val="accent6">
                    <a:lumMod val="75000"/>
                  </a:schemeClr>
                </a:solidFill>
                <a:latin typeface="Arial" panose="020B0604020202020204" pitchFamily="34" charset="0"/>
                <a:cs typeface="Arial" panose="020B0604020202020204" pitchFamily="34" charset="0"/>
              </a:rPr>
              <a:t> </a:t>
            </a:r>
            <a:r>
              <a:rPr lang="ru-RU" altLang="en-US" sz="1400" b="1" dirty="0" err="1">
                <a:solidFill>
                  <a:schemeClr val="accent6">
                    <a:lumMod val="75000"/>
                  </a:schemeClr>
                </a:solidFill>
                <a:latin typeface="Arial" panose="020B0604020202020204" pitchFamily="34" charset="0"/>
                <a:cs typeface="Arial" panose="020B0604020202020204" pitchFamily="34" charset="0"/>
              </a:rPr>
              <a:t>інформаційних</a:t>
            </a:r>
            <a:r>
              <a:rPr lang="ru-RU" altLang="en-US" sz="1400" b="1" dirty="0">
                <a:solidFill>
                  <a:schemeClr val="accent6">
                    <a:lumMod val="75000"/>
                  </a:schemeClr>
                </a:solidFill>
                <a:latin typeface="Arial" panose="020B0604020202020204" pitchFamily="34" charset="0"/>
                <a:cs typeface="Arial" panose="020B0604020202020204" pitchFamily="34" charset="0"/>
              </a:rPr>
              <a:t>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Основою піраміди (рис. 4)   є ІС, за допомогою яких користувачі виконують </a:t>
            </a:r>
            <a:r>
              <a:rPr lang="uk-UA" altLang="en-US" sz="2400" b="1" dirty="0" smtClean="0">
                <a:latin typeface="Arial" panose="020B0604020202020204" pitchFamily="34" charset="0"/>
                <a:cs typeface="Arial" panose="020B0604020202020204" pitchFamily="34" charset="0"/>
              </a:rPr>
              <a:t>операційну обробку даних</a:t>
            </a:r>
            <a:r>
              <a:rPr lang="uk-UA" altLang="en-US" sz="2400" dirty="0" smtClean="0">
                <a:latin typeface="Arial" panose="020B0604020202020204" pitchFamily="34" charset="0"/>
                <a:cs typeface="Arial" panose="020B0604020202020204" pitchFamily="34" charset="0"/>
              </a:rPr>
              <a:t>, а  менеджери нижчої ланки — </a:t>
            </a:r>
            <a:r>
              <a:rPr lang="uk-UA" altLang="en-US" sz="2400" b="1" dirty="0" smtClean="0">
                <a:latin typeface="Arial" panose="020B0604020202020204" pitchFamily="34" charset="0"/>
                <a:cs typeface="Arial" panose="020B0604020202020204" pitchFamily="34" charset="0"/>
              </a:rPr>
              <a:t>оперативне управління</a:t>
            </a:r>
            <a:r>
              <a:rPr lang="uk-UA" altLang="en-US" sz="2400" dirty="0" smtClean="0">
                <a:latin typeface="Arial" panose="020B0604020202020204" pitchFamily="34" charset="0"/>
                <a:cs typeface="Arial" panose="020B0604020202020204" pitchFamily="34" charset="0"/>
              </a:rPr>
              <a:t>. </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Вершиною піраміди є </a:t>
            </a:r>
            <a:r>
              <a:rPr lang="uk-UA" altLang="en-US" sz="2400" b="1" dirty="0" smtClean="0">
                <a:latin typeface="Arial" panose="020B0604020202020204" pitchFamily="34" charset="0"/>
                <a:cs typeface="Arial" panose="020B0604020202020204" pitchFamily="34" charset="0"/>
              </a:rPr>
              <a:t>рівень стратегічного управління</a:t>
            </a:r>
            <a:r>
              <a:rPr lang="uk-UA" altLang="en-US" sz="2400" dirty="0" smtClean="0">
                <a:latin typeface="Arial" panose="020B0604020202020204" pitchFamily="34" charset="0"/>
                <a:cs typeface="Arial" panose="020B0604020202020204" pitchFamily="34" charset="0"/>
              </a:rPr>
              <a:t>. На цьому рівні ІС змінюють  свою роль і стають </a:t>
            </a:r>
            <a:r>
              <a:rPr lang="uk-UA" altLang="en-US" sz="2400" b="1" dirty="0" smtClean="0">
                <a:latin typeface="Arial" panose="020B0604020202020204" pitchFamily="34" charset="0"/>
                <a:cs typeface="Arial" panose="020B0604020202020204" pitchFamily="34" charset="0"/>
              </a:rPr>
              <a:t>стратегічними</a:t>
            </a:r>
            <a:r>
              <a:rPr lang="uk-UA" altLang="en-US" sz="2400" dirty="0" smtClean="0">
                <a:latin typeface="Arial" panose="020B0604020202020204" pitchFamily="34" charset="0"/>
                <a:cs typeface="Arial" panose="020B0604020202020204" pitchFamily="34" charset="0"/>
              </a:rPr>
              <a:t>, тобто підтримують  діяльність </a:t>
            </a:r>
            <a:r>
              <a:rPr lang="uk-UA" altLang="en-US" sz="2400" b="1" dirty="0" smtClean="0">
                <a:latin typeface="Arial" panose="020B0604020202020204" pitchFamily="34" charset="0"/>
                <a:cs typeface="Arial" panose="020B0604020202020204" pitchFamily="34" charset="0"/>
              </a:rPr>
              <a:t>менеджерів вищої ланки</a:t>
            </a:r>
            <a:r>
              <a:rPr lang="uk-UA" altLang="en-US" sz="2400" dirty="0" smtClean="0">
                <a:latin typeface="Arial" panose="020B0604020202020204" pitchFamily="34" charset="0"/>
                <a:cs typeface="Arial" panose="020B0604020202020204" pitchFamily="34" charset="0"/>
              </a:rPr>
              <a:t> з прийняття рішень </a:t>
            </a:r>
            <a:r>
              <a:rPr lang="uk-UA" altLang="en-US" sz="2400" b="1" dirty="0" smtClean="0">
                <a:latin typeface="Arial" panose="020B0604020202020204" pitchFamily="34" charset="0"/>
                <a:cs typeface="Arial" panose="020B0604020202020204" pitchFamily="34" charset="0"/>
              </a:rPr>
              <a:t>в умовах  слабкої структурованості </a:t>
            </a:r>
            <a:r>
              <a:rPr lang="uk-UA" altLang="en-US" sz="2400" dirty="0" smtClean="0">
                <a:latin typeface="Arial" panose="020B0604020202020204" pitchFamily="34" charset="0"/>
                <a:cs typeface="Arial" panose="020B0604020202020204" pitchFamily="34" charset="0"/>
              </a:rPr>
              <a:t>поставлених завдань.</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4736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6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1600" b="1" dirty="0">
                <a:solidFill>
                  <a:schemeClr val="accent6">
                    <a:lumMod val="75000"/>
                  </a:schemeClr>
                </a:solidFill>
                <a:latin typeface="Arial" panose="020B0604020202020204" pitchFamily="34" charset="0"/>
                <a:cs typeface="Arial" panose="020B0604020202020204" pitchFamily="34" charset="0"/>
              </a:rPr>
              <a:t/>
            </a:r>
            <a:br>
              <a:rPr lang="ru-RU" altLang="en-US" sz="1600" b="1" dirty="0">
                <a:solidFill>
                  <a:schemeClr val="accent6">
                    <a:lumMod val="75000"/>
                  </a:schemeClr>
                </a:solidFill>
                <a:latin typeface="Arial" panose="020B0604020202020204" pitchFamily="34" charset="0"/>
                <a:cs typeface="Arial" panose="020B0604020202020204" pitchFamily="34" charset="0"/>
              </a:rPr>
            </a:br>
            <a:endParaRPr lang="uk-UA" altLang="en-US" sz="16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b="1" dirty="0" smtClean="0">
                <a:latin typeface="Arial" panose="020B0604020202020204" pitchFamily="34" charset="0"/>
                <a:cs typeface="Arial" panose="020B0604020202020204" pitchFamily="34" charset="0"/>
              </a:rPr>
              <a:t>Інформаційна </a:t>
            </a:r>
            <a:r>
              <a:rPr lang="uk-UA" altLang="en-US" sz="2400" b="1" dirty="0">
                <a:latin typeface="Arial" panose="020B0604020202020204" pitchFamily="34" charset="0"/>
                <a:cs typeface="Arial" panose="020B0604020202020204" pitchFamily="34" charset="0"/>
              </a:rPr>
              <a:t>система — </a:t>
            </a:r>
            <a:r>
              <a:rPr lang="uk-UA" altLang="en-US" sz="2400" dirty="0">
                <a:latin typeface="Arial" panose="020B0604020202020204" pitchFamily="34" charset="0"/>
                <a:cs typeface="Arial" panose="020B0604020202020204" pitchFamily="34" charset="0"/>
              </a:rPr>
              <a:t>це організаційно-технічна </a:t>
            </a:r>
            <a:r>
              <a:rPr lang="uk-UA" altLang="en-US" sz="2400" dirty="0" smtClean="0">
                <a:latin typeface="Arial" panose="020B0604020202020204" pitchFamily="34" charset="0"/>
                <a:cs typeface="Arial" panose="020B0604020202020204" pitchFamily="34" charset="0"/>
              </a:rPr>
              <a:t>система</a:t>
            </a:r>
            <a:r>
              <a:rPr lang="uk-UA" altLang="en-US" sz="2400" dirty="0">
                <a:latin typeface="Arial" panose="020B0604020202020204" pitchFamily="34" charset="0"/>
                <a:cs typeface="Arial" panose="020B0604020202020204" pitchFamily="34" charset="0"/>
              </a:rPr>
              <a:t>, що реалізує ІТ й передбачає відповідне програмне, апаратне  та інші види забезпечення, а також відповідний персонал.</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Інформаційну </a:t>
            </a:r>
            <a:r>
              <a:rPr lang="uk-UA" altLang="en-US" sz="2400" dirty="0">
                <a:latin typeface="Arial" panose="020B0604020202020204" pitchFamily="34" charset="0"/>
                <a:cs typeface="Arial" panose="020B0604020202020204" pitchFamily="34" charset="0"/>
              </a:rPr>
              <a:t>систему можна визначити як  складну, розподілену в просторі систему, яка містить певну </a:t>
            </a:r>
            <a:r>
              <a:rPr lang="uk-UA" altLang="en-US" sz="2400" dirty="0" smtClean="0">
                <a:latin typeface="Arial" panose="020B0604020202020204" pitchFamily="34" charset="0"/>
                <a:cs typeface="Arial" panose="020B0604020202020204" pitchFamily="34" charset="0"/>
              </a:rPr>
              <a:t>кількість </a:t>
            </a:r>
            <a:r>
              <a:rPr lang="uk-UA" altLang="en-US" sz="2400" dirty="0">
                <a:latin typeface="Arial" panose="020B0604020202020204" pitchFamily="34" charset="0"/>
                <a:cs typeface="Arial" panose="020B0604020202020204" pitchFamily="34" charset="0"/>
              </a:rPr>
              <a:t>розосереджених (локальних) підсистем (інформаційних </a:t>
            </a:r>
            <a:r>
              <a:rPr lang="uk-UA" altLang="en-US" sz="2400" dirty="0" smtClean="0">
                <a:latin typeface="Arial" panose="020B0604020202020204" pitchFamily="34" charset="0"/>
                <a:cs typeface="Arial" panose="020B0604020202020204" pitchFamily="34" charset="0"/>
              </a:rPr>
              <a:t>вузлів</a:t>
            </a:r>
            <a:r>
              <a:rPr lang="uk-UA" altLang="en-US" sz="2400" dirty="0">
                <a:latin typeface="Arial" panose="020B0604020202020204" pitchFamily="34" charset="0"/>
                <a:cs typeface="Arial" panose="020B0604020202020204" pitchFamily="34" charset="0"/>
              </a:rPr>
              <a:t>), що використовують програмно-апаратні засоби реалізації ІТ,  та множину засобів, які забезпечують поєднання та взаємодію </a:t>
            </a:r>
            <a:r>
              <a:rPr lang="uk-UA" altLang="en-US" sz="2400" dirty="0" smtClean="0">
                <a:latin typeface="Arial" panose="020B0604020202020204" pitchFamily="34" charset="0"/>
                <a:cs typeface="Arial" panose="020B0604020202020204" pitchFamily="34" charset="0"/>
              </a:rPr>
              <a:t>цих підсистем </a:t>
            </a:r>
            <a:r>
              <a:rPr lang="uk-UA" altLang="en-US" sz="2400" dirty="0">
                <a:latin typeface="Arial" panose="020B0604020202020204" pitchFamily="34" charset="0"/>
                <a:cs typeface="Arial" panose="020B0604020202020204" pitchFamily="34" charset="0"/>
              </a:rPr>
              <a:t>з метою надання територіально віддаленим </a:t>
            </a:r>
            <a:r>
              <a:rPr lang="uk-UA" altLang="en-US" sz="2400" dirty="0" smtClean="0">
                <a:latin typeface="Arial" panose="020B0604020202020204" pitchFamily="34" charset="0"/>
                <a:cs typeface="Arial" panose="020B0604020202020204" pitchFamily="34" charset="0"/>
              </a:rPr>
              <a:t>користувачам </a:t>
            </a:r>
            <a:r>
              <a:rPr lang="uk-UA" altLang="en-US" sz="2400" dirty="0">
                <a:latin typeface="Arial" panose="020B0604020202020204" pitchFamily="34" charset="0"/>
                <a:cs typeface="Arial" panose="020B0604020202020204" pitchFamily="34" charset="0"/>
              </a:rPr>
              <a:t>широкого набору послуг зі сфери інформаційного </a:t>
            </a:r>
            <a:r>
              <a:rPr lang="uk-UA" altLang="en-US" sz="2400" dirty="0" smtClean="0">
                <a:latin typeface="Arial" panose="020B0604020202020204" pitchFamily="34" charset="0"/>
                <a:cs typeface="Arial" panose="020B0604020202020204" pitchFamily="34" charset="0"/>
              </a:rPr>
              <a:t>обслуговування</a:t>
            </a:r>
            <a:r>
              <a:rPr lang="uk-UA" altLang="en-US" sz="2400" dirty="0">
                <a:latin typeface="Arial" panose="020B0604020202020204" pitchFamily="34" charset="0"/>
                <a:cs typeface="Arial" panose="020B0604020202020204" pitchFamily="34" charset="0"/>
              </a:rPr>
              <a:t>.</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119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body" sz="half" idx="1"/>
          </p:nvPr>
        </p:nvSpPr>
        <p:spPr>
          <a:xfrm>
            <a:off x="114300" y="5882641"/>
            <a:ext cx="8915400" cy="2514601"/>
          </a:xfrm>
        </p:spPr>
        <p:txBody>
          <a:bodyPr>
            <a:normAutofit/>
          </a:bodyPr>
          <a:lstStyle/>
          <a:p>
            <a:pPr marL="0" indent="363538">
              <a:lnSpc>
                <a:spcPct val="120000"/>
              </a:lnSpc>
              <a:buNone/>
            </a:pPr>
            <a:r>
              <a:rPr lang="uk-UA" altLang="en-US" sz="2000" dirty="0" smtClean="0">
                <a:latin typeface="Arial" panose="020B0604020202020204" pitchFamily="34" charset="0"/>
                <a:cs typeface="Arial" panose="020B0604020202020204" pitchFamily="34" charset="0"/>
              </a:rPr>
              <a:t>Рис. 4. Типи ІС функціонально-прикладного призначення з урахуванням рівнів управлінських завдань й кваліфікації користувачів</a:t>
            </a:r>
            <a:endParaRPr lang="uk-UA" altLang="en-US" sz="2000" dirty="0">
              <a:latin typeface="Arial" panose="020B0604020202020204" pitchFamily="34" charset="0"/>
              <a:cs typeface="Arial" panose="020B0604020202020204" pitchFamily="34" charset="0"/>
            </a:endParaRPr>
          </a:p>
        </p:txBody>
      </p:sp>
      <p:pic>
        <p:nvPicPr>
          <p:cNvPr id="78" name="Рисунок 77"/>
          <p:cNvPicPr>
            <a:picLocks noChangeAspect="1"/>
          </p:cNvPicPr>
          <p:nvPr/>
        </p:nvPicPr>
        <p:blipFill>
          <a:blip r:embed="rId3"/>
          <a:stretch>
            <a:fillRect/>
          </a:stretch>
        </p:blipFill>
        <p:spPr>
          <a:xfrm>
            <a:off x="114300" y="-30479"/>
            <a:ext cx="8915400" cy="5897880"/>
          </a:xfrm>
          <a:prstGeom prst="rect">
            <a:avLst/>
          </a:prstGeom>
        </p:spPr>
      </p:pic>
    </p:spTree>
    <p:extLst>
      <p:ext uri="{BB962C8B-B14F-4D97-AF65-F5344CB8AC3E}">
        <p14:creationId xmlns:p14="http://schemas.microsoft.com/office/powerpoint/2010/main" val="370279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ru-RU" altLang="en-US" sz="1400" b="1" dirty="0">
                <a:solidFill>
                  <a:schemeClr val="accent6">
                    <a:lumMod val="75000"/>
                  </a:schemeClr>
                </a:solidFill>
                <a:latin typeface="Arial" panose="020B0604020202020204" pitchFamily="34" charset="0"/>
                <a:cs typeface="Arial" panose="020B0604020202020204" pitchFamily="34" charset="0"/>
              </a:rPr>
              <a:t>3. </a:t>
            </a:r>
            <a:r>
              <a:rPr lang="ru-RU" altLang="en-US" sz="1400" b="1" dirty="0" err="1">
                <a:solidFill>
                  <a:schemeClr val="accent6">
                    <a:lumMod val="75000"/>
                  </a:schemeClr>
                </a:solidFill>
                <a:latin typeface="Arial" panose="020B0604020202020204" pitchFamily="34" charset="0"/>
                <a:cs typeface="Arial" panose="020B0604020202020204" pitchFamily="34" charset="0"/>
              </a:rPr>
              <a:t>Класифікація</a:t>
            </a:r>
            <a:r>
              <a:rPr lang="ru-RU" altLang="en-US" sz="1400" b="1" dirty="0">
                <a:solidFill>
                  <a:schemeClr val="accent6">
                    <a:lumMod val="75000"/>
                  </a:schemeClr>
                </a:solidFill>
                <a:latin typeface="Arial" panose="020B0604020202020204" pitchFamily="34" charset="0"/>
                <a:cs typeface="Arial" panose="020B0604020202020204" pitchFamily="34" charset="0"/>
              </a:rPr>
              <a:t> </a:t>
            </a:r>
            <a:r>
              <a:rPr lang="ru-RU" altLang="en-US" sz="1400" b="1" dirty="0" err="1">
                <a:solidFill>
                  <a:schemeClr val="accent6">
                    <a:lumMod val="75000"/>
                  </a:schemeClr>
                </a:solidFill>
                <a:latin typeface="Arial" panose="020B0604020202020204" pitchFamily="34" charset="0"/>
                <a:cs typeface="Arial" panose="020B0604020202020204" pitchFamily="34" charset="0"/>
              </a:rPr>
              <a:t>інформаційних</a:t>
            </a:r>
            <a:r>
              <a:rPr lang="ru-RU" altLang="en-US" sz="1400" b="1" dirty="0">
                <a:solidFill>
                  <a:schemeClr val="accent6">
                    <a:lumMod val="75000"/>
                  </a:schemeClr>
                </a:solidFill>
                <a:latin typeface="Arial" panose="020B0604020202020204" pitchFamily="34" charset="0"/>
                <a:cs typeface="Arial" panose="020B0604020202020204" pitchFamily="34" charset="0"/>
              </a:rPr>
              <a:t>  систем</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lnSpcReduction="10000"/>
          </a:bodyPr>
          <a:lstStyle/>
          <a:p>
            <a:pPr marL="0" indent="363538">
              <a:lnSpc>
                <a:spcPct val="120000"/>
              </a:lnSpc>
              <a:buNone/>
            </a:pPr>
            <a:r>
              <a:rPr lang="uk-UA" altLang="en-US" sz="2400" b="1" dirty="0">
                <a:latin typeface="Arial" panose="020B0604020202020204" pitchFamily="34" charset="0"/>
                <a:cs typeface="Arial" panose="020B0604020202020204" pitchFamily="34" charset="0"/>
              </a:rPr>
              <a:t>Інформаційна система оперативного рівня </a:t>
            </a:r>
            <a:r>
              <a:rPr lang="uk-UA" altLang="en-US" sz="2400" dirty="0">
                <a:latin typeface="Arial" panose="020B0604020202020204" pitchFamily="34" charset="0"/>
                <a:cs typeface="Arial" panose="020B0604020202020204" pitchFamily="34" charset="0"/>
              </a:rPr>
              <a:t>забезпечує </a:t>
            </a:r>
            <a:r>
              <a:rPr lang="uk-UA" altLang="en-US" sz="2400" dirty="0" smtClean="0">
                <a:latin typeface="Arial" panose="020B0604020202020204" pitchFamily="34" charset="0"/>
                <a:cs typeface="Arial" panose="020B0604020202020204" pitchFamily="34" charset="0"/>
              </a:rPr>
              <a:t>підтримку </a:t>
            </a:r>
            <a:r>
              <a:rPr lang="uk-UA" altLang="en-US" sz="2400" dirty="0">
                <a:latin typeface="Arial" panose="020B0604020202020204" pitchFamily="34" charset="0"/>
                <a:cs typeface="Arial" panose="020B0604020202020204" pitchFamily="34" charset="0"/>
              </a:rPr>
              <a:t>фахівців-виконавців, обробляючи дані про угоди та події (</a:t>
            </a:r>
            <a:r>
              <a:rPr lang="uk-UA" altLang="en-US" sz="2400" dirty="0" smtClean="0">
                <a:latin typeface="Arial" panose="020B0604020202020204" pitchFamily="34" charset="0"/>
                <a:cs typeface="Arial" panose="020B0604020202020204" pitchFamily="34" charset="0"/>
              </a:rPr>
              <a:t>рахунки</a:t>
            </a:r>
            <a:r>
              <a:rPr lang="uk-UA" altLang="en-US" sz="2400" dirty="0">
                <a:latin typeface="Arial" panose="020B0604020202020204" pitchFamily="34" charset="0"/>
                <a:cs typeface="Arial" panose="020B0604020202020204" pitchFamily="34" charset="0"/>
              </a:rPr>
              <a:t>, накладні, зарплата, кредити, потік сировини і матеріалів).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Призначення </a:t>
            </a:r>
            <a:r>
              <a:rPr lang="uk-UA" altLang="en-US" sz="2400" dirty="0">
                <a:latin typeface="Arial" panose="020B0604020202020204" pitchFamily="34" charset="0"/>
                <a:cs typeface="Arial" panose="020B0604020202020204" pitchFamily="34" charset="0"/>
              </a:rPr>
              <a:t>ІС </a:t>
            </a:r>
            <a:r>
              <a:rPr lang="uk-UA" altLang="en-US" sz="2400" dirty="0" smtClean="0">
                <a:latin typeface="Arial" panose="020B0604020202020204" pitchFamily="34" charset="0"/>
                <a:cs typeface="Arial" panose="020B0604020202020204" pitchFamily="34" charset="0"/>
              </a:rPr>
              <a:t>ОР на </a:t>
            </a:r>
            <a:r>
              <a:rPr lang="uk-UA" altLang="en-US" sz="2400" dirty="0">
                <a:latin typeface="Arial" panose="020B0604020202020204" pitchFamily="34" charset="0"/>
                <a:cs typeface="Arial" panose="020B0604020202020204" pitchFamily="34" charset="0"/>
              </a:rPr>
              <a:t>цьому рівні </a:t>
            </a:r>
            <a:r>
              <a:rPr lang="uk-UA" altLang="en-US" sz="2400" dirty="0" smtClean="0">
                <a:latin typeface="Arial" panose="020B0604020202020204" pitchFamily="34" charset="0"/>
                <a:cs typeface="Arial" panose="020B0604020202020204" pitchFamily="34" charset="0"/>
              </a:rPr>
              <a:t>мають </a:t>
            </a:r>
            <a:r>
              <a:rPr lang="uk-UA" altLang="en-US" sz="2400" dirty="0">
                <a:latin typeface="Arial" panose="020B0604020202020204" pitchFamily="34" charset="0"/>
                <a:cs typeface="Arial" panose="020B0604020202020204" pitchFamily="34" charset="0"/>
              </a:rPr>
              <a:t>відповідати на запити </a:t>
            </a:r>
            <a:r>
              <a:rPr lang="uk-UA" altLang="en-US" sz="2400" b="1" dirty="0">
                <a:solidFill>
                  <a:srgbClr val="0070C0"/>
                </a:solidFill>
                <a:latin typeface="Arial" panose="020B0604020202020204" pitchFamily="34" charset="0"/>
                <a:cs typeface="Arial" panose="020B0604020202020204" pitchFamily="34" charset="0"/>
              </a:rPr>
              <a:t>про </a:t>
            </a:r>
            <a:r>
              <a:rPr lang="uk-UA" altLang="en-US" sz="2400" b="1" dirty="0" smtClean="0">
                <a:solidFill>
                  <a:srgbClr val="0070C0"/>
                </a:solidFill>
                <a:latin typeface="Arial" panose="020B0604020202020204" pitchFamily="34" charset="0"/>
                <a:cs typeface="Arial" panose="020B0604020202020204" pitchFamily="34" charset="0"/>
              </a:rPr>
              <a:t>поточний </a:t>
            </a:r>
            <a:r>
              <a:rPr lang="uk-UA" altLang="en-US" sz="2400" b="1" dirty="0">
                <a:solidFill>
                  <a:srgbClr val="0070C0"/>
                </a:solidFill>
                <a:latin typeface="Arial" panose="020B0604020202020204" pitchFamily="34" charset="0"/>
                <a:cs typeface="Arial" panose="020B0604020202020204" pitchFamily="34" charset="0"/>
              </a:rPr>
              <a:t>стан і відстежувати потік угод </a:t>
            </a:r>
            <a:r>
              <a:rPr lang="uk-UA" altLang="en-US" sz="2400" dirty="0">
                <a:latin typeface="Arial" panose="020B0604020202020204" pitchFamily="34" charset="0"/>
                <a:cs typeface="Arial" panose="020B0604020202020204" pitchFamily="34" charset="0"/>
              </a:rPr>
              <a:t>на підприємстві, що відповідає  </a:t>
            </a:r>
            <a:r>
              <a:rPr lang="uk-UA" altLang="en-US" sz="2400" b="1" dirty="0">
                <a:solidFill>
                  <a:srgbClr val="0070C0"/>
                </a:solidFill>
                <a:latin typeface="Arial" panose="020B0604020202020204" pitchFamily="34" charset="0"/>
                <a:cs typeface="Arial" panose="020B0604020202020204" pitchFamily="34" charset="0"/>
              </a:rPr>
              <a:t>оперативному управлінню</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b="1" dirty="0">
                <a:latin typeface="Arial" panose="020B0604020202020204" pitchFamily="34" charset="0"/>
                <a:cs typeface="Arial" panose="020B0604020202020204" pitchFamily="34" charset="0"/>
              </a:rPr>
              <a:t>Завдання, цілі та джерела інформації на оперативному рівні </a:t>
            </a:r>
            <a:r>
              <a:rPr lang="uk-UA" altLang="en-US" sz="2400" dirty="0" smtClean="0">
                <a:latin typeface="Arial" panose="020B0604020202020204" pitchFamily="34" charset="0"/>
                <a:cs typeface="Arial" panose="020B0604020202020204" pitchFamily="34" charset="0"/>
              </a:rPr>
              <a:t>визначені </a:t>
            </a:r>
            <a:r>
              <a:rPr lang="uk-UA" altLang="en-US" sz="2400" dirty="0">
                <a:latin typeface="Arial" panose="020B0604020202020204" pitchFamily="34" charset="0"/>
                <a:cs typeface="Arial" panose="020B0604020202020204" pitchFamily="34" charset="0"/>
              </a:rPr>
              <a:t>та </a:t>
            </a:r>
            <a:r>
              <a:rPr lang="uk-UA" altLang="en-US" sz="2400" dirty="0" smtClean="0">
                <a:latin typeface="Arial" panose="020B0604020202020204" pitchFamily="34" charset="0"/>
                <a:cs typeface="Arial" panose="020B0604020202020204" pitchFamily="34" charset="0"/>
              </a:rPr>
              <a:t>структуровані</a:t>
            </a:r>
            <a:r>
              <a:rPr lang="uk-UA" altLang="en-US" sz="2400" dirty="0">
                <a:latin typeface="Arial" panose="020B0604020202020204" pitchFamily="34" charset="0"/>
                <a:cs typeface="Arial" panose="020B0604020202020204" pitchFamily="34" charset="0"/>
              </a:rPr>
              <a:t>.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Розв’язання виконується </a:t>
            </a:r>
            <a:r>
              <a:rPr lang="uk-UA" altLang="en-US" sz="2400" dirty="0">
                <a:latin typeface="Arial" panose="020B0604020202020204" pitchFamily="34" charset="0"/>
                <a:cs typeface="Arial" panose="020B0604020202020204" pitchFamily="34" charset="0"/>
              </a:rPr>
              <a:t>відповідно </a:t>
            </a:r>
            <a:r>
              <a:rPr lang="uk-UA" altLang="en-US" sz="2400" b="1" dirty="0">
                <a:solidFill>
                  <a:srgbClr val="0070C0"/>
                </a:solidFill>
                <a:latin typeface="Arial" panose="020B0604020202020204" pitchFamily="34" charset="0"/>
                <a:cs typeface="Arial" panose="020B0604020202020204" pitchFamily="34" charset="0"/>
              </a:rPr>
              <a:t>до заданого алгоритму.</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До ІС </a:t>
            </a:r>
            <a:r>
              <a:rPr lang="uk-UA" altLang="en-US" sz="2400" b="1" dirty="0" smtClean="0">
                <a:latin typeface="Arial" panose="020B0604020202020204" pitchFamily="34" charset="0"/>
                <a:cs typeface="Arial" panose="020B0604020202020204" pitchFamily="34" charset="0"/>
              </a:rPr>
              <a:t>оперативного рівня </a:t>
            </a:r>
            <a:r>
              <a:rPr lang="uk-UA" altLang="en-US" sz="2400" dirty="0" smtClean="0">
                <a:latin typeface="Arial" panose="020B0604020202020204" pitchFamily="34" charset="0"/>
                <a:cs typeface="Arial" panose="020B0604020202020204" pitchFamily="34" charset="0"/>
              </a:rPr>
              <a:t>належать бухгалтерські ІС, ІС банківських депозитів, ІС обробки замовлень, ІС виплати зарплат тощо.</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843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ru-RU" altLang="en-US" sz="1400" b="1" dirty="0">
                <a:solidFill>
                  <a:schemeClr val="accent6">
                    <a:lumMod val="75000"/>
                  </a:schemeClr>
                </a:solidFill>
                <a:latin typeface="Arial" panose="020B0604020202020204" pitchFamily="34" charset="0"/>
                <a:cs typeface="Arial" panose="020B0604020202020204" pitchFamily="34" charset="0"/>
              </a:rPr>
              <a:t>3. </a:t>
            </a:r>
            <a:r>
              <a:rPr lang="ru-RU" altLang="en-US" sz="1400" b="1" dirty="0" err="1">
                <a:solidFill>
                  <a:schemeClr val="accent6">
                    <a:lumMod val="75000"/>
                  </a:schemeClr>
                </a:solidFill>
                <a:latin typeface="Arial" panose="020B0604020202020204" pitchFamily="34" charset="0"/>
                <a:cs typeface="Arial" panose="020B0604020202020204" pitchFamily="34" charset="0"/>
              </a:rPr>
              <a:t>Класифікація</a:t>
            </a:r>
            <a:r>
              <a:rPr lang="ru-RU" altLang="en-US" sz="1400" b="1" dirty="0">
                <a:solidFill>
                  <a:schemeClr val="accent6">
                    <a:lumMod val="75000"/>
                  </a:schemeClr>
                </a:solidFill>
                <a:latin typeface="Arial" panose="020B0604020202020204" pitchFamily="34" charset="0"/>
                <a:cs typeface="Arial" panose="020B0604020202020204" pitchFamily="34" charset="0"/>
              </a:rPr>
              <a:t> </a:t>
            </a:r>
            <a:r>
              <a:rPr lang="ru-RU" altLang="en-US" sz="1400" b="1" dirty="0" err="1">
                <a:solidFill>
                  <a:schemeClr val="accent6">
                    <a:lumMod val="75000"/>
                  </a:schemeClr>
                </a:solidFill>
                <a:latin typeface="Arial" panose="020B0604020202020204" pitchFamily="34" charset="0"/>
                <a:cs typeface="Arial" panose="020B0604020202020204" pitchFamily="34" charset="0"/>
              </a:rPr>
              <a:t>інформаційних</a:t>
            </a:r>
            <a:r>
              <a:rPr lang="ru-RU" altLang="en-US" sz="1400" b="1" dirty="0">
                <a:solidFill>
                  <a:schemeClr val="accent6">
                    <a:lumMod val="75000"/>
                  </a:schemeClr>
                </a:solidFill>
                <a:latin typeface="Arial" panose="020B0604020202020204" pitchFamily="34" charset="0"/>
                <a:cs typeface="Arial" panose="020B0604020202020204" pitchFamily="34" charset="0"/>
              </a:rPr>
              <a:t>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fontScale="92500"/>
          </a:bodyPr>
          <a:lstStyle/>
          <a:p>
            <a:pPr marL="0" indent="363538">
              <a:lnSpc>
                <a:spcPct val="120000"/>
              </a:lnSpc>
              <a:buNone/>
            </a:pPr>
            <a:r>
              <a:rPr lang="uk-UA" altLang="en-US" sz="2400" b="1" dirty="0">
                <a:latin typeface="Arial" panose="020B0604020202020204" pitchFamily="34" charset="0"/>
                <a:cs typeface="Arial" panose="020B0604020202020204" pitchFamily="34" charset="0"/>
              </a:rPr>
              <a:t>Інформаційні системи фахівців </a:t>
            </a:r>
            <a:r>
              <a:rPr lang="uk-UA" altLang="en-US" sz="2400" dirty="0">
                <a:latin typeface="Arial" panose="020B0604020202020204" pitchFamily="34" charset="0"/>
                <a:cs typeface="Arial" panose="020B0604020202020204" pitchFamily="34" charset="0"/>
              </a:rPr>
              <a:t>допомагають </a:t>
            </a:r>
            <a:r>
              <a:rPr lang="uk-UA" altLang="en-US" sz="2400" dirty="0" smtClean="0">
                <a:latin typeface="Arial" panose="020B0604020202020204" pitchFamily="34" charset="0"/>
                <a:cs typeface="Arial" panose="020B0604020202020204" pitchFamily="34" charset="0"/>
              </a:rPr>
              <a:t>фахівцям підвищувати </a:t>
            </a:r>
            <a:r>
              <a:rPr lang="uk-UA" altLang="en-US" sz="2400" dirty="0">
                <a:latin typeface="Arial" panose="020B0604020202020204" pitchFamily="34" charset="0"/>
                <a:cs typeface="Arial" panose="020B0604020202020204" pitchFamily="34" charset="0"/>
              </a:rPr>
              <a:t>продуктивність </a:t>
            </a:r>
            <a:r>
              <a:rPr lang="uk-UA" altLang="en-US" sz="2400" dirty="0" smtClean="0">
                <a:latin typeface="Arial" panose="020B0604020202020204" pitchFamily="34" charset="0"/>
                <a:cs typeface="Arial" panose="020B0604020202020204" pitchFamily="34" charset="0"/>
              </a:rPr>
              <a:t>інженерів </a:t>
            </a:r>
            <a:r>
              <a:rPr lang="uk-UA" altLang="en-US" sz="2400" dirty="0">
                <a:latin typeface="Arial" panose="020B0604020202020204" pitchFamily="34" charset="0"/>
                <a:cs typeface="Arial" panose="020B0604020202020204" pitchFamily="34" charset="0"/>
              </a:rPr>
              <a:t>і  проектувальників. </a:t>
            </a:r>
            <a:r>
              <a:rPr lang="uk-UA" altLang="en-US" sz="2400" dirty="0" smtClean="0">
                <a:latin typeface="Arial" panose="020B0604020202020204" pitchFamily="34" charset="0"/>
                <a:cs typeface="Arial" panose="020B0604020202020204" pitchFamily="34" charset="0"/>
              </a:rPr>
              <a:t>Завдання— </a:t>
            </a:r>
            <a:r>
              <a:rPr lang="uk-UA" altLang="en-US" sz="2400" dirty="0">
                <a:latin typeface="Arial" panose="020B0604020202020204" pitchFamily="34" charset="0"/>
                <a:cs typeface="Arial" panose="020B0604020202020204" pitchFamily="34" charset="0"/>
              </a:rPr>
              <a:t>інтеграція нових  відомостей </a:t>
            </a:r>
            <a:r>
              <a:rPr lang="uk-UA" altLang="en-US" sz="2400" dirty="0" smtClean="0">
                <a:latin typeface="Arial" panose="020B0604020202020204" pitchFamily="34" charset="0"/>
                <a:cs typeface="Arial" panose="020B0604020202020204" pitchFamily="34" charset="0"/>
              </a:rPr>
              <a:t>й </a:t>
            </a:r>
            <a:r>
              <a:rPr lang="uk-UA" altLang="en-US" sz="2400" dirty="0">
                <a:latin typeface="Arial" panose="020B0604020202020204" pitchFamily="34" charset="0"/>
                <a:cs typeface="Arial" panose="020B0604020202020204" pitchFamily="34" charset="0"/>
              </a:rPr>
              <a:t>допомога в обробці паперових </a:t>
            </a:r>
            <a:r>
              <a:rPr lang="uk-UA" altLang="en-US" sz="2400" dirty="0" smtClean="0">
                <a:latin typeface="Arial" panose="020B0604020202020204" pitchFamily="34" charset="0"/>
                <a:cs typeface="Arial" panose="020B0604020202020204" pitchFamily="34" charset="0"/>
              </a:rPr>
              <a:t>документів</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a:latin typeface="Arial" panose="020B0604020202020204" pitchFamily="34" charset="0"/>
                <a:cs typeface="Arial" panose="020B0604020202020204" pitchFamily="34" charset="0"/>
              </a:rPr>
              <a:t>У цьому класі ІС </a:t>
            </a:r>
            <a:r>
              <a:rPr lang="uk-UA" altLang="en-US" sz="2400" dirty="0" smtClean="0">
                <a:latin typeface="Arial" panose="020B0604020202020204" pitchFamily="34" charset="0"/>
                <a:cs typeface="Arial" panose="020B0604020202020204" pitchFamily="34" charset="0"/>
              </a:rPr>
              <a:t>є дві групи:</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1</a:t>
            </a:r>
            <a:r>
              <a:rPr lang="uk-UA" altLang="en-US" sz="2400" dirty="0">
                <a:latin typeface="Arial" panose="020B0604020202020204" pitchFamily="34" charset="0"/>
                <a:cs typeface="Arial" panose="020B0604020202020204" pitchFamily="34" charset="0"/>
              </a:rPr>
              <a:t>) офісної автоматизації; 2) обробки знань.</a:t>
            </a:r>
          </a:p>
          <a:p>
            <a:pPr marL="0" indent="363538">
              <a:lnSpc>
                <a:spcPct val="120000"/>
              </a:lnSpc>
              <a:buNone/>
            </a:pPr>
            <a:r>
              <a:rPr lang="uk-UA" altLang="en-US" sz="2400" b="1" dirty="0">
                <a:latin typeface="Arial" panose="020B0604020202020204" pitchFamily="34" charset="0"/>
                <a:cs typeface="Arial" panose="020B0604020202020204" pitchFamily="34" charset="0"/>
              </a:rPr>
              <a:t>Інформаційні системи офісної автоматизації </a:t>
            </a:r>
            <a:r>
              <a:rPr lang="uk-UA" altLang="en-US" sz="2400" dirty="0">
                <a:latin typeface="Arial" panose="020B0604020202020204" pitchFamily="34" charset="0"/>
                <a:cs typeface="Arial" panose="020B0604020202020204" pitchFamily="34" charset="0"/>
              </a:rPr>
              <a:t>застосовують  працівники середньої кваліфікації: бухгалтери, секретарі, клерки.</a:t>
            </a:r>
          </a:p>
          <a:p>
            <a:pPr marL="0" indent="363538">
              <a:lnSpc>
                <a:spcPct val="120000"/>
              </a:lnSpc>
              <a:buNone/>
            </a:pPr>
            <a:r>
              <a:rPr lang="uk-UA" altLang="en-US" sz="2400" dirty="0">
                <a:latin typeface="Arial" panose="020B0604020202020204" pitchFamily="34" charset="0"/>
                <a:cs typeface="Arial" panose="020B0604020202020204" pitchFamily="34" charset="0"/>
              </a:rPr>
              <a:t>Основними завданнями таких систем </a:t>
            </a:r>
            <a:r>
              <a:rPr lang="uk-UA" altLang="en-US" sz="2400" dirty="0" smtClean="0">
                <a:latin typeface="Arial" panose="020B0604020202020204" pitchFamily="34" charset="0"/>
                <a:cs typeface="Arial" panose="020B0604020202020204" pitchFamily="34" charset="0"/>
              </a:rPr>
              <a:t>є </a:t>
            </a:r>
            <a:r>
              <a:rPr lang="uk-UA" altLang="en-US" sz="2400" b="1" dirty="0" smtClean="0">
                <a:latin typeface="Arial" panose="020B0604020202020204" pitchFamily="34" charset="0"/>
                <a:cs typeface="Arial" panose="020B0604020202020204" pitchFamily="34" charset="0"/>
              </a:rPr>
              <a:t>обробка </a:t>
            </a:r>
            <a:r>
              <a:rPr lang="uk-UA" altLang="en-US" sz="2400" b="1" dirty="0">
                <a:latin typeface="Arial" panose="020B0604020202020204" pitchFamily="34" charset="0"/>
                <a:cs typeface="Arial" panose="020B0604020202020204" pitchFamily="34" charset="0"/>
              </a:rPr>
              <a:t>даних, підвищення  ефективності рутинної роботи</a:t>
            </a:r>
            <a:r>
              <a:rPr lang="uk-UA" altLang="en-US" sz="2400" dirty="0">
                <a:latin typeface="Arial" panose="020B0604020202020204" pitchFamily="34" charset="0"/>
                <a:cs typeface="Arial" panose="020B0604020202020204" pitchFamily="34" charset="0"/>
              </a:rPr>
              <a:t> тощо</a:t>
            </a:r>
            <a:r>
              <a:rPr lang="uk-UA" altLang="en-US" sz="2400" dirty="0" smtClean="0">
                <a:latin typeface="Arial" panose="020B0604020202020204" pitchFamily="34" charset="0"/>
                <a:cs typeface="Arial" panose="020B0604020202020204" pitchFamily="34" charset="0"/>
              </a:rPr>
              <a:t>.</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ІС з’єднують </a:t>
            </a:r>
            <a:r>
              <a:rPr lang="uk-UA" altLang="en-US" sz="2400" dirty="0">
                <a:latin typeface="Arial" panose="020B0604020202020204" pitchFamily="34" charset="0"/>
                <a:cs typeface="Arial" panose="020B0604020202020204" pitchFamily="34" charset="0"/>
              </a:rPr>
              <a:t>працівників інформаційної сфери в </a:t>
            </a:r>
            <a:r>
              <a:rPr lang="uk-UA" altLang="en-US" sz="2400" dirty="0" smtClean="0">
                <a:latin typeface="Arial" panose="020B0604020202020204" pitchFamily="34" charset="0"/>
                <a:cs typeface="Arial" panose="020B0604020202020204" pitchFamily="34" charset="0"/>
              </a:rPr>
              <a:t>різних регіонах </a:t>
            </a:r>
            <a:r>
              <a:rPr lang="uk-UA" altLang="en-US" sz="2400" dirty="0">
                <a:latin typeface="Arial" panose="020B0604020202020204" pitchFamily="34" charset="0"/>
                <a:cs typeface="Arial" panose="020B0604020202020204" pitchFamily="34" charset="0"/>
              </a:rPr>
              <a:t>і допомагають підтримувати зв’язок з покупцями, </a:t>
            </a:r>
            <a:r>
              <a:rPr lang="uk-UA" altLang="en-US" sz="2400" dirty="0" smtClean="0">
                <a:latin typeface="Arial" panose="020B0604020202020204" pitchFamily="34" charset="0"/>
                <a:cs typeface="Arial" panose="020B0604020202020204" pitchFamily="34" charset="0"/>
              </a:rPr>
              <a:t>замовниками</a:t>
            </a:r>
            <a:r>
              <a:rPr lang="uk-UA" altLang="en-US" sz="2400" dirty="0">
                <a:latin typeface="Arial" panose="020B0604020202020204" pitchFamily="34" charset="0"/>
                <a:cs typeface="Arial" panose="020B0604020202020204" pitchFamily="34" charset="0"/>
              </a:rPr>
              <a:t>, іншими </a:t>
            </a:r>
            <a:r>
              <a:rPr lang="uk-UA" altLang="en-US" sz="2400" dirty="0" smtClean="0">
                <a:latin typeface="Arial" panose="020B0604020202020204" pitchFamily="34" charset="0"/>
                <a:cs typeface="Arial" panose="020B0604020202020204" pitchFamily="34" charset="0"/>
              </a:rPr>
              <a:t>організаціями</a:t>
            </a:r>
            <a:r>
              <a:rPr lang="uk-UA" altLang="en-US" sz="2400" dirty="0">
                <a:latin typeface="Arial" panose="020B0604020202020204" pitchFamily="34" charset="0"/>
                <a:cs typeface="Arial" panose="020B0604020202020204" pitchFamily="34" charset="0"/>
              </a:rPr>
              <a:t>. Їхня діяльність </a:t>
            </a:r>
            <a:r>
              <a:rPr lang="uk-UA" altLang="en-US" sz="2400" dirty="0" smtClean="0">
                <a:latin typeface="Arial" panose="020B0604020202020204" pitchFamily="34" charset="0"/>
                <a:cs typeface="Arial" panose="020B0604020202020204" pitchFamily="34" charset="0"/>
              </a:rPr>
              <a:t>охоплює </a:t>
            </a:r>
            <a:r>
              <a:rPr lang="uk-UA" altLang="en-US" sz="2400" dirty="0">
                <a:latin typeface="Arial" panose="020B0604020202020204" pitchFamily="34" charset="0"/>
                <a:cs typeface="Arial" panose="020B0604020202020204" pitchFamily="34" charset="0"/>
              </a:rPr>
              <a:t>управління потоками документації, комунікацію,  складання розкладів і </a:t>
            </a:r>
            <a:r>
              <a:rPr lang="uk-UA" altLang="en-US" sz="2400" dirty="0" err="1">
                <a:latin typeface="Arial" panose="020B0604020202020204" pitchFamily="34" charset="0"/>
                <a:cs typeface="Arial" panose="020B0604020202020204" pitchFamily="34" charset="0"/>
              </a:rPr>
              <a:t>т.д</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232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14300" y="304800"/>
            <a:ext cx="8915400" cy="6400799"/>
          </a:xfrm>
        </p:spPr>
        <p:txBody>
          <a:bodyPr>
            <a:normAutofit fontScale="92500" lnSpcReduction="20000"/>
          </a:bodyPr>
          <a:lstStyle/>
          <a:p>
            <a:pPr marL="0" indent="363538">
              <a:lnSpc>
                <a:spcPct val="110000"/>
              </a:lnSpc>
              <a:buNone/>
            </a:pPr>
            <a:r>
              <a:rPr lang="uk-UA" altLang="en-US" sz="2400" b="1" dirty="0">
                <a:latin typeface="Arial" panose="020B0604020202020204" pitchFamily="34" charset="0"/>
                <a:cs typeface="Arial" panose="020B0604020202020204" pitchFamily="34" charset="0"/>
              </a:rPr>
              <a:t>Інформаційні системи обробки знань</a:t>
            </a:r>
            <a:r>
              <a:rPr lang="uk-UA" altLang="en-US" sz="2400" dirty="0">
                <a:latin typeface="Arial" panose="020B0604020202020204" pitchFamily="34" charset="0"/>
                <a:cs typeface="Arial" panose="020B0604020202020204" pitchFamily="34" charset="0"/>
              </a:rPr>
              <a:t>, у тому числі </a:t>
            </a:r>
            <a:r>
              <a:rPr lang="uk-UA" altLang="en-US" sz="2400" dirty="0" smtClean="0">
                <a:latin typeface="Arial" panose="020B0604020202020204" pitchFamily="34" charset="0"/>
                <a:cs typeface="Arial" panose="020B0604020202020204" pitchFamily="34" charset="0"/>
              </a:rPr>
              <a:t>експертні системи</a:t>
            </a:r>
            <a:r>
              <a:rPr lang="uk-UA" altLang="en-US" sz="2400" dirty="0">
                <a:latin typeface="Arial" panose="020B0604020202020204" pitchFamily="34" charset="0"/>
                <a:cs typeface="Arial" panose="020B0604020202020204" pitchFamily="34" charset="0"/>
              </a:rPr>
              <a:t>, поглинають знання, необхідні інженерам, юристам, </a:t>
            </a:r>
            <a:r>
              <a:rPr lang="uk-UA" altLang="en-US" sz="2400" dirty="0" smtClean="0">
                <a:latin typeface="Arial" panose="020B0604020202020204" pitchFamily="34" charset="0"/>
                <a:cs typeface="Arial" panose="020B0604020202020204" pitchFamily="34" charset="0"/>
              </a:rPr>
              <a:t>ученим </a:t>
            </a:r>
            <a:r>
              <a:rPr lang="uk-UA" altLang="en-US" sz="2400" dirty="0">
                <a:latin typeface="Arial" panose="020B0604020202020204" pitchFamily="34" charset="0"/>
                <a:cs typeface="Arial" panose="020B0604020202020204" pitchFamily="34" charset="0"/>
              </a:rPr>
              <a:t>для розроблення або створення нового програмного продукту.  Їхнє завдання полягає у створенні нової інформації й нового </a:t>
            </a:r>
            <a:r>
              <a:rPr lang="uk-UA" altLang="en-US" sz="2400" dirty="0" smtClean="0">
                <a:latin typeface="Arial" panose="020B0604020202020204" pitchFamily="34" charset="0"/>
                <a:cs typeface="Arial" panose="020B0604020202020204" pitchFamily="34" charset="0"/>
              </a:rPr>
              <a:t>знання</a:t>
            </a:r>
            <a:r>
              <a:rPr lang="uk-UA" altLang="en-US" sz="2400" dirty="0">
                <a:latin typeface="Arial" panose="020B0604020202020204" pitchFamily="34" charset="0"/>
                <a:cs typeface="Arial" panose="020B0604020202020204" pitchFamily="34" charset="0"/>
              </a:rPr>
              <a:t>.</a:t>
            </a:r>
          </a:p>
          <a:p>
            <a:pPr marL="0" indent="363538">
              <a:lnSpc>
                <a:spcPct val="110000"/>
              </a:lnSpc>
              <a:buNone/>
            </a:pPr>
            <a:r>
              <a:rPr lang="uk-UA" altLang="en-US" sz="2400" b="1" dirty="0">
                <a:latin typeface="Arial" panose="020B0604020202020204" pitchFamily="34" charset="0"/>
                <a:cs typeface="Arial" panose="020B0604020202020204" pitchFamily="34" charset="0"/>
              </a:rPr>
              <a:t>Інформаційні системи рівня менеджменту </a:t>
            </a:r>
            <a:r>
              <a:rPr lang="uk-UA" altLang="en-US" sz="2400" dirty="0" smtClean="0">
                <a:latin typeface="Arial" panose="020B0604020202020204" pitchFamily="34" charset="0"/>
                <a:cs typeface="Arial" panose="020B0604020202020204" pitchFamily="34" charset="0"/>
              </a:rPr>
              <a:t>використовуються працівниками </a:t>
            </a:r>
            <a:r>
              <a:rPr lang="uk-UA" altLang="en-US" sz="2400" dirty="0">
                <a:latin typeface="Arial" panose="020B0604020202020204" pitchFamily="34" charset="0"/>
                <a:cs typeface="Arial" panose="020B0604020202020204" pitchFamily="34" charset="0"/>
              </a:rPr>
              <a:t>середньої управлінської ланки для </a:t>
            </a:r>
            <a:r>
              <a:rPr lang="uk-UA" altLang="en-US" sz="2400" dirty="0" smtClean="0">
                <a:latin typeface="Arial" panose="020B0604020202020204" pitchFamily="34" charset="0"/>
                <a:cs typeface="Arial" panose="020B0604020202020204" pitchFamily="34" charset="0"/>
              </a:rPr>
              <a:t>моніторингу, </a:t>
            </a:r>
            <a:r>
              <a:rPr lang="uk-UA" altLang="en-US" sz="2400" dirty="0">
                <a:latin typeface="Arial" panose="020B0604020202020204" pitchFamily="34" charset="0"/>
                <a:cs typeface="Arial" panose="020B0604020202020204" pitchFamily="34" charset="0"/>
              </a:rPr>
              <a:t>контролю, прийняття рішень, </a:t>
            </a:r>
            <a:r>
              <a:rPr lang="uk-UA" altLang="en-US" sz="2400" dirty="0" smtClean="0">
                <a:latin typeface="Arial" panose="020B0604020202020204" pitchFamily="34" charset="0"/>
                <a:cs typeface="Arial" panose="020B0604020202020204" pitchFamily="34" charset="0"/>
              </a:rPr>
              <a:t>адміністрування</a:t>
            </a:r>
            <a:r>
              <a:rPr lang="uk-UA" altLang="en-US" sz="2400" dirty="0">
                <a:latin typeface="Arial" panose="020B0604020202020204" pitchFamily="34" charset="0"/>
                <a:cs typeface="Arial" panose="020B0604020202020204" pitchFamily="34" charset="0"/>
              </a:rPr>
              <a:t>. До основних функцій цих ІС належать:</a:t>
            </a:r>
          </a:p>
          <a:p>
            <a:pPr marL="0" indent="363538">
              <a:lnSpc>
                <a:spcPct val="110000"/>
              </a:lnSpc>
              <a:buNone/>
            </a:pPr>
            <a:r>
              <a:rPr lang="uk-UA" altLang="en-US" sz="2400" dirty="0">
                <a:latin typeface="Arial" panose="020B0604020202020204" pitchFamily="34" charset="0"/>
                <a:cs typeface="Arial" panose="020B0604020202020204" pitchFamily="34" charset="0"/>
              </a:rPr>
              <a:t>порівняння поточних показників з минулими;</a:t>
            </a:r>
          </a:p>
          <a:p>
            <a:pPr marL="0" indent="363538">
              <a:lnSpc>
                <a:spcPct val="110000"/>
              </a:lnSpc>
              <a:buNone/>
            </a:pPr>
            <a:r>
              <a:rPr lang="uk-UA" altLang="en-US" sz="2400" dirty="0">
                <a:latin typeface="Arial" panose="020B0604020202020204" pitchFamily="34" charset="0"/>
                <a:cs typeface="Arial" panose="020B0604020202020204" pitchFamily="34" charset="0"/>
              </a:rPr>
              <a:t>складання періодичних звітів за певний період;</a:t>
            </a:r>
          </a:p>
          <a:p>
            <a:pPr marL="0" indent="363538">
              <a:lnSpc>
                <a:spcPct val="110000"/>
              </a:lnSpc>
              <a:buNone/>
            </a:pPr>
            <a:r>
              <a:rPr lang="uk-UA" altLang="en-US" sz="2400" dirty="0">
                <a:latin typeface="Arial" panose="020B0604020202020204" pitchFamily="34" charset="0"/>
                <a:cs typeface="Arial" panose="020B0604020202020204" pitchFamily="34" charset="0"/>
              </a:rPr>
              <a:t>забезпечення доступу до архівної інформації тощо.</a:t>
            </a:r>
          </a:p>
          <a:p>
            <a:pPr marL="0" indent="363538">
              <a:lnSpc>
                <a:spcPct val="110000"/>
              </a:lnSpc>
              <a:buNone/>
            </a:pPr>
            <a:r>
              <a:rPr lang="uk-UA" altLang="en-US" sz="2400" dirty="0">
                <a:latin typeface="Arial" panose="020B0604020202020204" pitchFamily="34" charset="0"/>
                <a:cs typeface="Arial" panose="020B0604020202020204" pitchFamily="34" charset="0"/>
              </a:rPr>
              <a:t>На цьому рівні </a:t>
            </a:r>
            <a:r>
              <a:rPr lang="uk-UA" altLang="en-US" sz="2400" dirty="0" smtClean="0">
                <a:latin typeface="Arial" panose="020B0604020202020204" pitchFamily="34" charset="0"/>
                <a:cs typeface="Arial" panose="020B0604020202020204" pitchFamily="34" charset="0"/>
              </a:rPr>
              <a:t>є два </a:t>
            </a:r>
            <a:r>
              <a:rPr lang="uk-UA" altLang="en-US" sz="2400" dirty="0">
                <a:latin typeface="Arial" panose="020B0604020202020204" pitchFamily="34" charset="0"/>
                <a:cs typeface="Arial" panose="020B0604020202020204" pitchFamily="34" charset="0"/>
              </a:rPr>
              <a:t>типи ІС: </a:t>
            </a:r>
            <a:r>
              <a:rPr lang="uk-UA" altLang="en-US" sz="2400" b="1" dirty="0">
                <a:latin typeface="Arial" panose="020B0604020202020204" pitchFamily="34" charset="0"/>
                <a:cs typeface="Arial" panose="020B0604020202020204" pitchFamily="34" charset="0"/>
              </a:rPr>
              <a:t>управлінські</a:t>
            </a:r>
            <a:r>
              <a:rPr lang="uk-UA" altLang="en-US" sz="2400" dirty="0">
                <a:latin typeface="Arial" panose="020B0604020202020204" pitchFamily="34" charset="0"/>
                <a:cs typeface="Arial" panose="020B0604020202020204" pitchFamily="34" charset="0"/>
              </a:rPr>
              <a:t> та </a:t>
            </a:r>
            <a:r>
              <a:rPr lang="uk-UA" altLang="en-US" sz="2400" dirty="0" smtClean="0">
                <a:latin typeface="Arial" panose="020B0604020202020204" pitchFamily="34" charset="0"/>
                <a:cs typeface="Arial" panose="020B0604020202020204" pitchFamily="34" charset="0"/>
              </a:rPr>
              <a:t>системи </a:t>
            </a:r>
            <a:r>
              <a:rPr lang="uk-UA" altLang="en-US" sz="2400" b="1" dirty="0">
                <a:latin typeface="Arial" panose="020B0604020202020204" pitchFamily="34" charset="0"/>
                <a:cs typeface="Arial" panose="020B0604020202020204" pitchFamily="34" charset="0"/>
              </a:rPr>
              <a:t>підтримки прийняття рішень</a:t>
            </a:r>
            <a:r>
              <a:rPr lang="uk-UA" altLang="en-US" sz="2400" b="1" dirty="0" smtClean="0">
                <a:latin typeface="Arial" panose="020B0604020202020204" pitchFamily="34" charset="0"/>
                <a:cs typeface="Arial" panose="020B0604020202020204" pitchFamily="34" charset="0"/>
              </a:rPr>
              <a:t>.</a:t>
            </a:r>
          </a:p>
          <a:p>
            <a:pPr marL="0" indent="363538">
              <a:lnSpc>
                <a:spcPct val="110000"/>
              </a:lnSpc>
              <a:buNone/>
            </a:pPr>
            <a:endParaRPr lang="uk-UA" altLang="en-US" sz="2400" b="1" dirty="0" smtClean="0">
              <a:latin typeface="Arial" panose="020B0604020202020204" pitchFamily="34" charset="0"/>
              <a:cs typeface="Arial" panose="020B0604020202020204" pitchFamily="34" charset="0"/>
            </a:endParaRPr>
          </a:p>
          <a:p>
            <a:pPr marL="0" indent="363538">
              <a:lnSpc>
                <a:spcPct val="110000"/>
              </a:lnSpc>
              <a:buNone/>
            </a:pPr>
            <a:r>
              <a:rPr lang="uk-UA" altLang="en-US" sz="2400" dirty="0" smtClean="0">
                <a:latin typeface="Arial" panose="020B0604020202020204" pitchFamily="34" charset="0"/>
                <a:cs typeface="Arial" panose="020B0604020202020204" pitchFamily="34" charset="0"/>
              </a:rPr>
              <a:t>Призначення </a:t>
            </a:r>
            <a:r>
              <a:rPr lang="uk-UA" altLang="en-US" sz="2400" b="1" dirty="0">
                <a:latin typeface="Arial" panose="020B0604020202020204" pitchFamily="34" charset="0"/>
                <a:cs typeface="Arial" panose="020B0604020202020204" pitchFamily="34" charset="0"/>
              </a:rPr>
              <a:t>управлінських ІС </a:t>
            </a:r>
            <a:r>
              <a:rPr lang="uk-UA" altLang="en-US" sz="2400" dirty="0" smtClean="0">
                <a:latin typeface="Arial" panose="020B0604020202020204" pitchFamily="34" charset="0"/>
                <a:cs typeface="Arial" panose="020B0604020202020204" pitchFamily="34" charset="0"/>
              </a:rPr>
              <a:t>– це </a:t>
            </a:r>
            <a:r>
              <a:rPr lang="uk-UA" altLang="en-US" sz="2400" b="1" dirty="0" err="1" smtClean="0">
                <a:latin typeface="Arial" panose="020B0604020202020204" pitchFamily="34" charset="0"/>
                <a:cs typeface="Arial" panose="020B0604020202020204" pitchFamily="34" charset="0"/>
              </a:rPr>
              <a:t>відстежуванні</a:t>
            </a:r>
            <a:r>
              <a:rPr lang="uk-UA" altLang="en-US" sz="2400" dirty="0" smtClean="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щоденних </a:t>
            </a:r>
            <a:r>
              <a:rPr lang="uk-UA" altLang="en-US" sz="2400" b="1" dirty="0">
                <a:latin typeface="Arial" panose="020B0604020202020204" pitchFamily="34" charset="0"/>
                <a:cs typeface="Arial" panose="020B0604020202020204" pitchFamily="34" charset="0"/>
              </a:rPr>
              <a:t>операцій </a:t>
            </a:r>
            <a:r>
              <a:rPr lang="uk-UA" altLang="en-US" sz="2400" dirty="0">
                <a:latin typeface="Arial" panose="020B0604020202020204" pitchFamily="34" charset="0"/>
                <a:cs typeface="Arial" panose="020B0604020202020204" pitchFamily="34" charset="0"/>
              </a:rPr>
              <a:t>на підприємстві й </a:t>
            </a:r>
            <a:r>
              <a:rPr lang="uk-UA" altLang="en-US" sz="2400" b="1" dirty="0" smtClean="0">
                <a:latin typeface="Arial" panose="020B0604020202020204" pitchFamily="34" charset="0"/>
                <a:cs typeface="Arial" panose="020B0604020202020204" pitchFamily="34" charset="0"/>
              </a:rPr>
              <a:t>формування</a:t>
            </a:r>
            <a:r>
              <a:rPr lang="uk-UA" altLang="en-US" sz="2400" dirty="0" smtClean="0">
                <a:latin typeface="Arial" panose="020B0604020202020204" pitchFamily="34" charset="0"/>
                <a:cs typeface="Arial" panose="020B0604020202020204" pitchFamily="34" charset="0"/>
              </a:rPr>
              <a:t> структурованих звітів</a:t>
            </a:r>
            <a:r>
              <a:rPr lang="uk-UA" altLang="en-US" sz="2400" dirty="0">
                <a:latin typeface="Arial" panose="020B0604020202020204" pitchFamily="34" charset="0"/>
                <a:cs typeface="Arial" panose="020B0604020202020204" pitchFamily="34" charset="0"/>
              </a:rPr>
              <a:t>. Інформація </a:t>
            </a:r>
            <a:r>
              <a:rPr lang="uk-UA" altLang="en-US" sz="2400" dirty="0" smtClean="0">
                <a:latin typeface="Arial" panose="020B0604020202020204" pitchFamily="34" charset="0"/>
                <a:cs typeface="Arial" panose="020B0604020202020204" pitchFamily="34" charset="0"/>
              </a:rPr>
              <a:t>надходить </a:t>
            </a:r>
            <a:r>
              <a:rPr lang="uk-UA" altLang="en-US" sz="2400" dirty="0">
                <a:latin typeface="Arial" panose="020B0604020202020204" pitchFamily="34" charset="0"/>
                <a:cs typeface="Arial" panose="020B0604020202020204" pitchFamily="34" charset="0"/>
              </a:rPr>
              <a:t>від </a:t>
            </a:r>
            <a:r>
              <a:rPr lang="uk-UA" altLang="en-US" sz="2400" b="1" dirty="0">
                <a:latin typeface="Arial" panose="020B0604020202020204" pitchFamily="34" charset="0"/>
                <a:cs typeface="Arial" panose="020B0604020202020204" pitchFamily="34" charset="0"/>
              </a:rPr>
              <a:t>ІС оперативного рівня</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2718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fontScale="92500" lnSpcReduction="10000"/>
          </a:bodyPr>
          <a:lstStyle/>
          <a:p>
            <a:pPr marL="0" indent="363538">
              <a:lnSpc>
                <a:spcPct val="120000"/>
              </a:lnSpc>
              <a:buNone/>
            </a:pPr>
            <a:r>
              <a:rPr lang="uk-UA" altLang="en-US" sz="2400" b="1" dirty="0" smtClean="0">
                <a:latin typeface="Arial" panose="020B0604020202020204" pitchFamily="34" charset="0"/>
                <a:cs typeface="Arial" panose="020B0604020202020204" pitchFamily="34" charset="0"/>
              </a:rPr>
              <a:t>ІС підтримки прийняття рішень </a:t>
            </a:r>
            <a:r>
              <a:rPr lang="uk-UA" altLang="en-US" sz="2400" dirty="0" smtClean="0">
                <a:latin typeface="Arial" panose="020B0604020202020204" pitchFamily="34" charset="0"/>
                <a:cs typeface="Arial" panose="020B0604020202020204" pitchFamily="34" charset="0"/>
              </a:rPr>
              <a:t>розв’язують частково  структуровані завдання, результати яких важко спрогнозувати заздалегідь. Вони мають </a:t>
            </a:r>
            <a:r>
              <a:rPr lang="uk-UA" altLang="en-US" sz="2400" b="1" dirty="0" smtClean="0">
                <a:latin typeface="Arial" panose="020B0604020202020204" pitchFamily="34" charset="0"/>
                <a:cs typeface="Arial" panose="020B0604020202020204" pitchFamily="34" charset="0"/>
              </a:rPr>
              <a:t>потужний аналітичний апарат з кількома  моделями</a:t>
            </a:r>
            <a:r>
              <a:rPr lang="uk-UA" altLang="en-US" sz="2400" dirty="0" smtClean="0">
                <a:latin typeface="Arial" panose="020B0604020202020204" pitchFamily="34" charset="0"/>
                <a:cs typeface="Arial" panose="020B0604020202020204" pitchFamily="34" charset="0"/>
              </a:rPr>
              <a:t>. Інформацію одержують з </a:t>
            </a:r>
            <a:r>
              <a:rPr lang="uk-UA" altLang="en-US" sz="2400" b="1" dirty="0" smtClean="0">
                <a:latin typeface="Arial" panose="020B0604020202020204" pitchFamily="34" charset="0"/>
                <a:cs typeface="Arial" panose="020B0604020202020204" pitchFamily="34" charset="0"/>
              </a:rPr>
              <a:t>управлінських і операційних  ІС</a:t>
            </a:r>
            <a:r>
              <a:rPr lang="uk-UA" altLang="en-US" sz="2400" dirty="0" smtClean="0">
                <a:latin typeface="Arial" panose="020B0604020202020204" pitchFamily="34" charset="0"/>
                <a:cs typeface="Arial" panose="020B0604020202020204" pitchFamily="34" charset="0"/>
              </a:rPr>
              <a:t>. Системи такого типу розроблені для осіб, що приймають рішення, — менеджерів, фахівців, аналітиків та ін.</a:t>
            </a:r>
          </a:p>
          <a:p>
            <a:pPr marL="0" indent="363538">
              <a:lnSpc>
                <a:spcPct val="120000"/>
              </a:lnSpc>
              <a:buNone/>
            </a:pPr>
            <a:r>
              <a:rPr lang="uk-UA" altLang="en-US" sz="2400" b="1" dirty="0" smtClean="0">
                <a:latin typeface="Arial" panose="020B0604020202020204" pitchFamily="34" charset="0"/>
                <a:cs typeface="Arial" panose="020B0604020202020204" pitchFamily="34" charset="0"/>
              </a:rPr>
              <a:t>Стратегічні інформаційні системи</a:t>
            </a:r>
            <a:r>
              <a:rPr lang="uk-UA" altLang="en-US" sz="2400" dirty="0" smtClean="0">
                <a:latin typeface="Arial" panose="020B0604020202020204" pitchFamily="34" charset="0"/>
                <a:cs typeface="Arial" panose="020B0604020202020204" pitchFamily="34" charset="0"/>
              </a:rPr>
              <a:t>. Розвиток і успіх підприємства багато в чому визначаються ухваленою </a:t>
            </a:r>
            <a:r>
              <a:rPr lang="uk-UA" altLang="en-US" sz="2400" b="1" dirty="0" smtClean="0">
                <a:latin typeface="Arial" panose="020B0604020202020204" pitchFamily="34" charset="0"/>
                <a:cs typeface="Arial" panose="020B0604020202020204" pitchFamily="34" charset="0"/>
              </a:rPr>
              <a:t>стратегією</a:t>
            </a:r>
            <a:r>
              <a:rPr lang="uk-UA" altLang="en-US" sz="2400" dirty="0" smtClean="0">
                <a:latin typeface="Arial" panose="020B0604020202020204" pitchFamily="34" charset="0"/>
                <a:cs typeface="Arial" panose="020B0604020202020204" pitchFamily="34" charset="0"/>
              </a:rPr>
              <a:t>.  Під стратегією </a:t>
            </a:r>
            <a:r>
              <a:rPr lang="uk-UA" altLang="en-US" sz="2400" b="1" dirty="0" smtClean="0">
                <a:latin typeface="Arial" panose="020B0604020202020204" pitchFamily="34" charset="0"/>
                <a:cs typeface="Arial" panose="020B0604020202020204" pitchFamily="34" charset="0"/>
              </a:rPr>
              <a:t>розуміють комплекс методів і засобів розв’язання  перспективних довгострокових завдань.</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Останнім часом певні ІС розцінюються як </a:t>
            </a:r>
            <a:r>
              <a:rPr lang="uk-UA" altLang="en-US" sz="2400" b="1" dirty="0" smtClean="0">
                <a:latin typeface="Arial" panose="020B0604020202020204" pitchFamily="34" charset="0"/>
                <a:cs typeface="Arial" panose="020B0604020202020204" pitchFamily="34" charset="0"/>
              </a:rPr>
              <a:t>стратегічно важливі</a:t>
            </a:r>
            <a:r>
              <a:rPr lang="uk-UA" altLang="en-US" sz="2400" dirty="0" smtClean="0">
                <a:latin typeface="Arial" panose="020B0604020202020204" pitchFamily="34" charset="0"/>
                <a:cs typeface="Arial" panose="020B0604020202020204" pitchFamily="34" charset="0"/>
              </a:rPr>
              <a:t>.  Результати їхньої роботи впливають на зміну вибору цілей підприємства, його завдань, методів, товарів, послуг. Це дає змогу випередити конкурентів  та налагодити тісну взаємодію з постачальниками та споживачами. Це обумовило відокремлення нового типу </a:t>
            </a:r>
            <a:r>
              <a:rPr lang="uk-UA" altLang="en-US" sz="2400" b="1" dirty="0" smtClean="0">
                <a:latin typeface="Arial" panose="020B0604020202020204" pitchFamily="34" charset="0"/>
                <a:cs typeface="Arial" panose="020B0604020202020204" pitchFamily="34" charset="0"/>
              </a:rPr>
              <a:t>ІС — стратегічного</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216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Вплив </a:t>
            </a:r>
            <a:r>
              <a:rPr lang="uk-UA" altLang="en-US" sz="2400" dirty="0">
                <a:latin typeface="Arial" panose="020B0604020202020204" pitchFamily="34" charset="0"/>
                <a:cs typeface="Arial" panose="020B0604020202020204" pitchFamily="34" charset="0"/>
              </a:rPr>
              <a:t>на підприємство </a:t>
            </a:r>
            <a:r>
              <a:rPr lang="uk-UA" altLang="en-US" sz="2400" b="1" dirty="0" smtClean="0">
                <a:solidFill>
                  <a:srgbClr val="0070C0"/>
                </a:solidFill>
                <a:latin typeface="Arial" panose="020B0604020202020204" pitchFamily="34" charset="0"/>
                <a:cs typeface="Arial" panose="020B0604020202020204" pitchFamily="34" charset="0"/>
              </a:rPr>
              <a:t>зовнішніх </a:t>
            </a:r>
            <a:r>
              <a:rPr lang="uk-UA" altLang="en-US" sz="2400" b="1" dirty="0">
                <a:solidFill>
                  <a:srgbClr val="0070C0"/>
                </a:solidFill>
                <a:latin typeface="Arial" panose="020B0604020202020204" pitchFamily="34" charset="0"/>
                <a:cs typeface="Arial" panose="020B0604020202020204" pitchFamily="34" charset="0"/>
              </a:rPr>
              <a:t>факторів</a:t>
            </a:r>
            <a:r>
              <a:rPr lang="uk-UA" altLang="en-US" sz="2400" dirty="0">
                <a:latin typeface="Arial" panose="020B0604020202020204" pitchFamily="34" charset="0"/>
                <a:cs typeface="Arial" panose="020B0604020202020204" pitchFamily="34" charset="0"/>
              </a:rPr>
              <a:t>, що  визначають напрями стратегічного планування розвитку </a:t>
            </a:r>
            <a:r>
              <a:rPr lang="uk-UA" altLang="en-US" sz="2400" dirty="0" smtClean="0">
                <a:latin typeface="Arial" panose="020B0604020202020204" pitchFamily="34" charset="0"/>
                <a:cs typeface="Arial" panose="020B0604020202020204" pitchFamily="34" charset="0"/>
              </a:rPr>
              <a:t>підприємства</a:t>
            </a:r>
            <a:r>
              <a:rPr lang="uk-UA" altLang="en-US" sz="2400" dirty="0">
                <a:latin typeface="Arial" panose="020B0604020202020204" pitchFamily="34" charset="0"/>
                <a:cs typeface="Arial" panose="020B0604020202020204" pitchFamily="34" charset="0"/>
              </a:rPr>
              <a:t>, показаний на рис. </a:t>
            </a:r>
            <a:r>
              <a:rPr lang="uk-UA" altLang="en-US" sz="2400" dirty="0" smtClean="0">
                <a:latin typeface="Arial" panose="020B0604020202020204" pitchFamily="34" charset="0"/>
                <a:cs typeface="Arial" panose="020B0604020202020204" pitchFamily="34" charset="0"/>
              </a:rPr>
              <a:t>5</a:t>
            </a:r>
            <a:r>
              <a:rPr lang="uk-UA" altLang="en-US" sz="2400" dirty="0">
                <a:latin typeface="Arial" panose="020B0604020202020204" pitchFamily="34" charset="0"/>
                <a:cs typeface="Arial" panose="020B0604020202020204" pitchFamily="34" charset="0"/>
              </a:rPr>
              <a:t>.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До </a:t>
            </a:r>
            <a:r>
              <a:rPr lang="uk-UA" altLang="en-US" sz="2400" dirty="0">
                <a:latin typeface="Arial" panose="020B0604020202020204" pitchFamily="34" charset="0"/>
                <a:cs typeface="Arial" panose="020B0604020202020204" pitchFamily="34" charset="0"/>
              </a:rPr>
              <a:t>цих </a:t>
            </a:r>
            <a:r>
              <a:rPr lang="uk-UA" altLang="en-US" sz="2400" b="1" dirty="0">
                <a:solidFill>
                  <a:srgbClr val="0070C0"/>
                </a:solidFill>
                <a:latin typeface="Arial" panose="020B0604020202020204" pitchFamily="34" charset="0"/>
                <a:cs typeface="Arial" panose="020B0604020202020204" pitchFamily="34" charset="0"/>
              </a:rPr>
              <a:t>факторів належать</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dirty="0">
                <a:latin typeface="Arial" panose="020B0604020202020204" pitchFamily="34" charset="0"/>
                <a:cs typeface="Arial" panose="020B0604020202020204" pitchFamily="34" charset="0"/>
              </a:rPr>
              <a:t>зовнішнє </a:t>
            </a:r>
            <a:r>
              <a:rPr lang="uk-UA" altLang="en-US" sz="2400" b="1" dirty="0">
                <a:solidFill>
                  <a:srgbClr val="0070C0"/>
                </a:solidFill>
                <a:latin typeface="Arial" panose="020B0604020202020204" pitchFamily="34" charset="0"/>
                <a:cs typeface="Arial" panose="020B0604020202020204" pitchFamily="34" charset="0"/>
              </a:rPr>
              <a:t>ринкове середовище</a:t>
            </a:r>
            <a:r>
              <a:rPr lang="uk-UA" altLang="en-US" sz="2400" dirty="0">
                <a:latin typeface="Arial" panose="020B0604020202020204" pitchFamily="34" charset="0"/>
                <a:cs typeface="Arial" panose="020B0604020202020204" pitchFamily="34" charset="0"/>
              </a:rPr>
              <a:t>, що спрямовує розвиток </a:t>
            </a:r>
            <a:r>
              <a:rPr lang="uk-UA" altLang="en-US" sz="2400" dirty="0" smtClean="0">
                <a:latin typeface="Arial" panose="020B0604020202020204" pitchFamily="34" charset="0"/>
                <a:cs typeface="Arial" panose="020B0604020202020204" pitchFamily="34" charset="0"/>
              </a:rPr>
              <a:t>підприємства </a:t>
            </a:r>
            <a:r>
              <a:rPr lang="uk-UA" altLang="en-US" sz="2400" dirty="0">
                <a:latin typeface="Arial" panose="020B0604020202020204" pitchFamily="34" charset="0"/>
                <a:cs typeface="Arial" panose="020B0604020202020204" pitchFamily="34" charset="0"/>
              </a:rPr>
              <a:t>та визначає вимоги до </a:t>
            </a:r>
            <a:r>
              <a:rPr lang="uk-UA" altLang="en-US" sz="2400" b="1" dirty="0" smtClean="0">
                <a:solidFill>
                  <a:srgbClr val="0070C0"/>
                </a:solidFill>
                <a:latin typeface="Arial" panose="020B0604020202020204" pitchFamily="34" charset="0"/>
                <a:cs typeface="Arial" panose="020B0604020202020204" pitchFamily="34" charset="0"/>
              </a:rPr>
              <a:t>конкурентоспроможного </a:t>
            </a:r>
            <a:r>
              <a:rPr lang="uk-UA" altLang="en-US" sz="2400" b="1" dirty="0">
                <a:solidFill>
                  <a:srgbClr val="0070C0"/>
                </a:solidFill>
                <a:latin typeface="Arial" panose="020B0604020202020204" pitchFamily="34" charset="0"/>
                <a:cs typeface="Arial" panose="020B0604020202020204" pitchFamily="34" charset="0"/>
              </a:rPr>
              <a:t>продукту</a:t>
            </a:r>
            <a:r>
              <a:rPr lang="uk-UA" altLang="en-US" sz="2400" dirty="0">
                <a:latin typeface="Arial" panose="020B0604020202020204" pitchFamily="34" charset="0"/>
                <a:cs typeface="Arial" panose="020B0604020202020204" pitchFamily="34" charset="0"/>
              </a:rPr>
              <a:t>;</a:t>
            </a:r>
          </a:p>
          <a:p>
            <a:pPr mar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нормативно-правове регулювання </a:t>
            </a:r>
            <a:r>
              <a:rPr lang="uk-UA" altLang="en-US" sz="2400" dirty="0">
                <a:latin typeface="Arial" panose="020B0604020202020204" pitchFamily="34" charset="0"/>
                <a:cs typeface="Arial" panose="020B0604020202020204" pitchFamily="34" charset="0"/>
              </a:rPr>
              <a:t>з боку держави, що </a:t>
            </a:r>
            <a:r>
              <a:rPr lang="uk-UA" altLang="en-US" sz="2400" dirty="0" smtClean="0">
                <a:latin typeface="Arial" panose="020B0604020202020204" pitchFamily="34" charset="0"/>
                <a:cs typeface="Arial" panose="020B0604020202020204" pitchFamily="34" charset="0"/>
              </a:rPr>
              <a:t>накладає </a:t>
            </a:r>
            <a:r>
              <a:rPr lang="uk-UA" altLang="en-US" sz="2400" b="1" dirty="0">
                <a:solidFill>
                  <a:srgbClr val="0070C0"/>
                </a:solidFill>
                <a:latin typeface="Arial" panose="020B0604020202020204" pitchFamily="34" charset="0"/>
                <a:cs typeface="Arial" panose="020B0604020202020204" pitchFamily="34" charset="0"/>
              </a:rPr>
              <a:t>певні обмеження </a:t>
            </a:r>
            <a:r>
              <a:rPr lang="uk-UA" altLang="en-US" sz="2400" dirty="0">
                <a:latin typeface="Arial" panose="020B0604020202020204" pitchFamily="34" charset="0"/>
                <a:cs typeface="Arial" panose="020B0604020202020204" pitchFamily="34" charset="0"/>
              </a:rPr>
              <a:t>на діяльність підприємства;</a:t>
            </a:r>
          </a:p>
          <a:p>
            <a:pPr mar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споживачі</a:t>
            </a:r>
            <a:r>
              <a:rPr lang="uk-UA" altLang="en-US" sz="2400" dirty="0">
                <a:latin typeface="Arial" panose="020B0604020202020204" pitchFamily="34" charset="0"/>
                <a:cs typeface="Arial" panose="020B0604020202020204" pitchFamily="34" charset="0"/>
              </a:rPr>
              <a:t>, що </a:t>
            </a:r>
            <a:r>
              <a:rPr lang="uk-UA" altLang="en-US" sz="2400" b="1" dirty="0">
                <a:solidFill>
                  <a:srgbClr val="0070C0"/>
                </a:solidFill>
                <a:latin typeface="Arial" panose="020B0604020202020204" pitchFamily="34" charset="0"/>
                <a:cs typeface="Arial" panose="020B0604020202020204" pitchFamily="34" charset="0"/>
              </a:rPr>
              <a:t>мають різні можливості</a:t>
            </a:r>
            <a:r>
              <a:rPr lang="uk-UA" altLang="en-US" sz="2400" dirty="0">
                <a:latin typeface="Arial" panose="020B0604020202020204" pitchFamily="34" charset="0"/>
                <a:cs typeface="Arial" panose="020B0604020202020204" pitchFamily="34" charset="0"/>
              </a:rPr>
              <a:t>, потреби, мотивацію з  вибору та придбання товарів та послуг;</a:t>
            </a:r>
          </a:p>
          <a:p>
            <a:pPr mar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постачальники</a:t>
            </a:r>
            <a:r>
              <a:rPr lang="uk-UA" altLang="en-US" sz="2400" dirty="0">
                <a:latin typeface="Arial" panose="020B0604020202020204" pitchFamily="34" charset="0"/>
                <a:cs typeface="Arial" panose="020B0604020202020204" pitchFamily="34" charset="0"/>
              </a:rPr>
              <a:t>, які здійснюють </a:t>
            </a:r>
            <a:r>
              <a:rPr lang="uk-UA" altLang="en-US" sz="2400" b="1" dirty="0">
                <a:solidFill>
                  <a:srgbClr val="0070C0"/>
                </a:solidFill>
                <a:latin typeface="Arial" panose="020B0604020202020204" pitchFamily="34" charset="0"/>
                <a:cs typeface="Arial" panose="020B0604020202020204" pitchFamily="34" charset="0"/>
              </a:rPr>
              <a:t>власну цінову </a:t>
            </a:r>
            <a:r>
              <a:rPr lang="uk-UA" altLang="en-US" sz="2400" dirty="0">
                <a:latin typeface="Arial" panose="020B0604020202020204" pitchFamily="34" charset="0"/>
                <a:cs typeface="Arial" panose="020B0604020202020204" pitchFamily="34" charset="0"/>
              </a:rPr>
              <a:t>політику</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586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30480" y="4648201"/>
            <a:ext cx="9113520" cy="1066800"/>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Рис. 5. Зовнішні фактори впливу на діяльність підприємства</a:t>
            </a:r>
            <a:endParaRPr lang="uk-UA" altLang="en-US" sz="24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a:blip r:embed="rId2"/>
          <a:stretch>
            <a:fillRect/>
          </a:stretch>
        </p:blipFill>
        <p:spPr>
          <a:xfrm>
            <a:off x="30480" y="1143000"/>
            <a:ext cx="9114022" cy="2895600"/>
          </a:xfrm>
          <a:prstGeom prst="rect">
            <a:avLst/>
          </a:prstGeom>
        </p:spPr>
      </p:pic>
    </p:spTree>
    <p:extLst>
      <p:ext uri="{BB962C8B-B14F-4D97-AF65-F5344CB8AC3E}">
        <p14:creationId xmlns:p14="http://schemas.microsoft.com/office/powerpoint/2010/main" val="3439460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5709313"/>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Підприємство може забезпечити собі </a:t>
            </a:r>
            <a:r>
              <a:rPr lang="uk-UA" altLang="en-US" sz="2400" b="1" dirty="0" smtClean="0">
                <a:solidFill>
                  <a:srgbClr val="0070C0"/>
                </a:solidFill>
                <a:latin typeface="Arial" panose="020B0604020202020204" pitchFamily="34" charset="0"/>
                <a:cs typeface="Arial" panose="020B0604020202020204" pitchFamily="34" charset="0"/>
              </a:rPr>
              <a:t>конкурентну</a:t>
            </a:r>
            <a:r>
              <a:rPr lang="uk-UA" altLang="en-US" sz="2400" dirty="0" smtClean="0">
                <a:latin typeface="Arial" panose="020B0604020202020204" pitchFamily="34" charset="0"/>
                <a:cs typeface="Arial" panose="020B0604020202020204" pitchFamily="34" charset="0"/>
              </a:rPr>
              <a:t> </a:t>
            </a:r>
            <a:r>
              <a:rPr lang="uk-UA" altLang="en-US" sz="2400" b="1" dirty="0" smtClean="0">
                <a:solidFill>
                  <a:srgbClr val="0070C0"/>
                </a:solidFill>
                <a:latin typeface="Arial" panose="020B0604020202020204" pitchFamily="34" charset="0"/>
                <a:cs typeface="Arial" panose="020B0604020202020204" pitchFamily="34" charset="0"/>
              </a:rPr>
              <a:t>перевагу,</a:t>
            </a:r>
            <a:r>
              <a:rPr lang="uk-UA" altLang="en-US" sz="2400" dirty="0" smtClean="0">
                <a:latin typeface="Arial" panose="020B0604020202020204" pitchFamily="34" charset="0"/>
                <a:cs typeface="Arial" panose="020B0604020202020204" pitchFamily="34" charset="0"/>
              </a:rPr>
              <a:t>  якщо враховуватиме ці фактори й додержуватиметься таких стратегій:</a:t>
            </a:r>
          </a:p>
          <a:p>
            <a:pPr marL="0" indent="363538">
              <a:lnSpc>
                <a:spcPct val="120000"/>
              </a:lnSpc>
              <a:buNone/>
            </a:pPr>
            <a:r>
              <a:rPr lang="uk-UA" altLang="en-US" sz="2400" b="1" dirty="0" smtClean="0">
                <a:solidFill>
                  <a:srgbClr val="0070C0"/>
                </a:solidFill>
                <a:latin typeface="Arial" panose="020B0604020202020204" pitchFamily="34" charset="0"/>
                <a:cs typeface="Arial" panose="020B0604020202020204" pitchFamily="34" charset="0"/>
              </a:rPr>
              <a:t>створення </a:t>
            </a:r>
            <a:r>
              <a:rPr lang="uk-UA" altLang="en-US" sz="2400" b="1" dirty="0">
                <a:solidFill>
                  <a:srgbClr val="0070C0"/>
                </a:solidFill>
                <a:latin typeface="Arial" panose="020B0604020202020204" pitchFamily="34" charset="0"/>
                <a:cs typeface="Arial" panose="020B0604020202020204" pitchFamily="34" charset="0"/>
              </a:rPr>
              <a:t>нових </a:t>
            </a:r>
            <a:r>
              <a:rPr lang="uk-UA" altLang="en-US" sz="2400" dirty="0">
                <a:latin typeface="Arial" panose="020B0604020202020204" pitchFamily="34" charset="0"/>
                <a:cs typeface="Arial" panose="020B0604020202020204" pitchFamily="34" charset="0"/>
              </a:rPr>
              <a:t>товарів і послуг, які вигідно відрізняються  від аналогічних;</a:t>
            </a:r>
          </a:p>
          <a:p>
            <a:pPr mar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знаходження ринків</a:t>
            </a:r>
            <a:r>
              <a:rPr lang="uk-UA" altLang="en-US" sz="2400" dirty="0">
                <a:latin typeface="Arial" panose="020B0604020202020204" pitchFamily="34" charset="0"/>
                <a:cs typeface="Arial" panose="020B0604020202020204" pitchFamily="34" charset="0"/>
              </a:rPr>
              <a:t>, де товари і послуги підприємства мають  </a:t>
            </a:r>
            <a:r>
              <a:rPr lang="uk-UA" altLang="en-US" sz="2400" b="1" dirty="0" smtClean="0">
                <a:solidFill>
                  <a:srgbClr val="0070C0"/>
                </a:solidFill>
                <a:latin typeface="Arial" panose="020B0604020202020204" pitchFamily="34" charset="0"/>
                <a:cs typeface="Arial" panose="020B0604020202020204" pitchFamily="34" charset="0"/>
              </a:rPr>
              <a:t>відміні </a:t>
            </a:r>
            <a:r>
              <a:rPr lang="uk-UA" altLang="en-US" sz="2400" b="1" dirty="0">
                <a:solidFill>
                  <a:srgbClr val="0070C0"/>
                </a:solidFill>
                <a:latin typeface="Arial" panose="020B0604020202020204" pitchFamily="34" charset="0"/>
                <a:cs typeface="Arial" panose="020B0604020202020204" pitchFamily="34" charset="0"/>
              </a:rPr>
              <a:t>ознаки </a:t>
            </a:r>
            <a:r>
              <a:rPr lang="uk-UA" altLang="en-US" sz="2400" dirty="0">
                <a:latin typeface="Arial" panose="020B0604020202020204" pitchFamily="34" charset="0"/>
                <a:cs typeface="Arial" panose="020B0604020202020204" pitchFamily="34" charset="0"/>
              </a:rPr>
              <a:t>порівняно з наявними аналогами;</a:t>
            </a:r>
          </a:p>
          <a:p>
            <a:pPr mar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створення </a:t>
            </a:r>
            <a:r>
              <a:rPr lang="uk-UA" altLang="en-US" sz="2400" b="1" dirty="0" err="1" smtClean="0">
                <a:solidFill>
                  <a:srgbClr val="0070C0"/>
                </a:solidFill>
                <a:latin typeface="Arial" panose="020B0604020202020204" pitchFamily="34" charset="0"/>
                <a:cs typeface="Arial" panose="020B0604020202020204" pitchFamily="34" charset="0"/>
              </a:rPr>
              <a:t>зв’язків</a:t>
            </a:r>
            <a:r>
              <a:rPr lang="uk-UA" altLang="en-US" sz="2400" dirty="0">
                <a:latin typeface="Arial" panose="020B0604020202020204" pitchFamily="34" charset="0"/>
                <a:cs typeface="Arial" panose="020B0604020202020204" pitchFamily="34" charset="0"/>
              </a:rPr>
              <a:t>, які закріплюють постачальників і  покупців за даним підприємством, коли невигідно звертатися до  іншого;</a:t>
            </a:r>
          </a:p>
          <a:p>
            <a:pPr mar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зниження вартості </a:t>
            </a:r>
            <a:r>
              <a:rPr lang="uk-UA" altLang="en-US" sz="2400" dirty="0">
                <a:latin typeface="Arial" panose="020B0604020202020204" pitchFamily="34" charset="0"/>
                <a:cs typeface="Arial" panose="020B0604020202020204" pitchFamily="34" charset="0"/>
              </a:rPr>
              <a:t>продукції </a:t>
            </a:r>
            <a:r>
              <a:rPr lang="uk-UA" altLang="en-US" sz="2400" b="1" dirty="0">
                <a:solidFill>
                  <a:srgbClr val="0070C0"/>
                </a:solidFill>
                <a:latin typeface="Arial" panose="020B0604020202020204" pitchFamily="34" charset="0"/>
                <a:cs typeface="Arial" panose="020B0604020202020204" pitchFamily="34" charset="0"/>
              </a:rPr>
              <a:t>без зниження якості</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365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lnSpcReduction="10000"/>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ІС </a:t>
            </a:r>
            <a:r>
              <a:rPr lang="uk-UA" altLang="en-US" sz="2400" b="1" dirty="0">
                <a:solidFill>
                  <a:srgbClr val="0070C0"/>
                </a:solidFill>
                <a:latin typeface="Arial" panose="020B0604020202020204" pitchFamily="34" charset="0"/>
                <a:cs typeface="Arial" panose="020B0604020202020204" pitchFamily="34" charset="0"/>
              </a:rPr>
              <a:t>стратегічного рівня </a:t>
            </a:r>
            <a:r>
              <a:rPr lang="uk-UA" altLang="en-US" sz="2400" dirty="0">
                <a:latin typeface="Arial" panose="020B0604020202020204" pitchFamily="34" charset="0"/>
                <a:cs typeface="Arial" panose="020B0604020202020204" pitchFamily="34" charset="0"/>
              </a:rPr>
              <a:t>допомагають </a:t>
            </a:r>
            <a:r>
              <a:rPr lang="uk-UA" altLang="en-US" sz="2400" dirty="0" smtClean="0">
                <a:latin typeface="Arial" panose="020B0604020202020204" pitchFamily="34" charset="0"/>
                <a:cs typeface="Arial" panose="020B0604020202020204" pitchFamily="34" charset="0"/>
              </a:rPr>
              <a:t>роботодавцю:</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розв’язувати </a:t>
            </a:r>
            <a:r>
              <a:rPr lang="uk-UA" altLang="en-US" sz="2400" b="1" dirty="0">
                <a:solidFill>
                  <a:srgbClr val="0070C0"/>
                </a:solidFill>
                <a:latin typeface="Arial" panose="020B0604020202020204" pitchFamily="34" charset="0"/>
                <a:cs typeface="Arial" panose="020B0604020202020204" pitchFamily="34" charset="0"/>
              </a:rPr>
              <a:t>неструктуровані завдання</a:t>
            </a:r>
            <a:r>
              <a:rPr lang="uk-UA" altLang="en-US" sz="2400" dirty="0">
                <a:latin typeface="Arial" panose="020B0604020202020204" pitchFamily="34" charset="0"/>
                <a:cs typeface="Arial" panose="020B0604020202020204" pitchFamily="34" charset="0"/>
              </a:rPr>
              <a:t>,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здійснювати </a:t>
            </a:r>
            <a:r>
              <a:rPr lang="uk-UA" altLang="en-US" sz="2400" b="1" dirty="0">
                <a:solidFill>
                  <a:srgbClr val="0070C0"/>
                </a:solidFill>
                <a:latin typeface="Arial" panose="020B0604020202020204" pitchFamily="34" charset="0"/>
                <a:cs typeface="Arial" panose="020B0604020202020204" pitchFamily="34" charset="0"/>
              </a:rPr>
              <a:t>довгострокове планування</a:t>
            </a:r>
            <a:r>
              <a:rPr lang="uk-UA" altLang="en-US" sz="2400" dirty="0">
                <a:latin typeface="Arial" panose="020B0604020202020204" pitchFamily="34" charset="0"/>
                <a:cs typeface="Arial" panose="020B0604020202020204" pitchFamily="34" charset="0"/>
              </a:rPr>
              <a:t>.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b="1" dirty="0" smtClean="0">
                <a:solidFill>
                  <a:srgbClr val="0070C0"/>
                </a:solidFill>
                <a:latin typeface="Arial" panose="020B0604020202020204" pitchFamily="34" charset="0"/>
                <a:cs typeface="Arial" panose="020B0604020202020204" pitchFamily="34" charset="0"/>
              </a:rPr>
              <a:t>порівнювати зміни</a:t>
            </a:r>
            <a:r>
              <a:rPr lang="uk-UA" altLang="en-US" sz="2400" dirty="0" smtClean="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що відбуваються в зовнішньому середовищі, з наявним  потенціалом підприємства</a:t>
            </a:r>
            <a:r>
              <a:rPr lang="uk-UA" altLang="en-US" sz="2400" dirty="0" smtClean="0">
                <a:latin typeface="Arial" panose="020B0604020202020204" pitchFamily="34" charset="0"/>
                <a:cs typeface="Arial" panose="020B0604020202020204" pitchFamily="34" charset="0"/>
              </a:rPr>
              <a:t>.</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На сьогодні існують </a:t>
            </a:r>
            <a:r>
              <a:rPr lang="uk-UA" altLang="en-US" sz="2400" b="1" dirty="0">
                <a:solidFill>
                  <a:srgbClr val="0070C0"/>
                </a:solidFill>
                <a:latin typeface="Arial" panose="020B0604020202020204" pitchFamily="34" charset="0"/>
                <a:cs typeface="Arial" panose="020B0604020202020204" pitchFamily="34" charset="0"/>
              </a:rPr>
              <a:t>дві позиції: </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перша - спочатку необхідно </a:t>
            </a:r>
            <a:r>
              <a:rPr lang="uk-UA" altLang="en-US" sz="2400" b="1" dirty="0">
                <a:solidFill>
                  <a:srgbClr val="0070C0"/>
                </a:solidFill>
                <a:latin typeface="Arial" panose="020B0604020202020204" pitchFamily="34" charset="0"/>
                <a:cs typeface="Arial" panose="020B0604020202020204" pitchFamily="34" charset="0"/>
              </a:rPr>
              <a:t>сформулювати цілі </a:t>
            </a:r>
            <a:r>
              <a:rPr lang="uk-UA" altLang="en-US" sz="2400" dirty="0">
                <a:solidFill>
                  <a:prstClr val="black"/>
                </a:solidFill>
                <a:latin typeface="Arial" panose="020B0604020202020204" pitchFamily="34" charset="0"/>
                <a:cs typeface="Arial" panose="020B0604020202020204" pitchFamily="34" charset="0"/>
              </a:rPr>
              <a:t>та </a:t>
            </a:r>
            <a:r>
              <a:rPr lang="uk-UA" altLang="en-US" sz="2400" b="1" dirty="0">
                <a:solidFill>
                  <a:srgbClr val="0070C0"/>
                </a:solidFill>
                <a:latin typeface="Arial" panose="020B0604020202020204" pitchFamily="34" charset="0"/>
                <a:cs typeface="Arial" panose="020B0604020202020204" pitchFamily="34" charset="0"/>
              </a:rPr>
              <a:t>стратегії </a:t>
            </a:r>
            <a:r>
              <a:rPr lang="uk-UA" altLang="en-US" sz="2400" dirty="0">
                <a:solidFill>
                  <a:prstClr val="black"/>
                </a:solidFill>
                <a:latin typeface="Arial" panose="020B0604020202020204" pitchFamily="34" charset="0"/>
                <a:cs typeface="Arial" panose="020B0604020202020204" pitchFamily="34" charset="0"/>
              </a:rPr>
              <a:t>їх досягнення, а потім пристосовувати ІС до наявної стратегії; </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друга — підприємство має </a:t>
            </a:r>
            <a:r>
              <a:rPr lang="uk-UA" altLang="en-US" sz="2400" b="1" dirty="0">
                <a:solidFill>
                  <a:srgbClr val="0070C0"/>
                </a:solidFill>
                <a:latin typeface="Arial" panose="020B0604020202020204" pitchFamily="34" charset="0"/>
                <a:cs typeface="Arial" panose="020B0604020202020204" pitchFamily="34" charset="0"/>
              </a:rPr>
              <a:t>використовувати стратегічну ІС </a:t>
            </a:r>
            <a:r>
              <a:rPr lang="uk-UA" altLang="en-US" sz="2400" dirty="0">
                <a:solidFill>
                  <a:prstClr val="black"/>
                </a:solidFill>
                <a:latin typeface="Arial" panose="020B0604020202020204" pitchFamily="34" charset="0"/>
                <a:cs typeface="Arial" panose="020B0604020202020204" pitchFamily="34" charset="0"/>
              </a:rPr>
              <a:t>для  формулювання </a:t>
            </a:r>
            <a:r>
              <a:rPr lang="uk-UA" altLang="en-US" sz="2400" b="1" dirty="0">
                <a:solidFill>
                  <a:srgbClr val="0070C0"/>
                </a:solidFill>
                <a:latin typeface="Arial" panose="020B0604020202020204" pitchFamily="34" charset="0"/>
                <a:cs typeface="Arial" panose="020B0604020202020204" pitchFamily="34" charset="0"/>
              </a:rPr>
              <a:t>цілей і стратегічного планування</a:t>
            </a:r>
            <a:r>
              <a:rPr lang="uk-UA" altLang="en-US" sz="2400" dirty="0">
                <a:solidFill>
                  <a:prstClr val="black"/>
                </a:solidFill>
                <a:latin typeface="Arial" panose="020B0604020202020204" pitchFamily="34" charset="0"/>
                <a:cs typeface="Arial" panose="020B0604020202020204" pitchFamily="34" charset="0"/>
              </a:rPr>
              <a:t>.</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Проте, </a:t>
            </a:r>
            <a:r>
              <a:rPr lang="uk-UA" altLang="en-US" sz="2400" b="1" dirty="0">
                <a:solidFill>
                  <a:srgbClr val="0070C0"/>
                </a:solidFill>
                <a:latin typeface="Arial" panose="020B0604020202020204" pitchFamily="34" charset="0"/>
                <a:cs typeface="Arial" panose="020B0604020202020204" pitchFamily="34" charset="0"/>
              </a:rPr>
              <a:t>раціональним підходом </a:t>
            </a:r>
            <a:r>
              <a:rPr lang="uk-UA" altLang="en-US" sz="2400" dirty="0">
                <a:solidFill>
                  <a:prstClr val="black"/>
                </a:solidFill>
                <a:latin typeface="Arial" panose="020B0604020202020204" pitchFamily="34" charset="0"/>
                <a:cs typeface="Arial" panose="020B0604020202020204" pitchFamily="34" charset="0"/>
              </a:rPr>
              <a:t>до розроблення стратегічних ІС є </a:t>
            </a:r>
            <a:r>
              <a:rPr lang="uk-UA" altLang="en-US" sz="2400" b="1" dirty="0">
                <a:solidFill>
                  <a:srgbClr val="0070C0"/>
                </a:solidFill>
                <a:latin typeface="Arial" panose="020B0604020202020204" pitchFamily="34" charset="0"/>
                <a:cs typeface="Arial" panose="020B0604020202020204" pitchFamily="34" charset="0"/>
              </a:rPr>
              <a:t>методологія синтезу </a:t>
            </a:r>
            <a:r>
              <a:rPr lang="uk-UA" altLang="en-US" sz="2400" dirty="0">
                <a:solidFill>
                  <a:prstClr val="black"/>
                </a:solidFill>
                <a:latin typeface="Arial" panose="020B0604020202020204" pitchFamily="34" charset="0"/>
                <a:cs typeface="Arial" panose="020B0604020202020204" pitchFamily="34" charset="0"/>
              </a:rPr>
              <a:t>обох позицій</a:t>
            </a:r>
            <a:r>
              <a:rPr lang="uk-UA" altLang="en-US" sz="2400" dirty="0" smtClean="0">
                <a:solidFill>
                  <a:prstClr val="black"/>
                </a:solidFill>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864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Для </a:t>
            </a:r>
            <a:r>
              <a:rPr lang="uk-UA" altLang="en-US" sz="2400" dirty="0">
                <a:latin typeface="Arial" panose="020B0604020202020204" pitchFamily="34" charset="0"/>
                <a:cs typeface="Arial" panose="020B0604020202020204" pitchFamily="34" charset="0"/>
              </a:rPr>
              <a:t>забезпечення </a:t>
            </a:r>
            <a:r>
              <a:rPr lang="uk-UA" altLang="en-US" sz="2400" b="1" dirty="0">
                <a:solidFill>
                  <a:srgbClr val="0070C0"/>
                </a:solidFill>
                <a:latin typeface="Arial" panose="020B0604020202020204" pitchFamily="34" charset="0"/>
                <a:cs typeface="Arial" panose="020B0604020202020204" pitchFamily="34" charset="0"/>
              </a:rPr>
              <a:t>ефективної </a:t>
            </a:r>
            <a:r>
              <a:rPr lang="uk-UA" altLang="en-US" sz="2400" b="1" dirty="0" smtClean="0">
                <a:solidFill>
                  <a:srgbClr val="0070C0"/>
                </a:solidFill>
                <a:latin typeface="Arial" panose="020B0604020202020204" pitchFamily="34" charset="0"/>
                <a:cs typeface="Arial" panose="020B0604020202020204" pitchFamily="34" charset="0"/>
              </a:rPr>
              <a:t>діяльності </a:t>
            </a:r>
            <a:r>
              <a:rPr lang="uk-UA" altLang="en-US" sz="2400" dirty="0">
                <a:latin typeface="Arial" panose="020B0604020202020204" pitchFamily="34" charset="0"/>
                <a:cs typeface="Arial" panose="020B0604020202020204" pitchFamily="34" charset="0"/>
              </a:rPr>
              <a:t>мають бути кілька </a:t>
            </a:r>
            <a:r>
              <a:rPr lang="uk-UA" altLang="en-US" sz="2400" b="1" dirty="0">
                <a:solidFill>
                  <a:srgbClr val="0070C0"/>
                </a:solidFill>
                <a:latin typeface="Arial" panose="020B0604020202020204" pitchFamily="34" charset="0"/>
                <a:cs typeface="Arial" panose="020B0604020202020204" pitchFamily="34" charset="0"/>
              </a:rPr>
              <a:t>локальних ІС </a:t>
            </a:r>
            <a:r>
              <a:rPr lang="uk-UA" altLang="en-US" sz="2400" dirty="0">
                <a:latin typeface="Arial" panose="020B0604020202020204" pitchFamily="34" charset="0"/>
                <a:cs typeface="Arial" panose="020B0604020202020204" pitchFamily="34" charset="0"/>
              </a:rPr>
              <a:t>різного призначення, які </a:t>
            </a:r>
            <a:r>
              <a:rPr lang="uk-UA" altLang="en-US" sz="2400" dirty="0" smtClean="0">
                <a:latin typeface="Arial" panose="020B0604020202020204" pitchFamily="34" charset="0"/>
                <a:cs typeface="Arial" panose="020B0604020202020204" pitchFamily="34" charset="0"/>
              </a:rPr>
              <a:t>взаємодіють </a:t>
            </a:r>
            <a:r>
              <a:rPr lang="uk-UA" altLang="en-US" sz="2400" dirty="0">
                <a:latin typeface="Arial" panose="020B0604020202020204" pitchFamily="34" charset="0"/>
                <a:cs typeface="Arial" panose="020B0604020202020204" pitchFamily="34" charset="0"/>
              </a:rPr>
              <a:t>між собою та підтримують </a:t>
            </a:r>
            <a:r>
              <a:rPr lang="uk-UA" altLang="en-US" sz="2400" b="1" dirty="0">
                <a:solidFill>
                  <a:srgbClr val="0070C0"/>
                </a:solidFill>
                <a:latin typeface="Arial" panose="020B0604020202020204" pitchFamily="34" charset="0"/>
                <a:cs typeface="Arial" panose="020B0604020202020204" pitchFamily="34" charset="0"/>
              </a:rPr>
              <a:t>прийняття управлінських </a:t>
            </a:r>
            <a:r>
              <a:rPr lang="uk-UA" altLang="en-US" sz="2400" b="1" dirty="0" smtClean="0">
                <a:solidFill>
                  <a:srgbClr val="0070C0"/>
                </a:solidFill>
                <a:latin typeface="Arial" panose="020B0604020202020204" pitchFamily="34" charset="0"/>
                <a:cs typeface="Arial" panose="020B0604020202020204" pitchFamily="34" charset="0"/>
              </a:rPr>
              <a:t>рішень </a:t>
            </a:r>
            <a:r>
              <a:rPr lang="uk-UA" altLang="en-US" sz="2400" dirty="0">
                <a:latin typeface="Arial" panose="020B0604020202020204" pitchFamily="34" charset="0"/>
                <a:cs typeface="Arial" panose="020B0604020202020204" pitchFamily="34" charset="0"/>
              </a:rPr>
              <a:t>на всіх рівнях (рис. </a:t>
            </a:r>
            <a:r>
              <a:rPr lang="uk-UA" altLang="en-US" sz="2400" dirty="0" smtClean="0">
                <a:latin typeface="Arial" panose="020B0604020202020204" pitchFamily="34" charset="0"/>
                <a:cs typeface="Arial" panose="020B0604020202020204" pitchFamily="34" charset="0"/>
              </a:rPr>
              <a:t>6).</a:t>
            </a:r>
          </a:p>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Рис. 6. Приклади ІС, що підтримують  </a:t>
            </a:r>
            <a:r>
              <a:rPr lang="uk-UA" altLang="en-US" sz="2400" b="1" dirty="0" smtClean="0">
                <a:solidFill>
                  <a:srgbClr val="0070C0"/>
                </a:solidFill>
                <a:latin typeface="Arial" panose="020B0604020202020204" pitchFamily="34" charset="0"/>
                <a:cs typeface="Arial" panose="020B0604020202020204" pitchFamily="34" charset="0"/>
              </a:rPr>
              <a:t>логістичні </a:t>
            </a:r>
            <a:r>
              <a:rPr lang="uk-UA" altLang="en-US" sz="2400" dirty="0" smtClean="0">
                <a:latin typeface="Arial" panose="020B0604020202020204" pitchFamily="34" charset="0"/>
                <a:cs typeface="Arial" panose="020B0604020202020204" pitchFamily="34" charset="0"/>
              </a:rPr>
              <a:t>процеси підприємства</a:t>
            </a:r>
            <a:endParaRPr lang="uk-UA" altLang="en-US" sz="2400"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stretch>
            <a:fillRect/>
          </a:stretch>
        </p:blipFill>
        <p:spPr>
          <a:xfrm>
            <a:off x="393091" y="2482187"/>
            <a:ext cx="8449057" cy="2514600"/>
          </a:xfrm>
          <a:prstGeom prst="rect">
            <a:avLst/>
          </a:prstGeom>
        </p:spPr>
      </p:pic>
    </p:spTree>
    <p:extLst>
      <p:ext uri="{BB962C8B-B14F-4D97-AF65-F5344CB8AC3E}">
        <p14:creationId xmlns:p14="http://schemas.microsoft.com/office/powerpoint/2010/main" val="3668257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6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1600" b="1" dirty="0">
                <a:solidFill>
                  <a:schemeClr val="accent6">
                    <a:lumMod val="75000"/>
                  </a:schemeClr>
                </a:solidFill>
                <a:latin typeface="Arial" panose="020B0604020202020204" pitchFamily="34" charset="0"/>
                <a:cs typeface="Arial" panose="020B0604020202020204" pitchFamily="34" charset="0"/>
              </a:rPr>
              <a:t/>
            </a:r>
            <a:br>
              <a:rPr lang="ru-RU" altLang="en-US" sz="1600" b="1" dirty="0">
                <a:solidFill>
                  <a:schemeClr val="accent6">
                    <a:lumMod val="75000"/>
                  </a:schemeClr>
                </a:solidFill>
                <a:latin typeface="Arial" panose="020B0604020202020204" pitchFamily="34" charset="0"/>
                <a:cs typeface="Arial" panose="020B0604020202020204" pitchFamily="34" charset="0"/>
              </a:rPr>
            </a:br>
            <a:endParaRPr lang="uk-UA" altLang="en-US" sz="16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Термін «інформаційна система» може бути віднесений до  широкого класу систем — від найпростіших типу «телефон — секретар — комп’ютер — база даних» до міжнаціональних виробничих та невиробничих систем. У загальному вигляді структурно-функціональна схема ІС зображена на рис. 1.</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ru-RU" altLang="en-US" sz="2400" dirty="0">
              <a:latin typeface="Arial" panose="020B0604020202020204" pitchFamily="34" charset="0"/>
              <a:cs typeface="Arial" panose="020B0604020202020204" pitchFamily="34" charset="0"/>
            </a:endParaRPr>
          </a:p>
          <a:p>
            <a:pPr marL="0" indent="363538">
              <a:lnSpc>
                <a:spcPct val="120000"/>
              </a:lnSpc>
              <a:buNone/>
            </a:pPr>
            <a:endParaRPr lang="ru-RU" altLang="en-US" sz="2400" dirty="0" smtClean="0">
              <a:latin typeface="Arial" panose="020B0604020202020204" pitchFamily="34" charset="0"/>
              <a:cs typeface="Arial" panose="020B0604020202020204" pitchFamily="34" charset="0"/>
            </a:endParaRPr>
          </a:p>
          <a:p>
            <a:pPr marL="0" indent="363538">
              <a:lnSpc>
                <a:spcPct val="120000"/>
              </a:lnSpc>
              <a:buNone/>
            </a:pPr>
            <a:endParaRPr lang="ru-RU" altLang="en-US" sz="2400" dirty="0" smtClean="0">
              <a:latin typeface="Arial" panose="020B0604020202020204" pitchFamily="34" charset="0"/>
              <a:cs typeface="Arial" panose="020B0604020202020204" pitchFamily="34" charset="0"/>
            </a:endParaRPr>
          </a:p>
          <a:p>
            <a:pPr marL="0" indent="363538">
              <a:lnSpc>
                <a:spcPct val="120000"/>
              </a:lnSpc>
              <a:buNone/>
            </a:pPr>
            <a:r>
              <a:rPr lang="ru-RU" altLang="en-US" sz="2400" dirty="0">
                <a:latin typeface="Arial" panose="020B0604020202020204" pitchFamily="34" charset="0"/>
                <a:cs typeface="Arial" panose="020B0604020202020204" pitchFamily="34" charset="0"/>
              </a:rPr>
              <a:t>Рис. </a:t>
            </a:r>
            <a:r>
              <a:rPr lang="ru-RU" altLang="en-US" sz="2400" dirty="0" smtClean="0">
                <a:latin typeface="Arial" panose="020B0604020202020204" pitchFamily="34" charset="0"/>
                <a:cs typeface="Arial" panose="020B0604020202020204" pitchFamily="34" charset="0"/>
              </a:rPr>
              <a:t>1. </a:t>
            </a:r>
            <a:r>
              <a:rPr lang="uk-UA" altLang="en-US" sz="2400" dirty="0" smtClean="0">
                <a:latin typeface="Arial" panose="020B0604020202020204" pitchFamily="34" charset="0"/>
                <a:cs typeface="Arial" panose="020B0604020202020204" pitchFamily="34" charset="0"/>
              </a:rPr>
              <a:t>Структурно-функціональна схема інформаційної системи</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pic>
        <p:nvPicPr>
          <p:cNvPr id="15" name="Рисунок 14"/>
          <p:cNvPicPr>
            <a:picLocks noChangeAspect="1"/>
          </p:cNvPicPr>
          <p:nvPr/>
        </p:nvPicPr>
        <p:blipFill>
          <a:blip r:embed="rId2"/>
          <a:stretch>
            <a:fillRect/>
          </a:stretch>
        </p:blipFill>
        <p:spPr>
          <a:xfrm>
            <a:off x="762000" y="3124200"/>
            <a:ext cx="7736222" cy="2224164"/>
          </a:xfrm>
          <a:prstGeom prst="rect">
            <a:avLst/>
          </a:prstGeom>
        </p:spPr>
      </p:pic>
    </p:spTree>
    <p:extLst>
      <p:ext uri="{BB962C8B-B14F-4D97-AF65-F5344CB8AC3E}">
        <p14:creationId xmlns:p14="http://schemas.microsoft.com/office/powerpoint/2010/main" val="2952710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lnSpcReduction="10000"/>
          </a:bodyPr>
          <a:lstStyle/>
          <a:p>
            <a:pPr marL="182563" indent="258763" algn="just">
              <a:buNone/>
            </a:pPr>
            <a:r>
              <a:rPr lang="uk-UA" sz="2400" dirty="0">
                <a:latin typeface="Arial" panose="020B0604020202020204" pitchFamily="34" charset="0"/>
                <a:cs typeface="Arial" panose="020B0604020202020204" pitchFamily="34" charset="0"/>
              </a:rPr>
              <a:t>На </a:t>
            </a:r>
            <a:r>
              <a:rPr lang="uk-UA" sz="2400" dirty="0">
                <a:solidFill>
                  <a:srgbClr val="0070C0"/>
                </a:solidFill>
                <a:latin typeface="Arial" panose="020B0604020202020204" pitchFamily="34" charset="0"/>
                <a:cs typeface="Arial" panose="020B0604020202020204" pitchFamily="34" charset="0"/>
              </a:rPr>
              <a:t>виробничих об’єктах </a:t>
            </a:r>
            <a:r>
              <a:rPr lang="uk-UA" sz="2400" dirty="0">
                <a:latin typeface="Arial" panose="020B0604020202020204" pitchFamily="34" charset="0"/>
                <a:cs typeface="Arial" panose="020B0604020202020204" pitchFamily="34" charset="0"/>
              </a:rPr>
              <a:t>складовими, які визначають функціональну ознаку  класифікації ІС, є діяльності:</a:t>
            </a:r>
          </a:p>
          <a:p>
            <a:pPr marL="182563" indent="258763" algn="just"/>
            <a:r>
              <a:rPr lang="uk-UA" sz="2400" dirty="0">
                <a:latin typeface="Arial" panose="020B0604020202020204" pitchFamily="34" charset="0"/>
                <a:cs typeface="Arial" panose="020B0604020202020204" pitchFamily="34" charset="0"/>
              </a:rPr>
              <a:t>маркетингова, </a:t>
            </a:r>
          </a:p>
          <a:p>
            <a:pPr marL="182563" indent="258763" algn="just"/>
            <a:r>
              <a:rPr lang="uk-UA" sz="2400" dirty="0">
                <a:latin typeface="Arial" panose="020B0604020202020204" pitchFamily="34" charset="0"/>
                <a:cs typeface="Arial" panose="020B0604020202020204" pitchFamily="34" charset="0"/>
              </a:rPr>
              <a:t>проектна, </a:t>
            </a:r>
          </a:p>
          <a:p>
            <a:pPr marL="182563" indent="258763" algn="just"/>
            <a:r>
              <a:rPr lang="uk-UA" sz="2400" dirty="0">
                <a:latin typeface="Arial" panose="020B0604020202020204" pitchFamily="34" charset="0"/>
                <a:cs typeface="Arial" panose="020B0604020202020204" pitchFamily="34" charset="0"/>
              </a:rPr>
              <a:t>виробнича, </a:t>
            </a:r>
          </a:p>
          <a:p>
            <a:pPr marL="182563" indent="258763" algn="just"/>
            <a:r>
              <a:rPr lang="uk-UA" sz="2400" dirty="0">
                <a:latin typeface="Arial" panose="020B0604020202020204" pitchFamily="34" charset="0"/>
                <a:cs typeface="Arial" panose="020B0604020202020204" pitchFamily="34" charset="0"/>
              </a:rPr>
              <a:t>фінансова, </a:t>
            </a:r>
          </a:p>
          <a:p>
            <a:pPr marL="182563" indent="258763" algn="just"/>
            <a:r>
              <a:rPr lang="uk-UA" sz="2400" dirty="0">
                <a:latin typeface="Arial" panose="020B0604020202020204" pitchFamily="34" charset="0"/>
                <a:cs typeface="Arial" panose="020B0604020202020204" pitchFamily="34" charset="0"/>
              </a:rPr>
              <a:t>логістична </a:t>
            </a:r>
          </a:p>
          <a:p>
            <a:pPr marL="182563" indent="258763" algn="just"/>
            <a:r>
              <a:rPr lang="uk-UA" sz="2400" dirty="0" smtClean="0">
                <a:latin typeface="Arial" panose="020B0604020202020204" pitchFamily="34" charset="0"/>
                <a:cs typeface="Arial" panose="020B0604020202020204" pitchFamily="34" charset="0"/>
              </a:rPr>
              <a:t>кадрова.</a:t>
            </a:r>
            <a:endParaRPr lang="uk-UA" sz="2400" dirty="0">
              <a:latin typeface="Arial" panose="020B0604020202020204" pitchFamily="34" charset="0"/>
              <a:cs typeface="Arial" panose="020B0604020202020204" pitchFamily="34" charset="0"/>
            </a:endParaRPr>
          </a:p>
          <a:p>
            <a:pPr marL="0" lv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Маркетингова </a:t>
            </a:r>
            <a:r>
              <a:rPr lang="uk-UA" altLang="en-US" sz="2400" b="1" dirty="0">
                <a:solidFill>
                  <a:prstClr val="black"/>
                </a:solidFill>
                <a:latin typeface="Arial" panose="020B0604020202020204" pitchFamily="34" charset="0"/>
                <a:cs typeface="Arial" panose="020B0604020202020204" pitchFamily="34" charset="0"/>
              </a:rPr>
              <a:t>д</a:t>
            </a:r>
            <a:r>
              <a:rPr lang="uk-UA" altLang="en-US" sz="2400" dirty="0">
                <a:solidFill>
                  <a:prstClr val="black"/>
                </a:solidFill>
                <a:latin typeface="Arial" panose="020B0604020202020204" pitchFamily="34" charset="0"/>
                <a:cs typeface="Arial" panose="020B0604020202020204" pitchFamily="34" charset="0"/>
              </a:rPr>
              <a:t>іяльність передбачає:</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аналіз ринку виробників і споживачів продукції;</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аналіз обсягів продажу;</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організацію рекламної кампанії з просування продукції;</a:t>
            </a:r>
          </a:p>
          <a:p>
            <a:pPr marL="0" lvl="0" indent="363538">
              <a:lnSpc>
                <a:spcPct val="120000"/>
              </a:lnSpc>
              <a:buNone/>
            </a:pPr>
            <a:r>
              <a:rPr lang="uk-UA" altLang="en-US" sz="2400" dirty="0">
                <a:solidFill>
                  <a:prstClr val="black"/>
                </a:solidFill>
                <a:latin typeface="Arial" panose="020B0604020202020204" pitchFamily="34" charset="0"/>
                <a:cs typeface="Arial" panose="020B0604020202020204" pitchFamily="34" charset="0"/>
              </a:rPr>
              <a:t>раціональну організацію матеріально-технічного постачання.  </a:t>
            </a: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501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lnSpcReduction="10000"/>
          </a:bodyPr>
          <a:lstStyle/>
          <a:p>
            <a:pPr marL="0" indent="363538">
              <a:lnSpc>
                <a:spcPct val="120000"/>
              </a:lnSpc>
              <a:buNone/>
            </a:pPr>
            <a:r>
              <a:rPr lang="uk-UA" altLang="en-US" sz="2400" b="1" dirty="0" smtClean="0">
                <a:solidFill>
                  <a:srgbClr val="0070C0"/>
                </a:solidFill>
                <a:latin typeface="Arial" panose="020B0604020202020204" pitchFamily="34" charset="0"/>
                <a:cs typeface="Arial" panose="020B0604020202020204" pitchFamily="34" charset="0"/>
              </a:rPr>
              <a:t>Проектна</a:t>
            </a:r>
            <a:r>
              <a:rPr lang="uk-UA" altLang="en-US" sz="2400" b="1" dirty="0" smtClean="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діяльність складається з вибору методів та засобів  розв’язання спеціалізованого завдання, створення проекту </a:t>
            </a:r>
            <a:r>
              <a:rPr lang="uk-UA" altLang="en-US" sz="2400" dirty="0" smtClean="0">
                <a:latin typeface="Arial" panose="020B0604020202020204" pitchFamily="34" charset="0"/>
                <a:cs typeface="Arial" panose="020B0604020202020204" pitchFamily="34" charset="0"/>
              </a:rPr>
              <a:t>реалізації </a:t>
            </a:r>
            <a:r>
              <a:rPr lang="uk-UA" altLang="en-US" sz="2400" dirty="0">
                <a:latin typeface="Arial" panose="020B0604020202020204" pitchFamily="34" charset="0"/>
                <a:cs typeface="Arial" panose="020B0604020202020204" pitchFamily="34" charset="0"/>
              </a:rPr>
              <a:t>поставленого </a:t>
            </a:r>
            <a:r>
              <a:rPr lang="uk-UA" altLang="en-US" sz="2400" dirty="0" smtClean="0">
                <a:latin typeface="Arial" panose="020B0604020202020204" pitchFamily="34" charset="0"/>
                <a:cs typeface="Arial" panose="020B0604020202020204" pitchFamily="34" charset="0"/>
              </a:rPr>
              <a:t>завдання </a:t>
            </a:r>
            <a:r>
              <a:rPr lang="uk-UA" altLang="en-US" sz="2400" dirty="0">
                <a:latin typeface="Arial" panose="020B0604020202020204" pitchFamily="34" charset="0"/>
                <a:cs typeface="Arial" panose="020B0604020202020204" pitchFamily="34" charset="0"/>
              </a:rPr>
              <a:t>та проектного управління.</a:t>
            </a:r>
          </a:p>
          <a:p>
            <a:pPr mar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Виробнича </a:t>
            </a:r>
            <a:r>
              <a:rPr lang="uk-UA" altLang="en-US" sz="2400" dirty="0">
                <a:latin typeface="Arial" panose="020B0604020202020204" pitchFamily="34" charset="0"/>
                <a:cs typeface="Arial" panose="020B0604020202020204" pitchFamily="34" charset="0"/>
              </a:rPr>
              <a:t>діяльність</a:t>
            </a:r>
            <a:r>
              <a:rPr lang="uk-UA" altLang="en-US" sz="2400" b="1" dirty="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пов’язана з технічною підготовкою </a:t>
            </a:r>
            <a:r>
              <a:rPr lang="uk-UA" altLang="en-US" sz="2400" dirty="0" smtClean="0">
                <a:latin typeface="Arial" panose="020B0604020202020204" pitchFamily="34" charset="0"/>
                <a:cs typeface="Arial" panose="020B0604020202020204" pitchFamily="34" charset="0"/>
              </a:rPr>
              <a:t>виробництва</a:t>
            </a:r>
            <a:r>
              <a:rPr lang="uk-UA" altLang="en-US" sz="2400" dirty="0">
                <a:latin typeface="Arial" panose="020B0604020202020204" pitchFamily="34" charset="0"/>
                <a:cs typeface="Arial" panose="020B0604020202020204" pitchFamily="34" charset="0"/>
              </a:rPr>
              <a:t>, організацією та реалізацією виконаних робіт або наданих  послуг</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lv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Фінансова </a:t>
            </a:r>
            <a:r>
              <a:rPr lang="uk-UA" altLang="en-US" sz="2400" dirty="0">
                <a:solidFill>
                  <a:prstClr val="black"/>
                </a:solidFill>
                <a:latin typeface="Arial" panose="020B0604020202020204" pitchFamily="34" charset="0"/>
                <a:cs typeface="Arial" panose="020B0604020202020204" pitchFamily="34" charset="0"/>
              </a:rPr>
              <a:t>діяльність пов’язана з організацією контролю й аналізу фінансових ресурсів підприємства на основі </a:t>
            </a:r>
            <a:r>
              <a:rPr lang="uk-UA" altLang="en-US" sz="2400" b="1" dirty="0">
                <a:solidFill>
                  <a:srgbClr val="0070C0"/>
                </a:solidFill>
                <a:latin typeface="Arial" panose="020B0604020202020204" pitchFamily="34" charset="0"/>
                <a:cs typeface="Arial" panose="020B0604020202020204" pitchFamily="34" charset="0"/>
              </a:rPr>
              <a:t>бухгалтерської, статистичної, оперативної </a:t>
            </a:r>
            <a:r>
              <a:rPr lang="uk-UA" altLang="en-US" sz="2400" dirty="0">
                <a:solidFill>
                  <a:srgbClr val="0070C0"/>
                </a:solidFill>
                <a:latin typeface="Arial" panose="020B0604020202020204" pitchFamily="34" charset="0"/>
                <a:cs typeface="Arial" panose="020B0604020202020204" pitchFamily="34" charset="0"/>
              </a:rPr>
              <a:t>інформації</a:t>
            </a:r>
            <a:r>
              <a:rPr lang="uk-UA" altLang="en-US" sz="2400" dirty="0">
                <a:solidFill>
                  <a:prstClr val="black"/>
                </a:solidFill>
                <a:latin typeface="Arial" panose="020B0604020202020204" pitchFamily="34" charset="0"/>
                <a:cs typeface="Arial" panose="020B0604020202020204" pitchFamily="34" charset="0"/>
              </a:rPr>
              <a:t>.</a:t>
            </a:r>
          </a:p>
          <a:p>
            <a:pPr marL="0" lvl="0" indent="363538">
              <a:lnSpc>
                <a:spcPct val="120000"/>
              </a:lnSpc>
              <a:buNone/>
            </a:pPr>
            <a:r>
              <a:rPr lang="uk-UA" altLang="en-US" sz="2400" b="1" dirty="0">
                <a:solidFill>
                  <a:srgbClr val="0070C0"/>
                </a:solidFill>
                <a:latin typeface="Arial" panose="020B0604020202020204" pitchFamily="34" charset="0"/>
                <a:cs typeface="Arial" panose="020B0604020202020204" pitchFamily="34" charset="0"/>
              </a:rPr>
              <a:t>Логістична</a:t>
            </a:r>
            <a:r>
              <a:rPr lang="uk-UA" altLang="en-US" sz="2400" dirty="0">
                <a:solidFill>
                  <a:prstClr val="black"/>
                </a:solidFill>
                <a:latin typeface="Arial" panose="020B0604020202020204" pitchFamily="34" charset="0"/>
                <a:cs typeface="Arial" panose="020B0604020202020204" pitchFamily="34" charset="0"/>
              </a:rPr>
              <a:t> </a:t>
            </a:r>
            <a:r>
              <a:rPr lang="uk-UA" altLang="en-US" sz="2400" dirty="0" smtClean="0">
                <a:solidFill>
                  <a:prstClr val="black"/>
                </a:solidFill>
                <a:latin typeface="Arial" panose="020B0604020202020204" pitchFamily="34" charset="0"/>
                <a:cs typeface="Arial" panose="020B0604020202020204" pitchFamily="34" charset="0"/>
              </a:rPr>
              <a:t>пов’язана </a:t>
            </a:r>
            <a:r>
              <a:rPr lang="uk-UA" altLang="en-US" sz="2400" dirty="0">
                <a:solidFill>
                  <a:prstClr val="black"/>
                </a:solidFill>
                <a:latin typeface="Arial" panose="020B0604020202020204" pitchFamily="34" charset="0"/>
                <a:cs typeface="Arial" panose="020B0604020202020204" pitchFamily="34" charset="0"/>
              </a:rPr>
              <a:t>з організацією та управлінням  </a:t>
            </a:r>
            <a:r>
              <a:rPr lang="uk-UA" altLang="en-US" sz="2400" dirty="0" smtClean="0">
                <a:solidFill>
                  <a:prstClr val="black"/>
                </a:solidFill>
                <a:latin typeface="Arial" panose="020B0604020202020204" pitchFamily="34" charset="0"/>
                <a:cs typeface="Arial" panose="020B0604020202020204" pitchFamily="34" charset="0"/>
              </a:rPr>
              <a:t>товаро-транспортними </a:t>
            </a:r>
            <a:r>
              <a:rPr lang="uk-UA" altLang="en-US" sz="2400" dirty="0">
                <a:solidFill>
                  <a:prstClr val="black"/>
                </a:solidFill>
                <a:latin typeface="Arial" panose="020B0604020202020204" pitchFamily="34" charset="0"/>
                <a:cs typeface="Arial" panose="020B0604020202020204" pitchFamily="34" charset="0"/>
              </a:rPr>
              <a:t>потоками підприємств та </a:t>
            </a:r>
            <a:r>
              <a:rPr lang="uk-UA" altLang="en-US" sz="2400" dirty="0" smtClean="0">
                <a:solidFill>
                  <a:prstClr val="black"/>
                </a:solidFill>
                <a:latin typeface="Arial" panose="020B0604020202020204" pitchFamily="34" charset="0"/>
                <a:cs typeface="Arial" panose="020B0604020202020204" pitchFamily="34" charset="0"/>
              </a:rPr>
              <a:t>розв’язанням завдань постачання, складування </a:t>
            </a:r>
            <a:r>
              <a:rPr lang="uk-UA" altLang="en-US" sz="2400" dirty="0">
                <a:solidFill>
                  <a:prstClr val="black"/>
                </a:solidFill>
                <a:latin typeface="Arial" panose="020B0604020202020204" pitchFamily="34" charset="0"/>
                <a:cs typeface="Arial" panose="020B0604020202020204" pitchFamily="34" charset="0"/>
              </a:rPr>
              <a:t>та  матеріально-технічним </a:t>
            </a:r>
            <a:r>
              <a:rPr lang="uk-UA" altLang="en-US" sz="2400" dirty="0" smtClean="0">
                <a:solidFill>
                  <a:prstClr val="black"/>
                </a:solidFill>
                <a:latin typeface="Arial" panose="020B0604020202020204" pitchFamily="34" charset="0"/>
                <a:cs typeface="Arial" panose="020B0604020202020204" pitchFamily="34" charset="0"/>
              </a:rPr>
              <a:t>забезпечення.</a:t>
            </a:r>
            <a:endParaRPr lang="uk-UA" altLang="en-US" sz="2400" dirty="0">
              <a:solidFill>
                <a:prstClr val="black"/>
              </a:solidFill>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226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b="1" dirty="0" smtClean="0">
                <a:solidFill>
                  <a:srgbClr val="0070C0"/>
                </a:solidFill>
                <a:latin typeface="Arial" panose="020B0604020202020204" pitchFamily="34" charset="0"/>
                <a:cs typeface="Arial" panose="020B0604020202020204" pitchFamily="34" charset="0"/>
              </a:rPr>
              <a:t>Кадрова</a:t>
            </a:r>
            <a:r>
              <a:rPr lang="uk-UA" altLang="en-US" sz="2400" dirty="0" smtClean="0">
                <a:solidFill>
                  <a:srgbClr val="0070C0"/>
                </a:solidFill>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діяльність спрямована на підбір і розміщення </a:t>
            </a:r>
            <a:r>
              <a:rPr lang="uk-UA" altLang="en-US" sz="2400" dirty="0" smtClean="0">
                <a:latin typeface="Arial" panose="020B0604020202020204" pitchFamily="34" charset="0"/>
                <a:cs typeface="Arial" panose="020B0604020202020204" pitchFamily="34" charset="0"/>
              </a:rPr>
              <a:t>необхідних </a:t>
            </a:r>
            <a:r>
              <a:rPr lang="uk-UA" altLang="en-US" sz="2400" dirty="0">
                <a:latin typeface="Arial" panose="020B0604020202020204" pitchFamily="34" charset="0"/>
                <a:cs typeface="Arial" panose="020B0604020202020204" pitchFamily="34" charset="0"/>
              </a:rPr>
              <a:t>підприємству фахівців, а також ведення службової </a:t>
            </a:r>
            <a:r>
              <a:rPr lang="uk-UA" altLang="en-US" sz="2400" dirty="0" smtClean="0">
                <a:latin typeface="Arial" panose="020B0604020202020204" pitchFamily="34" charset="0"/>
                <a:cs typeface="Arial" panose="020B0604020202020204" pitchFamily="34" charset="0"/>
              </a:rPr>
              <a:t>документації </a:t>
            </a:r>
            <a:r>
              <a:rPr lang="uk-UA" altLang="en-US" sz="2400" dirty="0">
                <a:latin typeface="Arial" panose="020B0604020202020204" pitchFamily="34" charset="0"/>
                <a:cs typeface="Arial" panose="020B0604020202020204" pitchFamily="34" charset="0"/>
              </a:rPr>
              <a:t>з різних аспектів діяльності підприємства.</a:t>
            </a:r>
          </a:p>
          <a:p>
            <a:pPr marL="0" indent="363538">
              <a:lnSpc>
                <a:spcPct val="120000"/>
              </a:lnSpc>
              <a:buNone/>
            </a:pPr>
            <a:r>
              <a:rPr lang="uk-UA" altLang="en-US" sz="2400" dirty="0">
                <a:latin typeface="Arial" panose="020B0604020202020204" pitchFamily="34" charset="0"/>
                <a:cs typeface="Arial" panose="020B0604020202020204" pitchFamily="34" charset="0"/>
              </a:rPr>
              <a:t>Напрями діяльності підприємства </a:t>
            </a:r>
            <a:r>
              <a:rPr lang="uk-UA" altLang="en-US" sz="2400" dirty="0" smtClean="0">
                <a:latin typeface="Arial" panose="020B0604020202020204" pitchFamily="34" charset="0"/>
                <a:cs typeface="Arial" panose="020B0604020202020204" pitchFamily="34" charset="0"/>
              </a:rPr>
              <a:t>визначають </a:t>
            </a:r>
            <a:r>
              <a:rPr lang="uk-UA" altLang="en-US" sz="2400" b="1" dirty="0" smtClean="0">
                <a:solidFill>
                  <a:srgbClr val="0070C0"/>
                </a:solidFill>
                <a:latin typeface="Arial" panose="020B0604020202020204" pitchFamily="34" charset="0"/>
                <a:cs typeface="Arial" panose="020B0604020202020204" pitchFamily="34" charset="0"/>
              </a:rPr>
              <a:t>типовий  </a:t>
            </a:r>
            <a:r>
              <a:rPr lang="uk-UA" altLang="en-US" sz="2400" b="1" dirty="0">
                <a:solidFill>
                  <a:srgbClr val="0070C0"/>
                </a:solidFill>
                <a:latin typeface="Arial" panose="020B0604020202020204" pitchFamily="34" charset="0"/>
                <a:cs typeface="Arial" panose="020B0604020202020204" pitchFamily="34" charset="0"/>
              </a:rPr>
              <a:t>набір </a:t>
            </a:r>
            <a:r>
              <a:rPr lang="uk-UA" altLang="en-US" sz="2400" dirty="0">
                <a:latin typeface="Arial" panose="020B0604020202020204" pitchFamily="34" charset="0"/>
                <a:cs typeface="Arial" panose="020B0604020202020204" pitchFamily="34" charset="0"/>
              </a:rPr>
              <a:t>ІС:</a:t>
            </a:r>
          </a:p>
          <a:p>
            <a:pPr marL="0" indent="363538">
              <a:lnSpc>
                <a:spcPct val="120000"/>
              </a:lnSpc>
              <a:buNone/>
            </a:pPr>
            <a:r>
              <a:rPr lang="uk-UA" altLang="en-US" sz="2400" dirty="0">
                <a:latin typeface="Arial" panose="020B0604020202020204" pitchFamily="34" charset="0"/>
                <a:cs typeface="Arial" panose="020B0604020202020204" pitchFamily="34" charset="0"/>
              </a:rPr>
              <a:t>маркетингові </a:t>
            </a:r>
            <a:r>
              <a:rPr lang="en-US" altLang="en-US" sz="2400" dirty="0">
                <a:latin typeface="Arial" panose="020B0604020202020204" pitchFamily="34" charset="0"/>
                <a:cs typeface="Arial" panose="020B0604020202020204" pitchFamily="34" charset="0"/>
              </a:rPr>
              <a:t>CRM-</a:t>
            </a:r>
            <a:r>
              <a:rPr lang="uk-UA" altLang="en-US" sz="2400" dirty="0">
                <a:latin typeface="Arial" panose="020B0604020202020204" pitchFamily="34" charset="0"/>
                <a:cs typeface="Arial" panose="020B0604020202020204" pitchFamily="34" charset="0"/>
              </a:rPr>
              <a:t>системи;</a:t>
            </a:r>
          </a:p>
          <a:p>
            <a:pPr marL="0" indent="363538">
              <a:lnSpc>
                <a:spcPct val="120000"/>
              </a:lnSpc>
              <a:buNone/>
            </a:pPr>
            <a:r>
              <a:rPr lang="uk-UA" altLang="en-US" sz="2400" dirty="0">
                <a:latin typeface="Arial" panose="020B0604020202020204" pitchFamily="34" charset="0"/>
                <a:cs typeface="Arial" panose="020B0604020202020204" pitchFamily="34" charset="0"/>
              </a:rPr>
              <a:t>проектні </a:t>
            </a:r>
            <a:r>
              <a:rPr lang="en-US" altLang="en-US" sz="2400" dirty="0">
                <a:latin typeface="Arial" panose="020B0604020202020204" pitchFamily="34" charset="0"/>
                <a:cs typeface="Arial" panose="020B0604020202020204" pitchFamily="34" charset="0"/>
              </a:rPr>
              <a:t>CAD/CAM/CAE-</a:t>
            </a:r>
            <a:r>
              <a:rPr lang="uk-UA" altLang="en-US" sz="2400" dirty="0">
                <a:latin typeface="Arial" panose="020B0604020202020204" pitchFamily="34" charset="0"/>
                <a:cs typeface="Arial" panose="020B0604020202020204" pitchFamily="34" charset="0"/>
              </a:rPr>
              <a:t>системи;</a:t>
            </a:r>
          </a:p>
          <a:p>
            <a:pPr marL="0" indent="363538">
              <a:lnSpc>
                <a:spcPct val="120000"/>
              </a:lnSpc>
              <a:buNone/>
            </a:pPr>
            <a:r>
              <a:rPr lang="uk-UA" altLang="en-US" sz="2400" dirty="0">
                <a:latin typeface="Arial" panose="020B0604020202020204" pitchFamily="34" charset="0"/>
                <a:cs typeface="Arial" panose="020B0604020202020204" pitchFamily="34" charset="0"/>
              </a:rPr>
              <a:t>фінансові й облікові </a:t>
            </a:r>
            <a:r>
              <a:rPr lang="en-US" altLang="en-US" sz="2400" dirty="0">
                <a:latin typeface="Arial" panose="020B0604020202020204" pitchFamily="34" charset="0"/>
                <a:cs typeface="Arial" panose="020B0604020202020204" pitchFamily="34" charset="0"/>
              </a:rPr>
              <a:t>ERP-</a:t>
            </a:r>
            <a:r>
              <a:rPr lang="uk-UA" altLang="en-US" sz="2400" dirty="0">
                <a:latin typeface="Arial" panose="020B0604020202020204" pitchFamily="34" charset="0"/>
                <a:cs typeface="Arial" panose="020B0604020202020204" pitchFamily="34" charset="0"/>
              </a:rPr>
              <a:t>системи;</a:t>
            </a:r>
          </a:p>
          <a:p>
            <a:pPr marL="0" indent="363538">
              <a:lnSpc>
                <a:spcPct val="120000"/>
              </a:lnSpc>
              <a:buNone/>
            </a:pPr>
            <a:r>
              <a:rPr lang="uk-UA" altLang="en-US" sz="2400" dirty="0">
                <a:latin typeface="Arial" panose="020B0604020202020204" pitchFamily="34" charset="0"/>
                <a:cs typeface="Arial" panose="020B0604020202020204" pitchFamily="34" charset="0"/>
              </a:rPr>
              <a:t>логістичні </a:t>
            </a:r>
            <a:r>
              <a:rPr lang="en-US" altLang="en-US" sz="2400" dirty="0">
                <a:latin typeface="Arial" panose="020B0604020202020204" pitchFamily="34" charset="0"/>
                <a:cs typeface="Arial" panose="020B0604020202020204" pitchFamily="34" charset="0"/>
              </a:rPr>
              <a:t>SCM-</a:t>
            </a:r>
            <a:r>
              <a:rPr lang="uk-UA" altLang="en-US" sz="2400" dirty="0">
                <a:latin typeface="Arial" panose="020B0604020202020204" pitchFamily="34" charset="0"/>
                <a:cs typeface="Arial" panose="020B0604020202020204" pitchFamily="34" charset="0"/>
              </a:rPr>
              <a:t>системи;</a:t>
            </a:r>
          </a:p>
          <a:p>
            <a:pPr marL="0" indent="363538">
              <a:lnSpc>
                <a:spcPct val="120000"/>
              </a:lnSpc>
              <a:buNone/>
            </a:pPr>
            <a:r>
              <a:rPr lang="en-US" altLang="en-US" sz="2400" dirty="0">
                <a:latin typeface="Arial" panose="020B0604020202020204" pitchFamily="34" charset="0"/>
                <a:cs typeface="Arial" panose="020B0604020202020204" pitchFamily="34" charset="0"/>
              </a:rPr>
              <a:t>HRM-</a:t>
            </a:r>
            <a:r>
              <a:rPr lang="uk-UA" altLang="en-US" sz="2400" dirty="0">
                <a:latin typeface="Arial" panose="020B0604020202020204" pitchFamily="34" charset="0"/>
                <a:cs typeface="Arial" panose="020B0604020202020204" pitchFamily="34" charset="0"/>
              </a:rPr>
              <a:t>системи управління кадровими ресурсами;</a:t>
            </a:r>
          </a:p>
          <a:p>
            <a:pPr marL="0" indent="363538">
              <a:lnSpc>
                <a:spcPct val="120000"/>
              </a:lnSpc>
              <a:buNone/>
            </a:pPr>
            <a:r>
              <a:rPr lang="uk-UA" altLang="en-US" sz="2400" dirty="0">
                <a:latin typeface="Arial" panose="020B0604020202020204" pitchFamily="34" charset="0"/>
                <a:cs typeface="Arial" panose="020B0604020202020204" pitchFamily="34" charset="0"/>
              </a:rPr>
              <a:t>інші типи систем, що виконують допоміжні функції.</a:t>
            </a:r>
          </a:p>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66789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a:solidFill>
                  <a:schemeClr val="accent6">
                    <a:lumMod val="75000"/>
                  </a:schemeClr>
                </a:solidFill>
                <a:latin typeface="Arial" panose="020B0604020202020204" pitchFamily="34" charset="0"/>
                <a:cs typeface="Arial" panose="020B0604020202020204" pitchFamily="34" charset="0"/>
              </a:rPr>
              <a:t>3. Класифікація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На </a:t>
            </a:r>
            <a:r>
              <a:rPr lang="uk-UA" altLang="en-US" sz="2400" dirty="0">
                <a:latin typeface="Arial" panose="020B0604020202020204" pitchFamily="34" charset="0"/>
                <a:cs typeface="Arial" panose="020B0604020202020204" pitchFamily="34" charset="0"/>
              </a:rPr>
              <a:t>сьогодні ринок ІС </a:t>
            </a:r>
            <a:r>
              <a:rPr lang="uk-UA" altLang="en-US" sz="2400" b="1" dirty="0">
                <a:solidFill>
                  <a:srgbClr val="0070C0"/>
                </a:solidFill>
                <a:latin typeface="Arial" panose="020B0604020202020204" pitchFamily="34" charset="0"/>
                <a:cs typeface="Arial" panose="020B0604020202020204" pitchFamily="34" charset="0"/>
              </a:rPr>
              <a:t>автоматизації управлінської діяльності </a:t>
            </a:r>
            <a:r>
              <a:rPr lang="uk-UA" altLang="en-US" sz="2400" dirty="0" smtClean="0">
                <a:latin typeface="Arial" panose="020B0604020202020204" pitchFamily="34" charset="0"/>
                <a:cs typeface="Arial" panose="020B0604020202020204" pitchFamily="34" charset="0"/>
              </a:rPr>
              <a:t>репрезентований </a:t>
            </a:r>
            <a:r>
              <a:rPr lang="uk-UA" altLang="en-US" sz="2400" dirty="0">
                <a:latin typeface="Arial" panose="020B0604020202020204" pitchFamily="34" charset="0"/>
                <a:cs typeface="Arial" panose="020B0604020202020204" pitchFamily="34" charset="0"/>
              </a:rPr>
              <a:t>різними видами програмних продуктів </a:t>
            </a:r>
            <a:r>
              <a:rPr lang="uk-UA" altLang="en-US" sz="2400" dirty="0" smtClean="0">
                <a:latin typeface="Arial" panose="020B0604020202020204" pitchFamily="34" charset="0"/>
                <a:cs typeface="Arial" panose="020B0604020202020204" pitchFamily="34" charset="0"/>
              </a:rPr>
              <a:t>закордонного та вітчизняного </a:t>
            </a:r>
            <a:r>
              <a:rPr lang="uk-UA" altLang="en-US" sz="2400" dirty="0">
                <a:latin typeface="Arial" panose="020B0604020202020204" pitchFamily="34" charset="0"/>
                <a:cs typeface="Arial" panose="020B0604020202020204" pitchFamily="34" charset="0"/>
              </a:rPr>
              <a:t>виробництва. Такі системи реалізують </a:t>
            </a:r>
            <a:r>
              <a:rPr lang="uk-UA" altLang="en-US" sz="2400" b="1" dirty="0" smtClean="0">
                <a:solidFill>
                  <a:srgbClr val="0070C0"/>
                </a:solidFill>
                <a:latin typeface="Arial" panose="020B0604020202020204" pitchFamily="34" charset="0"/>
                <a:cs typeface="Arial" panose="020B0604020202020204" pitchFamily="34" charset="0"/>
              </a:rPr>
              <a:t>різні управлінські </a:t>
            </a:r>
            <a:r>
              <a:rPr lang="uk-UA" altLang="en-US" sz="2400" b="1" dirty="0">
                <a:solidFill>
                  <a:srgbClr val="0070C0"/>
                </a:solidFill>
                <a:latin typeface="Arial" panose="020B0604020202020204" pitchFamily="34" charset="0"/>
                <a:cs typeface="Arial" panose="020B0604020202020204" pitchFamily="34" charset="0"/>
              </a:rPr>
              <a:t>концепції </a:t>
            </a:r>
            <a:r>
              <a:rPr lang="uk-UA" altLang="en-US" sz="2400" dirty="0">
                <a:latin typeface="Arial" panose="020B0604020202020204" pitchFamily="34" charset="0"/>
                <a:cs typeface="Arial" panose="020B0604020202020204" pitchFamily="34" charset="0"/>
              </a:rPr>
              <a:t>й підходи та суттєво різняться за рівнем  </a:t>
            </a:r>
            <a:r>
              <a:rPr lang="uk-UA" altLang="en-US" sz="2400" b="1" dirty="0">
                <a:solidFill>
                  <a:srgbClr val="0070C0"/>
                </a:solidFill>
                <a:latin typeface="Arial" panose="020B0604020202020204" pitchFamily="34" charset="0"/>
                <a:cs typeface="Arial" panose="020B0604020202020204" pitchFamily="34" charset="0"/>
              </a:rPr>
              <a:t>функціональних можливостей </a:t>
            </a:r>
            <a:r>
              <a:rPr lang="uk-UA" altLang="en-US" sz="2400" dirty="0">
                <a:latin typeface="Arial" panose="020B0604020202020204" pitchFamily="34" charset="0"/>
                <a:cs typeface="Arial" panose="020B0604020202020204" pitchFamily="34" charset="0"/>
              </a:rPr>
              <a:t>управлінських дій, у зв’язку з чим  мають різні </a:t>
            </a:r>
            <a:r>
              <a:rPr lang="uk-UA" altLang="en-US" sz="2400" b="1" dirty="0">
                <a:solidFill>
                  <a:srgbClr val="0070C0"/>
                </a:solidFill>
                <a:latin typeface="Arial" panose="020B0604020202020204" pitchFamily="34" charset="0"/>
                <a:cs typeface="Arial" panose="020B0604020202020204" pitchFamily="34" charset="0"/>
              </a:rPr>
              <a:t>цінові категорії</a:t>
            </a:r>
            <a:r>
              <a:rPr lang="uk-UA" altLang="en-US" sz="2400" dirty="0">
                <a:latin typeface="Arial" panose="020B0604020202020204" pitchFamily="34" charset="0"/>
                <a:cs typeface="Arial" panose="020B0604020202020204" pitchFamily="34" charset="0"/>
              </a:rPr>
              <a:t> для потенційних користувачів</a:t>
            </a:r>
            <a:r>
              <a:rPr lang="uk-UA" altLang="en-US" sz="2400" dirty="0" smtClean="0">
                <a:latin typeface="Arial" panose="020B0604020202020204" pitchFamily="34" charset="0"/>
                <a:cs typeface="Arial" panose="020B0604020202020204" pitchFamily="34" charset="0"/>
              </a:rPr>
              <a:t>.</a:t>
            </a:r>
          </a:p>
          <a:p>
            <a:pPr marL="0" indent="363538">
              <a:lnSpc>
                <a:spcPct val="120000"/>
              </a:lnSpc>
              <a:buNone/>
            </a:pP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b="1" dirty="0" smtClean="0">
                <a:solidFill>
                  <a:srgbClr val="0070C0"/>
                </a:solidFill>
                <a:latin typeface="Arial" panose="020B0604020202020204" pitchFamily="34" charset="0"/>
                <a:cs typeface="Arial" panose="020B0604020202020204" pitchFamily="34" charset="0"/>
              </a:rPr>
              <a:t>Висновок:</a:t>
            </a:r>
            <a:r>
              <a:rPr lang="uk-UA" altLang="en-US" sz="2400" dirty="0" smtClean="0">
                <a:latin typeface="Arial" panose="020B0604020202020204" pitchFamily="34" charset="0"/>
                <a:cs typeface="Arial" panose="020B0604020202020204" pitchFamily="34" charset="0"/>
              </a:rPr>
              <a:t> </a:t>
            </a:r>
            <a:r>
              <a:rPr lang="uk-UA" altLang="en-US" sz="2400" dirty="0">
                <a:latin typeface="Arial" panose="020B0604020202020204" pitchFamily="34" charset="0"/>
                <a:cs typeface="Arial" panose="020B0604020202020204" pitchFamily="34" charset="0"/>
              </a:rPr>
              <a:t>наведена класифікація сучасних ІС висвітлює </a:t>
            </a:r>
            <a:r>
              <a:rPr lang="uk-UA" altLang="en-US" sz="2400" dirty="0" smtClean="0">
                <a:latin typeface="Arial" panose="020B0604020202020204" pitchFamily="34" charset="0"/>
                <a:cs typeface="Arial" panose="020B0604020202020204" pitchFamily="34" charset="0"/>
              </a:rPr>
              <a:t>можливість як </a:t>
            </a:r>
            <a:r>
              <a:rPr lang="uk-UA" altLang="en-US" sz="2400" dirty="0">
                <a:latin typeface="Arial" panose="020B0604020202020204" pitchFamily="34" charset="0"/>
                <a:cs typeface="Arial" panose="020B0604020202020204" pitchFamily="34" charset="0"/>
              </a:rPr>
              <a:t>індивідуальної, </a:t>
            </a:r>
            <a:r>
              <a:rPr lang="uk-UA" altLang="en-US" sz="2400" dirty="0" smtClean="0">
                <a:latin typeface="Arial" panose="020B0604020202020204" pitchFamily="34" charset="0"/>
                <a:cs typeface="Arial" panose="020B0604020202020204" pitchFamily="34" charset="0"/>
              </a:rPr>
              <a:t>так </a:t>
            </a:r>
            <a:r>
              <a:rPr lang="uk-UA" altLang="en-US" sz="2400" dirty="0">
                <a:latin typeface="Arial" panose="020B0604020202020204" pitchFamily="34" charset="0"/>
                <a:cs typeface="Arial" panose="020B0604020202020204" pitchFamily="34" charset="0"/>
              </a:rPr>
              <a:t>й колективної </a:t>
            </a:r>
            <a:r>
              <a:rPr lang="uk-UA" altLang="en-US" sz="2400" dirty="0" smtClean="0">
                <a:latin typeface="Arial" panose="020B0604020202020204" pitchFamily="34" charset="0"/>
                <a:cs typeface="Arial" panose="020B0604020202020204" pitchFamily="34" charset="0"/>
              </a:rPr>
              <a:t>роботи. Як </a:t>
            </a:r>
            <a:r>
              <a:rPr lang="uk-UA" altLang="en-US" sz="2400" dirty="0">
                <a:latin typeface="Arial" panose="020B0604020202020204" pitchFamily="34" charset="0"/>
                <a:cs typeface="Arial" panose="020B0604020202020204" pitchFamily="34" charset="0"/>
              </a:rPr>
              <a:t>безпосередніх  учасників бізнес-процесів, так і менеджерів, які приймають </a:t>
            </a:r>
            <a:r>
              <a:rPr lang="uk-UA" altLang="en-US" sz="2400" dirty="0" smtClean="0">
                <a:latin typeface="Arial" panose="020B0604020202020204" pitchFamily="34" charset="0"/>
                <a:cs typeface="Arial" panose="020B0604020202020204" pitchFamily="34" charset="0"/>
              </a:rPr>
              <a:t>рішення </a:t>
            </a:r>
            <a:r>
              <a:rPr lang="uk-UA" altLang="en-US" sz="2400" dirty="0">
                <a:latin typeface="Arial" panose="020B0604020202020204" pitchFamily="34" charset="0"/>
                <a:cs typeface="Arial" panose="020B0604020202020204" pitchFamily="34" charset="0"/>
              </a:rPr>
              <a:t>на </a:t>
            </a:r>
            <a:r>
              <a:rPr lang="uk-UA" altLang="en-US" sz="2400" b="1" dirty="0">
                <a:solidFill>
                  <a:srgbClr val="0070C0"/>
                </a:solidFill>
                <a:latin typeface="Arial" panose="020B0604020202020204" pitchFamily="34" charset="0"/>
                <a:cs typeface="Arial" panose="020B0604020202020204" pitchFamily="34" charset="0"/>
              </a:rPr>
              <a:t>різних рівнях управління</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4578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3"/>
          <p:cNvSpPr>
            <a:spLocks noChangeArrowheads="1"/>
          </p:cNvSpPr>
          <p:nvPr/>
        </p:nvSpPr>
        <p:spPr bwMode="auto">
          <a:xfrm>
            <a:off x="0" y="426720"/>
            <a:ext cx="9144000" cy="5968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tabLst>
                <a:tab pos="457200" algn="l"/>
              </a:tabLst>
              <a:defRPr>
                <a:solidFill>
                  <a:schemeClr val="tx1"/>
                </a:solidFill>
                <a:latin typeface="Arial" panose="020B0604020202020204" pitchFamily="34" charset="0"/>
              </a:defRPr>
            </a:lvl1pPr>
            <a:lvl2pPr algn="l" eaLnBrk="0" hangingPunct="0">
              <a:tabLst>
                <a:tab pos="457200" algn="l"/>
              </a:tabLst>
              <a:defRPr>
                <a:solidFill>
                  <a:schemeClr val="tx1"/>
                </a:solidFill>
                <a:latin typeface="Arial" panose="020B0604020202020204" pitchFamily="34" charset="0"/>
              </a:defRPr>
            </a:lvl2pPr>
            <a:lvl3pPr algn="l" eaLnBrk="0" hangingPunct="0">
              <a:tabLst>
                <a:tab pos="457200" algn="l"/>
              </a:tabLst>
              <a:defRPr>
                <a:solidFill>
                  <a:schemeClr val="tx1"/>
                </a:solidFill>
                <a:latin typeface="Arial" panose="020B0604020202020204" pitchFamily="34" charset="0"/>
              </a:defRPr>
            </a:lvl3pPr>
            <a:lvl4pPr algn="l" eaLnBrk="0" hangingPunct="0">
              <a:tabLst>
                <a:tab pos="457200" algn="l"/>
              </a:tabLst>
              <a:defRPr>
                <a:solidFill>
                  <a:schemeClr val="tx1"/>
                </a:solidFill>
                <a:latin typeface="Arial" panose="020B0604020202020204" pitchFamily="34" charset="0"/>
              </a:defRPr>
            </a:lvl4pPr>
            <a:lvl5pPr algn="l"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187325" lvl="0" algn="ctr" eaLnBrk="1" fontAlgn="auto" hangingPunct="1">
              <a:spcBef>
                <a:spcPts val="670"/>
              </a:spcBef>
              <a:spcAft>
                <a:spcPts val="0"/>
              </a:spcAft>
              <a:tabLst/>
            </a:pPr>
            <a:r>
              <a:rPr kumimoji="0" lang="uk-UA" b="1" spc="-5" dirty="0" smtClean="0">
                <a:solidFill>
                  <a:srgbClr val="002060"/>
                </a:solidFill>
                <a:latin typeface="Arial Narrow" panose="020B0606020202030204" pitchFamily="34" charset="0"/>
                <a:cs typeface="Arial" panose="020B0604020202020204" pitchFamily="34" charset="0"/>
              </a:rPr>
              <a:t>Контрольні</a:t>
            </a:r>
            <a:r>
              <a:rPr kumimoji="0" lang="uk-UA" b="1" spc="-35" dirty="0" smtClean="0">
                <a:solidFill>
                  <a:srgbClr val="002060"/>
                </a:solidFill>
                <a:latin typeface="Arial Narrow" panose="020B0606020202030204" pitchFamily="34" charset="0"/>
                <a:cs typeface="Arial" panose="020B0604020202020204" pitchFamily="34" charset="0"/>
              </a:rPr>
              <a:t> </a:t>
            </a:r>
            <a:r>
              <a:rPr kumimoji="0" lang="uk-UA" b="1" spc="-5" dirty="0" smtClean="0">
                <a:solidFill>
                  <a:srgbClr val="002060"/>
                </a:solidFill>
                <a:latin typeface="Arial Narrow" panose="020B0606020202030204" pitchFamily="34" charset="0"/>
                <a:cs typeface="Arial" panose="020B0604020202020204" pitchFamily="34" charset="0"/>
              </a:rPr>
              <a:t>запитання</a:t>
            </a:r>
          </a:p>
          <a:p>
            <a:pPr marL="87313" lvl="0" indent="276225" eaLnBrk="1" fontAlgn="auto" hangingPunct="1">
              <a:spcBef>
                <a:spcPts val="535"/>
              </a:spcBef>
              <a:spcAft>
                <a:spcPts val="0"/>
              </a:spcAft>
              <a:buFontTx/>
              <a:buAutoNum type="arabicPeriod"/>
              <a:tabLst>
                <a:tab pos="372745" algn="l"/>
              </a:tabLst>
            </a:pPr>
            <a:r>
              <a:rPr kumimoji="0" lang="uk-UA" dirty="0" smtClean="0">
                <a:solidFill>
                  <a:prstClr val="black"/>
                </a:solidFill>
                <a:cs typeface="Arial" panose="020B0604020202020204" pitchFamily="34" charset="0"/>
              </a:rPr>
              <a:t> Дайте </a:t>
            </a:r>
            <a:r>
              <a:rPr kumimoji="0" lang="uk-UA" dirty="0">
                <a:solidFill>
                  <a:prstClr val="black"/>
                </a:solidFill>
                <a:cs typeface="Arial" panose="020B0604020202020204" pitchFamily="34" charset="0"/>
              </a:rPr>
              <a:t>визначення є інтегрованої інформаційної системи</a:t>
            </a:r>
            <a:r>
              <a:rPr kumimoji="0" lang="uk-UA" dirty="0" smtClean="0">
                <a:solidFill>
                  <a:prstClr val="black"/>
                </a:solidFill>
                <a:cs typeface="Arial" panose="020B0604020202020204" pitchFamily="34" charset="0"/>
              </a:rPr>
              <a:t>.</a:t>
            </a:r>
          </a:p>
          <a:p>
            <a:pPr marL="87313" lvl="0" indent="276225" eaLnBrk="1" fontAlgn="auto" hangingPunct="1">
              <a:spcBef>
                <a:spcPts val="535"/>
              </a:spcBef>
              <a:spcAft>
                <a:spcPts val="0"/>
              </a:spcAft>
              <a:buFontTx/>
              <a:buAutoNum type="arabicPeriod"/>
              <a:tabLst>
                <a:tab pos="372745" algn="l"/>
              </a:tabLst>
            </a:pPr>
            <a:endParaRPr kumimoji="0" lang="uk-UA" dirty="0">
              <a:solidFill>
                <a:prstClr val="black"/>
              </a:solidFill>
              <a:cs typeface="Arial" panose="020B0604020202020204" pitchFamily="34" charset="0"/>
            </a:endParaRPr>
          </a:p>
          <a:p>
            <a:pPr marL="87313" lvl="0" indent="276225" eaLnBrk="1" fontAlgn="auto" hangingPunct="1">
              <a:spcBef>
                <a:spcPts val="535"/>
              </a:spcBef>
              <a:spcAft>
                <a:spcPts val="0"/>
              </a:spcAft>
              <a:buFontTx/>
              <a:buAutoNum type="arabicPeriod"/>
              <a:tabLst>
                <a:tab pos="372745" algn="l"/>
              </a:tabLst>
            </a:pPr>
            <a:r>
              <a:rPr kumimoji="0" lang="uk-UA" dirty="0" smtClean="0">
                <a:solidFill>
                  <a:prstClr val="black"/>
                </a:solidFill>
                <a:cs typeface="Arial" panose="020B0604020202020204" pitchFamily="34" charset="0"/>
              </a:rPr>
              <a:t> Наведіть </a:t>
            </a:r>
            <a:r>
              <a:rPr kumimoji="0" lang="uk-UA" dirty="0">
                <a:solidFill>
                  <a:prstClr val="black"/>
                </a:solidFill>
                <a:cs typeface="Arial" panose="020B0604020202020204" pitchFamily="34" charset="0"/>
              </a:rPr>
              <a:t>класифікаційні ознаки інформаційних систем</a:t>
            </a:r>
            <a:r>
              <a:rPr kumimoji="0" lang="uk-UA" dirty="0" smtClean="0">
                <a:solidFill>
                  <a:prstClr val="black"/>
                </a:solidFill>
                <a:cs typeface="Arial" panose="020B0604020202020204" pitchFamily="34" charset="0"/>
              </a:rPr>
              <a:t>.</a:t>
            </a:r>
          </a:p>
          <a:p>
            <a:pPr marL="87313" lvl="0" indent="276225" eaLnBrk="1" fontAlgn="auto" hangingPunct="1">
              <a:spcBef>
                <a:spcPts val="535"/>
              </a:spcBef>
              <a:spcAft>
                <a:spcPts val="0"/>
              </a:spcAft>
              <a:buFontTx/>
              <a:buAutoNum type="arabicPeriod"/>
              <a:tabLst>
                <a:tab pos="372745" algn="l"/>
              </a:tabLst>
            </a:pPr>
            <a:endParaRPr kumimoji="0" lang="uk-UA" dirty="0">
              <a:solidFill>
                <a:prstClr val="black"/>
              </a:solidFill>
              <a:cs typeface="Arial" panose="020B0604020202020204" pitchFamily="34" charset="0"/>
            </a:endParaRPr>
          </a:p>
          <a:p>
            <a:pPr marL="87313" lvl="0" indent="276225" eaLnBrk="1" fontAlgn="auto" hangingPunct="1">
              <a:spcBef>
                <a:spcPts val="535"/>
              </a:spcBef>
              <a:spcAft>
                <a:spcPts val="0"/>
              </a:spcAft>
              <a:buFontTx/>
              <a:buAutoNum type="arabicPeriod"/>
              <a:tabLst>
                <a:tab pos="372745" algn="l"/>
              </a:tabLst>
            </a:pPr>
            <a:r>
              <a:rPr kumimoji="0" lang="uk-UA" dirty="0" smtClean="0">
                <a:solidFill>
                  <a:prstClr val="black"/>
                </a:solidFill>
                <a:cs typeface="Arial" panose="020B0604020202020204" pitchFamily="34" charset="0"/>
              </a:rPr>
              <a:t> Які </a:t>
            </a:r>
            <a:r>
              <a:rPr kumimoji="0" lang="uk-UA" dirty="0">
                <a:solidFill>
                  <a:prstClr val="black"/>
                </a:solidFill>
                <a:cs typeface="Arial" panose="020B0604020202020204" pitchFamily="34" charset="0"/>
              </a:rPr>
              <a:t>існують автоматизовані інформаційні системи</a:t>
            </a:r>
            <a:r>
              <a:rPr kumimoji="0" lang="uk-UA" dirty="0" smtClean="0">
                <a:solidFill>
                  <a:prstClr val="black"/>
                </a:solidFill>
                <a:cs typeface="Arial" panose="020B0604020202020204" pitchFamily="34" charset="0"/>
              </a:rPr>
              <a:t>?</a:t>
            </a:r>
          </a:p>
          <a:p>
            <a:pPr marL="87313" lvl="0" indent="276225" eaLnBrk="1" fontAlgn="auto" hangingPunct="1">
              <a:spcBef>
                <a:spcPts val="535"/>
              </a:spcBef>
              <a:spcAft>
                <a:spcPts val="0"/>
              </a:spcAft>
              <a:buFontTx/>
              <a:buAutoNum type="arabicPeriod"/>
              <a:tabLst>
                <a:tab pos="372745" algn="l"/>
              </a:tabLst>
            </a:pPr>
            <a:endParaRPr kumimoji="0" lang="uk-UA" dirty="0">
              <a:solidFill>
                <a:prstClr val="black"/>
              </a:solidFill>
              <a:cs typeface="Arial" panose="020B0604020202020204" pitchFamily="34" charset="0"/>
            </a:endParaRPr>
          </a:p>
          <a:p>
            <a:pPr marL="87313" lvl="0" indent="276225" eaLnBrk="1" fontAlgn="auto" hangingPunct="1">
              <a:spcBef>
                <a:spcPts val="535"/>
              </a:spcBef>
              <a:spcAft>
                <a:spcPts val="0"/>
              </a:spcAft>
              <a:buFontTx/>
              <a:buAutoNum type="arabicPeriod"/>
              <a:tabLst>
                <a:tab pos="372745" algn="l"/>
              </a:tabLst>
            </a:pPr>
            <a:r>
              <a:rPr kumimoji="0" lang="uk-UA" dirty="0" smtClean="0">
                <a:solidFill>
                  <a:prstClr val="black"/>
                </a:solidFill>
                <a:cs typeface="Arial" panose="020B0604020202020204" pitchFamily="34" charset="0"/>
              </a:rPr>
              <a:t> Чим </a:t>
            </a:r>
            <a:r>
              <a:rPr kumimoji="0" lang="uk-UA" dirty="0">
                <a:solidFill>
                  <a:prstClr val="black"/>
                </a:solidFill>
                <a:cs typeface="Arial" panose="020B0604020202020204" pitchFamily="34" charset="0"/>
              </a:rPr>
              <a:t>відрізняються інформаційні системи класів А, В, С</a:t>
            </a:r>
            <a:r>
              <a:rPr kumimoji="0" lang="uk-UA" dirty="0" smtClean="0">
                <a:solidFill>
                  <a:prstClr val="black"/>
                </a:solidFill>
                <a:cs typeface="Arial" panose="020B0604020202020204" pitchFamily="34" charset="0"/>
              </a:rPr>
              <a:t>?</a:t>
            </a:r>
          </a:p>
          <a:p>
            <a:pPr marL="87313" lvl="0" indent="276225" eaLnBrk="1" fontAlgn="auto" hangingPunct="1">
              <a:spcBef>
                <a:spcPts val="535"/>
              </a:spcBef>
              <a:spcAft>
                <a:spcPts val="0"/>
              </a:spcAft>
              <a:buFontTx/>
              <a:buAutoNum type="arabicPeriod"/>
              <a:tabLst>
                <a:tab pos="372745" algn="l"/>
              </a:tabLst>
            </a:pPr>
            <a:endParaRPr kumimoji="0" lang="uk-UA" dirty="0">
              <a:solidFill>
                <a:prstClr val="black"/>
              </a:solidFill>
              <a:cs typeface="Arial" panose="020B0604020202020204" pitchFamily="34" charset="0"/>
            </a:endParaRPr>
          </a:p>
          <a:p>
            <a:pPr marL="87313" lvl="0" indent="276225" eaLnBrk="1" fontAlgn="auto" hangingPunct="1">
              <a:spcBef>
                <a:spcPts val="535"/>
              </a:spcBef>
              <a:spcAft>
                <a:spcPts val="0"/>
              </a:spcAft>
              <a:buFontTx/>
              <a:buAutoNum type="arabicPeriod"/>
              <a:tabLst>
                <a:tab pos="372745" algn="l"/>
              </a:tabLst>
            </a:pPr>
            <a:r>
              <a:rPr kumimoji="0" lang="uk-UA" dirty="0" smtClean="0">
                <a:solidFill>
                  <a:prstClr val="black"/>
                </a:solidFill>
                <a:cs typeface="Arial" panose="020B0604020202020204" pitchFamily="34" charset="0"/>
              </a:rPr>
              <a:t> Які </a:t>
            </a:r>
            <a:r>
              <a:rPr kumimoji="0" lang="uk-UA" dirty="0">
                <a:solidFill>
                  <a:prstClr val="black"/>
                </a:solidFill>
                <a:cs typeface="Arial" panose="020B0604020202020204" pitchFamily="34" charset="0"/>
              </a:rPr>
              <a:t>типи інформаційних систем виділяють залежно від </a:t>
            </a:r>
            <a:r>
              <a:rPr kumimoji="0" lang="uk-UA" dirty="0" smtClean="0">
                <a:solidFill>
                  <a:prstClr val="black"/>
                </a:solidFill>
                <a:cs typeface="Arial" panose="020B0604020202020204" pitchFamily="34" charset="0"/>
              </a:rPr>
              <a:t>функціонально-прикладного </a:t>
            </a:r>
            <a:r>
              <a:rPr kumimoji="0" lang="uk-UA" dirty="0">
                <a:solidFill>
                  <a:prstClr val="black"/>
                </a:solidFill>
                <a:cs typeface="Arial" panose="020B0604020202020204" pitchFamily="34" charset="0"/>
              </a:rPr>
              <a:t>призначення</a:t>
            </a:r>
            <a:r>
              <a:rPr kumimoji="0" lang="uk-UA" dirty="0" smtClean="0">
                <a:solidFill>
                  <a:prstClr val="black"/>
                </a:solidFill>
                <a:cs typeface="Arial" panose="020B0604020202020204" pitchFamily="34" charset="0"/>
              </a:rPr>
              <a:t>?</a:t>
            </a:r>
          </a:p>
          <a:p>
            <a:pPr marL="87313" lvl="0" indent="276225" eaLnBrk="1" fontAlgn="auto" hangingPunct="1">
              <a:spcBef>
                <a:spcPts val="535"/>
              </a:spcBef>
              <a:spcAft>
                <a:spcPts val="0"/>
              </a:spcAft>
              <a:buFontTx/>
              <a:buAutoNum type="arabicPeriod"/>
              <a:tabLst>
                <a:tab pos="372745" algn="l"/>
              </a:tabLst>
            </a:pPr>
            <a:endParaRPr kumimoji="0" lang="uk-UA" dirty="0">
              <a:solidFill>
                <a:prstClr val="black"/>
              </a:solidFill>
              <a:cs typeface="Arial" panose="020B0604020202020204" pitchFamily="34" charset="0"/>
            </a:endParaRPr>
          </a:p>
          <a:p>
            <a:pPr marL="87313" lvl="0" indent="276225" eaLnBrk="1" fontAlgn="auto" hangingPunct="1">
              <a:spcBef>
                <a:spcPts val="535"/>
              </a:spcBef>
              <a:spcAft>
                <a:spcPts val="0"/>
              </a:spcAft>
              <a:buFontTx/>
              <a:buAutoNum type="arabicPeriod"/>
              <a:tabLst>
                <a:tab pos="372745" algn="l"/>
              </a:tabLst>
            </a:pPr>
            <a:r>
              <a:rPr kumimoji="0" lang="uk-UA" dirty="0" smtClean="0">
                <a:solidFill>
                  <a:prstClr val="black"/>
                </a:solidFill>
                <a:cs typeface="Arial" panose="020B0604020202020204" pitchFamily="34" charset="0"/>
              </a:rPr>
              <a:t> Розкрийте </a:t>
            </a:r>
            <a:r>
              <a:rPr kumimoji="0" lang="uk-UA" dirty="0">
                <a:solidFill>
                  <a:prstClr val="black"/>
                </a:solidFill>
                <a:cs typeface="Arial" panose="020B0604020202020204" pitchFamily="34" charset="0"/>
              </a:rPr>
              <a:t>суть типових видів діяльності, що визначають </a:t>
            </a:r>
            <a:r>
              <a:rPr kumimoji="0" lang="uk-UA" dirty="0" smtClean="0">
                <a:solidFill>
                  <a:prstClr val="black"/>
                </a:solidFill>
                <a:cs typeface="Arial" panose="020B0604020202020204" pitchFamily="34" charset="0"/>
              </a:rPr>
              <a:t>функціональну </a:t>
            </a:r>
            <a:r>
              <a:rPr kumimoji="0" lang="uk-UA" dirty="0">
                <a:solidFill>
                  <a:prstClr val="black"/>
                </a:solidFill>
                <a:cs typeface="Arial" panose="020B0604020202020204" pitchFamily="34" charset="0"/>
              </a:rPr>
              <a:t>ознаку класифікації інформаційних систем.</a:t>
            </a:r>
          </a:p>
        </p:txBody>
      </p:sp>
    </p:spTree>
    <p:extLst>
      <p:ext uri="{BB962C8B-B14F-4D97-AF65-F5344CB8AC3E}">
        <p14:creationId xmlns:p14="http://schemas.microsoft.com/office/powerpoint/2010/main" val="1988961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95600" y="533400"/>
            <a:ext cx="3474669" cy="523220"/>
          </a:xfrm>
          <a:prstGeom prst="rect">
            <a:avLst/>
          </a:prstGeom>
        </p:spPr>
        <p:txBody>
          <a:bodyPr wrap="none">
            <a:spAutoFit/>
          </a:bodyPr>
          <a:lstStyle/>
          <a:p>
            <a:r>
              <a:rPr lang="uk-UA" sz="2800" b="1" dirty="0">
                <a:solidFill>
                  <a:srgbClr val="0070C0"/>
                </a:solidFill>
                <a:latin typeface="Arial" panose="020B0604020202020204" pitchFamily="34" charset="0"/>
                <a:cs typeface="Arial" panose="020B0604020202020204" pitchFamily="34" charset="0"/>
              </a:rPr>
              <a:t>ДЯКУЮ ЗА </a:t>
            </a:r>
            <a:r>
              <a:rPr lang="uk-UA" sz="2800" b="1" dirty="0" smtClean="0">
                <a:solidFill>
                  <a:srgbClr val="0070C0"/>
                </a:solidFill>
                <a:latin typeface="Arial" panose="020B0604020202020204" pitchFamily="34" charset="0"/>
                <a:cs typeface="Arial" panose="020B0604020202020204" pitchFamily="34" charset="0"/>
              </a:rPr>
              <a:t>УВАГУ!</a:t>
            </a:r>
            <a:endParaRPr lang="ru-RU" sz="2800" b="1" dirty="0">
              <a:solidFill>
                <a:srgbClr val="0070C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1394434" y="1981200"/>
            <a:ext cx="6477000" cy="3859213"/>
          </a:xfrm>
          <a:prstGeom prst="rect">
            <a:avLst/>
          </a:prstGeom>
        </p:spPr>
      </p:pic>
    </p:spTree>
    <p:extLst>
      <p:ext uri="{BB962C8B-B14F-4D97-AF65-F5344CB8AC3E}">
        <p14:creationId xmlns:p14="http://schemas.microsoft.com/office/powerpoint/2010/main" val="327888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6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1600" b="1" dirty="0">
                <a:solidFill>
                  <a:schemeClr val="accent6">
                    <a:lumMod val="75000"/>
                  </a:schemeClr>
                </a:solidFill>
                <a:latin typeface="Arial" panose="020B0604020202020204" pitchFamily="34" charset="0"/>
                <a:cs typeface="Arial" panose="020B0604020202020204" pitchFamily="34" charset="0"/>
              </a:rPr>
              <a:t/>
            </a:r>
            <a:br>
              <a:rPr lang="ru-RU" altLang="en-US" sz="1600" b="1" dirty="0">
                <a:solidFill>
                  <a:schemeClr val="accent6">
                    <a:lumMod val="75000"/>
                  </a:schemeClr>
                </a:solidFill>
                <a:latin typeface="Arial" panose="020B0604020202020204" pitchFamily="34" charset="0"/>
                <a:cs typeface="Arial" panose="020B0604020202020204" pitchFamily="34" charset="0"/>
              </a:rPr>
            </a:br>
            <a:endParaRPr lang="uk-UA" altLang="en-US" sz="16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r>
              <a:rPr lang="uk-UA" altLang="en-US" sz="2400" dirty="0" smtClean="0">
                <a:latin typeface="Arial" panose="020B0604020202020204" pitchFamily="34" charset="0"/>
                <a:cs typeface="Arial" panose="020B0604020202020204" pitchFamily="34" charset="0"/>
              </a:rPr>
              <a:t>Термін «інформаційна система» може бути віднесений до  широкого класу систем — від найпростіших типу «телефон — секретар — комп’ютер — база даних» до міжнаціональних виробничих та невиробничих систем. У загальному вигляді структурно-функціональна схема ІС зображена на рис. 1.</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ru-RU" altLang="en-US" sz="2400" dirty="0">
              <a:latin typeface="Arial" panose="020B0604020202020204" pitchFamily="34" charset="0"/>
              <a:cs typeface="Arial" panose="020B0604020202020204" pitchFamily="34" charset="0"/>
            </a:endParaRPr>
          </a:p>
          <a:p>
            <a:pPr marL="0" indent="363538">
              <a:lnSpc>
                <a:spcPct val="120000"/>
              </a:lnSpc>
              <a:buNone/>
            </a:pPr>
            <a:endParaRPr lang="ru-RU" altLang="en-US" sz="2400" dirty="0" smtClean="0">
              <a:latin typeface="Arial" panose="020B0604020202020204" pitchFamily="34" charset="0"/>
              <a:cs typeface="Arial" panose="020B0604020202020204" pitchFamily="34" charset="0"/>
            </a:endParaRPr>
          </a:p>
          <a:p>
            <a:pPr marL="0" indent="363538">
              <a:lnSpc>
                <a:spcPct val="120000"/>
              </a:lnSpc>
              <a:buNone/>
            </a:pPr>
            <a:endParaRPr lang="ru-RU" altLang="en-US" sz="2400" dirty="0" smtClean="0">
              <a:latin typeface="Arial" panose="020B0604020202020204" pitchFamily="34" charset="0"/>
              <a:cs typeface="Arial" panose="020B0604020202020204" pitchFamily="34" charset="0"/>
            </a:endParaRPr>
          </a:p>
          <a:p>
            <a:pPr marL="0" indent="363538">
              <a:lnSpc>
                <a:spcPct val="120000"/>
              </a:lnSpc>
              <a:buNone/>
            </a:pPr>
            <a:r>
              <a:rPr lang="ru-RU" altLang="en-US" sz="2400" dirty="0">
                <a:latin typeface="Arial" panose="020B0604020202020204" pitchFamily="34" charset="0"/>
                <a:cs typeface="Arial" panose="020B0604020202020204" pitchFamily="34" charset="0"/>
              </a:rPr>
              <a:t>Рис. </a:t>
            </a:r>
            <a:r>
              <a:rPr lang="ru-RU" altLang="en-US" sz="2400" dirty="0" smtClean="0">
                <a:latin typeface="Arial" panose="020B0604020202020204" pitchFamily="34" charset="0"/>
                <a:cs typeface="Arial" panose="020B0604020202020204" pitchFamily="34" charset="0"/>
              </a:rPr>
              <a:t>1. </a:t>
            </a:r>
            <a:r>
              <a:rPr lang="uk-UA" altLang="en-US" sz="2400" dirty="0" smtClean="0">
                <a:latin typeface="Arial" panose="020B0604020202020204" pitchFamily="34" charset="0"/>
                <a:cs typeface="Arial" panose="020B0604020202020204" pitchFamily="34" charset="0"/>
              </a:rPr>
              <a:t>Структурно-функціональна схема інформаційної системи</a:t>
            </a: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pic>
        <p:nvPicPr>
          <p:cNvPr id="15" name="Рисунок 14"/>
          <p:cNvPicPr>
            <a:picLocks noChangeAspect="1"/>
          </p:cNvPicPr>
          <p:nvPr/>
        </p:nvPicPr>
        <p:blipFill>
          <a:blip r:embed="rId2"/>
          <a:stretch>
            <a:fillRect/>
          </a:stretch>
        </p:blipFill>
        <p:spPr>
          <a:xfrm>
            <a:off x="762000" y="3124200"/>
            <a:ext cx="7736222" cy="2224164"/>
          </a:xfrm>
          <a:prstGeom prst="rect">
            <a:avLst/>
          </a:prstGeom>
        </p:spPr>
      </p:pic>
    </p:spTree>
    <p:extLst>
      <p:ext uri="{BB962C8B-B14F-4D97-AF65-F5344CB8AC3E}">
        <p14:creationId xmlns:p14="http://schemas.microsoft.com/office/powerpoint/2010/main" val="700376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lnSpcReduction="10000"/>
          </a:bodyPr>
          <a:lstStyle/>
          <a:p>
            <a:pPr marL="0" indent="363538">
              <a:lnSpc>
                <a:spcPct val="120000"/>
              </a:lnSpc>
              <a:buNone/>
            </a:pPr>
            <a:r>
              <a:rPr lang="uk-UA" altLang="en-US" sz="2400" dirty="0">
                <a:latin typeface="Arial" panose="020B0604020202020204" pitchFamily="34" charset="0"/>
                <a:cs typeface="Arial" panose="020B0604020202020204" pitchFamily="34" charset="0"/>
              </a:rPr>
              <a:t>Існує велика кількість різноманітних класифікацій ІС. Найбільш  повно ІС можна описати, використовуючи такі класифікаційні  ознаки: структурованість завдань, розв’язуваних ІС; рівень </a:t>
            </a:r>
            <a:r>
              <a:rPr lang="uk-UA" altLang="en-US" sz="2400" dirty="0" smtClean="0">
                <a:latin typeface="Arial" panose="020B0604020202020204" pitchFamily="34" charset="0"/>
                <a:cs typeface="Arial" panose="020B0604020202020204" pitchFamily="34" charset="0"/>
              </a:rPr>
              <a:t>автоматизації </a:t>
            </a:r>
            <a:r>
              <a:rPr lang="uk-UA" altLang="en-US" sz="2400" dirty="0">
                <a:latin typeface="Arial" panose="020B0604020202020204" pitchFamily="34" charset="0"/>
                <a:cs typeface="Arial" panose="020B0604020202020204" pitchFamily="34" charset="0"/>
              </a:rPr>
              <a:t>ІП; функціонально-прикладне призначення ІС.</a:t>
            </a:r>
          </a:p>
          <a:p>
            <a:pPr marL="0" indent="363538">
              <a:lnSpc>
                <a:spcPct val="120000"/>
              </a:lnSpc>
              <a:buNone/>
            </a:pPr>
            <a:r>
              <a:rPr lang="uk-UA" altLang="en-US" sz="2400" dirty="0">
                <a:latin typeface="Arial" panose="020B0604020202020204" pitchFamily="34" charset="0"/>
                <a:cs typeface="Arial" panose="020B0604020202020204" pitchFamily="34" charset="0"/>
              </a:rPr>
              <a:t>Коротко розглянемо особливості використання наведених видів ІС.  </a:t>
            </a:r>
            <a:r>
              <a:rPr lang="uk-UA" altLang="en-US" sz="2400" dirty="0" smtClean="0">
                <a:latin typeface="Arial" panose="020B0604020202020204" pitchFamily="34" charset="0"/>
                <a:cs typeface="Arial" panose="020B0604020202020204" pitchFamily="34" charset="0"/>
              </a:rPr>
              <a:t>В </a:t>
            </a:r>
            <a:r>
              <a:rPr lang="uk-UA" altLang="en-US" sz="2400" dirty="0">
                <a:latin typeface="Arial" panose="020B0604020202020204" pitchFamily="34" charset="0"/>
                <a:cs typeface="Arial" panose="020B0604020202020204" pitchFamily="34" charset="0"/>
              </a:rPr>
              <a:t>розробленні та моделюванні ІС вирізняють </a:t>
            </a:r>
            <a:r>
              <a:rPr lang="uk-UA" altLang="en-US" sz="2400" b="1" dirty="0">
                <a:latin typeface="Arial" panose="020B0604020202020204" pitchFamily="34" charset="0"/>
                <a:cs typeface="Arial" panose="020B0604020202020204" pitchFamily="34" charset="0"/>
              </a:rPr>
              <a:t>три типи </a:t>
            </a:r>
            <a:r>
              <a:rPr lang="uk-UA" altLang="en-US" sz="2400" b="1" dirty="0" smtClean="0">
                <a:latin typeface="Arial" panose="020B0604020202020204" pitchFamily="34" charset="0"/>
                <a:cs typeface="Arial" panose="020B0604020202020204" pitchFamily="34" charset="0"/>
              </a:rPr>
              <a:t>завдань, </a:t>
            </a:r>
            <a:r>
              <a:rPr lang="uk-UA" altLang="en-US" sz="2400" dirty="0" smtClean="0">
                <a:latin typeface="Arial" panose="020B0604020202020204" pitchFamily="34" charset="0"/>
                <a:cs typeface="Arial" panose="020B0604020202020204" pitchFamily="34" charset="0"/>
              </a:rPr>
              <a:t>для </a:t>
            </a:r>
            <a:r>
              <a:rPr lang="uk-UA" altLang="en-US" sz="2400" dirty="0">
                <a:latin typeface="Arial" panose="020B0604020202020204" pitchFamily="34" charset="0"/>
                <a:cs typeface="Arial" panose="020B0604020202020204" pitchFamily="34" charset="0"/>
              </a:rPr>
              <a:t>розв’язання яких вони створюються (рис. </a:t>
            </a:r>
            <a:r>
              <a:rPr lang="uk-UA" altLang="en-US" sz="2400" dirty="0" smtClean="0">
                <a:latin typeface="Arial" panose="020B0604020202020204" pitchFamily="34" charset="0"/>
                <a:cs typeface="Arial" panose="020B0604020202020204" pitchFamily="34" charset="0"/>
              </a:rPr>
              <a:t>2):</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 структуровані </a:t>
            </a:r>
            <a:r>
              <a:rPr lang="uk-UA" altLang="en-US" sz="2400" dirty="0">
                <a:latin typeface="Arial" panose="020B0604020202020204" pitchFamily="34" charset="0"/>
                <a:cs typeface="Arial" panose="020B0604020202020204" pitchFamily="34" charset="0"/>
              </a:rPr>
              <a:t>(формалізовані);</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 неструктуровані </a:t>
            </a:r>
            <a:r>
              <a:rPr lang="uk-UA" altLang="en-US" sz="2400" dirty="0">
                <a:latin typeface="Arial" panose="020B0604020202020204" pitchFamily="34" charset="0"/>
                <a:cs typeface="Arial" panose="020B0604020202020204" pitchFamily="34" charset="0"/>
              </a:rPr>
              <a:t>(неформалізовані);</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 частково </a:t>
            </a:r>
            <a:r>
              <a:rPr lang="uk-UA" altLang="en-US" sz="2400" dirty="0">
                <a:latin typeface="Arial" panose="020B0604020202020204" pitchFamily="34" charset="0"/>
                <a:cs typeface="Arial" panose="020B0604020202020204" pitchFamily="34" charset="0"/>
              </a:rPr>
              <a:t>структуровані.</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990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a:bodyPr>
          <a:lstStyle/>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pic>
        <p:nvPicPr>
          <p:cNvPr id="2" name="Рисунок 1"/>
          <p:cNvPicPr>
            <a:picLocks noChangeAspect="1"/>
          </p:cNvPicPr>
          <p:nvPr/>
        </p:nvPicPr>
        <p:blipFill rotWithShape="1">
          <a:blip r:embed="rId2"/>
          <a:srcRect t="9061"/>
          <a:stretch/>
        </p:blipFill>
        <p:spPr>
          <a:xfrm>
            <a:off x="-420798" y="833507"/>
            <a:ext cx="9610418" cy="3987026"/>
          </a:xfrm>
          <a:prstGeom prst="rect">
            <a:avLst/>
          </a:prstGeom>
        </p:spPr>
      </p:pic>
      <p:sp>
        <p:nvSpPr>
          <p:cNvPr id="3" name="Rectangle 3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uk-UA" altLang="en-US" sz="1800" b="0" i="0" u="none" strike="noStrike" cap="none" normalizeH="0" baseline="0" smtClean="0">
              <a:ln>
                <a:noFill/>
              </a:ln>
              <a:solidFill>
                <a:schemeClr val="tx1"/>
              </a:solidFill>
              <a:effectLst/>
              <a:latin typeface="Arial" panose="020B0604020202020204" pitchFamily="34" charset="0"/>
            </a:endParaRPr>
          </a:p>
        </p:txBody>
      </p:sp>
      <p:sp>
        <p:nvSpPr>
          <p:cNvPr id="5" name="Прямоугольник 4"/>
          <p:cNvSpPr/>
          <p:nvPr/>
        </p:nvSpPr>
        <p:spPr>
          <a:xfrm>
            <a:off x="45620" y="5410200"/>
            <a:ext cx="9144000" cy="937949"/>
          </a:xfrm>
          <a:prstGeom prst="rect">
            <a:avLst/>
          </a:prstGeom>
        </p:spPr>
        <p:txBody>
          <a:bodyPr wrap="square">
            <a:spAutoFit/>
          </a:bodyPr>
          <a:lstStyle/>
          <a:p>
            <a:pPr lvl="0" indent="363538" algn="l" defTabSz="685800" fontAlgn="auto">
              <a:lnSpc>
                <a:spcPct val="120000"/>
              </a:lnSpc>
              <a:spcBef>
                <a:spcPts val="750"/>
              </a:spcBef>
              <a:spcAft>
                <a:spcPts val="0"/>
              </a:spcAft>
            </a:pPr>
            <a:r>
              <a:rPr kumimoji="0" lang="ru-RU" altLang="en-US" dirty="0">
                <a:solidFill>
                  <a:prstClr val="black"/>
                </a:solidFill>
                <a:latin typeface="Arial" panose="020B0604020202020204" pitchFamily="34" charset="0"/>
                <a:cs typeface="Arial" panose="020B0604020202020204" pitchFamily="34" charset="0"/>
              </a:rPr>
              <a:t>Рис. </a:t>
            </a:r>
            <a:r>
              <a:rPr kumimoji="0" lang="ru-RU" altLang="en-US" dirty="0" smtClean="0">
                <a:solidFill>
                  <a:prstClr val="black"/>
                </a:solidFill>
                <a:latin typeface="Arial" panose="020B0604020202020204" pitchFamily="34" charset="0"/>
                <a:cs typeface="Arial" panose="020B0604020202020204" pitchFamily="34" charset="0"/>
              </a:rPr>
              <a:t>2</a:t>
            </a:r>
            <a:r>
              <a:rPr kumimoji="0" lang="ru-RU" altLang="en-US" dirty="0">
                <a:solidFill>
                  <a:prstClr val="black"/>
                </a:solidFill>
                <a:latin typeface="Arial" panose="020B0604020202020204" pitchFamily="34" charset="0"/>
                <a:cs typeface="Arial" panose="020B0604020202020204" pitchFamily="34" charset="0"/>
              </a:rPr>
              <a:t>. </a:t>
            </a:r>
            <a:r>
              <a:rPr kumimoji="0" lang="uk-UA" altLang="en-US" dirty="0" smtClean="0">
                <a:solidFill>
                  <a:prstClr val="black"/>
                </a:solidFill>
                <a:latin typeface="Arial" panose="020B0604020202020204" pitchFamily="34" charset="0"/>
                <a:cs typeface="Arial" panose="020B0604020202020204" pitchFamily="34" charset="0"/>
              </a:rPr>
              <a:t>Класифікація інформаційних систем за ознакою  структурованості вирішуваних задач</a:t>
            </a:r>
            <a:endParaRPr kumimoji="0" lang="uk-UA" alt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2042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fontScale="92500" lnSpcReduction="20000"/>
          </a:bodyPr>
          <a:lstStyle/>
          <a:p>
            <a:pPr marL="0" indent="363538">
              <a:lnSpc>
                <a:spcPct val="120000"/>
              </a:lnSpc>
              <a:buNone/>
            </a:pPr>
            <a:r>
              <a:rPr lang="uk-UA" altLang="en-US" sz="2400" b="1" dirty="0" smtClean="0">
                <a:latin typeface="Arial" panose="020B0604020202020204" pitchFamily="34" charset="0"/>
                <a:cs typeface="Arial" panose="020B0604020202020204" pitchFamily="34" charset="0"/>
              </a:rPr>
              <a:t>Структуроване завдання </a:t>
            </a:r>
            <a:r>
              <a:rPr lang="uk-UA" altLang="en-US" sz="2400" dirty="0" smtClean="0">
                <a:latin typeface="Arial" panose="020B0604020202020204" pitchFamily="34" charset="0"/>
                <a:cs typeface="Arial" panose="020B0604020202020204" pitchFamily="34" charset="0"/>
              </a:rPr>
              <a:t>— таке, в якому відомі всі елементи і  взаємозв’язки між ними. </a:t>
            </a:r>
            <a:r>
              <a:rPr lang="uk-UA" altLang="en-US" sz="2400" b="1" dirty="0" smtClean="0">
                <a:latin typeface="Arial" panose="020B0604020202020204" pitchFamily="34" charset="0"/>
                <a:cs typeface="Arial" panose="020B0604020202020204" pitchFamily="34" charset="0"/>
              </a:rPr>
              <a:t>Неструктурованим</a:t>
            </a:r>
            <a:r>
              <a:rPr lang="uk-UA" altLang="en-US" sz="2400" dirty="0" smtClean="0">
                <a:latin typeface="Arial" panose="020B0604020202020204" pitchFamily="34" charset="0"/>
                <a:cs typeface="Arial" panose="020B0604020202020204" pitchFamily="34" charset="0"/>
              </a:rPr>
              <a:t> є завдання, в якому  неможливо виділити елементи й установити між ними зв’язки.</a:t>
            </a:r>
          </a:p>
          <a:p>
            <a:pPr marL="0" indent="363538">
              <a:lnSpc>
                <a:spcPct val="120000"/>
              </a:lnSpc>
              <a:buNone/>
            </a:pPr>
            <a:r>
              <a:rPr lang="uk-UA" altLang="en-US" sz="2400" b="1" dirty="0" smtClean="0">
                <a:latin typeface="Arial" panose="020B0604020202020204" pitchFamily="34" charset="0"/>
                <a:cs typeface="Arial" panose="020B0604020202020204" pitchFamily="34" charset="0"/>
              </a:rPr>
              <a:t>Зміст структурованого завдання:</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 математична модель, що містить точний алгоритм розв’язання цього завдання;</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 </a:t>
            </a:r>
            <a:r>
              <a:rPr lang="uk-UA" altLang="en-US" sz="2400" b="1" dirty="0" smtClean="0">
                <a:latin typeface="Arial" panose="020B0604020202020204" pitchFamily="34" charset="0"/>
                <a:cs typeface="Arial" panose="020B0604020202020204" pitchFamily="34" charset="0"/>
              </a:rPr>
              <a:t>автоматизація їх розв’язування </a:t>
            </a:r>
            <a:r>
              <a:rPr lang="uk-UA" altLang="en-US" sz="2400" dirty="0" smtClean="0">
                <a:latin typeface="Arial" panose="020B0604020202020204" pitchFamily="34" charset="0"/>
                <a:cs typeface="Arial" panose="020B0604020202020204" pitchFamily="34" charset="0"/>
              </a:rPr>
              <a:t>структурованих </a:t>
            </a:r>
            <a:r>
              <a:rPr lang="uk-UA" altLang="en-US" sz="2400" dirty="0">
                <a:latin typeface="Arial" panose="020B0604020202020204" pitchFamily="34" charset="0"/>
                <a:cs typeface="Arial" panose="020B0604020202020204" pitchFamily="34" charset="0"/>
              </a:rPr>
              <a:t>завдань </a:t>
            </a:r>
            <a:r>
              <a:rPr lang="uk-UA" altLang="en-US" sz="2400" dirty="0" smtClean="0">
                <a:latin typeface="Arial" panose="020B0604020202020204" pitchFamily="34" charset="0"/>
                <a:cs typeface="Arial" panose="020B0604020202020204" pitchFamily="34" charset="0"/>
              </a:rPr>
              <a:t>, тобто зведення ролі людини  в цьому процесі до нуля. </a:t>
            </a:r>
          </a:p>
          <a:p>
            <a:pPr marL="0" indent="363538">
              <a:lnSpc>
                <a:spcPct val="120000"/>
              </a:lnSpc>
              <a:buNone/>
            </a:pPr>
            <a:r>
              <a:rPr lang="uk-UA" altLang="en-US" sz="2400" b="1" dirty="0" smtClean="0">
                <a:latin typeface="Arial" panose="020B0604020202020204" pitchFamily="34" charset="0"/>
                <a:cs typeface="Arial" panose="020B0604020202020204" pitchFamily="34" charset="0"/>
              </a:rPr>
              <a:t>Наприклад, в ІС </a:t>
            </a:r>
            <a:r>
              <a:rPr lang="uk-UA" altLang="en-US" sz="2400" dirty="0" smtClean="0">
                <a:latin typeface="Arial" panose="020B0604020202020204" pitchFamily="34" charset="0"/>
                <a:cs typeface="Arial" panose="020B0604020202020204" pitchFamily="34" charset="0"/>
              </a:rPr>
              <a:t>необхідно реалізувати  задачу розрахунку вартості перевезення вантажу. Це завдання є  </a:t>
            </a:r>
            <a:r>
              <a:rPr lang="uk-UA" altLang="en-US" sz="2400" b="1" dirty="0" smtClean="0">
                <a:latin typeface="Arial" panose="020B0604020202020204" pitchFamily="34" charset="0"/>
                <a:cs typeface="Arial" panose="020B0604020202020204" pitchFamily="34" charset="0"/>
              </a:rPr>
              <a:t>структурованим</a:t>
            </a:r>
            <a:r>
              <a:rPr lang="uk-UA" altLang="en-US" sz="2400" dirty="0" smtClean="0">
                <a:latin typeface="Arial" panose="020B0604020202020204" pitchFamily="34" charset="0"/>
                <a:cs typeface="Arial" panose="020B0604020202020204" pitchFamily="34" charset="0"/>
              </a:rPr>
              <a:t> з відомим алгоритмом розв’язання. Рутинний характер цього завдання визначається тим, що розрахунки всіх витрат  не викликають труднощів, але обсяг їх надто великий, через те що  вони мають багаторазово повторюватися для кожного перевезення  за конкретним маршрутом.</a:t>
            </a:r>
          </a:p>
          <a:p>
            <a:pPr marL="0" indent="363538">
              <a:lnSpc>
                <a:spcPct val="120000"/>
              </a:lnSpc>
              <a:buNone/>
            </a:pP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935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Rectangle 2"/>
          <p:cNvSpPr>
            <a:spLocks noGrp="1" noChangeArrowheads="1"/>
          </p:cNvSpPr>
          <p:nvPr>
            <p:ph type="title"/>
          </p:nvPr>
        </p:nvSpPr>
        <p:spPr>
          <a:xfrm>
            <a:off x="0" y="7257"/>
            <a:ext cx="9144000" cy="602343"/>
          </a:xfrm>
        </p:spPr>
        <p:txBody>
          <a:bodyPr>
            <a:normAutofit/>
          </a:bodyPr>
          <a:lstStyle/>
          <a:p>
            <a:pPr algn="ctr"/>
            <a:r>
              <a:rPr lang="uk-UA" altLang="en-US" sz="1400" b="1" dirty="0" smtClean="0">
                <a:solidFill>
                  <a:schemeClr val="accent6">
                    <a:lumMod val="75000"/>
                  </a:schemeClr>
                </a:solidFill>
                <a:latin typeface="Arial" panose="020B0604020202020204" pitchFamily="34" charset="0"/>
                <a:cs typeface="Arial" panose="020B0604020202020204" pitchFamily="34" charset="0"/>
              </a:rPr>
              <a:t>1. Визначення інформаційних  систем</a:t>
            </a:r>
            <a:r>
              <a:rPr lang="ru-RU" altLang="en-US" sz="1400" b="1" dirty="0">
                <a:solidFill>
                  <a:schemeClr val="accent6">
                    <a:lumMod val="75000"/>
                  </a:schemeClr>
                </a:solidFill>
                <a:latin typeface="Arial" panose="020B0604020202020204" pitchFamily="34" charset="0"/>
                <a:cs typeface="Arial" panose="020B0604020202020204" pitchFamily="34" charset="0"/>
              </a:rPr>
              <a:t/>
            </a:r>
            <a:br>
              <a:rPr lang="ru-RU" altLang="en-US" sz="1400" b="1" dirty="0">
                <a:solidFill>
                  <a:schemeClr val="accent6">
                    <a:lumMod val="75000"/>
                  </a:schemeClr>
                </a:solidFill>
                <a:latin typeface="Arial" panose="020B0604020202020204" pitchFamily="34" charset="0"/>
                <a:cs typeface="Arial" panose="020B0604020202020204" pitchFamily="34" charset="0"/>
              </a:rPr>
            </a:br>
            <a:endParaRPr lang="uk-UA" altLang="en-US" sz="1400" b="1" dirty="0" smtClean="0">
              <a:solidFill>
                <a:schemeClr val="accent6">
                  <a:lumMod val="75000"/>
                </a:schemeClr>
              </a:solidFill>
              <a:latin typeface="Arial" panose="020B0604020202020204" pitchFamily="34" charset="0"/>
              <a:cs typeface="Arial" panose="020B0604020202020204" pitchFamily="34" charset="0"/>
            </a:endParaRPr>
          </a:p>
        </p:txBody>
      </p:sp>
      <p:sp>
        <p:nvSpPr>
          <p:cNvPr id="7" name="Rectangle 3"/>
          <p:cNvSpPr>
            <a:spLocks noGrp="1" noChangeArrowheads="1"/>
          </p:cNvSpPr>
          <p:nvPr>
            <p:ph type="body" sz="half" idx="1"/>
          </p:nvPr>
        </p:nvSpPr>
        <p:spPr>
          <a:xfrm>
            <a:off x="159920" y="615287"/>
            <a:ext cx="8915400" cy="6248401"/>
          </a:xfrm>
        </p:spPr>
        <p:txBody>
          <a:bodyPr>
            <a:normAutofit fontScale="92500" lnSpcReduction="10000"/>
          </a:bodyPr>
          <a:lstStyle/>
          <a:p>
            <a:pPr marL="0" indent="363538">
              <a:lnSpc>
                <a:spcPct val="120000"/>
              </a:lnSpc>
              <a:buNone/>
            </a:pPr>
            <a:r>
              <a:rPr lang="uk-UA" altLang="en-US" sz="2400" dirty="0">
                <a:latin typeface="Arial" panose="020B0604020202020204" pitchFamily="34" charset="0"/>
                <a:cs typeface="Arial" panose="020B0604020202020204" pitchFamily="34" charset="0"/>
              </a:rPr>
              <a:t>Розв’язання </a:t>
            </a:r>
            <a:r>
              <a:rPr lang="uk-UA" altLang="en-US" sz="2400" b="1" dirty="0">
                <a:latin typeface="Arial" panose="020B0604020202020204" pitchFamily="34" charset="0"/>
                <a:cs typeface="Arial" panose="020B0604020202020204" pitchFamily="34" charset="0"/>
              </a:rPr>
              <a:t>неструктурованих завдань </a:t>
            </a:r>
            <a:r>
              <a:rPr lang="uk-UA" altLang="en-US" sz="2400" dirty="0">
                <a:latin typeface="Arial" panose="020B0604020202020204" pitchFamily="34" charset="0"/>
                <a:cs typeface="Arial" panose="020B0604020202020204" pitchFamily="34" charset="0"/>
              </a:rPr>
              <a:t>через неможливість  створення </a:t>
            </a:r>
            <a:r>
              <a:rPr lang="uk-UA" altLang="en-US" sz="2400" b="1" dirty="0" smtClean="0">
                <a:latin typeface="Arial" panose="020B0604020202020204" pitchFamily="34" charset="0"/>
                <a:cs typeface="Arial" panose="020B0604020202020204" pitchFamily="34" charset="0"/>
              </a:rPr>
              <a:t>математичного опису й </a:t>
            </a:r>
            <a:r>
              <a:rPr lang="uk-UA" altLang="en-US" sz="2400" b="1" dirty="0">
                <a:latin typeface="Arial" panose="020B0604020202020204" pitchFamily="34" charset="0"/>
                <a:cs typeface="Arial" panose="020B0604020202020204" pitchFamily="34" charset="0"/>
              </a:rPr>
              <a:t>розроблення алгоритму </a:t>
            </a:r>
            <a:r>
              <a:rPr lang="uk-UA" altLang="en-US" sz="2400" dirty="0" smtClean="0">
                <a:latin typeface="Arial" panose="020B0604020202020204" pitchFamily="34" charset="0"/>
                <a:cs typeface="Arial" panose="020B0604020202020204" pitchFamily="34" charset="0"/>
              </a:rPr>
              <a:t>є складніше</a:t>
            </a:r>
            <a:r>
              <a:rPr lang="uk-UA" altLang="en-US" sz="2400" dirty="0">
                <a:latin typeface="Arial" panose="020B0604020202020204" pitchFamily="34" charset="0"/>
                <a:cs typeface="Arial" panose="020B0604020202020204" pitchFamily="34" charset="0"/>
              </a:rPr>
              <a:t>. Можливості </a:t>
            </a:r>
            <a:r>
              <a:rPr lang="uk-UA" altLang="en-US" sz="2400" dirty="0" smtClean="0">
                <a:latin typeface="Arial" panose="020B0604020202020204" pitchFamily="34" charset="0"/>
                <a:cs typeface="Arial" panose="020B0604020202020204" pitchFamily="34" charset="0"/>
              </a:rPr>
              <a:t>використання </a:t>
            </a:r>
            <a:r>
              <a:rPr lang="uk-UA" altLang="en-US" sz="2400" dirty="0">
                <a:latin typeface="Arial" panose="020B0604020202020204" pitchFamily="34" charset="0"/>
                <a:cs typeface="Arial" panose="020B0604020202020204" pitchFamily="34" charset="0"/>
              </a:rPr>
              <a:t>тут ІС невеликі. Рішення в  такому разі людина приймає з </a:t>
            </a:r>
            <a:r>
              <a:rPr lang="uk-UA" altLang="en-US" sz="2400" b="1" dirty="0">
                <a:latin typeface="Arial" panose="020B0604020202020204" pitchFamily="34" charset="0"/>
                <a:cs typeface="Arial" panose="020B0604020202020204" pitchFamily="34" charset="0"/>
              </a:rPr>
              <a:t>евристичних</a:t>
            </a:r>
            <a:r>
              <a:rPr lang="uk-UA" altLang="en-US" sz="2400" dirty="0">
                <a:latin typeface="Arial" panose="020B0604020202020204" pitchFamily="34" charset="0"/>
                <a:cs typeface="Arial" panose="020B0604020202020204" pitchFamily="34" charset="0"/>
              </a:rPr>
              <a:t> міркувань на </a:t>
            </a:r>
            <a:r>
              <a:rPr lang="uk-UA" altLang="en-US" sz="2400" dirty="0" smtClean="0">
                <a:latin typeface="Arial" panose="020B0604020202020204" pitchFamily="34" charset="0"/>
                <a:cs typeface="Arial" panose="020B0604020202020204" pitchFamily="34" charset="0"/>
              </a:rPr>
              <a:t>основі свого </a:t>
            </a:r>
            <a:r>
              <a:rPr lang="uk-UA" altLang="en-US" sz="2400" dirty="0">
                <a:latin typeface="Arial" panose="020B0604020202020204" pitchFamily="34" charset="0"/>
                <a:cs typeface="Arial" panose="020B0604020202020204" pitchFamily="34" charset="0"/>
              </a:rPr>
              <a:t>досвіду та, можливо, непрямої інформації з різних джерел.  </a:t>
            </a: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r>
              <a:rPr lang="uk-UA" altLang="en-US" sz="2400" dirty="0" smtClean="0">
                <a:latin typeface="Arial" panose="020B0604020202020204" pitchFamily="34" charset="0"/>
                <a:cs typeface="Arial" panose="020B0604020202020204" pitchFamily="34" charset="0"/>
              </a:rPr>
              <a:t>Наприклад</a:t>
            </a:r>
            <a:r>
              <a:rPr lang="uk-UA" altLang="en-US" sz="2400" dirty="0">
                <a:latin typeface="Arial" panose="020B0604020202020204" pitchFamily="34" charset="0"/>
                <a:cs typeface="Arial" panose="020B0604020202020204" pitchFamily="34" charset="0"/>
              </a:rPr>
              <a:t>, </a:t>
            </a:r>
            <a:r>
              <a:rPr lang="uk-UA" altLang="en-US" sz="2400" b="1" dirty="0">
                <a:latin typeface="Arial" panose="020B0604020202020204" pitchFamily="34" charset="0"/>
                <a:cs typeface="Arial" panose="020B0604020202020204" pitchFamily="34" charset="0"/>
              </a:rPr>
              <a:t>формалізація взаємин у трудовому колективі </a:t>
            </a:r>
            <a:r>
              <a:rPr lang="uk-UA" altLang="en-US" sz="2400" dirty="0">
                <a:latin typeface="Arial" panose="020B0604020202020204" pitchFamily="34" charset="0"/>
                <a:cs typeface="Arial" panose="020B0604020202020204" pitchFamily="34" charset="0"/>
              </a:rPr>
              <a:t>навряд чи  можлива. Це пов’язане з тим, що для даного завдання є </a:t>
            </a:r>
            <a:r>
              <a:rPr lang="uk-UA" altLang="en-US" sz="2400" dirty="0" smtClean="0">
                <a:latin typeface="Arial" panose="020B0604020202020204" pitchFamily="34" charset="0"/>
                <a:cs typeface="Arial" panose="020B0604020202020204" pitchFamily="34" charset="0"/>
              </a:rPr>
              <a:t>суттєвими </a:t>
            </a:r>
            <a:r>
              <a:rPr lang="uk-UA" altLang="en-US" sz="2400" b="1" dirty="0" smtClean="0">
                <a:latin typeface="Arial" panose="020B0604020202020204" pitchFamily="34" charset="0"/>
                <a:cs typeface="Arial" panose="020B0604020202020204" pitchFamily="34" charset="0"/>
              </a:rPr>
              <a:t>психологічний </a:t>
            </a:r>
            <a:r>
              <a:rPr lang="uk-UA" altLang="en-US" sz="2400" b="1" dirty="0">
                <a:latin typeface="Arial" panose="020B0604020202020204" pitchFamily="34" charset="0"/>
                <a:cs typeface="Arial" panose="020B0604020202020204" pitchFamily="34" charset="0"/>
              </a:rPr>
              <a:t>і соціальний фактори</a:t>
            </a:r>
            <a:r>
              <a:rPr lang="uk-UA" altLang="en-US" sz="2400" dirty="0">
                <a:latin typeface="Arial" panose="020B0604020202020204" pitchFamily="34" charset="0"/>
                <a:cs typeface="Arial" panose="020B0604020202020204" pitchFamily="34" charset="0"/>
              </a:rPr>
              <a:t>, які майже </a:t>
            </a:r>
            <a:r>
              <a:rPr lang="uk-UA" altLang="en-US" sz="2400" b="1" dirty="0">
                <a:latin typeface="Arial" panose="020B0604020202020204" pitchFamily="34" charset="0"/>
                <a:cs typeface="Arial" panose="020B0604020202020204" pitchFamily="34" charset="0"/>
              </a:rPr>
              <a:t>не піддаються </a:t>
            </a:r>
            <a:r>
              <a:rPr lang="uk-UA" altLang="en-US" sz="2400" dirty="0" smtClean="0">
                <a:latin typeface="Arial" panose="020B0604020202020204" pitchFamily="34" charset="0"/>
                <a:cs typeface="Arial" panose="020B0604020202020204" pitchFamily="34" charset="0"/>
              </a:rPr>
              <a:t>алгоритмічному </a:t>
            </a:r>
            <a:r>
              <a:rPr lang="uk-UA" altLang="en-US" sz="2400" dirty="0">
                <a:latin typeface="Arial" panose="020B0604020202020204" pitchFamily="34" charset="0"/>
                <a:cs typeface="Arial" panose="020B0604020202020204" pitchFamily="34" charset="0"/>
              </a:rPr>
              <a:t>опису.</a:t>
            </a:r>
          </a:p>
          <a:p>
            <a:pPr marL="0" indent="363538">
              <a:lnSpc>
                <a:spcPct val="120000"/>
              </a:lnSpc>
              <a:buNone/>
            </a:pPr>
            <a:r>
              <a:rPr lang="uk-UA" altLang="en-US" sz="2400" dirty="0">
                <a:latin typeface="Arial" panose="020B0604020202020204" pitchFamily="34" charset="0"/>
                <a:cs typeface="Arial" panose="020B0604020202020204" pitchFamily="34" charset="0"/>
              </a:rPr>
              <a:t>У більшості завдань відома лише частина елементів і </a:t>
            </a:r>
            <a:r>
              <a:rPr lang="uk-UA" altLang="en-US" sz="2400" dirty="0" err="1">
                <a:latin typeface="Arial" panose="020B0604020202020204" pitchFamily="34" charset="0"/>
                <a:cs typeface="Arial" panose="020B0604020202020204" pitchFamily="34" charset="0"/>
              </a:rPr>
              <a:t>зв’язків</a:t>
            </a:r>
            <a:r>
              <a:rPr lang="uk-UA" altLang="en-US" sz="2400" dirty="0">
                <a:latin typeface="Arial" panose="020B0604020202020204" pitchFamily="34" charset="0"/>
                <a:cs typeface="Arial" panose="020B0604020202020204" pitchFamily="34" charset="0"/>
              </a:rPr>
              <a:t>  між ними. Ці завдання є частково структурованими. В ІС</a:t>
            </a:r>
            <a:r>
              <a:rPr lang="uk-UA" altLang="en-US" sz="2400" dirty="0" smtClean="0">
                <a:latin typeface="Arial" panose="020B0604020202020204" pitchFamily="34" charset="0"/>
                <a:cs typeface="Arial" panose="020B0604020202020204" pitchFamily="34" charset="0"/>
              </a:rPr>
              <a:t>, створених </a:t>
            </a:r>
            <a:r>
              <a:rPr lang="uk-UA" altLang="en-US" sz="2400" dirty="0">
                <a:latin typeface="Arial" panose="020B0604020202020204" pitchFamily="34" charset="0"/>
                <a:cs typeface="Arial" panose="020B0604020202020204" pitchFamily="34" charset="0"/>
              </a:rPr>
              <a:t>для розв’язання таких завдань, аналітик, який працює з </a:t>
            </a:r>
            <a:r>
              <a:rPr lang="uk-UA" altLang="en-US" sz="2400" dirty="0" smtClean="0">
                <a:latin typeface="Arial" panose="020B0604020202020204" pitchFamily="34" charset="0"/>
                <a:cs typeface="Arial" panose="020B0604020202020204" pitchFamily="34" charset="0"/>
              </a:rPr>
              <a:t>вихідною </a:t>
            </a:r>
            <a:r>
              <a:rPr lang="uk-UA" altLang="en-US" sz="2400" dirty="0">
                <a:latin typeface="Arial" panose="020B0604020202020204" pitchFamily="34" charset="0"/>
                <a:cs typeface="Arial" panose="020B0604020202020204" pitchFamily="34" charset="0"/>
              </a:rPr>
              <a:t>інформацією, відіграє визначальну роль у прийнятті </a:t>
            </a:r>
            <a:r>
              <a:rPr lang="uk-UA" altLang="en-US" sz="2400" dirty="0" smtClean="0">
                <a:latin typeface="Arial" panose="020B0604020202020204" pitchFamily="34" charset="0"/>
                <a:cs typeface="Arial" panose="020B0604020202020204" pitchFamily="34" charset="0"/>
              </a:rPr>
              <a:t>остаточного </a:t>
            </a:r>
            <a:r>
              <a:rPr lang="uk-UA" altLang="en-US" sz="2400" dirty="0">
                <a:latin typeface="Arial" panose="020B0604020202020204" pitchFamily="34" charset="0"/>
                <a:cs typeface="Arial" panose="020B0604020202020204" pitchFamily="34" charset="0"/>
              </a:rPr>
              <a:t>рішення. Тому такі системи </a:t>
            </a:r>
            <a:r>
              <a:rPr lang="uk-UA" altLang="en-US" sz="2400" b="1" dirty="0">
                <a:latin typeface="Arial" panose="020B0604020202020204" pitchFamily="34" charset="0"/>
                <a:cs typeface="Arial" panose="020B0604020202020204" pitchFamily="34" charset="0"/>
              </a:rPr>
              <a:t>не можуть </a:t>
            </a:r>
            <a:r>
              <a:rPr lang="uk-UA" altLang="en-US" sz="2400" dirty="0">
                <a:latin typeface="Arial" panose="020B0604020202020204" pitchFamily="34" charset="0"/>
                <a:cs typeface="Arial" panose="020B0604020202020204" pitchFamily="34" charset="0"/>
              </a:rPr>
              <a:t>бути цілком </a:t>
            </a:r>
            <a:r>
              <a:rPr lang="uk-UA" altLang="en-US" sz="2400" dirty="0" smtClean="0">
                <a:latin typeface="Arial" panose="020B0604020202020204" pitchFamily="34" charset="0"/>
                <a:cs typeface="Arial" panose="020B0604020202020204" pitchFamily="34" charset="0"/>
              </a:rPr>
              <a:t>автоматизованими </a:t>
            </a:r>
            <a:r>
              <a:rPr lang="uk-UA" altLang="en-US" sz="2400" dirty="0">
                <a:latin typeface="Arial" panose="020B0604020202020204" pitchFamily="34" charset="0"/>
                <a:cs typeface="Arial" panose="020B0604020202020204" pitchFamily="34" charset="0"/>
              </a:rPr>
              <a:t>навіть за умови застосуванні технологій </a:t>
            </a:r>
            <a:r>
              <a:rPr lang="uk-UA" altLang="en-US" sz="2400" b="1" dirty="0">
                <a:latin typeface="Arial" panose="020B0604020202020204" pitchFamily="34" charset="0"/>
                <a:cs typeface="Arial" panose="020B0604020202020204" pitchFamily="34" charset="0"/>
              </a:rPr>
              <a:t>штучного </a:t>
            </a:r>
            <a:r>
              <a:rPr lang="uk-UA" altLang="en-US" sz="2400" b="1" dirty="0" smtClean="0">
                <a:latin typeface="Arial" panose="020B0604020202020204" pitchFamily="34" charset="0"/>
                <a:cs typeface="Arial" panose="020B0604020202020204" pitchFamily="34" charset="0"/>
              </a:rPr>
              <a:t>інтелекту</a:t>
            </a:r>
            <a:r>
              <a:rPr lang="uk-UA" altLang="en-US" sz="2400" b="1" dirty="0">
                <a:latin typeface="Arial" panose="020B0604020202020204" pitchFamily="34" charset="0"/>
                <a:cs typeface="Arial" panose="020B0604020202020204" pitchFamily="34" charset="0"/>
              </a:rPr>
              <a:t>, нейронних мереж </a:t>
            </a:r>
            <a:r>
              <a:rPr lang="uk-UA" altLang="en-US" sz="2400" dirty="0">
                <a:latin typeface="Arial" panose="020B0604020202020204" pitchFamily="34" charset="0"/>
                <a:cs typeface="Arial" panose="020B0604020202020204" pitchFamily="34" charset="0"/>
              </a:rPr>
              <a:t>тощо</a:t>
            </a:r>
            <a:r>
              <a:rPr lang="uk-UA" altLang="en-US" sz="2400" dirty="0" smtClean="0">
                <a:latin typeface="Arial" panose="020B0604020202020204" pitchFamily="34" charset="0"/>
                <a:cs typeface="Arial" panose="020B0604020202020204" pitchFamily="34" charset="0"/>
              </a:rPr>
              <a:t>.</a:t>
            </a:r>
            <a:endParaRPr lang="uk-UA" altLang="en-US" sz="2400" dirty="0">
              <a:latin typeface="Arial" panose="020B0604020202020204" pitchFamily="34" charset="0"/>
              <a:cs typeface="Arial" panose="020B0604020202020204" pitchFamily="34" charset="0"/>
            </a:endParaRPr>
          </a:p>
          <a:p>
            <a:pPr marL="0" indent="363538">
              <a:lnSpc>
                <a:spcPct val="120000"/>
              </a:lnSpc>
              <a:buNone/>
            </a:pPr>
            <a:endParaRPr lang="uk-UA" altLang="en-US" sz="2400" dirty="0" smtClean="0">
              <a:latin typeface="Arial" panose="020B0604020202020204" pitchFamily="34" charset="0"/>
              <a:cs typeface="Arial" panose="020B0604020202020204" pitchFamily="34" charset="0"/>
            </a:endParaRPr>
          </a:p>
          <a:p>
            <a:pPr marL="0" indent="363538">
              <a:lnSpc>
                <a:spcPct val="120000"/>
              </a:lnSpc>
              <a:buNone/>
            </a:pPr>
            <a:endParaRPr lang="uk-UA"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164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12887</TotalTime>
  <Words>3238</Words>
  <Application>Microsoft Office PowerPoint</Application>
  <PresentationFormat>Экран (4:3)</PresentationFormat>
  <Paragraphs>288</Paragraphs>
  <Slides>45</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45</vt:i4>
      </vt:variant>
    </vt:vector>
  </HeadingPairs>
  <TitlesOfParts>
    <vt:vector size="51" baseType="lpstr">
      <vt:lpstr>Arial</vt:lpstr>
      <vt:lpstr>Arial Narrow</vt:lpstr>
      <vt:lpstr>Calibri</vt:lpstr>
      <vt:lpstr>Calibri Light</vt:lpstr>
      <vt:lpstr>Times New Roman</vt:lpstr>
      <vt:lpstr>Тема Office</vt:lpstr>
      <vt:lpstr>Васильківський фаховий коледж ВНЗ «Відкритий міжнародний університет розвитку людини «Україна» Навчальна дисципліна   Інформаційні технології  Викладач – Єременко Олександр Іванович</vt:lpstr>
      <vt:lpstr>1. Визначення інформаційних  систем </vt:lpstr>
      <vt:lpstr>1. Визначення інформаційних  систем </vt:lpstr>
      <vt:lpstr>1. Визначення інформаційних  систем </vt:lpstr>
      <vt:lpstr>1. Визначення інформаційних  систем </vt:lpstr>
      <vt:lpstr>1. Визначення інформаційних  систем </vt:lpstr>
      <vt:lpstr>1. Визначення інформаційних  систем </vt:lpstr>
      <vt:lpstr>1. Визначення інформаційних  систем </vt:lpstr>
      <vt:lpstr>1. Визначення інформаційних  систем </vt:lpstr>
      <vt:lpstr>2. Структура нервової системи як модель штучного інтелекту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 Класифікація інформаційних  систем</vt:lpstr>
      <vt:lpstr>3. Класифікація інформаційних  систем</vt:lpstr>
      <vt:lpstr>3. Класифікація інформаційних  систем </vt:lpstr>
      <vt:lpstr>3. Класифікація інформаційних  систем </vt:lpstr>
      <vt:lpstr>13. Класифікація інформаційних  систем </vt:lpstr>
      <vt:lpstr>3. Класифікація інформаційних  систем </vt:lpstr>
      <vt:lpstr>3. Класифікація інформаційних  систем</vt:lpstr>
      <vt:lpstr>3. Класифікація інформаційних  систем</vt:lpstr>
      <vt:lpstr>3. Класифікація інформаційних  систем</vt:lpstr>
      <vt:lpstr>3. Класифікація інформаційних  систем </vt:lpstr>
      <vt:lpstr>3. Класифікація інформаційних  систем </vt:lpstr>
      <vt:lpstr>3. Класифікація інформаційних  систем</vt:lpstr>
      <vt:lpstr>Презентация PowerPoint</vt:lpstr>
      <vt:lpstr>3. Класифікація інформаційних  систем </vt:lpstr>
      <vt:lpstr>3. Класифікація інформаційних  систем</vt:lpstr>
      <vt:lpstr>3. Класифікація інформаційних  систем </vt:lpstr>
      <vt:lpstr>3. Класифікація інформаційних  систем </vt:lpstr>
      <vt:lpstr>3. Класифікація інформаційних  систем</vt:lpstr>
      <vt:lpstr>3. Класифікація інформаційних  систем</vt:lpstr>
      <vt:lpstr>3. Класифікація інформаційних  систем </vt:lpstr>
      <vt:lpstr>3. Класифікація інформаційних  систем </vt:lpstr>
      <vt:lpstr>3. Класифікація інформаційних  систем </vt:lpstr>
      <vt:lpstr>3. Класифікація інформаційних  систем </vt:lpstr>
      <vt:lpstr>3. Класифікація інформаційних  систем </vt:lpstr>
      <vt:lpstr>3. Класифікація інформаційних  систем </vt:lpstr>
      <vt:lpstr>3. Класифікація інформаційних  систем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Проблемы снижения стрессового состояния работников для обеспечения охраны труда в сельскохозяйственном  производстве</dc:title>
  <dc:creator>User</dc:creator>
  <cp:lastModifiedBy>8</cp:lastModifiedBy>
  <cp:revision>903</cp:revision>
  <dcterms:created xsi:type="dcterms:W3CDTF">2007-10-17T13:38:43Z</dcterms:created>
  <dcterms:modified xsi:type="dcterms:W3CDTF">2024-03-11T16:48:52Z</dcterms:modified>
</cp:coreProperties>
</file>