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0266-F352-4D25-A03A-371AD172DC8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F412-8744-4B44-88B3-CB3B93EBD9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167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0266-F352-4D25-A03A-371AD172DC8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F412-8744-4B44-88B3-CB3B93EBD9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837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0266-F352-4D25-A03A-371AD172DC8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F412-8744-4B44-88B3-CB3B93EBD9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2254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3B1-3604-49D9-AAE4-76586B997F02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71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0828-1D5A-4B1D-B474-9A6914480477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65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3090-96F6-4CC6-A420-1D0A581F76F9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68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AA60-E1D9-49AA-B0C3-0DAE51D01E61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39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69F3-E23A-49CA-A3D0-C7356F7ACE15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43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B82F-E9EB-4BA3-9DB8-6CE813384E50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37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706D-6810-4AC3-B29C-529243727492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05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50A7-FA9B-4789-A2F7-58780665A45F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0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0266-F352-4D25-A03A-371AD172DC8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F412-8744-4B44-88B3-CB3B93EBD9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0621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8DA5-6785-485C-8A73-E480409AF521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06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D41F-F639-4AA4-8467-51878E8F78FB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15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F65D-B706-4E4D-9DF1-0BBE9B00466F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70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80CC-A2C4-4928-B6DA-F1EB89C9F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4AED-F34A-4154-AF8C-D41E2072D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23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80CC-A2C4-4928-B6DA-F1EB89C9F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4AED-F34A-4154-AF8C-D41E2072D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73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80CC-A2C4-4928-B6DA-F1EB89C9F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4AED-F34A-4154-AF8C-D41E2072D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69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80CC-A2C4-4928-B6DA-F1EB89C9F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4AED-F34A-4154-AF8C-D41E2072D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86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80CC-A2C4-4928-B6DA-F1EB89C9F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4AED-F34A-4154-AF8C-D41E2072D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94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80CC-A2C4-4928-B6DA-F1EB89C9F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4AED-F34A-4154-AF8C-D41E2072D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79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80CC-A2C4-4928-B6DA-F1EB89C9F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4AED-F34A-4154-AF8C-D41E2072D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9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0266-F352-4D25-A03A-371AD172DC8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F412-8744-4B44-88B3-CB3B93EBD9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2741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80CC-A2C4-4928-B6DA-F1EB89C9F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4AED-F34A-4154-AF8C-D41E2072D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32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80CC-A2C4-4928-B6DA-F1EB89C9F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4AED-F34A-4154-AF8C-D41E2072D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00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80CC-A2C4-4928-B6DA-F1EB89C9F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4AED-F34A-4154-AF8C-D41E2072D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30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80CC-A2C4-4928-B6DA-F1EB89C9F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4AED-F34A-4154-AF8C-D41E2072D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4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0266-F352-4D25-A03A-371AD172DC8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F412-8744-4B44-88B3-CB3B93EBD9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256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0266-F352-4D25-A03A-371AD172DC8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F412-8744-4B44-88B3-CB3B93EBD9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64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0266-F352-4D25-A03A-371AD172DC8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F412-8744-4B44-88B3-CB3B93EBD9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137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0266-F352-4D25-A03A-371AD172DC8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F412-8744-4B44-88B3-CB3B93EBD9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981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0266-F352-4D25-A03A-371AD172DC8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F412-8744-4B44-88B3-CB3B93EBD9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74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0266-F352-4D25-A03A-371AD172DC8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F412-8744-4B44-88B3-CB3B93EBD9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736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E0266-F352-4D25-A03A-371AD172DC8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EF412-8744-4B44-88B3-CB3B93EBD9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524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77E8F6-48E0-41B0-B3CC-415FDE01AA07}" type="slidenum">
              <a:rPr lang="en-US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en-US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6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B80CC-A2C4-4928-B6DA-F1EB89C9F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74AED-F34A-4154-AF8C-D41E2072D7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1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443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91544" y="332657"/>
            <a:ext cx="8219256" cy="5793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Суперспіралізація</a:t>
            </a:r>
            <a:r>
              <a:rPr lang="uk-UA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ДНК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E. </a:t>
            </a:r>
            <a:r>
              <a:rPr lang="uk-UA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с</a:t>
            </a:r>
            <a:r>
              <a:rPr lang="en-US" sz="2400" b="1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oli</a:t>
            </a:r>
            <a:r>
              <a:rPr lang="uk-UA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Довжина ДНК – 1мм, розмір клітини – 5 мкм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Інтактна молекула містить 18-20 витків і прикріплена до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цитоплазмат.мембрани</a:t>
            </a: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Правозакручена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– </a:t>
            </a:r>
            <a:r>
              <a:rPr lang="uk-UA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негативна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</a:t>
            </a:r>
          </a:p>
          <a:p>
            <a:pPr marL="0" indent="0">
              <a:buNone/>
            </a:pP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Лівозакручена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- </a:t>
            </a:r>
            <a:r>
              <a:rPr lang="uk-UA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позитивна</a:t>
            </a:r>
          </a:p>
          <a:p>
            <a:pPr marL="0" indent="0" algn="just">
              <a:buNone/>
            </a:pPr>
            <a:endParaRPr lang="uk-U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uk-UA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1" y="4725145"/>
            <a:ext cx="1261673" cy="166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4232276"/>
            <a:ext cx="30241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4138556"/>
            <a:ext cx="2629868" cy="218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3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91544" y="332657"/>
            <a:ext cx="8219256" cy="579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Лише один можливий шлях для зміни </a:t>
            </a:r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the </a:t>
            </a:r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linking </a:t>
            </a:r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number</a:t>
            </a:r>
            <a:r>
              <a:rPr lang="uk-UA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 у кільцьовій ДНК – розрізати та поєднати ДНК ланцюги знову </a:t>
            </a:r>
          </a:p>
          <a:p>
            <a:pPr marL="0" indent="0" algn="just">
              <a:buNone/>
            </a:pPr>
            <a:endParaRPr lang="uk-UA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uk-UA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uk-UA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ДНК ТОПОІЗОМЕРАЗИ</a:t>
            </a:r>
          </a:p>
          <a:p>
            <a:pPr marL="0" indent="0" algn="ctr">
              <a:buNone/>
            </a:pPr>
            <a:endParaRPr lang="uk-UA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uk-UA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Для зменшення торсійної напруги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91544" y="332657"/>
            <a:ext cx="8219256" cy="579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Тип І</a:t>
            </a:r>
          </a:p>
          <a:p>
            <a:pPr algn="just"/>
            <a:r>
              <a:rPr lang="uk-UA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Розрізає 1 ланцюг;</a:t>
            </a:r>
          </a:p>
          <a:p>
            <a:pPr algn="just"/>
            <a:r>
              <a:rPr lang="uk-UA" sz="2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перміщення</a:t>
            </a:r>
            <a:r>
              <a:rPr lang="uk-UA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 через </a:t>
            </a:r>
          </a:p>
          <a:p>
            <a:pPr algn="just"/>
            <a:r>
              <a:rPr lang="uk-UA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розрив ;</a:t>
            </a:r>
          </a:p>
          <a:p>
            <a:pPr algn="just"/>
            <a:r>
              <a:rPr lang="uk-UA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п</a:t>
            </a:r>
            <a:r>
              <a:rPr lang="uk-UA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оєднання ланцюгів</a:t>
            </a:r>
          </a:p>
          <a:p>
            <a:pPr marL="0" indent="0" algn="just">
              <a:buNone/>
            </a:pP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L +1, W/T &gt;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921" y="416051"/>
            <a:ext cx="2847944" cy="366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4365345"/>
            <a:ext cx="6864357" cy="178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5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91544" y="332657"/>
            <a:ext cx="8219256" cy="579350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uk-UA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Мономерний</a:t>
            </a: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білок 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ii. </a:t>
            </a: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Після розрізання ДНК 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5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'-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PO4</a:t>
            </a: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ковалентно</a:t>
            </a: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приєднаний до ферменту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(прокаріоти)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iii.</a:t>
            </a: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Доказ – формування </a:t>
            </a:r>
            <a:r>
              <a:rPr lang="uk-UA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катенатів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evidence is the formation of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catenates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iv. E. coli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TopoI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діє на негативно скручену ДНК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v. </a:t>
            </a: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Вносить зміни у 1 виток скручування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91544" y="332657"/>
            <a:ext cx="8219256" cy="579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Тип ІІ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Розрізає 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2 ланцюги;</a:t>
            </a:r>
            <a:endParaRPr lang="uk-U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перміщення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через </a:t>
            </a:r>
          </a:p>
          <a:p>
            <a:pPr algn="just"/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розрив ;</a:t>
            </a:r>
          </a:p>
          <a:p>
            <a:pPr algn="just"/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поєднання ланцюгів</a:t>
            </a:r>
          </a:p>
          <a:p>
            <a:pPr marL="0" indent="0" algn="just">
              <a:buNone/>
            </a:pP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3947745"/>
            <a:ext cx="7728372" cy="247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2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91544" y="332657"/>
            <a:ext cx="8219256" cy="5793509"/>
          </a:xfrm>
        </p:spPr>
        <p:txBody>
          <a:bodyPr>
            <a:normAutofit/>
          </a:bodyPr>
          <a:lstStyle/>
          <a:p>
            <a:pPr marL="571500" indent="-571500" algn="just">
              <a:lnSpc>
                <a:spcPct val="150000"/>
              </a:lnSpc>
              <a:buAutoNum type="romanLcPeriod"/>
            </a:pP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Вносить </a:t>
            </a:r>
            <a:r>
              <a:rPr lang="uk-UA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супервитки</a:t>
            </a: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у ДНК за наявності енергії гідролізу 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ATP </a:t>
            </a:r>
            <a:endParaRPr lang="uk-UA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571500" indent="-571500" algn="just">
              <a:lnSpc>
                <a:spcPct val="150000"/>
              </a:lnSpc>
              <a:buAutoNum type="romanLcPeriod"/>
            </a:pP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2 </a:t>
            </a:r>
            <a:r>
              <a:rPr lang="uk-UA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субодиниці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(alpha)2 </a:t>
            </a: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і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(beta)2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iii. </a:t>
            </a: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Формується ковалентний зв’язок з 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alpha </a:t>
            </a:r>
            <a:r>
              <a:rPr lang="uk-UA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субодиницею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iv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Діє як на негативно, так і позитивно 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зверхскручену</a:t>
            </a: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ДНК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v.</a:t>
            </a: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Вносить зміни у 2 виток скручування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16" y="514269"/>
            <a:ext cx="5507971" cy="582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6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07568" y="1844824"/>
            <a:ext cx="8136904" cy="288032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sz="3600" b="1" dirty="0">
                <a:solidFill>
                  <a:srgbClr val="000099"/>
                </a:solidFill>
                <a:latin typeface="Comic Sans MS" panose="030F0702030302020204" pitchFamily="66" charset="0"/>
              </a:rPr>
              <a:t>Ферментативний апарат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3600" b="1" dirty="0">
                <a:solidFill>
                  <a:srgbClr val="000099"/>
                </a:solidFill>
                <a:latin typeface="Comic Sans MS" panose="030F0702030302020204" pitchFamily="66" charset="0"/>
              </a:rPr>
              <a:t>реплікації і репарації ДНК.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3600" b="1" dirty="0">
                <a:solidFill>
                  <a:srgbClr val="000099"/>
                </a:solidFill>
                <a:latin typeface="Comic Sans MS" panose="030F0702030302020204" pitchFamily="66" charset="0"/>
              </a:rPr>
              <a:t>Рекомбінація</a:t>
            </a:r>
            <a:endParaRPr lang="ru-RU" sz="36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79576" y="980728"/>
            <a:ext cx="8064896" cy="4320480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uk-UA" b="1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ДНК-топоізомераза</a:t>
            </a:r>
            <a:r>
              <a:rPr lang="uk-UA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І, ІІ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uk-UA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Г</a:t>
            </a:r>
            <a:r>
              <a:rPr lang="uk-UA" b="1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еліказа</a:t>
            </a:r>
            <a:endParaRPr lang="uk-UA" b="1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uk-UA" b="1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ДНК-залежна</a:t>
            </a:r>
            <a:r>
              <a:rPr lang="uk-UA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uk-UA" b="1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РНК-праймаза</a:t>
            </a:r>
            <a:endParaRPr lang="uk-UA" b="1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uk-UA" b="1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ДНК-полімераза</a:t>
            </a:r>
            <a:r>
              <a:rPr lang="uk-UA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І, ІІІ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uk-UA" b="1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ДНК-лігаза</a:t>
            </a:r>
            <a:endParaRPr lang="uk-UA" b="1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endParaRPr lang="uk-UA" sz="28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36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62625" y="-85060"/>
            <a:ext cx="4690864" cy="796950"/>
          </a:xfrm>
        </p:spPr>
        <p:txBody>
          <a:bodyPr>
            <a:normAutofit/>
          </a:bodyPr>
          <a:lstStyle/>
          <a:p>
            <a:r>
              <a:rPr lang="uk-UA" sz="2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ДНК-геліказа</a:t>
            </a:r>
            <a:endParaRPr lang="ru-RU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6344" y="53924"/>
            <a:ext cx="593030" cy="77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1824" y="764704"/>
            <a:ext cx="61175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Роль і функція ДНК- </a:t>
            </a:r>
            <a:r>
              <a:rPr lang="uk-UA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геліказ</a:t>
            </a:r>
            <a:r>
              <a:rPr lang="uk-UA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: 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розкручування подвійної спіралі ДНК для формування </a:t>
            </a:r>
            <a:r>
              <a:rPr lang="uk-UA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одноланцюгової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ДНК для реплікації, транскрипції і рекомбінації.</a:t>
            </a:r>
          </a:p>
          <a:p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Конвертує </a:t>
            </a:r>
            <a:r>
              <a:rPr lang="uk-UA" sz="24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хімічну 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енергію </a:t>
            </a:r>
            <a:r>
              <a:rPr lang="uk-UA" sz="24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в механічну</a:t>
            </a:r>
            <a:r>
              <a:rPr lang="uk-U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826466"/>
            <a:ext cx="1944216" cy="217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1072" y="3828566"/>
            <a:ext cx="8161391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Бактерії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мають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дві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гелікази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: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геліказа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Rep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геліказа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DnaB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spcBef>
                <a:spcPct val="20000"/>
              </a:spcBef>
            </a:pP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Вважають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що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геліказа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використовуючи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гідроліз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АТР для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руху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рухається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в одному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напрямку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по 1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ланцюгу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ДНК і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розплітає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перед собою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подвійну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спіраль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ChangeArrowheads="1"/>
          </p:cNvSpPr>
          <p:nvPr/>
        </p:nvSpPr>
        <p:spPr bwMode="auto">
          <a:xfrm rot="10800000" flipV="1">
            <a:off x="2054226" y="455614"/>
            <a:ext cx="8081963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3200" dirty="0">
                <a:solidFill>
                  <a:srgbClr val="000000"/>
                </a:solidFill>
                <a:latin typeface="Arial" charset="0"/>
              </a:rPr>
              <a:t>ДНК </a:t>
            </a:r>
            <a:r>
              <a:rPr lang="ru-RU" altLang="ru-RU" sz="3200" dirty="0" err="1">
                <a:solidFill>
                  <a:srgbClr val="000000"/>
                </a:solidFill>
                <a:latin typeface="Arial" charset="0"/>
              </a:rPr>
              <a:t>бактерій</a:t>
            </a:r>
            <a:r>
              <a:rPr lang="ru-RU" altLang="ru-RU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3200" dirty="0" err="1">
                <a:solidFill>
                  <a:srgbClr val="000000"/>
                </a:solidFill>
                <a:latin typeface="Arial" charset="0"/>
              </a:rPr>
              <a:t>іноді</a:t>
            </a:r>
            <a:r>
              <a:rPr lang="ru-RU" altLang="ru-RU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3200" dirty="0" err="1">
                <a:solidFill>
                  <a:srgbClr val="000000"/>
                </a:solidFill>
                <a:latin typeface="Arial" charset="0"/>
              </a:rPr>
              <a:t>називають</a:t>
            </a:r>
            <a:r>
              <a:rPr lang="ru-RU" altLang="ru-RU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3200" dirty="0" err="1">
                <a:solidFill>
                  <a:srgbClr val="000000"/>
                </a:solidFill>
                <a:latin typeface="Arial" charset="0"/>
              </a:rPr>
              <a:t>бактеріальною</a:t>
            </a:r>
            <a:r>
              <a:rPr lang="ru-RU" altLang="ru-RU" sz="3200" dirty="0">
                <a:solidFill>
                  <a:srgbClr val="000000"/>
                </a:solidFill>
                <a:latin typeface="Arial" charset="0"/>
              </a:rPr>
              <a:t> хромосомою. Вона </a:t>
            </a:r>
            <a:r>
              <a:rPr lang="ru-RU" altLang="ru-RU" sz="3200" dirty="0" err="1">
                <a:solidFill>
                  <a:srgbClr val="000000"/>
                </a:solidFill>
                <a:latin typeface="Arial" charset="0"/>
              </a:rPr>
              <a:t>кільцева</a:t>
            </a:r>
            <a:r>
              <a:rPr lang="ru-RU" altLang="ru-RU" sz="3200" dirty="0">
                <a:solidFill>
                  <a:srgbClr val="000000"/>
                </a:solidFill>
                <a:latin typeface="Arial" charset="0"/>
              </a:rPr>
              <a:t> і </a:t>
            </a:r>
            <a:r>
              <a:rPr lang="ru-RU" altLang="ru-RU" sz="3200" dirty="0" err="1">
                <a:solidFill>
                  <a:srgbClr val="000000"/>
                </a:solidFill>
                <a:latin typeface="Arial" charset="0"/>
              </a:rPr>
              <a:t>позбавлена</a:t>
            </a:r>
            <a:r>
              <a:rPr lang="ru-RU" altLang="ru-RU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3200" dirty="0" err="1">
                <a:solidFill>
                  <a:srgbClr val="000000"/>
                </a:solidFill>
                <a:latin typeface="Arial" charset="0"/>
              </a:rPr>
              <a:t>гістонів</a:t>
            </a:r>
            <a:endParaRPr lang="ru-RU" altLang="ru-RU" sz="3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7347" name="Picture 10" descr="06_12a-plasm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95600"/>
            <a:ext cx="3352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4" descr="image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048002"/>
            <a:ext cx="4324351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9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75520" y="332656"/>
            <a:ext cx="8712968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Геліказа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Rep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просувається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від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3'-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кінця до 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5'-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кінця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лідируючого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ланцюга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ДНК 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Геліказа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DnaB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просувається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від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5'-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кінця до 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3'-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кінця 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по </a:t>
            </a: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протилежному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відстаючому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ланцюгу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Переміщення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геліказ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відбувається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у </a:t>
            </a: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напрямку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разом з </a:t>
            </a: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реплікативною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вилкою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uk-UA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uk-UA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uk-UA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Геліказа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бактерій </a:t>
            </a:r>
            <a:r>
              <a:rPr lang="uk-UA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DnaB</a:t>
            </a:r>
            <a:r>
              <a:rPr lang="en-US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) 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-  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білок з шести однакових </a:t>
            </a:r>
            <a:r>
              <a:rPr lang="uk-UA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субодиниць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що утворюють </a:t>
            </a:r>
            <a:r>
              <a:rPr lang="uk-UA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кільцьовий</a:t>
            </a:r>
            <a:r>
              <a:rPr lang="uk-UA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комплекс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Особливістю структури </a:t>
            </a:r>
            <a:r>
              <a:rPr lang="uk-UA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гелікази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є </a:t>
            </a:r>
            <a:r>
              <a:rPr lang="uk-UA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асиметрія </a:t>
            </a:r>
            <a:r>
              <a:rPr lang="uk-UA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гексамерного</a:t>
            </a:r>
            <a:r>
              <a:rPr lang="uk-UA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кільця.</a:t>
            </a:r>
          </a:p>
          <a:p>
            <a:pPr>
              <a:spcBef>
                <a:spcPts val="0"/>
              </a:spcBef>
            </a:pPr>
            <a:r>
              <a:rPr lang="uk-UA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Полінуклеотидний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ланцюг розташовується всередині кільця</a:t>
            </a:r>
            <a:endParaRPr lang="ru-RU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uk-UA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Субодиниці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мають сайти зв'язування АТР, де відбувається гідроліз </a:t>
            </a:r>
          </a:p>
          <a:p>
            <a:pPr>
              <a:spcBef>
                <a:spcPts val="0"/>
              </a:spcBef>
            </a:pP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Швидкість розпускання ДНК окремою </a:t>
            </a:r>
            <a:r>
              <a:rPr lang="uk-UA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геліказою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uk-UA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35 </a:t>
            </a:r>
            <a:r>
              <a:rPr lang="uk-UA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нукл</a:t>
            </a:r>
            <a:r>
              <a:rPr lang="uk-UA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./</a:t>
            </a:r>
            <a:r>
              <a:rPr lang="uk-UA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сек</a:t>
            </a:r>
            <a:endParaRPr lang="uk-UA" sz="24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61" y="404664"/>
            <a:ext cx="4901384" cy="591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53545" y="980729"/>
            <a:ext cx="4067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Dna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A-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білки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приєднуються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до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oriC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–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ділянка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початку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реплікації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uk-UA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Індукується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uk-UA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розплетення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ДНК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Розплетена ділянка індукує приєднання 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SSB-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білків і </a:t>
            </a:r>
            <a:r>
              <a:rPr lang="uk-UA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геліказ</a:t>
            </a:r>
            <a:endParaRPr lang="ru-RU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5" y="1268760"/>
            <a:ext cx="3190875" cy="1771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677" y="4725145"/>
            <a:ext cx="58578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1864" y="260649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Ініціація реплікації</a:t>
            </a:r>
            <a:endParaRPr lang="ru-RU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747220" y="3284984"/>
            <a:ext cx="636812" cy="101159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8048" y="3280918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Гелікази</a:t>
            </a:r>
            <a:r>
              <a:rPr lang="uk-UA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розділяють ДНК у двох напрямках в області 2х вилок</a:t>
            </a:r>
            <a:endParaRPr lang="ru-RU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1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624" y="25265"/>
            <a:ext cx="7067128" cy="1012974"/>
          </a:xfrm>
        </p:spPr>
        <p:txBody>
          <a:bodyPr>
            <a:normAutofit/>
          </a:bodyPr>
          <a:lstStyle/>
          <a:p>
            <a:endParaRPr lang="ru-RU" sz="32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370333"/>
            <a:ext cx="8218487" cy="429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1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624" y="25265"/>
            <a:ext cx="7067128" cy="1012974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Comic Sans MS" panose="030F0702030302020204" pitchFamily="66" charset="0"/>
              </a:rPr>
              <a:t>SSB-</a:t>
            </a:r>
            <a:r>
              <a:rPr lang="ru-RU" sz="3200" b="1" dirty="0" err="1">
                <a:latin typeface="Comic Sans MS" panose="030F0702030302020204" pitchFamily="66" charset="0"/>
              </a:rPr>
              <a:t>білки</a:t>
            </a:r>
            <a:r>
              <a:rPr lang="ru-RU" sz="3200" b="1" dirty="0">
                <a:latin typeface="Comic Sans MS" panose="030F0702030302020204" pitchFamily="66" charset="0"/>
              </a:rPr>
              <a:t> 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764705"/>
            <a:ext cx="8291264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0099"/>
                </a:solidFill>
              </a:rPr>
              <a:t>Роль </a:t>
            </a:r>
            <a:r>
              <a:rPr lang="ru-RU" sz="2800" b="1" dirty="0" err="1">
                <a:solidFill>
                  <a:srgbClr val="000099"/>
                </a:solidFill>
              </a:rPr>
              <a:t>ssb-білків</a:t>
            </a:r>
            <a:r>
              <a:rPr lang="ru-RU" sz="2800" b="1" dirty="0">
                <a:solidFill>
                  <a:srgbClr val="000099"/>
                </a:solidFill>
              </a:rPr>
              <a:t>: </a:t>
            </a:r>
            <a:r>
              <a:rPr lang="ru-RU" sz="2800" b="1" dirty="0" err="1"/>
              <a:t>звязуються</a:t>
            </a:r>
            <a:r>
              <a:rPr lang="ru-RU" sz="2800" b="1" dirty="0"/>
              <a:t> з 1-ланцюговою ДНК, </a:t>
            </a:r>
            <a:r>
              <a:rPr lang="ru-RU" sz="2800" b="1" dirty="0" err="1"/>
              <a:t>випрямляюють</a:t>
            </a:r>
            <a:r>
              <a:rPr lang="ru-RU" sz="2800" b="1" dirty="0"/>
              <a:t> </a:t>
            </a:r>
            <a:r>
              <a:rPr lang="ru-RU" sz="2800" b="1" dirty="0" err="1"/>
              <a:t>її</a:t>
            </a:r>
            <a:r>
              <a:rPr lang="ru-RU" sz="2800" b="1" dirty="0"/>
              <a:t> та </a:t>
            </a:r>
            <a:r>
              <a:rPr lang="ru-RU" sz="2800" b="1" dirty="0" err="1"/>
              <a:t>блокують</a:t>
            </a:r>
            <a:r>
              <a:rPr lang="ru-RU" sz="2800" b="1" dirty="0"/>
              <a:t> </a:t>
            </a:r>
            <a:r>
              <a:rPr lang="ru-RU" sz="2800" b="1" dirty="0" err="1"/>
              <a:t>утворення</a:t>
            </a:r>
            <a:r>
              <a:rPr lang="ru-RU" sz="2800" b="1" dirty="0"/>
              <a:t> </a:t>
            </a:r>
            <a:r>
              <a:rPr lang="ru-RU" sz="2800" b="1" dirty="0" err="1"/>
              <a:t>шпилькових</a:t>
            </a:r>
            <a:r>
              <a:rPr lang="ru-RU" sz="2800" b="1" dirty="0"/>
              <a:t> 2-ниткових структур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25" y="2420889"/>
            <a:ext cx="6662738" cy="367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5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188640"/>
            <a:ext cx="8424936" cy="6669360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SSB-</a:t>
            </a:r>
            <a:r>
              <a:rPr lang="ru-RU" sz="2400" b="1" dirty="0" err="1">
                <a:latin typeface="Comic Sans MS" panose="030F0702030302020204" pitchFamily="66" charset="0"/>
              </a:rPr>
              <a:t>білки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виявлені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в 1968 г. </a:t>
            </a:r>
            <a:r>
              <a:rPr lang="ru-RU" sz="2400" b="1" dirty="0">
                <a:latin typeface="Comic Sans MS" panose="030F0702030302020204" pitchFamily="66" charset="0"/>
              </a:rPr>
              <a:t>Вони </a:t>
            </a:r>
            <a:r>
              <a:rPr lang="ru-RU" sz="2400" b="1" dirty="0" err="1">
                <a:latin typeface="Comic Sans MS" panose="030F0702030302020204" pitchFamily="66" charset="0"/>
              </a:rPr>
              <a:t>знижують</a:t>
            </a:r>
            <a:r>
              <a:rPr lang="ru-RU" sz="2400" b="1" dirty="0">
                <a:latin typeface="Comic Sans MS" panose="030F0702030302020204" pitchFamily="66" charset="0"/>
              </a:rPr>
              <a:t> температуру </a:t>
            </a:r>
            <a:r>
              <a:rPr lang="ru-RU" sz="2400" b="1" dirty="0" err="1">
                <a:latin typeface="Comic Sans MS" panose="030F0702030302020204" pitchFamily="66" charset="0"/>
              </a:rPr>
              <a:t>плавлення</a:t>
            </a:r>
            <a:r>
              <a:rPr lang="ru-RU" sz="2400" b="1" dirty="0">
                <a:latin typeface="Comic Sans MS" panose="030F0702030302020204" pitchFamily="66" charset="0"/>
              </a:rPr>
              <a:t> ДНК </a:t>
            </a:r>
            <a:r>
              <a:rPr lang="en-GB" sz="2400" b="1" i="1" dirty="0">
                <a:latin typeface="Comic Sans MS" panose="030F0702030302020204" pitchFamily="66" charset="0"/>
              </a:rPr>
              <a:t>in vitro </a:t>
            </a:r>
            <a:r>
              <a:rPr lang="ru-RU" sz="2400" b="1" dirty="0">
                <a:latin typeface="Comic Sans MS" panose="030F0702030302020204" pitchFamily="66" charset="0"/>
              </a:rPr>
              <a:t>на 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20-40</a:t>
            </a:r>
            <a:r>
              <a:rPr lang="ru-RU" sz="2400" b="1" baseline="30000" dirty="0">
                <a:solidFill>
                  <a:srgbClr val="000099"/>
                </a:solidFill>
                <a:latin typeface="Comic Sans MS" panose="030F0702030302020204" pitchFamily="66" charset="0"/>
              </a:rPr>
              <a:t>о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С.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endParaRPr lang="ru-RU" sz="2400" b="1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latin typeface="Comic Sans MS" panose="030F0702030302020204" pitchFamily="66" charset="0"/>
              </a:rPr>
              <a:t>SSB-</a:t>
            </a:r>
            <a:r>
              <a:rPr lang="ru-RU" sz="2400" b="1" dirty="0" err="1">
                <a:latin typeface="Comic Sans MS" panose="030F0702030302020204" pitchFamily="66" charset="0"/>
              </a:rPr>
              <a:t>білки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мають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підвищену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спорідненість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до 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1-ниткової 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ДНК</a:t>
            </a:r>
            <a:r>
              <a:rPr lang="ru-RU" sz="2400" b="1" dirty="0">
                <a:latin typeface="Comic Sans MS" panose="030F0702030302020204" pitchFamily="66" charset="0"/>
              </a:rPr>
              <a:t>. </a:t>
            </a:r>
            <a:r>
              <a:rPr lang="en-GB" sz="2400" b="1" dirty="0">
                <a:latin typeface="Comic Sans MS" panose="030F0702030302020204" pitchFamily="66" charset="0"/>
              </a:rPr>
              <a:t>SSB-</a:t>
            </a:r>
            <a:r>
              <a:rPr lang="ru-RU" sz="2400" b="1" dirty="0" err="1">
                <a:latin typeface="Comic Sans MS" panose="030F0702030302020204" pitchFamily="66" charset="0"/>
              </a:rPr>
              <a:t>білки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latin typeface="Comic Sans MS" panose="030F0702030302020204" pitchFamily="66" charset="0"/>
              </a:rPr>
              <a:t>не </a:t>
            </a:r>
            <a:r>
              <a:rPr lang="ru-RU" sz="2400" b="1" dirty="0" err="1">
                <a:latin typeface="Comic Sans MS" panose="030F0702030302020204" pitchFamily="66" charset="0"/>
              </a:rPr>
              <a:t>закривають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азотистих</a:t>
            </a:r>
            <a:r>
              <a:rPr lang="ru-RU" sz="2400" b="1" dirty="0">
                <a:latin typeface="Comic Sans MS" panose="030F0702030302020204" pitchFamily="66" charset="0"/>
              </a:rPr>
              <a:t> основ, </a:t>
            </a:r>
            <a:r>
              <a:rPr lang="ru-RU" sz="2400" b="1" dirty="0" err="1">
                <a:latin typeface="Comic Sans MS" panose="030F0702030302020204" pitchFamily="66" charset="0"/>
              </a:rPr>
              <a:t>зв'язуються</a:t>
            </a:r>
            <a:r>
              <a:rPr lang="ru-RU" sz="2400" b="1" dirty="0">
                <a:latin typeface="Comic Sans MS" panose="030F0702030302020204" pitchFamily="66" charset="0"/>
              </a:rPr>
              <a:t> з </a:t>
            </a:r>
            <a:r>
              <a:rPr lang="ru-RU" sz="2400" b="1" dirty="0">
                <a:latin typeface="Comic Sans MS" panose="030F0702030302020204" pitchFamily="66" charset="0"/>
              </a:rPr>
              <a:t>1-нитковою </a:t>
            </a:r>
            <a:r>
              <a:rPr lang="ru-RU" sz="2400" b="1" dirty="0">
                <a:latin typeface="Comic Sans MS" panose="030F0702030302020204" pitchFamily="66" charset="0"/>
              </a:rPr>
              <a:t>ДНК </a:t>
            </a:r>
            <a:r>
              <a:rPr lang="ru-RU" sz="2400" b="1" dirty="0">
                <a:latin typeface="Comic Sans MS" panose="030F0702030302020204" pitchFamily="66" charset="0"/>
              </a:rPr>
              <a:t>по </a:t>
            </a:r>
            <a:r>
              <a:rPr lang="ru-RU" sz="2400" b="1" dirty="0" err="1">
                <a:latin typeface="Comic Sans MS" panose="030F0702030302020204" pitchFamily="66" charset="0"/>
              </a:rPr>
              <a:t>всій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довжині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розділених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ланцюгів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latin typeface="Comic Sans MS" panose="030F0702030302020204" pitchFamily="66" charset="0"/>
              </a:rPr>
              <a:t>і таким чином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запобігають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їх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latin typeface="Comic Sans MS" panose="030F0702030302020204" pitchFamily="66" charset="0"/>
              </a:rPr>
              <a:t>комплементарному </a:t>
            </a:r>
            <a:r>
              <a:rPr lang="ru-RU" sz="2400" b="1" dirty="0" err="1">
                <a:latin typeface="Comic Sans MS" panose="030F0702030302020204" pitchFamily="66" charset="0"/>
              </a:rPr>
              <a:t>скручуванню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latin typeface="Comic Sans MS" panose="030F0702030302020204" pitchFamily="66" charset="0"/>
              </a:rPr>
              <a:t>і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утворенню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"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шпильок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". </a:t>
            </a:r>
            <a:endParaRPr lang="ru-RU" sz="24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 err="1">
                <a:latin typeface="Comic Sans MS" panose="030F0702030302020204" pitchFamily="66" charset="0"/>
              </a:rPr>
              <a:t>Білки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не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зв'язуються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з 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2-ланцюговою ДНК</a:t>
            </a:r>
            <a:r>
              <a:rPr lang="ru-RU" sz="2400" b="1" dirty="0">
                <a:latin typeface="Comic Sans MS" panose="030F0702030302020204" pitchFamily="66" charset="0"/>
              </a:rPr>
              <a:t>, яка не </a:t>
            </a:r>
            <a:r>
              <a:rPr lang="ru-RU" sz="2400" b="1" dirty="0" err="1">
                <a:latin typeface="Comic Sans MS" panose="030F0702030302020204" pitchFamily="66" charset="0"/>
              </a:rPr>
              <a:t>має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розплавлених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ділянок</a:t>
            </a:r>
            <a:r>
              <a:rPr lang="ru-RU" sz="2400" b="1" dirty="0">
                <a:latin typeface="Comic Sans MS" panose="030F0702030302020204" pitchFamily="66" charset="0"/>
              </a:rPr>
              <a:t>. При </a:t>
            </a:r>
            <a:r>
              <a:rPr lang="ru-RU" sz="2400" b="1" dirty="0" err="1">
                <a:latin typeface="Comic Sans MS" panose="030F0702030302020204" pitchFamily="66" charset="0"/>
              </a:rPr>
              <a:t>цьому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також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проявляється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спорідненість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en-GB" sz="2400" b="1" dirty="0">
                <a:latin typeface="Comic Sans MS" panose="030F0702030302020204" pitchFamily="66" charset="0"/>
              </a:rPr>
              <a:t>SSB-</a:t>
            </a:r>
            <a:r>
              <a:rPr lang="ru-RU" sz="2400" b="1" dirty="0" err="1">
                <a:latin typeface="Comic Sans MS" panose="030F0702030302020204" pitchFamily="66" charset="0"/>
              </a:rPr>
              <a:t>білків</a:t>
            </a:r>
            <a:r>
              <a:rPr lang="ru-RU" sz="2400" b="1" dirty="0">
                <a:latin typeface="Comic Sans MS" panose="030F0702030302020204" pitchFamily="66" charset="0"/>
              </a:rPr>
              <a:t> один до одного. Вони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покривають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ДНК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суцільним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шаром.</a:t>
            </a:r>
            <a:endParaRPr lang="ru-RU" sz="24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>
                <a:latin typeface="Comic Sans MS" panose="030F0702030302020204" pitchFamily="66" charset="0"/>
              </a:rPr>
              <a:t>Участь </a:t>
            </a:r>
            <a:r>
              <a:rPr lang="en-GB" sz="2400" b="1" dirty="0">
                <a:latin typeface="Comic Sans MS" panose="030F0702030302020204" pitchFamily="66" charset="0"/>
              </a:rPr>
              <a:t>SSB </a:t>
            </a:r>
            <a:r>
              <a:rPr lang="ru-RU" sz="2400" b="1" dirty="0">
                <a:latin typeface="Comic Sans MS" panose="030F0702030302020204" pitchFamily="66" charset="0"/>
              </a:rPr>
              <a:t>в </a:t>
            </a:r>
            <a:r>
              <a:rPr lang="ru-RU" sz="2400" b="1" dirty="0" err="1">
                <a:latin typeface="Comic Sans MS" panose="030F0702030302020204" pitchFamily="66" charset="0"/>
              </a:rPr>
              <a:t>реплікації</a:t>
            </a:r>
            <a:r>
              <a:rPr lang="ru-RU" sz="2400" b="1" dirty="0">
                <a:latin typeface="Comic Sans MS" panose="030F0702030302020204" pitchFamily="66" charset="0"/>
              </a:rPr>
              <a:t> абсолютно </a:t>
            </a:r>
            <a:r>
              <a:rPr lang="ru-RU" sz="2400" b="1" dirty="0" err="1">
                <a:latin typeface="Comic Sans MS" panose="030F0702030302020204" pitchFamily="66" charset="0"/>
              </a:rPr>
              <a:t>необхідно</a:t>
            </a:r>
            <a:r>
              <a:rPr lang="ru-RU" sz="2400" b="1" dirty="0">
                <a:latin typeface="Comic Sans MS" panose="030F0702030302020204" pitchFamily="66" charset="0"/>
              </a:rPr>
              <a:t>. Вони </a:t>
            </a:r>
            <a:r>
              <a:rPr lang="ru-RU" sz="2400" b="1" dirty="0" err="1">
                <a:latin typeface="Comic Sans MS" panose="030F0702030302020204" pitchFamily="66" charset="0"/>
              </a:rPr>
              <a:t>утримують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матричні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ланцюги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latin typeface="Comic Sans MS" panose="030F0702030302020204" pitchFamily="66" charset="0"/>
              </a:rPr>
              <a:t>ДНК в </a:t>
            </a:r>
            <a:r>
              <a:rPr lang="ru-RU" sz="2400" b="1" dirty="0" err="1">
                <a:latin typeface="Comic Sans MS" panose="030F0702030302020204" pitchFamily="66" charset="0"/>
              </a:rPr>
              <a:t>репликативній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вилці</a:t>
            </a:r>
            <a:r>
              <a:rPr lang="ru-RU" sz="2400" b="1" dirty="0">
                <a:latin typeface="Comic Sans MS" panose="030F0702030302020204" pitchFamily="66" charset="0"/>
              </a:rPr>
              <a:t> в </a:t>
            </a:r>
            <a:r>
              <a:rPr lang="ru-RU" sz="2400" b="1" dirty="0" err="1">
                <a:latin typeface="Comic Sans MS" panose="030F0702030302020204" pitchFamily="66" charset="0"/>
              </a:rPr>
              <a:t>одноланцюговому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стані</a:t>
            </a:r>
            <a:r>
              <a:rPr lang="ru-RU" sz="2400" b="1" dirty="0">
                <a:latin typeface="Comic Sans MS" panose="030F0702030302020204" pitchFamily="66" charset="0"/>
              </a:rPr>
              <a:t>, а </a:t>
            </a:r>
            <a:r>
              <a:rPr lang="ru-RU" sz="2400" b="1" dirty="0" err="1">
                <a:latin typeface="Comic Sans MS" panose="030F0702030302020204" pitchFamily="66" charset="0"/>
              </a:rPr>
              <a:t>також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захищають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однониткову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latin typeface="Comic Sans MS" panose="030F0702030302020204" pitchFamily="66" charset="0"/>
              </a:rPr>
              <a:t>ДНК </a:t>
            </a:r>
            <a:r>
              <a:rPr lang="ru-RU" sz="2400" b="1" dirty="0" err="1">
                <a:latin typeface="Comic Sans MS" panose="030F0702030302020204" pitchFamily="66" charset="0"/>
              </a:rPr>
              <a:t>від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дії</a:t>
            </a:r>
            <a:r>
              <a:rPr lang="ru-RU" sz="2400" b="1" dirty="0">
                <a:latin typeface="Comic Sans MS" panose="030F0702030302020204" pitchFamily="66" charset="0"/>
              </a:rPr>
              <a:t> нуклеаз.</a:t>
            </a:r>
          </a:p>
        </p:txBody>
      </p:sp>
    </p:spTree>
    <p:extLst>
      <p:ext uri="{BB962C8B-B14F-4D97-AF65-F5344CB8AC3E}">
        <p14:creationId xmlns:p14="http://schemas.microsoft.com/office/powerpoint/2010/main" val="12117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404665"/>
            <a:ext cx="709349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476672"/>
            <a:ext cx="7067128" cy="1012974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atin typeface="Comic Sans MS" panose="030F0702030302020204" pitchFamily="66" charset="0"/>
              </a:rPr>
              <a:t>SSB-</a:t>
            </a:r>
            <a:r>
              <a:rPr lang="ru-RU" sz="3200" b="1" dirty="0" err="1">
                <a:latin typeface="Comic Sans MS" panose="030F0702030302020204" pitchFamily="66" charset="0"/>
              </a:rPr>
              <a:t>білки</a:t>
            </a:r>
            <a:r>
              <a:rPr lang="ru-RU" sz="3200" b="1" dirty="0">
                <a:latin typeface="Comic Sans MS" panose="030F0702030302020204" pitchFamily="66" charset="0"/>
              </a:rPr>
              <a:t> </a:t>
            </a:r>
            <a:r>
              <a:rPr lang="uk-UA" sz="3200" b="1" dirty="0" err="1">
                <a:latin typeface="Comic Sans MS" panose="030F0702030302020204" pitchFamily="66" charset="0"/>
              </a:rPr>
              <a:t>зв</a:t>
            </a:r>
            <a:r>
              <a:rPr lang="en-US" sz="3200" b="1" dirty="0">
                <a:latin typeface="Comic Sans MS" panose="030F0702030302020204" pitchFamily="66" charset="0"/>
              </a:rPr>
              <a:t>’</a:t>
            </a:r>
            <a:r>
              <a:rPr lang="uk-UA" sz="3200" b="1" dirty="0" err="1">
                <a:latin typeface="Comic Sans MS" panose="030F0702030302020204" pitchFamily="66" charset="0"/>
              </a:rPr>
              <a:t>язуються</a:t>
            </a:r>
            <a:r>
              <a:rPr lang="uk-UA" sz="3200" b="1" dirty="0">
                <a:latin typeface="Comic Sans MS" panose="030F0702030302020204" pitchFamily="66" charset="0"/>
              </a:rPr>
              <a:t> з ДНК </a:t>
            </a:r>
            <a:r>
              <a:rPr lang="uk-UA" sz="3200" b="1" dirty="0" err="1">
                <a:latin typeface="Comic Sans MS" panose="030F0702030302020204" pitchFamily="66" charset="0"/>
              </a:rPr>
              <a:t>електростатично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772816"/>
            <a:ext cx="5991356" cy="348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7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4000" y="0"/>
            <a:ext cx="9324528" cy="65973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sz="3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Праймаза</a:t>
            </a:r>
            <a:r>
              <a:rPr lang="uk-UA" sz="36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–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ssDNA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залежна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РНК-полімераза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, що синтезує РНК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праймери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під час реплікації ДНК.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Відіграє ключову роль у регуляції реплікації ДНК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: контролює частоту ініціації синтезу фрагментів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Оказакі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на відстаючому ланцюзі.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i="1" u="sng" dirty="0">
                <a:solidFill>
                  <a:srgbClr val="000099"/>
                </a:solidFill>
                <a:latin typeface="Comic Sans MS" panose="030F0702030302020204" pitchFamily="66" charset="0"/>
              </a:rPr>
              <a:t>E.coli</a:t>
            </a:r>
            <a:r>
              <a:rPr lang="en-US" sz="2400" b="1" u="sng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endParaRPr lang="uk-UA" sz="2400" b="1" u="sng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білок </a:t>
            </a:r>
            <a:r>
              <a:rPr lang="en-US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DnaG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, 582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ак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(60 000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кДа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  <a:endParaRPr lang="uk-UA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1 </a:t>
            </a: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Dna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В + 3</a:t>
            </a: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DnaG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=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праймосома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5'-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CTG-3‘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– сайт ініціації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синтеза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Складається з </a:t>
            </a:r>
            <a:r>
              <a:rPr lang="uk-UA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3х доменів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Zn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-зв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’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язуючий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домен,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домен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РНК-полімерази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і </a:t>
            </a: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DnaB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-гелікази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зв'язуючий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домен</a:t>
            </a:r>
            <a:endParaRPr lang="ru-R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908720"/>
            <a:ext cx="5763426" cy="343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91744" y="5057378"/>
            <a:ext cx="5803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Комплекс </a:t>
            </a:r>
            <a:r>
              <a:rPr lang="uk-UA" sz="28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праймази</a:t>
            </a:r>
            <a:r>
              <a:rPr lang="uk-UA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 і </a:t>
            </a:r>
            <a:r>
              <a:rPr lang="uk-UA" sz="28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гелікази</a:t>
            </a:r>
            <a:r>
              <a:rPr lang="uk-UA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ru-RU" sz="28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"/>
          <p:cNvSpPr>
            <a:spLocks noGrp="1"/>
          </p:cNvSpPr>
          <p:nvPr>
            <p:ph type="title"/>
          </p:nvPr>
        </p:nvSpPr>
        <p:spPr>
          <a:xfrm>
            <a:off x="1992315" y="2"/>
            <a:ext cx="8289925" cy="1628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Нуклеїнові кислоти</a:t>
            </a:r>
            <a:br>
              <a:rPr lang="uk-UA" alt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400" b="1" i="1" dirty="0"/>
              <a:t>– </a:t>
            </a:r>
            <a:r>
              <a:rPr lang="uk-UA" altLang="ru-RU" sz="2400" b="1" i="1" dirty="0">
                <a:solidFill>
                  <a:srgbClr val="7030A0"/>
                </a:solidFill>
              </a:rPr>
              <a:t>це лінійні нерозгалужені </a:t>
            </a:r>
            <a:r>
              <a:rPr lang="uk-UA" altLang="ru-RU" sz="2400" b="1" i="1" dirty="0" err="1">
                <a:solidFill>
                  <a:srgbClr val="7030A0"/>
                </a:solidFill>
              </a:rPr>
              <a:t>гетерополімери</a:t>
            </a:r>
            <a:r>
              <a:rPr lang="uk-UA" altLang="ru-RU" sz="2400" b="1" i="1" dirty="0">
                <a:solidFill>
                  <a:srgbClr val="7030A0"/>
                </a:solidFill>
              </a:rPr>
              <a:t>, мономерами яких є </a:t>
            </a:r>
            <a:r>
              <a:rPr lang="uk-UA" altLang="ru-RU" sz="2400" b="1" i="1" dirty="0" err="1">
                <a:solidFill>
                  <a:srgbClr val="7030A0"/>
                </a:solidFill>
              </a:rPr>
              <a:t>нуклеотиди</a:t>
            </a:r>
            <a:r>
              <a:rPr lang="uk-UA" altLang="ru-RU" sz="2400" b="1" i="1" dirty="0">
                <a:solidFill>
                  <a:srgbClr val="7030A0"/>
                </a:solidFill>
              </a:rPr>
              <a:t>, з'єднані один з одним </a:t>
            </a:r>
            <a:r>
              <a:rPr lang="uk-UA" altLang="ru-RU" sz="2400" b="1" i="1" dirty="0" err="1">
                <a:solidFill>
                  <a:srgbClr val="7030A0"/>
                </a:solidFill>
              </a:rPr>
              <a:t>фосфодиефірними</a:t>
            </a:r>
            <a:r>
              <a:rPr lang="uk-UA" altLang="ru-RU" sz="2400" b="1" i="1" dirty="0">
                <a:solidFill>
                  <a:srgbClr val="7030A0"/>
                </a:solidFill>
              </a:rPr>
              <a:t> зв'язками</a:t>
            </a:r>
            <a:r>
              <a:rPr lang="uk-UA" altLang="ru-RU" sz="2800" b="1" i="1" dirty="0">
                <a:solidFill>
                  <a:srgbClr val="7030A0"/>
                </a:solidFill>
              </a:rPr>
              <a:t>.</a:t>
            </a:r>
            <a:endParaRPr lang="ru-RU" altLang="ru-RU" sz="2800" b="1" i="1" dirty="0">
              <a:solidFill>
                <a:srgbClr val="7030A0"/>
              </a:solidFill>
            </a:endParaRPr>
          </a:p>
        </p:txBody>
      </p:sp>
      <p:grpSp>
        <p:nvGrpSpPr>
          <p:cNvPr id="97283" name="Группа 4"/>
          <p:cNvGrpSpPr>
            <a:grpSpLocks/>
          </p:cNvGrpSpPr>
          <p:nvPr/>
        </p:nvGrpSpPr>
        <p:grpSpPr bwMode="auto">
          <a:xfrm>
            <a:off x="1906590" y="2078038"/>
            <a:ext cx="8474075" cy="4554298"/>
            <a:chOff x="491062" y="2078182"/>
            <a:chExt cx="8473550" cy="4554875"/>
          </a:xfrm>
        </p:grpSpPr>
        <p:grpSp>
          <p:nvGrpSpPr>
            <p:cNvPr id="97284" name="Группа 2"/>
            <p:cNvGrpSpPr>
              <a:grpSpLocks/>
            </p:cNvGrpSpPr>
            <p:nvPr/>
          </p:nvGrpSpPr>
          <p:grpSpPr bwMode="auto">
            <a:xfrm>
              <a:off x="4643438" y="2935649"/>
              <a:ext cx="2303462" cy="2892186"/>
              <a:chOff x="4643438" y="2954338"/>
              <a:chExt cx="2303462" cy="2892186"/>
            </a:xfrm>
          </p:grpSpPr>
          <p:pic>
            <p:nvPicPr>
              <p:cNvPr id="97292" name="Picture 13" descr="http://weloveteaching.com/0spring/organics/tRNA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3438" y="2954338"/>
                <a:ext cx="2303462" cy="222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293" name="TextBox 1"/>
              <p:cNvSpPr txBox="1">
                <a:spLocks noChangeArrowheads="1"/>
              </p:cNvSpPr>
              <p:nvPr/>
            </p:nvSpPr>
            <p:spPr bwMode="auto">
              <a:xfrm>
                <a:off x="5335589" y="5384800"/>
                <a:ext cx="918784" cy="46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uk-UA" altLang="ru-RU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тРНК</a:t>
                </a:r>
                <a:endParaRPr lang="ru-RU" alt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7285" name="Группа 1"/>
            <p:cNvGrpSpPr>
              <a:grpSpLocks/>
            </p:cNvGrpSpPr>
            <p:nvPr/>
          </p:nvGrpSpPr>
          <p:grpSpPr bwMode="auto">
            <a:xfrm>
              <a:off x="7380287" y="2456728"/>
              <a:ext cx="1584325" cy="3853202"/>
              <a:chOff x="7380287" y="2387599"/>
              <a:chExt cx="1584325" cy="3853202"/>
            </a:xfrm>
          </p:grpSpPr>
          <p:pic>
            <p:nvPicPr>
              <p:cNvPr id="97290" name="Picture 15" descr="http://molbiol.ru/pictures/ribosome_s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0287" y="2387599"/>
                <a:ext cx="1584325" cy="3227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291" name="TextBox 2"/>
              <p:cNvSpPr txBox="1">
                <a:spLocks noChangeArrowheads="1"/>
              </p:cNvSpPr>
              <p:nvPr/>
            </p:nvSpPr>
            <p:spPr bwMode="auto">
              <a:xfrm>
                <a:off x="7707312" y="5779078"/>
                <a:ext cx="938019" cy="461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uk-UA" altLang="ru-RU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рРНК</a:t>
                </a:r>
                <a:endParaRPr lang="ru-RU" alt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7286" name="Группа 3"/>
            <p:cNvGrpSpPr>
              <a:grpSpLocks/>
            </p:cNvGrpSpPr>
            <p:nvPr/>
          </p:nvGrpSpPr>
          <p:grpSpPr bwMode="auto">
            <a:xfrm>
              <a:off x="491062" y="2078182"/>
              <a:ext cx="3574526" cy="4554875"/>
              <a:chOff x="491062" y="2078182"/>
              <a:chExt cx="3574526" cy="4554875"/>
            </a:xfrm>
          </p:grpSpPr>
          <p:pic>
            <p:nvPicPr>
              <p:cNvPr id="97287" name="Picture 11" descr="http://doctorgrasshopper.files.wordpress.com/2010/02/dna_versus_rna_reversed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062" y="2078182"/>
                <a:ext cx="3574526" cy="4068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288" name="TextBox 3"/>
              <p:cNvSpPr txBox="1">
                <a:spLocks noChangeArrowheads="1"/>
              </p:cNvSpPr>
              <p:nvPr/>
            </p:nvSpPr>
            <p:spPr bwMode="auto">
              <a:xfrm>
                <a:off x="1187624" y="6171334"/>
                <a:ext cx="822610" cy="461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uk-UA" altLang="ru-RU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ДНК</a:t>
                </a:r>
                <a:endParaRPr lang="ru-RU" alt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289" name="Прямоугольник 5"/>
              <p:cNvSpPr>
                <a:spLocks noChangeArrowheads="1"/>
              </p:cNvSpPr>
              <p:nvPr/>
            </p:nvSpPr>
            <p:spPr bwMode="auto">
              <a:xfrm>
                <a:off x="2771800" y="6171334"/>
                <a:ext cx="979694" cy="461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uk-UA" altLang="ru-RU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мРНК</a:t>
                </a:r>
                <a:endParaRPr lang="ru-RU" alt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2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4000" y="0"/>
            <a:ext cx="8964488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ДНК-лігаза</a:t>
            </a:r>
            <a:endParaRPr lang="uk-UA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uk-UA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36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020" y="764704"/>
            <a:ext cx="5809977" cy="174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3552" y="2852936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Фермент, який </a:t>
            </a:r>
            <a:r>
              <a:rPr lang="uk-UA" sz="24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з'єднує </a:t>
            </a:r>
            <a:r>
              <a:rPr lang="uk-UA" sz="2400" b="1" u="sng" dirty="0" err="1">
                <a:solidFill>
                  <a:prstClr val="black"/>
                </a:solidFill>
                <a:latin typeface="Comic Sans MS" panose="030F0702030302020204" pitchFamily="66" charset="0"/>
              </a:rPr>
              <a:t>одноланцюговий</a:t>
            </a:r>
            <a:r>
              <a:rPr lang="uk-UA" sz="24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 розрив 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у ланцюзі ДНК за допомогою утворення </a:t>
            </a:r>
            <a:r>
              <a:rPr lang="uk-UA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фосфодиефірного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uk-UA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звязку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між вільним 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5'-фосфатним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кінцем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оліго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-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або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полідезоксирибонуклеотида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і 3'-ОН-групою 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сусіднього</a:t>
            </a:r>
          </a:p>
          <a:p>
            <a:pPr marL="457200" indent="-457200">
              <a:buFontTx/>
              <a:buChar char="-"/>
            </a:pP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Використовує енергію розщеплення 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NAD</a:t>
            </a:r>
          </a:p>
          <a:p>
            <a:endParaRPr lang="uk-UA" sz="2400" b="1" i="1" dirty="0">
              <a:solidFill>
                <a:prstClr val="black"/>
              </a:solidFill>
            </a:endParaRPr>
          </a:p>
          <a:p>
            <a:r>
              <a:rPr lang="en-GB" sz="2400" b="1" i="1" dirty="0">
                <a:solidFill>
                  <a:prstClr val="black"/>
                </a:solidFill>
              </a:rPr>
              <a:t>E</a:t>
            </a:r>
            <a:r>
              <a:rPr lang="en-GB" sz="2400" b="1" i="1" dirty="0">
                <a:solidFill>
                  <a:prstClr val="black"/>
                </a:solidFill>
              </a:rPr>
              <a:t>. </a:t>
            </a:r>
            <a:r>
              <a:rPr lang="en-GB" sz="2400" b="1" i="1" dirty="0">
                <a:solidFill>
                  <a:prstClr val="black"/>
                </a:solidFill>
              </a:rPr>
              <a:t>coli – 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ген </a:t>
            </a:r>
            <a:r>
              <a:rPr lang="en-GB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lig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; не з'єднує тупі кінці</a:t>
            </a: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457200" indent="-457200">
              <a:buFontTx/>
              <a:buChar char="-"/>
            </a:pPr>
            <a:endParaRPr lang="ru-RU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624" y="25265"/>
            <a:ext cx="7067128" cy="1012974"/>
          </a:xfrm>
        </p:spPr>
        <p:txBody>
          <a:bodyPr>
            <a:normAutofit/>
          </a:bodyPr>
          <a:lstStyle/>
          <a:p>
            <a:r>
              <a:rPr lang="uk-UA" sz="3200" b="1" dirty="0" err="1">
                <a:latin typeface="Comic Sans MS" panose="030F0702030302020204" pitchFamily="66" charset="0"/>
              </a:rPr>
              <a:t>ДНК-полімерази</a:t>
            </a:r>
            <a:r>
              <a:rPr lang="uk-UA" sz="3200" b="1" dirty="0">
                <a:latin typeface="Comic Sans MS" panose="030F0702030302020204" pitchFamily="66" charset="0"/>
              </a:rPr>
              <a:t> прокаріот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908721"/>
            <a:ext cx="8219256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Escherichia coli</a:t>
            </a:r>
            <a:r>
              <a:rPr lang="uk-UA" b="1" i="1" dirty="0" smtClean="0"/>
              <a:t>:</a:t>
            </a:r>
          </a:p>
          <a:p>
            <a:pPr marL="0" indent="0">
              <a:buNone/>
            </a:pPr>
            <a:r>
              <a:rPr lang="ru-RU" b="1" i="1" u="sng" dirty="0" smtClean="0">
                <a:solidFill>
                  <a:srgbClr val="000099"/>
                </a:solidFill>
              </a:rPr>
              <a:t>ДНК-</a:t>
            </a:r>
            <a:r>
              <a:rPr lang="ru-RU" b="1" i="1" u="sng" dirty="0" err="1" smtClean="0">
                <a:solidFill>
                  <a:srgbClr val="000099"/>
                </a:solidFill>
              </a:rPr>
              <a:t>полімераза</a:t>
            </a:r>
            <a:r>
              <a:rPr lang="ru-RU" b="1" i="1" u="sng" dirty="0" smtClean="0">
                <a:solidFill>
                  <a:srgbClr val="000099"/>
                </a:solidFill>
              </a:rPr>
              <a:t> </a:t>
            </a:r>
            <a:r>
              <a:rPr lang="ru-RU" b="1" i="1" u="sng" dirty="0">
                <a:solidFill>
                  <a:srgbClr val="000099"/>
                </a:solidFill>
              </a:rPr>
              <a:t>I (</a:t>
            </a:r>
            <a:r>
              <a:rPr lang="ru-RU" b="1" i="1" u="sng" dirty="0" err="1">
                <a:solidFill>
                  <a:srgbClr val="000099"/>
                </a:solidFill>
              </a:rPr>
              <a:t>pol</a:t>
            </a:r>
            <a:r>
              <a:rPr lang="ru-RU" b="1" i="1" u="sng" dirty="0">
                <a:solidFill>
                  <a:srgbClr val="000099"/>
                </a:solidFill>
              </a:rPr>
              <a:t> I)</a:t>
            </a:r>
          </a:p>
          <a:p>
            <a:pPr marL="0" indent="0">
              <a:buNone/>
            </a:pPr>
            <a:r>
              <a:rPr lang="ru-RU" i="1" dirty="0" smtClean="0"/>
              <a:t>•</a:t>
            </a:r>
            <a:r>
              <a:rPr lang="ru-RU" i="1" dirty="0" err="1" smtClean="0"/>
              <a:t>діє</a:t>
            </a:r>
            <a:r>
              <a:rPr lang="ru-RU" i="1" dirty="0" smtClean="0"/>
              <a:t> на </a:t>
            </a:r>
            <a:r>
              <a:rPr lang="ru-RU" i="1" dirty="0" err="1" smtClean="0"/>
              <a:t>відстаючий</a:t>
            </a:r>
            <a:r>
              <a:rPr lang="ru-RU" i="1" dirty="0" smtClean="0"/>
              <a:t> </a:t>
            </a:r>
            <a:r>
              <a:rPr lang="ru-RU" i="1" dirty="0" err="1" smtClean="0"/>
              <a:t>ланцюг</a:t>
            </a:r>
            <a:r>
              <a:rPr lang="ru-RU" i="1" dirty="0" smtClean="0"/>
              <a:t> для </a:t>
            </a:r>
            <a:r>
              <a:rPr lang="ru-RU" i="1" dirty="0" err="1" smtClean="0"/>
              <a:t>видалення</a:t>
            </a:r>
            <a:r>
              <a:rPr lang="ru-RU" i="1" dirty="0" smtClean="0"/>
              <a:t> РНК-</a:t>
            </a:r>
            <a:r>
              <a:rPr lang="ru-RU" i="1" dirty="0" err="1" smtClean="0"/>
              <a:t>праймерів</a:t>
            </a:r>
            <a:r>
              <a:rPr lang="ru-RU" i="1" dirty="0" smtClean="0"/>
              <a:t> і </a:t>
            </a:r>
            <a:r>
              <a:rPr lang="ru-RU" i="1" dirty="0" err="1" smtClean="0"/>
              <a:t>дореплікації</a:t>
            </a:r>
            <a:r>
              <a:rPr lang="ru-RU" i="1" dirty="0" smtClean="0"/>
              <a:t> ДНК</a:t>
            </a:r>
            <a:endParaRPr lang="ru-RU" i="1" dirty="0"/>
          </a:p>
          <a:p>
            <a:pPr marL="0" indent="0">
              <a:buNone/>
            </a:pPr>
            <a:r>
              <a:rPr lang="ru-RU" b="1" i="1" u="sng" dirty="0" smtClean="0">
                <a:solidFill>
                  <a:srgbClr val="000099"/>
                </a:solidFill>
              </a:rPr>
              <a:t>ДНК-</a:t>
            </a:r>
            <a:r>
              <a:rPr lang="ru-RU" b="1" i="1" u="sng" dirty="0" err="1" smtClean="0">
                <a:solidFill>
                  <a:srgbClr val="000099"/>
                </a:solidFill>
              </a:rPr>
              <a:t>полімераза</a:t>
            </a:r>
            <a:r>
              <a:rPr lang="ru-RU" b="1" i="1" u="sng" dirty="0" smtClean="0">
                <a:solidFill>
                  <a:srgbClr val="000099"/>
                </a:solidFill>
              </a:rPr>
              <a:t> </a:t>
            </a:r>
            <a:r>
              <a:rPr lang="ru-RU" b="1" i="1" u="sng" dirty="0">
                <a:solidFill>
                  <a:srgbClr val="000099"/>
                </a:solidFill>
              </a:rPr>
              <a:t>II (</a:t>
            </a:r>
            <a:r>
              <a:rPr lang="ru-RU" b="1" i="1" u="sng" dirty="0" err="1">
                <a:solidFill>
                  <a:srgbClr val="000099"/>
                </a:solidFill>
              </a:rPr>
              <a:t>pol</a:t>
            </a:r>
            <a:r>
              <a:rPr lang="ru-RU" b="1" i="1" u="sng" dirty="0">
                <a:solidFill>
                  <a:srgbClr val="000099"/>
                </a:solidFill>
              </a:rPr>
              <a:t> II)</a:t>
            </a:r>
          </a:p>
          <a:p>
            <a:pPr marL="0" indent="0">
              <a:buNone/>
            </a:pPr>
            <a:r>
              <a:rPr lang="ru-RU" i="1" dirty="0" smtClean="0"/>
              <a:t>•</a:t>
            </a:r>
            <a:r>
              <a:rPr lang="ru-RU" i="1" dirty="0" err="1" smtClean="0"/>
              <a:t>бере</a:t>
            </a:r>
            <a:r>
              <a:rPr lang="ru-RU" i="1" dirty="0" smtClean="0"/>
              <a:t> участь </a:t>
            </a:r>
            <a:r>
              <a:rPr lang="ru-RU" i="1" dirty="0" err="1" smtClean="0"/>
              <a:t>винятково</a:t>
            </a:r>
            <a:r>
              <a:rPr lang="ru-RU" i="1" dirty="0" smtClean="0"/>
              <a:t> у </a:t>
            </a:r>
            <a:r>
              <a:rPr lang="ru-RU" i="1" dirty="0" err="1" smtClean="0"/>
              <a:t>процесі</a:t>
            </a:r>
            <a:r>
              <a:rPr lang="ru-RU" i="1" dirty="0" smtClean="0"/>
              <a:t> </a:t>
            </a:r>
            <a:r>
              <a:rPr lang="ru-RU" i="1" dirty="0" err="1" smtClean="0"/>
              <a:t>репарації</a:t>
            </a:r>
            <a:r>
              <a:rPr lang="ru-RU" i="1" dirty="0" smtClean="0"/>
              <a:t> ДНК</a:t>
            </a:r>
          </a:p>
          <a:p>
            <a:pPr marL="0" indent="0">
              <a:buNone/>
            </a:pPr>
            <a:r>
              <a:rPr lang="ru-RU" b="1" i="1" u="sng" dirty="0" smtClean="0">
                <a:solidFill>
                  <a:srgbClr val="000099"/>
                </a:solidFill>
              </a:rPr>
              <a:t>ДНК-</a:t>
            </a:r>
            <a:r>
              <a:rPr lang="ru-RU" b="1" i="1" u="sng" dirty="0" err="1" smtClean="0">
                <a:solidFill>
                  <a:srgbClr val="000099"/>
                </a:solidFill>
              </a:rPr>
              <a:t>полімераза</a:t>
            </a:r>
            <a:r>
              <a:rPr lang="ru-RU" b="1" i="1" u="sng" dirty="0" smtClean="0">
                <a:solidFill>
                  <a:srgbClr val="000099"/>
                </a:solidFill>
              </a:rPr>
              <a:t> </a:t>
            </a:r>
            <a:r>
              <a:rPr lang="ru-RU" b="1" i="1" u="sng" dirty="0">
                <a:solidFill>
                  <a:srgbClr val="000099"/>
                </a:solidFill>
              </a:rPr>
              <a:t>III (</a:t>
            </a:r>
            <a:r>
              <a:rPr lang="ru-RU" b="1" i="1" u="sng" dirty="0" err="1">
                <a:solidFill>
                  <a:srgbClr val="000099"/>
                </a:solidFill>
              </a:rPr>
              <a:t>pol</a:t>
            </a:r>
            <a:r>
              <a:rPr lang="ru-RU" b="1" i="1" u="sng" dirty="0">
                <a:solidFill>
                  <a:srgbClr val="000099"/>
                </a:solidFill>
              </a:rPr>
              <a:t> III)</a:t>
            </a:r>
          </a:p>
          <a:p>
            <a:pPr marL="0" indent="0">
              <a:buNone/>
            </a:pPr>
            <a:r>
              <a:rPr lang="ru-RU" i="1" dirty="0" smtClean="0"/>
              <a:t>•</a:t>
            </a:r>
            <a:r>
              <a:rPr lang="ru-RU" i="1" dirty="0" err="1" smtClean="0"/>
              <a:t>головний</a:t>
            </a:r>
            <a:r>
              <a:rPr lang="ru-RU" i="1" dirty="0" smtClean="0"/>
              <a:t> фермент </a:t>
            </a:r>
            <a:r>
              <a:rPr lang="ru-RU" i="1" dirty="0" err="1" smtClean="0"/>
              <a:t>реплікації</a:t>
            </a:r>
            <a:r>
              <a:rPr lang="ru-RU" i="1" dirty="0" smtClean="0"/>
              <a:t> ДНК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038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624" y="25265"/>
            <a:ext cx="7067128" cy="1012974"/>
          </a:xfrm>
        </p:spPr>
        <p:txBody>
          <a:bodyPr>
            <a:normAutofit/>
          </a:bodyPr>
          <a:lstStyle/>
          <a:p>
            <a:r>
              <a:rPr lang="uk-UA" sz="3200" b="1" dirty="0" err="1">
                <a:latin typeface="Comic Sans MS" panose="030F0702030302020204" pitchFamily="66" charset="0"/>
              </a:rPr>
              <a:t>ДНК-полімерази</a:t>
            </a:r>
            <a:r>
              <a:rPr lang="uk-UA" sz="3200" b="1" dirty="0">
                <a:latin typeface="Comic Sans MS" panose="030F0702030302020204" pitchFamily="66" charset="0"/>
              </a:rPr>
              <a:t> прокаріот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908720"/>
            <a:ext cx="8496944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Comic Sans MS" panose="030F0702030302020204" pitchFamily="66" charset="0"/>
              </a:rPr>
              <a:t>ДНК </a:t>
            </a:r>
            <a:r>
              <a:rPr lang="ru-RU" sz="2800" b="1" dirty="0" err="1">
                <a:latin typeface="Comic Sans MS" panose="030F0702030302020204" pitchFamily="66" charset="0"/>
              </a:rPr>
              <a:t>pol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latin typeface="Comic Sans MS" panose="030F0702030302020204" pitchFamily="66" charset="0"/>
              </a:rPr>
              <a:t>I, </a:t>
            </a:r>
            <a:r>
              <a:rPr lang="ru-RU" sz="2800" b="1" dirty="0" err="1">
                <a:latin typeface="Comic Sans MS" panose="030F0702030302020204" pitchFamily="66" charset="0"/>
              </a:rPr>
              <a:t>pol</a:t>
            </a:r>
            <a:r>
              <a:rPr lang="ru-RU" sz="2800" b="1" dirty="0">
                <a:latin typeface="Comic Sans MS" panose="030F0702030302020204" pitchFamily="66" charset="0"/>
              </a:rPr>
              <a:t> II </a:t>
            </a:r>
            <a:r>
              <a:rPr lang="ru-RU" sz="2800" b="1" dirty="0">
                <a:latin typeface="Comic Sans MS" panose="030F0702030302020204" pitchFamily="66" charset="0"/>
              </a:rPr>
              <a:t>і </a:t>
            </a:r>
            <a:r>
              <a:rPr lang="ru-RU" sz="2800" b="1" dirty="0" err="1">
                <a:latin typeface="Comic Sans MS" panose="030F0702030302020204" pitchFamily="66" charset="0"/>
              </a:rPr>
              <a:t>pol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latin typeface="Comic Sans MS" panose="030F0702030302020204" pitchFamily="66" charset="0"/>
              </a:rPr>
              <a:t>III</a:t>
            </a:r>
            <a:r>
              <a:rPr lang="uk-UA" sz="2800" b="1" dirty="0">
                <a:latin typeface="Comic Sans MS" panose="030F0702030302020204" pitchFamily="66" charset="0"/>
              </a:rPr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5′-3</a:t>
            </a:r>
            <a:r>
              <a:rPr lang="ru-RU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′ </a:t>
            </a:r>
            <a:r>
              <a:rPr lang="ru-RU" sz="2400" b="1" u="sng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полімеризуюча</a:t>
            </a:r>
            <a:r>
              <a:rPr lang="ru-RU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u="sng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активність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здатність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подовжувати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ланцюг</a:t>
            </a:r>
            <a:r>
              <a:rPr lang="ru-RU" sz="2400" dirty="0">
                <a:latin typeface="Comic Sans MS" panose="030F0702030302020204" pitchFamily="66" charset="0"/>
              </a:rPr>
              <a:t> ДНК, </a:t>
            </a:r>
            <a:r>
              <a:rPr lang="ru-RU" sz="2400" dirty="0" err="1">
                <a:latin typeface="Comic Sans MS" panose="030F0702030302020204" pitchFamily="66" charset="0"/>
              </a:rPr>
              <a:t>приєднуючи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нові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нуклеотиди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3′-5</a:t>
            </a:r>
            <a:r>
              <a:rPr lang="ru-RU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′ </a:t>
            </a:r>
            <a:r>
              <a:rPr lang="ru-RU" sz="2400" b="1" u="sng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екзонуклеазна</a:t>
            </a:r>
            <a:r>
              <a:rPr lang="ru-RU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u="sng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активність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здатність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видаляти</a:t>
            </a:r>
            <a:r>
              <a:rPr lang="ru-RU" sz="2400" dirty="0">
                <a:latin typeface="Comic Sans MS" panose="030F0702030302020204" pitchFamily="66" charset="0"/>
              </a:rPr>
              <a:t> за собою неправильно </a:t>
            </a:r>
            <a:r>
              <a:rPr lang="ru-RU" sz="2400" dirty="0" err="1">
                <a:latin typeface="Comic Sans MS" panose="030F0702030302020204" pitchFamily="66" charset="0"/>
              </a:rPr>
              <a:t>приєднані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нуклеотиди</a:t>
            </a:r>
            <a:r>
              <a:rPr lang="ru-RU" sz="2400" dirty="0">
                <a:latin typeface="Comic Sans MS" panose="030F0702030302020204" pitchFamily="66" charset="0"/>
              </a:rPr>
              <a:t> і </a:t>
            </a:r>
            <a:r>
              <a:rPr lang="ru-RU" sz="2400" dirty="0" err="1">
                <a:latin typeface="Comic Sans MS" panose="030F0702030302020204" pitchFamily="66" charset="0"/>
              </a:rPr>
              <a:t>працювати</a:t>
            </a:r>
            <a:r>
              <a:rPr lang="ru-RU" sz="2400" dirty="0">
                <a:latin typeface="Comic Sans MS" panose="030F0702030302020204" pitchFamily="66" charset="0"/>
              </a:rPr>
              <a:t> у </a:t>
            </a:r>
            <a:r>
              <a:rPr lang="ru-RU" sz="2400" dirty="0" err="1">
                <a:latin typeface="Comic Sans MS" panose="030F0702030302020204" pitchFamily="66" charset="0"/>
              </a:rPr>
              <a:t>зворотньому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напрямку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>
                <a:latin typeface="Comic Sans MS" panose="030F0702030302020204" pitchFamily="66" charset="0"/>
              </a:rPr>
              <a:t>ДНК </a:t>
            </a:r>
            <a:r>
              <a:rPr lang="ru-RU" sz="2800" b="1" dirty="0" err="1">
                <a:latin typeface="Comic Sans MS" panose="030F0702030302020204" pitchFamily="66" charset="0"/>
              </a:rPr>
              <a:t>pol</a:t>
            </a:r>
            <a:r>
              <a:rPr lang="ru-RU" sz="2800" b="1" dirty="0">
                <a:latin typeface="Comic Sans MS" panose="030F0702030302020204" pitchFamily="66" charset="0"/>
              </a:rPr>
              <a:t> I </a:t>
            </a:r>
            <a:r>
              <a:rPr lang="ru-RU" sz="2400" dirty="0">
                <a:latin typeface="Comic Sans MS" panose="030F0702030302020204" pitchFamily="66" charset="0"/>
              </a:rPr>
              <a:t>– </a:t>
            </a:r>
            <a:r>
              <a:rPr lang="ru-RU" sz="2400" dirty="0" err="1">
                <a:latin typeface="Comic Sans MS" panose="030F0702030302020204" pitchFamily="66" charset="0"/>
              </a:rPr>
              <a:t>має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додаткову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5′-3</a:t>
            </a:r>
            <a:r>
              <a:rPr lang="ru-RU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′ </a:t>
            </a:r>
            <a:r>
              <a:rPr lang="ru-RU" sz="2400" b="1" u="sng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екзонуклеазну</a:t>
            </a:r>
            <a:r>
              <a:rPr lang="ru-RU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u="sng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активність</a:t>
            </a:r>
            <a:r>
              <a:rPr lang="ru-RU" sz="2400" dirty="0">
                <a:latin typeface="Comic Sans MS" panose="030F0702030302020204" pitchFamily="66" charset="0"/>
              </a:rPr>
              <a:t> для </a:t>
            </a:r>
            <a:r>
              <a:rPr lang="ru-RU" sz="2400" dirty="0" err="1">
                <a:latin typeface="Comic Sans MS" panose="030F0702030302020204" pitchFamily="66" charset="0"/>
              </a:rPr>
              <a:t>видалення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</a:rPr>
              <a:t>РНК-</a:t>
            </a:r>
            <a:r>
              <a:rPr lang="ru-RU" sz="2400" dirty="0" err="1">
                <a:latin typeface="Comic Sans MS" panose="030F0702030302020204" pitchFamily="66" charset="0"/>
              </a:rPr>
              <a:t>праймера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тобто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просуваючись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уперед</a:t>
            </a:r>
            <a:r>
              <a:rPr lang="ru-RU" sz="2400" dirty="0">
                <a:latin typeface="Comic Sans MS" panose="030F0702030302020204" pitchFamily="66" charset="0"/>
              </a:rPr>
              <a:t> «з</a:t>
            </a:r>
            <a:r>
              <a:rPr lang="en-US" sz="2400" dirty="0">
                <a:latin typeface="Comic Sans MS" panose="030F0702030302020204" pitchFamily="66" charset="0"/>
              </a:rPr>
              <a:t>’</a:t>
            </a:r>
            <a:r>
              <a:rPr lang="ru-RU" sz="2400" dirty="0" err="1">
                <a:latin typeface="Comic Sans MS" panose="030F0702030302020204" pitchFamily="66" charset="0"/>
              </a:rPr>
              <a:t>їдати</a:t>
            </a:r>
            <a:r>
              <a:rPr lang="ru-RU" sz="2400" dirty="0">
                <a:latin typeface="Comic Sans MS" panose="030F0702030302020204" pitchFamily="66" charset="0"/>
              </a:rPr>
              <a:t>» </a:t>
            </a:r>
            <a:r>
              <a:rPr lang="ru-RU" sz="2400" dirty="0" err="1">
                <a:latin typeface="Comic Sans MS" panose="030F0702030302020204" pitchFamily="66" charset="0"/>
              </a:rPr>
              <a:t>нуклеотиди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19536" y="476672"/>
            <a:ext cx="8496944" cy="6192688"/>
          </a:xfrm>
        </p:spPr>
        <p:txBody>
          <a:bodyPr>
            <a:noAutofit/>
          </a:bodyPr>
          <a:lstStyle/>
          <a:p>
            <a:endParaRPr lang="en-US" alt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919537" y="1340768"/>
          <a:ext cx="8496945" cy="3382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3"/>
                <a:gridCol w="2088232"/>
                <a:gridCol w="1872208"/>
                <a:gridCol w="2016224"/>
                <a:gridCol w="1152128"/>
              </a:tblGrid>
              <a:tr h="864096">
                <a:tc>
                  <a:txBody>
                    <a:bodyPr/>
                    <a:lstStyle/>
                    <a:p>
                      <a:r>
                        <a:rPr lang="uk-UA" sz="2000" b="1" dirty="0" err="1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Поліме-раза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Полімеризація (5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’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’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err="1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Екзонуклеаза</a:t>
                      </a:r>
                      <a:endParaRPr lang="uk-UA" sz="20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(3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’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-5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’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ru-RU" sz="2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err="1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Екзонуклеаза</a:t>
                      </a:r>
                      <a:endParaRPr lang="uk-UA" sz="20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(5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’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’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ru-RU" sz="2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#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endParaRPr lang="uk-UA" sz="2000" b="1" baseline="0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uk-UA" sz="20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Копій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Comic Sans MS" panose="030F0702030302020204" pitchFamily="66" charset="0"/>
                        </a:rPr>
                        <a:t>І</a:t>
                      </a:r>
                      <a:endParaRPr lang="ru-RU" sz="2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Comic Sans MS" panose="030F0702030302020204" pitchFamily="66" charset="0"/>
                        </a:rPr>
                        <a:t>Так</a:t>
                      </a:r>
                      <a:endParaRPr lang="ru-RU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Comic Sans MS" panose="030F0702030302020204" pitchFamily="66" charset="0"/>
                        </a:rPr>
                        <a:t>Так</a:t>
                      </a:r>
                      <a:endParaRPr lang="ru-RU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Comic Sans MS" panose="030F0702030302020204" pitchFamily="66" charset="0"/>
                        </a:rPr>
                        <a:t>Так</a:t>
                      </a:r>
                      <a:endParaRPr lang="ru-RU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Comic Sans MS" panose="030F0702030302020204" pitchFamily="66" charset="0"/>
                        </a:rPr>
                        <a:t>400</a:t>
                      </a:r>
                      <a:endParaRPr lang="ru-RU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Comic Sans MS" panose="030F0702030302020204" pitchFamily="66" charset="0"/>
                        </a:rPr>
                        <a:t>ІІ</a:t>
                      </a:r>
                      <a:endParaRPr lang="ru-RU" sz="2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Comic Sans MS" panose="030F0702030302020204" pitchFamily="66" charset="0"/>
                        </a:rPr>
                        <a:t>Так</a:t>
                      </a:r>
                      <a:endParaRPr lang="ru-RU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Comic Sans MS" panose="030F0702030302020204" pitchFamily="66" charset="0"/>
                        </a:rPr>
                        <a:t>Так</a:t>
                      </a:r>
                      <a:endParaRPr lang="ru-RU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Comic Sans MS" panose="030F0702030302020204" pitchFamily="66" charset="0"/>
                        </a:rPr>
                        <a:t>Ні</a:t>
                      </a:r>
                      <a:endParaRPr lang="ru-RU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endParaRPr lang="ru-RU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Comic Sans MS" panose="030F0702030302020204" pitchFamily="66" charset="0"/>
                        </a:rPr>
                        <a:t>ІІІ</a:t>
                      </a:r>
                      <a:endParaRPr lang="ru-RU" sz="2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Comic Sans MS" panose="030F0702030302020204" pitchFamily="66" charset="0"/>
                        </a:rPr>
                        <a:t>Так</a:t>
                      </a:r>
                      <a:endParaRPr lang="ru-RU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Comic Sans MS" panose="030F0702030302020204" pitchFamily="66" charset="0"/>
                        </a:rPr>
                        <a:t>Так</a:t>
                      </a:r>
                      <a:endParaRPr lang="ru-RU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Comic Sans MS" panose="030F0702030302020204" pitchFamily="66" charset="0"/>
                        </a:rPr>
                        <a:t>Ні</a:t>
                      </a:r>
                      <a:endParaRPr lang="ru-RU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Comic Sans MS" panose="030F0702030302020204" pitchFamily="66" charset="0"/>
                        </a:rPr>
                        <a:t>10-20</a:t>
                      </a:r>
                      <a:endParaRPr lang="ru-RU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8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664" y="116632"/>
            <a:ext cx="5770984" cy="868958"/>
          </a:xfrm>
        </p:spPr>
        <p:txBody>
          <a:bodyPr/>
          <a:lstStyle/>
          <a:p>
            <a:r>
              <a:rPr lang="en-US" sz="2400" b="1" dirty="0">
                <a:solidFill>
                  <a:srgbClr val="000099"/>
                </a:solidFill>
                <a:latin typeface="Comic Sans MS" panose="030F0702030302020204" pitchFamily="66" charset="0"/>
                <a:ea typeface="+mn-ea"/>
                <a:cs typeface="+mn-cs"/>
              </a:rPr>
              <a:t>Mismatch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  <a:ea typeface="+mn-ea"/>
                <a:cs typeface="+mn-cs"/>
              </a:rPr>
              <a:t>-</a:t>
            </a:r>
            <a:r>
              <a:rPr lang="uk-UA" sz="2400" b="1" dirty="0">
                <a:solidFill>
                  <a:srgbClr val="000099"/>
                </a:solidFill>
                <a:latin typeface="Comic Sans MS" panose="030F0702030302020204" pitchFamily="66" charset="0"/>
                <a:ea typeface="+mn-ea"/>
                <a:cs typeface="+mn-cs"/>
              </a:rPr>
              <a:t>репарація</a:t>
            </a:r>
            <a:r>
              <a:rPr lang="en-US" sz="2400" b="1" dirty="0">
                <a:solidFill>
                  <a:srgbClr val="000099"/>
                </a:solidFill>
                <a:latin typeface="Comic Sans MS" panose="030F0702030302020204" pitchFamily="66" charset="0"/>
                <a:ea typeface="+mn-ea"/>
                <a:cs typeface="+mn-cs"/>
              </a:rPr>
              <a:t> (MMR)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04" y="836712"/>
            <a:ext cx="8928992" cy="602128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u-RU" sz="1800" i="1" dirty="0" err="1">
                <a:solidFill>
                  <a:prstClr val="black"/>
                </a:solidFill>
              </a:rPr>
              <a:t>Escherichia</a:t>
            </a:r>
            <a:r>
              <a:rPr lang="ru-RU" sz="1800" i="1" dirty="0">
                <a:solidFill>
                  <a:prstClr val="black"/>
                </a:solidFill>
              </a:rPr>
              <a:t> </a:t>
            </a:r>
            <a:r>
              <a:rPr lang="ru-RU" sz="1800" i="1" dirty="0" err="1">
                <a:solidFill>
                  <a:prstClr val="black"/>
                </a:solidFill>
              </a:rPr>
              <a:t>coli</a:t>
            </a:r>
            <a:r>
              <a:rPr lang="ru-RU" sz="1800" dirty="0">
                <a:solidFill>
                  <a:prstClr val="black"/>
                </a:solidFill>
              </a:rPr>
              <a:t> (</a:t>
            </a:r>
            <a:r>
              <a:rPr lang="ru-RU" sz="1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білки</a:t>
            </a:r>
            <a:r>
              <a:rPr lang="ru-RU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MutHLS</a:t>
            </a:r>
            <a:r>
              <a:rPr lang="en-US" sz="1800" dirty="0">
                <a:solidFill>
                  <a:prstClr val="black"/>
                </a:solidFill>
              </a:rPr>
              <a:t>):</a:t>
            </a:r>
          </a:p>
          <a:p>
            <a:pPr lvl="0">
              <a:lnSpc>
                <a:spcPct val="160000"/>
              </a:lnSpc>
              <a:buBlip>
                <a:blip r:embed="rId2"/>
              </a:buBlip>
            </a:pP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Процес 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репарації ініціюється внесенням 1-ланцюгового розриву в </a:t>
            </a:r>
            <a:r>
              <a:rPr lang="uk-UA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неметильований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ланцюг поблизу 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сайту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GATC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;</a:t>
            </a:r>
          </a:p>
          <a:p>
            <a:pPr lvl="0">
              <a:lnSpc>
                <a:spcPct val="160000"/>
              </a:lnSpc>
              <a:buBlip>
                <a:blip r:embed="rId2"/>
              </a:buBlip>
            </a:pP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гідроліз ланцюга ДНК і заповнення 1-ланцюгового проміжку</a:t>
            </a:r>
          </a:p>
          <a:p>
            <a:pPr lvl="0">
              <a:lnSpc>
                <a:spcPct val="160000"/>
              </a:lnSpc>
              <a:buBlip>
                <a:blip r:embed="rId2"/>
              </a:buBlip>
            </a:pPr>
            <a:r>
              <a:rPr lang="en-GB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MutS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зв'язується з помилково спареними </a:t>
            </a:r>
            <a:r>
              <a:rPr lang="uk-UA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нуклеотидами</a:t>
            </a:r>
            <a:endParaRPr lang="uk-UA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60000"/>
              </a:lnSpc>
              <a:buBlip>
                <a:blip r:embed="rId2"/>
              </a:buBlip>
            </a:pPr>
            <a:r>
              <a:rPr lang="en-GB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MutL</a:t>
            </a:r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не виявлено ферментативної активності, хоча він взаємодіє з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MutS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і </a:t>
            </a:r>
            <a:r>
              <a:rPr lang="uk-UA" sz="2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необхідний для активації </a:t>
            </a:r>
            <a:r>
              <a:rPr lang="en-GB" sz="2000" u="sng" dirty="0" err="1">
                <a:solidFill>
                  <a:prstClr val="black"/>
                </a:solidFill>
                <a:latin typeface="Comic Sans MS" panose="030F0702030302020204" pitchFamily="66" charset="0"/>
              </a:rPr>
              <a:t>MutH</a:t>
            </a:r>
            <a:r>
              <a:rPr lang="en-GB" sz="2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 - </a:t>
            </a:r>
            <a:r>
              <a:rPr lang="uk-UA" sz="2000" u="sng" dirty="0" err="1">
                <a:solidFill>
                  <a:prstClr val="black"/>
                </a:solidFill>
                <a:latin typeface="Comic Sans MS" panose="030F0702030302020204" pitchFamily="66" charset="0"/>
              </a:rPr>
              <a:t>ендонуклеази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, що здійснює </a:t>
            </a:r>
            <a:r>
              <a:rPr lang="uk-UA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одноланцюговий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розрив ДНК. </a:t>
            </a:r>
          </a:p>
          <a:p>
            <a:pPr lvl="0">
              <a:lnSpc>
                <a:spcPct val="160000"/>
              </a:lnSpc>
              <a:buBlip>
                <a:blip r:embed="rId2"/>
              </a:buBlip>
            </a:pP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комплекс </a:t>
            </a:r>
            <a:r>
              <a:rPr lang="en-GB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MutS-MutL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зібраний на ділянці ДНК з помилково спареним </a:t>
            </a:r>
            <a:r>
              <a:rPr lang="uk-UA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нуклеотидом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, стимулює </a:t>
            </a:r>
            <a:r>
              <a:rPr lang="uk-UA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ендонуклеазну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активність </a:t>
            </a:r>
            <a:r>
              <a:rPr lang="en-GB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MutH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uk-UA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60000"/>
              </a:lnSpc>
              <a:buBlip>
                <a:blip r:embed="rId2"/>
              </a:buBlip>
            </a:pPr>
            <a:r>
              <a:rPr lang="en-GB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MutH</a:t>
            </a:r>
            <a:r>
              <a:rPr lang="uk-UA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активує </a:t>
            </a:r>
            <a:r>
              <a:rPr lang="uk-UA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геліказу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UrvD</a:t>
            </a:r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(</a:t>
            </a:r>
            <a:r>
              <a:rPr lang="uk-UA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екзонуклеази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uk-UA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полімераза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ІІІ, </a:t>
            </a: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SSB-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білки)</a:t>
            </a:r>
          </a:p>
          <a:p>
            <a:pPr lvl="0">
              <a:lnSpc>
                <a:spcPct val="160000"/>
              </a:lnSpc>
              <a:buBlip>
                <a:blip r:embed="rId2"/>
              </a:buBlip>
            </a:pPr>
            <a:r>
              <a:rPr lang="en-US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MutHLS</a:t>
            </a: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не </a:t>
            </a:r>
            <a:r>
              <a:rPr lang="uk-UA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репарує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С-С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3736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Группа 4"/>
          <p:cNvGrpSpPr>
            <a:grpSpLocks/>
          </p:cNvGrpSpPr>
          <p:nvPr/>
        </p:nvGrpSpPr>
        <p:grpSpPr bwMode="auto">
          <a:xfrm>
            <a:off x="1655763" y="188913"/>
            <a:ext cx="9409112" cy="6663848"/>
            <a:chOff x="132149" y="188640"/>
            <a:chExt cx="9407936" cy="6664900"/>
          </a:xfrm>
        </p:grpSpPr>
        <p:sp>
          <p:nvSpPr>
            <p:cNvPr id="98307" name="Text Box 6"/>
            <p:cNvSpPr txBox="1">
              <a:spLocks noChangeArrowheads="1"/>
            </p:cNvSpPr>
            <p:nvPr/>
          </p:nvSpPr>
          <p:spPr bwMode="auto">
            <a:xfrm>
              <a:off x="319458" y="188640"/>
              <a:ext cx="9220627" cy="769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uk-UA" altLang="ru-RU" sz="2200" b="1" dirty="0" err="1">
                  <a:solidFill>
                    <a:srgbClr val="00B050"/>
                  </a:solidFill>
                  <a:latin typeface="Arial" charset="0"/>
                </a:rPr>
                <a:t>Нуклеотиди</a:t>
              </a:r>
              <a:r>
                <a:rPr lang="uk-UA" altLang="ru-RU" sz="2200" b="1" dirty="0">
                  <a:solidFill>
                    <a:prstClr val="black"/>
                  </a:solidFill>
                  <a:latin typeface="Arial" charset="0"/>
                </a:rPr>
                <a:t> - це органічні речовини, молекули яких складаються з залишку </a:t>
              </a:r>
              <a:r>
                <a:rPr lang="uk-UA" altLang="ru-RU" sz="2200" b="1" i="1" dirty="0">
                  <a:solidFill>
                    <a:srgbClr val="00B050"/>
                  </a:solidFill>
                  <a:latin typeface="Arial" charset="0"/>
                </a:rPr>
                <a:t>пентози</a:t>
              </a:r>
              <a:r>
                <a:rPr lang="uk-UA" altLang="ru-RU" sz="2200" b="1" i="1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uk-UA" altLang="ru-RU" sz="2200" b="1" dirty="0">
                  <a:solidFill>
                    <a:prstClr val="black"/>
                  </a:solidFill>
                  <a:latin typeface="Arial" charset="0"/>
                </a:rPr>
                <a:t>(рибози або дезоксирибози), </a:t>
              </a:r>
            </a:p>
          </p:txBody>
        </p:sp>
        <p:sp>
          <p:nvSpPr>
            <p:cNvPr id="98309" name="TextBox 1"/>
            <p:cNvSpPr txBox="1">
              <a:spLocks noChangeArrowheads="1"/>
            </p:cNvSpPr>
            <p:nvPr/>
          </p:nvSpPr>
          <p:spPr bwMode="auto">
            <a:xfrm>
              <a:off x="4374312" y="2492987"/>
              <a:ext cx="4859736" cy="2123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uk-UA" altLang="ru-RU" sz="2200" b="1" dirty="0">
                  <a:solidFill>
                    <a:srgbClr val="0063C6"/>
                  </a:solidFill>
                  <a:latin typeface="Arial" charset="0"/>
                </a:rPr>
                <a:t>Азотисті основи </a:t>
              </a:r>
              <a:r>
                <a:rPr lang="uk-UA" altLang="ru-RU" sz="2200" b="1" dirty="0">
                  <a:solidFill>
                    <a:prstClr val="black"/>
                  </a:solidFill>
                  <a:latin typeface="Arial" charset="0"/>
                </a:rPr>
                <a:t>в складі </a:t>
              </a:r>
              <a:r>
                <a:rPr lang="uk-UA" altLang="ru-RU" sz="2200" b="1" dirty="0" err="1">
                  <a:solidFill>
                    <a:prstClr val="black"/>
                  </a:solidFill>
                  <a:latin typeface="Arial" charset="0"/>
                </a:rPr>
                <a:t>нуклеотидів</a:t>
              </a:r>
              <a:r>
                <a:rPr lang="uk-UA" altLang="ru-RU" sz="2200" b="1" dirty="0">
                  <a:solidFill>
                    <a:prstClr val="black"/>
                  </a:solidFill>
                  <a:latin typeface="Arial" charset="0"/>
                </a:rPr>
                <a:t> діляться на дві групи: </a:t>
              </a:r>
            </a:p>
            <a:p>
              <a:pPr marL="342900" indent="-342900" eaLnBrk="1" hangingPunct="1">
                <a:buFont typeface="Arial" panose="020B0604020202020204" pitchFamily="34" charset="0"/>
                <a:buChar char="•"/>
              </a:pPr>
              <a:r>
                <a:rPr lang="uk-UA" altLang="ru-RU" sz="2200" b="1" i="1" dirty="0">
                  <a:solidFill>
                    <a:prstClr val="black"/>
                  </a:solidFill>
                  <a:latin typeface="Arial" charset="0"/>
                </a:rPr>
                <a:t>пуринові</a:t>
              </a:r>
              <a:r>
                <a:rPr lang="uk-UA" altLang="ru-RU" sz="2200" b="1" dirty="0">
                  <a:solidFill>
                    <a:prstClr val="black"/>
                  </a:solidFill>
                  <a:latin typeface="Arial" charset="0"/>
                </a:rPr>
                <a:t> (аденін і гуанін)</a:t>
              </a:r>
            </a:p>
            <a:p>
              <a:pPr marL="342900" indent="-342900" eaLnBrk="1" hangingPunct="1">
                <a:buFont typeface="Arial" panose="020B0604020202020204" pitchFamily="34" charset="0"/>
                <a:buChar char="•"/>
              </a:pPr>
              <a:r>
                <a:rPr lang="uk-UA" altLang="ru-RU" sz="2200" b="1" i="1" dirty="0" err="1">
                  <a:solidFill>
                    <a:prstClr val="black"/>
                  </a:solidFill>
                  <a:latin typeface="Arial" charset="0"/>
                </a:rPr>
                <a:t>піримідинові</a:t>
              </a:r>
              <a:r>
                <a:rPr lang="uk-UA" altLang="ru-RU" sz="2200" b="1" dirty="0">
                  <a:solidFill>
                    <a:prstClr val="black"/>
                  </a:solidFill>
                  <a:latin typeface="Arial" charset="0"/>
                </a:rPr>
                <a:t> (</a:t>
              </a:r>
              <a:r>
                <a:rPr lang="uk-UA" altLang="ru-RU" sz="2200" b="1" dirty="0" err="1">
                  <a:solidFill>
                    <a:prstClr val="black"/>
                  </a:solidFill>
                  <a:latin typeface="Arial" charset="0"/>
                </a:rPr>
                <a:t>цитозин</a:t>
              </a:r>
              <a:r>
                <a:rPr lang="uk-UA" altLang="ru-RU" sz="2200" b="1" dirty="0">
                  <a:solidFill>
                    <a:prstClr val="black"/>
                  </a:solidFill>
                  <a:latin typeface="Arial" charset="0"/>
                </a:rPr>
                <a:t>, тимін і урацил).</a:t>
              </a:r>
            </a:p>
          </p:txBody>
        </p:sp>
        <p:sp>
          <p:nvSpPr>
            <p:cNvPr id="98311" name="TextBox 2"/>
            <p:cNvSpPr txBox="1">
              <a:spLocks noChangeArrowheads="1"/>
            </p:cNvSpPr>
            <p:nvPr/>
          </p:nvSpPr>
          <p:spPr bwMode="auto">
            <a:xfrm>
              <a:off x="132149" y="5129719"/>
              <a:ext cx="8880763" cy="1723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uk-UA" altLang="ru-RU" sz="2200" b="1" i="1" dirty="0" err="1">
                  <a:solidFill>
                    <a:prstClr val="black"/>
                  </a:solidFill>
                  <a:latin typeface="Arial" charset="0"/>
                </a:rPr>
                <a:t>Дезоксирибонуклеотиди</a:t>
              </a:r>
              <a:r>
                <a:rPr lang="uk-UA" altLang="ru-RU" sz="2200" b="1" dirty="0">
                  <a:solidFill>
                    <a:prstClr val="black"/>
                  </a:solidFill>
                  <a:latin typeface="Arial" charset="0"/>
                </a:rPr>
                <a:t> складаються з дезоксирибози і однієї з азотистих основ: А, Г, Т, Ц. </a:t>
              </a:r>
            </a:p>
            <a:p>
              <a:pPr eaLnBrk="1" hangingPunct="1"/>
              <a:r>
                <a:rPr lang="uk-UA" altLang="ru-RU" sz="2200" b="1" i="1" dirty="0" err="1">
                  <a:solidFill>
                    <a:prstClr val="black"/>
                  </a:solidFill>
                  <a:latin typeface="Arial" charset="0"/>
                </a:rPr>
                <a:t>Рибонуклеотиди</a:t>
              </a:r>
              <a:r>
                <a:rPr lang="uk-UA" altLang="ru-RU" sz="2200" b="1" dirty="0">
                  <a:solidFill>
                    <a:prstClr val="black"/>
                  </a:solidFill>
                  <a:latin typeface="Arial" charset="0"/>
                </a:rPr>
                <a:t> складаються з рибози і однієї з азотистих основ: А, Г, У, Ц.</a:t>
              </a:r>
              <a:endParaRPr lang="ru-RU" altLang="ru-RU" sz="2200" b="1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/>
              <a:endParaRPr lang="ru-RU" alt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8312" name="TextBox 3"/>
            <p:cNvSpPr txBox="1">
              <a:spLocks noChangeArrowheads="1"/>
            </p:cNvSpPr>
            <p:nvPr/>
          </p:nvSpPr>
          <p:spPr bwMode="auto">
            <a:xfrm>
              <a:off x="4283834" y="1134939"/>
              <a:ext cx="5040693" cy="110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uk-UA" altLang="ru-RU" sz="2200" b="1" dirty="0">
                  <a:solidFill>
                    <a:prstClr val="black"/>
                  </a:solidFill>
                  <a:latin typeface="Arial" charset="0"/>
                </a:rPr>
                <a:t>до якого </a:t>
              </a:r>
              <a:r>
                <a:rPr lang="uk-UA" altLang="ru-RU" sz="2200" b="1" dirty="0" err="1">
                  <a:solidFill>
                    <a:prstClr val="black"/>
                  </a:solidFill>
                  <a:latin typeface="Arial" charset="0"/>
                </a:rPr>
                <a:t>ковалентно</a:t>
              </a:r>
              <a:r>
                <a:rPr lang="uk-UA" altLang="ru-RU" sz="2200" b="1" dirty="0">
                  <a:solidFill>
                    <a:prstClr val="black"/>
                  </a:solidFill>
                  <a:latin typeface="Arial" charset="0"/>
                </a:rPr>
                <a:t> приєднані залишок </a:t>
              </a:r>
              <a:r>
                <a:rPr lang="uk-UA" altLang="ru-RU" sz="2200" b="1" i="1" dirty="0">
                  <a:solidFill>
                    <a:srgbClr val="00B050"/>
                  </a:solidFill>
                  <a:latin typeface="Arial" charset="0"/>
                </a:rPr>
                <a:t>фосфорної кислоти</a:t>
              </a:r>
              <a:r>
                <a:rPr lang="uk-UA" altLang="ru-RU" sz="2200" b="1" dirty="0">
                  <a:solidFill>
                    <a:srgbClr val="00B050"/>
                  </a:solidFill>
                  <a:latin typeface="Arial" charset="0"/>
                </a:rPr>
                <a:t> </a:t>
              </a:r>
              <a:r>
                <a:rPr lang="uk-UA" altLang="ru-RU" sz="2200" b="1" dirty="0">
                  <a:solidFill>
                    <a:prstClr val="black"/>
                  </a:solidFill>
                  <a:latin typeface="Arial" charset="0"/>
                </a:rPr>
                <a:t>і </a:t>
              </a:r>
              <a:r>
                <a:rPr lang="uk-UA" altLang="ru-RU" sz="2200" b="1" i="1" dirty="0">
                  <a:solidFill>
                    <a:srgbClr val="00B050"/>
                  </a:solidFill>
                  <a:latin typeface="Arial" charset="0"/>
                </a:rPr>
                <a:t>азотиста основа</a:t>
              </a:r>
              <a:r>
                <a:rPr lang="uk-UA" altLang="ru-RU" sz="2200" b="1" dirty="0">
                  <a:solidFill>
                    <a:prstClr val="black"/>
                  </a:solidFill>
                  <a:latin typeface="Arial" charset="0"/>
                </a:rPr>
                <a:t>.</a:t>
              </a:r>
              <a:endParaRPr lang="ru-RU" altLang="ru-RU" b="1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159734"/>
            <a:ext cx="4152204" cy="382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3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Группа 1"/>
          <p:cNvGrpSpPr>
            <a:grpSpLocks/>
          </p:cNvGrpSpPr>
          <p:nvPr/>
        </p:nvGrpSpPr>
        <p:grpSpPr bwMode="auto">
          <a:xfrm>
            <a:off x="2208214" y="209415"/>
            <a:ext cx="8428411" cy="6617196"/>
            <a:chOff x="971550" y="209783"/>
            <a:chExt cx="8428410" cy="6617326"/>
          </a:xfrm>
        </p:grpSpPr>
        <p:pic>
          <p:nvPicPr>
            <p:cNvPr id="9933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333375"/>
              <a:ext cx="2257425" cy="601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9332" name="Text Box 6"/>
            <p:cNvSpPr txBox="1">
              <a:spLocks noChangeArrowheads="1"/>
            </p:cNvSpPr>
            <p:nvPr/>
          </p:nvSpPr>
          <p:spPr bwMode="auto">
            <a:xfrm>
              <a:off x="3532560" y="209783"/>
              <a:ext cx="5867400" cy="6617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uk-UA" altLang="ru-RU" sz="2800" b="1" i="1" dirty="0">
                  <a:solidFill>
                    <a:prstClr val="black"/>
                  </a:solidFill>
                  <a:latin typeface="Arial" charset="0"/>
                </a:rPr>
                <a:t>ДНК</a:t>
              </a:r>
            </a:p>
            <a:p>
              <a:pPr eaLnBrk="1" hangingPunct="1">
                <a:lnSpc>
                  <a:spcPct val="150000"/>
                </a:lnSpc>
                <a:buFontTx/>
                <a:buChar char="•"/>
              </a:pPr>
              <a:r>
                <a:rPr lang="uk-UA" altLang="ru-RU" sz="2200" b="1" i="1" dirty="0">
                  <a:solidFill>
                    <a:prstClr val="black"/>
                  </a:solidFill>
                  <a:latin typeface="Arial" charset="0"/>
                </a:rPr>
                <a:t>2-ланцюгова закручена спіраль</a:t>
              </a:r>
            </a:p>
            <a:p>
              <a:pPr eaLnBrk="1" hangingPunct="1">
                <a:lnSpc>
                  <a:spcPct val="150000"/>
                </a:lnSpc>
                <a:buFontTx/>
                <a:buChar char="•"/>
              </a:pPr>
              <a:r>
                <a:rPr lang="uk-UA" altLang="ru-RU" sz="2200" b="1" i="1" dirty="0">
                  <a:solidFill>
                    <a:prstClr val="black"/>
                  </a:solidFill>
                  <a:latin typeface="Arial" charset="0"/>
                </a:rPr>
                <a:t>Ланцюги </a:t>
              </a:r>
              <a:r>
                <a:rPr lang="uk-UA" altLang="ru-RU" sz="2200" b="1" i="1" dirty="0" err="1">
                  <a:solidFill>
                    <a:prstClr val="black"/>
                  </a:solidFill>
                  <a:latin typeface="Arial" charset="0"/>
                </a:rPr>
                <a:t>різнонаправлені</a:t>
              </a:r>
              <a:r>
                <a:rPr lang="uk-UA" altLang="ru-RU" sz="2200" b="1" i="1" dirty="0">
                  <a:solidFill>
                    <a:prstClr val="black"/>
                  </a:solidFill>
                  <a:latin typeface="Arial" charset="0"/>
                </a:rPr>
                <a:t> 5</a:t>
              </a:r>
              <a:r>
                <a:rPr lang="en-US" altLang="ru-RU" sz="2200" b="1" i="1" dirty="0">
                  <a:solidFill>
                    <a:prstClr val="black"/>
                  </a:solidFill>
                  <a:latin typeface="Arial" charset="0"/>
                </a:rPr>
                <a:t>’ </a:t>
              </a:r>
              <a:r>
                <a:rPr lang="uk-UA" altLang="ru-RU" sz="2200" b="1" i="1" dirty="0">
                  <a:solidFill>
                    <a:prstClr val="black"/>
                  </a:solidFill>
                  <a:latin typeface="Arial" charset="0"/>
                </a:rPr>
                <a:t>і  </a:t>
              </a:r>
              <a:r>
                <a:rPr lang="en-US" altLang="ru-RU" sz="2200" b="1" i="1" dirty="0">
                  <a:solidFill>
                    <a:prstClr val="black"/>
                  </a:solidFill>
                  <a:latin typeface="Arial" charset="0"/>
                </a:rPr>
                <a:t>3’</a:t>
              </a:r>
              <a:endParaRPr lang="uk-UA" altLang="ru-RU" sz="2200" b="1" i="1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>
                <a:lnSpc>
                  <a:spcPct val="150000"/>
                </a:lnSpc>
                <a:buFontTx/>
                <a:buChar char="•"/>
              </a:pPr>
              <a:r>
                <a:rPr lang="uk-UA" altLang="ru-RU" sz="2200" b="1" i="1" dirty="0">
                  <a:solidFill>
                    <a:prstClr val="black"/>
                  </a:solidFill>
                  <a:latin typeface="Arial" charset="0"/>
                </a:rPr>
                <a:t>Діаметр </a:t>
              </a:r>
              <a:r>
                <a:rPr lang="uk-UA" altLang="ru-RU" sz="2200" b="1" i="1" u="sng" dirty="0">
                  <a:solidFill>
                    <a:prstClr val="black"/>
                  </a:solidFill>
                  <a:latin typeface="Arial" charset="0"/>
                </a:rPr>
                <a:t>1,8 </a:t>
              </a:r>
              <a:r>
                <a:rPr lang="uk-UA" altLang="ru-RU" sz="2200" b="1" i="1" u="sng" dirty="0" err="1">
                  <a:solidFill>
                    <a:prstClr val="black"/>
                  </a:solidFill>
                  <a:latin typeface="Arial" charset="0"/>
                </a:rPr>
                <a:t>нм</a:t>
              </a:r>
              <a:endParaRPr lang="uk-UA" altLang="ru-RU" sz="2200" b="1" i="1" u="sng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>
                <a:lnSpc>
                  <a:spcPct val="150000"/>
                </a:lnSpc>
                <a:buFontTx/>
                <a:buChar char="•"/>
              </a:pPr>
              <a:r>
                <a:rPr lang="uk-UA" altLang="ru-RU" sz="2200" b="1" i="1" dirty="0">
                  <a:solidFill>
                    <a:prstClr val="black"/>
                  </a:solidFill>
                  <a:latin typeface="Arial" charset="0"/>
                </a:rPr>
                <a:t>Біополімер, мономерами якого є </a:t>
              </a:r>
              <a:r>
                <a:rPr lang="uk-UA" altLang="ru-RU" sz="2200" b="1" i="1" u="sng" dirty="0" err="1">
                  <a:solidFill>
                    <a:prstClr val="black"/>
                  </a:solidFill>
                  <a:latin typeface="Arial" charset="0"/>
                </a:rPr>
                <a:t>нуклеотиди</a:t>
              </a:r>
              <a:endParaRPr lang="uk-UA" altLang="ru-RU" sz="2200" b="1" i="1" u="sng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>
                <a:lnSpc>
                  <a:spcPct val="150000"/>
                </a:lnSpc>
                <a:buFontTx/>
                <a:buChar char="•"/>
              </a:pPr>
              <a:r>
                <a:rPr lang="uk-UA" altLang="ru-RU" sz="2200" b="1" i="1" dirty="0">
                  <a:solidFill>
                    <a:prstClr val="black"/>
                  </a:solidFill>
                  <a:latin typeface="Arial" charset="0"/>
                </a:rPr>
                <a:t>Довжина витка подвійної спіралі дорівнює </a:t>
              </a:r>
              <a:r>
                <a:rPr lang="uk-UA" altLang="ru-RU" sz="2200" b="1" i="1" u="sng" dirty="0">
                  <a:solidFill>
                    <a:prstClr val="black"/>
                  </a:solidFill>
                  <a:latin typeface="Arial" charset="0"/>
                </a:rPr>
                <a:t>3,4 </a:t>
              </a:r>
              <a:r>
                <a:rPr lang="uk-UA" altLang="ru-RU" sz="2200" b="1" i="1" u="sng" dirty="0" err="1">
                  <a:solidFill>
                    <a:prstClr val="black"/>
                  </a:solidFill>
                  <a:latin typeface="Arial" charset="0"/>
                </a:rPr>
                <a:t>нм</a:t>
              </a:r>
              <a:endParaRPr lang="uk-UA" altLang="ru-RU" sz="2200" b="1" i="1" u="sng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>
                <a:lnSpc>
                  <a:spcPct val="150000"/>
                </a:lnSpc>
                <a:buFontTx/>
                <a:buChar char="•"/>
              </a:pPr>
              <a:r>
                <a:rPr lang="uk-UA" altLang="ru-RU" sz="2200" b="1" i="1" dirty="0">
                  <a:solidFill>
                    <a:prstClr val="black"/>
                  </a:solidFill>
                  <a:latin typeface="Arial" charset="0"/>
                </a:rPr>
                <a:t>Відстань між суміжними парами азотистих основ </a:t>
              </a:r>
              <a:r>
                <a:rPr lang="uk-UA" altLang="ru-RU" sz="2200" b="1" i="1" u="sng" dirty="0">
                  <a:solidFill>
                    <a:prstClr val="black"/>
                  </a:solidFill>
                  <a:latin typeface="Arial" charset="0"/>
                </a:rPr>
                <a:t>0,34 </a:t>
              </a:r>
              <a:r>
                <a:rPr lang="uk-UA" altLang="ru-RU" sz="2200" b="1" i="1" u="sng" dirty="0" err="1">
                  <a:solidFill>
                    <a:prstClr val="black"/>
                  </a:solidFill>
                  <a:latin typeface="Arial" charset="0"/>
                </a:rPr>
                <a:t>нм</a:t>
              </a:r>
              <a:endParaRPr lang="uk-UA" altLang="ru-RU" sz="2200" b="1" i="1" u="sng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>
                <a:lnSpc>
                  <a:spcPct val="150000"/>
                </a:lnSpc>
                <a:buFontTx/>
                <a:buChar char="•"/>
              </a:pPr>
              <a:r>
                <a:rPr lang="uk-UA" altLang="ru-RU" sz="2200" b="1" i="1" u="sng" dirty="0">
                  <a:solidFill>
                    <a:prstClr val="black"/>
                  </a:solidFill>
                  <a:latin typeface="Arial" charset="0"/>
                </a:rPr>
                <a:t>Правило </a:t>
              </a:r>
              <a:r>
                <a:rPr lang="uk-UA" altLang="ru-RU" sz="2200" b="1" i="1" u="sng" dirty="0" err="1">
                  <a:solidFill>
                    <a:prstClr val="black"/>
                  </a:solidFill>
                  <a:latin typeface="Arial" charset="0"/>
                </a:rPr>
                <a:t>Чаргафа</a:t>
              </a:r>
              <a:r>
                <a:rPr lang="uk-UA" altLang="ru-RU" sz="2200" b="1" i="1" u="sng" dirty="0">
                  <a:solidFill>
                    <a:prstClr val="black"/>
                  </a:solidFill>
                  <a:latin typeface="Arial" charset="0"/>
                </a:rPr>
                <a:t>:</a:t>
              </a:r>
              <a:r>
                <a:rPr lang="uk-UA" altLang="ru-RU" sz="2200" b="1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uk-UA" altLang="ru-RU" sz="2200" b="1" i="1" dirty="0">
                  <a:solidFill>
                    <a:prstClr val="black"/>
                  </a:solidFill>
                  <a:latin typeface="Arial" charset="0"/>
                </a:rPr>
                <a:t>А+ </a:t>
              </a:r>
              <a:r>
                <a:rPr lang="en-US" altLang="ru-RU" sz="2200" b="1" i="1" dirty="0">
                  <a:solidFill>
                    <a:prstClr val="black"/>
                  </a:solidFill>
                  <a:latin typeface="Arial" charset="0"/>
                </a:rPr>
                <a:t>G</a:t>
              </a:r>
              <a:r>
                <a:rPr lang="uk-UA" altLang="ru-RU" sz="2200" b="1" i="1" dirty="0">
                  <a:solidFill>
                    <a:prstClr val="black"/>
                  </a:solidFill>
                  <a:latin typeface="Arial" charset="0"/>
                </a:rPr>
                <a:t> = Т </a:t>
              </a:r>
              <a:r>
                <a:rPr lang="en-US" altLang="ru-RU" sz="2200" b="1" i="1" dirty="0">
                  <a:solidFill>
                    <a:prstClr val="black"/>
                  </a:solidFill>
                  <a:latin typeface="Arial" charset="0"/>
                </a:rPr>
                <a:t>+ C</a:t>
              </a:r>
              <a:endParaRPr lang="uk-UA" altLang="ru-RU" sz="2200" b="1" i="1" dirty="0">
                <a:solidFill>
                  <a:prstClr val="black"/>
                </a:solidFill>
                <a:latin typeface="Arial" charset="0"/>
              </a:endParaRPr>
            </a:p>
            <a:p>
              <a:pPr eaLnBrk="1" hangingPunct="1">
                <a:lnSpc>
                  <a:spcPct val="150000"/>
                </a:lnSpc>
                <a:buFontTx/>
                <a:buChar char="•"/>
              </a:pPr>
              <a:r>
                <a:rPr lang="ru-RU" altLang="ru-RU" sz="2200" b="1" i="1" u="sng" dirty="0">
                  <a:solidFill>
                    <a:prstClr val="black"/>
                  </a:solidFill>
                  <a:latin typeface="Arial" charset="0"/>
                </a:rPr>
                <a:t>2  </a:t>
              </a:r>
              <a:r>
                <a:rPr lang="ru-RU" altLang="ru-RU" sz="2200" b="1" i="1" u="sng" dirty="0" err="1">
                  <a:solidFill>
                    <a:prstClr val="black"/>
                  </a:solidFill>
                  <a:latin typeface="Arial" charset="0"/>
                </a:rPr>
                <a:t>борозенки</a:t>
              </a:r>
              <a:r>
                <a:rPr lang="ru-RU" altLang="ru-RU" sz="2200" b="1" i="1" u="sng" dirty="0">
                  <a:solidFill>
                    <a:prstClr val="black"/>
                  </a:solidFill>
                  <a:latin typeface="Arial" charset="0"/>
                </a:rPr>
                <a:t>: </a:t>
              </a:r>
              <a:r>
                <a:rPr lang="ru-RU" altLang="ru-RU" sz="2200" b="1" i="1" dirty="0">
                  <a:solidFill>
                    <a:prstClr val="black"/>
                  </a:solidFill>
                  <a:latin typeface="Arial" charset="0"/>
                </a:rPr>
                <a:t>велика, шириною 2,2 </a:t>
              </a:r>
              <a:r>
                <a:rPr lang="ru-RU" altLang="ru-RU" sz="2200" b="1" i="1" dirty="0" err="1">
                  <a:solidFill>
                    <a:prstClr val="black"/>
                  </a:solidFill>
                  <a:latin typeface="Arial" charset="0"/>
                </a:rPr>
                <a:t>нм</a:t>
              </a:r>
              <a:r>
                <a:rPr lang="ru-RU" altLang="ru-RU" sz="2200" b="1" i="1" dirty="0">
                  <a:solidFill>
                    <a:prstClr val="black"/>
                  </a:solidFill>
                  <a:latin typeface="Arial" charset="0"/>
                </a:rPr>
                <a:t>, і мала, шириною 1,2 </a:t>
              </a:r>
              <a:r>
                <a:rPr lang="ru-RU" altLang="ru-RU" sz="2200" b="1" i="1" dirty="0" err="1">
                  <a:solidFill>
                    <a:prstClr val="black"/>
                  </a:solidFill>
                  <a:latin typeface="Arial" charset="0"/>
                </a:rPr>
                <a:t>нм</a:t>
              </a:r>
              <a:endParaRPr lang="uk-UA" altLang="ru-RU" sz="2200" b="1" i="1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7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1624" y="275316"/>
            <a:ext cx="7326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Стабілізація подвійної спіралі ДНК</a:t>
            </a:r>
            <a:endParaRPr lang="ru-RU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2"/>
          <a:stretch/>
        </p:blipFill>
        <p:spPr bwMode="auto">
          <a:xfrm>
            <a:off x="1919536" y="1399800"/>
            <a:ext cx="4455110" cy="467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860091"/>
            <a:ext cx="8748464" cy="5997909"/>
          </a:xfrm>
        </p:spPr>
        <p:txBody>
          <a:bodyPr/>
          <a:lstStyle/>
          <a:p>
            <a:pPr marL="0" indent="0" algn="r">
              <a:buNone/>
            </a:pPr>
            <a:endParaRPr lang="ru-RU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1) </a:t>
            </a:r>
            <a:r>
              <a:rPr lang="ru-RU" sz="27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Формування</a:t>
            </a:r>
            <a:r>
              <a:rPr lang="ru-RU" sz="27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700" b="1" u="sng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водневих</a:t>
            </a:r>
            <a:r>
              <a:rPr lang="ru-RU" sz="27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ru-RU" sz="27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r>
              <a:rPr lang="ru-RU" sz="2700" b="1" u="sng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зв'язків</a:t>
            </a:r>
            <a:r>
              <a:rPr lang="ru-RU" sz="27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між</a:t>
            </a:r>
            <a:r>
              <a:rPr lang="ru-RU" sz="27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ru-RU" sz="27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r>
              <a:rPr lang="ru-RU" sz="27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піримідиновою</a:t>
            </a:r>
            <a:endParaRPr lang="ru-RU" sz="27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r>
              <a:rPr lang="ru-RU" sz="27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700" dirty="0">
                <a:solidFill>
                  <a:schemeClr val="bg1"/>
                </a:solidFill>
                <a:latin typeface="Comic Sans MS" panose="030F0702030302020204" pitchFamily="66" charset="0"/>
              </a:rPr>
              <a:t>і пуриновою </a:t>
            </a:r>
            <a:r>
              <a:rPr lang="ru-RU" sz="2700" dirty="0">
                <a:solidFill>
                  <a:schemeClr val="bg1"/>
                </a:solidFill>
                <a:latin typeface="Comic Sans MS" panose="030F0702030302020204" pitchFamily="66" charset="0"/>
              </a:rPr>
              <a:t>основами:</a:t>
            </a:r>
          </a:p>
          <a:p>
            <a:pPr marL="0" indent="0" algn="r">
              <a:buNone/>
            </a:pPr>
            <a:r>
              <a:rPr lang="ru-RU" sz="27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ru-RU" sz="27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r>
              <a:rPr lang="ru-RU" sz="2700" dirty="0">
                <a:solidFill>
                  <a:schemeClr val="bg1"/>
                </a:solidFill>
                <a:latin typeface="Comic Sans MS" panose="030F0702030302020204" pitchFamily="66" charset="0"/>
              </a:rPr>
              <a:t>A•T </a:t>
            </a:r>
            <a:r>
              <a:rPr lang="ru-RU" sz="2700" dirty="0">
                <a:solidFill>
                  <a:schemeClr val="bg1"/>
                </a:solidFill>
                <a:latin typeface="Comic Sans MS" panose="030F0702030302020204" pitchFamily="66" charset="0"/>
              </a:rPr>
              <a:t>- 2 </a:t>
            </a:r>
            <a:r>
              <a:rPr lang="ru-RU" sz="27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водневі</a:t>
            </a:r>
            <a:r>
              <a:rPr lang="ru-RU" sz="27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зв</a:t>
            </a:r>
            <a:r>
              <a:rPr lang="en-US" sz="2700" dirty="0">
                <a:solidFill>
                  <a:schemeClr val="bg1"/>
                </a:solidFill>
                <a:latin typeface="Comic Sans MS" panose="030F0702030302020204" pitchFamily="66" charset="0"/>
              </a:rPr>
              <a:t>’</a:t>
            </a:r>
            <a:r>
              <a:rPr lang="ru-RU" sz="27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язки</a:t>
            </a:r>
            <a:endParaRPr lang="ru-RU" sz="27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r>
              <a:rPr lang="ru-RU" sz="2700" dirty="0">
                <a:solidFill>
                  <a:schemeClr val="bg1"/>
                </a:solidFill>
                <a:latin typeface="Comic Sans MS" panose="030F0702030302020204" pitchFamily="66" charset="0"/>
              </a:rPr>
              <a:t>       G•C - 3 </a:t>
            </a:r>
            <a:r>
              <a:rPr lang="ru-RU" sz="27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водневі</a:t>
            </a:r>
            <a:r>
              <a:rPr lang="ru-RU" sz="27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зв’язки</a:t>
            </a:r>
            <a:endParaRPr lang="ru-RU" sz="27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endParaRPr lang="uk-UA" sz="27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r>
              <a:rPr lang="uk-UA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Специфічність і </a:t>
            </a:r>
          </a:p>
          <a:p>
            <a:pPr marL="0" indent="0" algn="r">
              <a:buNone/>
            </a:pPr>
            <a:r>
              <a:rPr lang="uk-UA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стабілізація ДНК</a:t>
            </a:r>
            <a:endParaRPr lang="ru-RU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endParaRPr lang="ru-RU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0" y="260648"/>
            <a:ext cx="4330824" cy="778098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2) </a:t>
            </a:r>
            <a:r>
              <a:rPr lang="uk-UA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Стекінг-взаємодії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91544" y="836713"/>
            <a:ext cx="8219256" cy="5289453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Стекінг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ароматичних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кілець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азотистих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основ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стабілізується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гідрофобними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взаємодіями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дипольними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взаємодіями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;</a:t>
            </a:r>
          </a:p>
          <a:p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гідрофобні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зв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’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язки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утворюються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між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плоскими основами,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розташованими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одна над одною в одному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ланцюзі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3573016"/>
            <a:ext cx="3960440" cy="195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3552228"/>
            <a:ext cx="35718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01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91544" y="332656"/>
            <a:ext cx="8219256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3) Іонні взаємодії 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Основи – гідрофобні; PО</a:t>
            </a:r>
            <a:r>
              <a:rPr lang="uk-UA" sz="2400" baseline="-250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uk-UA" sz="2400" baseline="50000" dirty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гідрофільні, однак електростатичне відштовхування дестабілізує подвійну спіраль. Для стабілізації необхідні протиіони – одновалентні катіони металів.</a:t>
            </a:r>
          </a:p>
          <a:p>
            <a:pPr marL="0" indent="0">
              <a:buNone/>
            </a:pPr>
            <a:endParaRPr lang="uk-UA" sz="2400" baseline="50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uk-UA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4) Гідратація </a:t>
            </a:r>
          </a:p>
          <a:p>
            <a:pPr marL="0" indent="0">
              <a:buNone/>
            </a:pP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Впорядкована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гідратна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зв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’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язана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 вода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(хребет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гідратації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у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малій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борозенці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).</a:t>
            </a:r>
          </a:p>
          <a:p>
            <a:pPr marL="0" indent="0">
              <a:buNone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Гідрофобні основи розташовуються всередині спіралі, ззовні – гідрофільні фосфатні групи, що зумовлює розчинність ДНК 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29916"/>
            <a:ext cx="4184452" cy="271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4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91544" y="332657"/>
            <a:ext cx="8219256" cy="5793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Форми подвійної спіралі</a:t>
            </a:r>
          </a:p>
          <a:p>
            <a:pPr marL="0" indent="0" algn="ctr">
              <a:buNone/>
            </a:pPr>
            <a:endParaRPr lang="uk-UA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В-форма: </a:t>
            </a:r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правозакручена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спіраль, 10 пар / виток</a:t>
            </a:r>
          </a:p>
          <a:p>
            <a:pPr marL="0" indent="0">
              <a:buNone/>
            </a:pPr>
            <a:endParaRPr lang="uk-UA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420889"/>
            <a:ext cx="4097610" cy="379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530" y="2492895"/>
            <a:ext cx="259228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1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1218</Words>
  <Application>Microsoft Office PowerPoint</Application>
  <PresentationFormat>Широкий екран</PresentationFormat>
  <Paragraphs>186</Paragraphs>
  <Slides>34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Times New Roman</vt:lpstr>
      <vt:lpstr>Wingdings</vt:lpstr>
      <vt:lpstr>Тема Office</vt:lpstr>
      <vt:lpstr>1_Тема Office</vt:lpstr>
      <vt:lpstr>2_Тема Office</vt:lpstr>
      <vt:lpstr>Презентація PowerPoint</vt:lpstr>
      <vt:lpstr>Презентація PowerPoint</vt:lpstr>
      <vt:lpstr>Нуклеїнові кислоти – це лінійні нерозгалужені гетерополімери, мономерами яких є нуклеотиди, з'єднані один з одним фосфодиефірними зв'язками.</vt:lpstr>
      <vt:lpstr>Презентація PowerPoint</vt:lpstr>
      <vt:lpstr>Презентація PowerPoint</vt:lpstr>
      <vt:lpstr>Презентація PowerPoint</vt:lpstr>
      <vt:lpstr>2) Стекінг-взаємодії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ДНК-геліказа</vt:lpstr>
      <vt:lpstr>Презентація PowerPoint</vt:lpstr>
      <vt:lpstr>Презентація PowerPoint</vt:lpstr>
      <vt:lpstr>Презентація PowerPoint</vt:lpstr>
      <vt:lpstr>Презентація PowerPoint</vt:lpstr>
      <vt:lpstr>SSB-білки </vt:lpstr>
      <vt:lpstr>Презентація PowerPoint</vt:lpstr>
      <vt:lpstr>Презентація PowerPoint</vt:lpstr>
      <vt:lpstr>SSB-білки зв’язуються з ДНК електростатично</vt:lpstr>
      <vt:lpstr>Презентація PowerPoint</vt:lpstr>
      <vt:lpstr>Презентація PowerPoint</vt:lpstr>
      <vt:lpstr>Презентація PowerPoint</vt:lpstr>
      <vt:lpstr>ДНК-полімерази прокаріот</vt:lpstr>
      <vt:lpstr>ДНК-полімерази прокаріот</vt:lpstr>
      <vt:lpstr>Презентація PowerPoint</vt:lpstr>
      <vt:lpstr>Mismatch-репарація (MMR)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Анонім</dc:creator>
  <cp:lastModifiedBy>Анонім</cp:lastModifiedBy>
  <cp:revision>1</cp:revision>
  <dcterms:created xsi:type="dcterms:W3CDTF">2024-04-02T09:47:56Z</dcterms:created>
  <dcterms:modified xsi:type="dcterms:W3CDTF">2024-04-02T09:48:09Z</dcterms:modified>
</cp:coreProperties>
</file>