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2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7200" dirty="0" smtClean="0"/>
              <a:t>ЕТНОПСИХОЛОГІЯ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000" i="1" dirty="0" smtClean="0"/>
              <a:t>Лекція 1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1528717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06400"/>
            <a:ext cx="10363826" cy="5384799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В.Бехтерєв</a:t>
            </a:r>
            <a:r>
              <a:rPr lang="ru-RU" b="1" dirty="0" smtClean="0"/>
              <a:t> </a:t>
            </a:r>
            <a:r>
              <a:rPr lang="ru-RU" dirty="0" err="1" smtClean="0"/>
              <a:t>висував</a:t>
            </a:r>
            <a:r>
              <a:rPr lang="ru-RU" dirty="0" smtClean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і </a:t>
            </a:r>
            <a:r>
              <a:rPr lang="ru-RU" dirty="0" err="1"/>
              <a:t>методологічні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національно-психологічної</a:t>
            </a:r>
            <a:r>
              <a:rPr lang="ru-RU" dirty="0"/>
              <a:t> </a:t>
            </a:r>
            <a:r>
              <a:rPr lang="ru-RU" dirty="0" err="1"/>
              <a:t>своєрідності</a:t>
            </a:r>
            <a:r>
              <a:rPr lang="ru-RU" dirty="0"/>
              <a:t> народу </a:t>
            </a:r>
            <a:r>
              <a:rPr lang="ru-RU" dirty="0" err="1"/>
              <a:t>присутні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: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</a:t>
            </a:r>
            <a:r>
              <a:rPr lang="ru-RU" dirty="0" err="1"/>
              <a:t>спадково</a:t>
            </a:r>
            <a:r>
              <a:rPr lang="ru-RU" dirty="0"/>
              <a:t> і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сформовані</a:t>
            </a:r>
            <a:r>
              <a:rPr lang="ru-RU" dirty="0"/>
              <a:t> </a:t>
            </a:r>
            <a:r>
              <a:rPr lang="ru-RU" dirty="0" err="1"/>
              <a:t>соціокультурним</a:t>
            </a:r>
            <a:r>
              <a:rPr lang="ru-RU" dirty="0"/>
              <a:t> способом;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об’єктивним</a:t>
            </a:r>
            <a:r>
              <a:rPr lang="ru-RU" dirty="0" smtClean="0"/>
              <a:t> </a:t>
            </a:r>
            <a:r>
              <a:rPr lang="ru-RU" dirty="0"/>
              <a:t>методом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є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колективної</a:t>
            </a:r>
            <a:r>
              <a:rPr lang="ru-RU" dirty="0"/>
              <a:t> та </a:t>
            </a:r>
            <a:r>
              <a:rPr lang="ru-RU" dirty="0" err="1"/>
              <a:t>індивідуальної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народу;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/>
              <a:t>етносу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через </a:t>
            </a:r>
            <a:r>
              <a:rPr lang="ru-RU" dirty="0" err="1"/>
              <a:t>поєднання</a:t>
            </a:r>
            <a:r>
              <a:rPr lang="ru-RU" dirty="0"/>
              <a:t> і </a:t>
            </a:r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і </a:t>
            </a:r>
            <a:r>
              <a:rPr lang="ru-RU" dirty="0" err="1"/>
              <a:t>сумісної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людей в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ціле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у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 </a:t>
            </a:r>
            <a:r>
              <a:rPr lang="ru-RU" dirty="0" err="1"/>
              <a:t>спільних</a:t>
            </a:r>
            <a:r>
              <a:rPr lang="ru-RU" dirty="0"/>
              <a:t> рис і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символів</a:t>
            </a:r>
            <a:r>
              <a:rPr lang="ru-RU" dirty="0"/>
              <a:t> у </a:t>
            </a:r>
            <a:r>
              <a:rPr lang="ru-RU" dirty="0" err="1"/>
              <a:t>культурі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121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7000" y="287867"/>
            <a:ext cx="11150600" cy="6172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b="1" dirty="0" err="1"/>
              <a:t>другій</a:t>
            </a:r>
            <a:r>
              <a:rPr lang="ru-RU" b="1" dirty="0"/>
              <a:t> </a:t>
            </a:r>
            <a:r>
              <a:rPr lang="ru-RU" b="1" dirty="0" err="1"/>
              <a:t>половині</a:t>
            </a:r>
            <a:r>
              <a:rPr lang="ru-RU" b="1" dirty="0"/>
              <a:t> – </a:t>
            </a:r>
            <a:r>
              <a:rPr lang="ru-RU" b="1" dirty="0" err="1"/>
              <a:t>кінці</a:t>
            </a:r>
            <a:r>
              <a:rPr lang="ru-RU" b="1" dirty="0"/>
              <a:t> ХХ ст. </a:t>
            </a:r>
            <a:r>
              <a:rPr lang="ru-RU" dirty="0" err="1"/>
              <a:t>етнічна</a:t>
            </a:r>
            <a:r>
              <a:rPr lang="ru-RU" dirty="0"/>
              <a:t> </a:t>
            </a:r>
            <a:r>
              <a:rPr lang="ru-RU" dirty="0" err="1"/>
              <a:t>психологія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/>
              <a:t>методологічних</a:t>
            </a:r>
            <a:r>
              <a:rPr lang="ru-RU" dirty="0"/>
              <a:t> і </a:t>
            </a:r>
            <a:r>
              <a:rPr lang="ru-RU" dirty="0" err="1"/>
              <a:t>теоретичних</a:t>
            </a:r>
            <a:r>
              <a:rPr lang="ru-RU" dirty="0"/>
              <a:t> основ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 і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наук – </a:t>
            </a:r>
            <a:r>
              <a:rPr lang="ru-RU" dirty="0" err="1"/>
              <a:t>етнографії</a:t>
            </a:r>
            <a:r>
              <a:rPr lang="ru-RU" dirty="0"/>
              <a:t> –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активне</a:t>
            </a:r>
            <a:r>
              <a:rPr lang="ru-RU" dirty="0"/>
              <a:t> </a:t>
            </a:r>
            <a:r>
              <a:rPr lang="ru-RU" dirty="0" err="1"/>
              <a:t>практичне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етнографичних</a:t>
            </a:r>
            <a:r>
              <a:rPr lang="ru-RU" dirty="0"/>
              <a:t> характеристик </a:t>
            </a:r>
            <a:r>
              <a:rPr lang="ru-RU" dirty="0" err="1"/>
              <a:t>народів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/>
              <a:t>психології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етнопсихологічними</a:t>
            </a:r>
            <a:r>
              <a:rPr lang="ru-RU" dirty="0"/>
              <a:t> феноменами, </a:t>
            </a:r>
            <a:r>
              <a:rPr lang="ru-RU" dirty="0" err="1"/>
              <a:t>активне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етнопсихологічних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держав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вітчизняна</a:t>
            </a:r>
            <a:r>
              <a:rPr lang="ru-RU" dirty="0"/>
              <a:t> </a:t>
            </a:r>
            <a:r>
              <a:rPr lang="ru-RU" dirty="0" err="1"/>
              <a:t>етнопсихологія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у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напрямках</a:t>
            </a:r>
            <a:r>
              <a:rPr lang="ru-RU" dirty="0"/>
              <a:t>: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Соціологічний</a:t>
            </a:r>
            <a:r>
              <a:rPr lang="ru-RU" dirty="0" smtClean="0"/>
              <a:t>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Екологічний</a:t>
            </a:r>
            <a:r>
              <a:rPr lang="ru-RU" dirty="0" smtClean="0"/>
              <a:t>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Біологічний</a:t>
            </a:r>
            <a:r>
              <a:rPr lang="ru-RU" dirty="0" smtClean="0"/>
              <a:t>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429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err="1"/>
              <a:t>Етнічна</a:t>
            </a:r>
            <a:r>
              <a:rPr lang="ru-RU" sz="2400" b="1" dirty="0"/>
              <a:t> </a:t>
            </a:r>
            <a:r>
              <a:rPr lang="ru-RU" sz="2400" b="1" dirty="0" err="1"/>
              <a:t>психологія</a:t>
            </a:r>
            <a:r>
              <a:rPr lang="ru-RU" sz="2400" b="1" dirty="0"/>
              <a:t> (гр. </a:t>
            </a:r>
            <a:r>
              <a:rPr lang="en-US" sz="2400" b="1" dirty="0"/>
              <a:t>ethnos – </a:t>
            </a:r>
            <a:r>
              <a:rPr lang="ru-RU" sz="2400" b="1" dirty="0"/>
              <a:t>племя, народ + </a:t>
            </a:r>
            <a:r>
              <a:rPr lang="en-US" sz="2400" b="1" dirty="0"/>
              <a:t>psyche – </a:t>
            </a:r>
            <a:r>
              <a:rPr lang="ru-RU" sz="2400" b="1" dirty="0"/>
              <a:t>душа + </a:t>
            </a:r>
            <a:r>
              <a:rPr lang="en-US" sz="2400" b="1" dirty="0"/>
              <a:t>logos – </a:t>
            </a:r>
            <a:r>
              <a:rPr lang="ru-RU" sz="2400" b="1" dirty="0"/>
              <a:t>наука, </a:t>
            </a:r>
            <a:r>
              <a:rPr lang="ru-RU" sz="2400" b="1" dirty="0" err="1"/>
              <a:t>вчення</a:t>
            </a:r>
            <a:r>
              <a:rPr lang="ru-RU" sz="2400" b="1" dirty="0"/>
              <a:t>)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/>
              <a:t>наука, яка </a:t>
            </a:r>
            <a:r>
              <a:rPr lang="ru-RU" sz="2400" dirty="0" err="1"/>
              <a:t>вивчає</a:t>
            </a:r>
            <a:r>
              <a:rPr lang="ru-RU" sz="2400" dirty="0"/>
              <a:t> </a:t>
            </a:r>
            <a:r>
              <a:rPr lang="ru-RU" sz="2400" dirty="0" err="1"/>
              <a:t>закономірності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і </a:t>
            </a:r>
            <a:r>
              <a:rPr lang="ru-RU" sz="2400" dirty="0" err="1"/>
              <a:t>прояву</a:t>
            </a:r>
            <a:r>
              <a:rPr lang="ru-RU" sz="2400" dirty="0"/>
              <a:t> </a:t>
            </a:r>
            <a:r>
              <a:rPr lang="ru-RU" sz="2400" dirty="0" err="1"/>
              <a:t>національно-психологічних</a:t>
            </a:r>
            <a:r>
              <a:rPr lang="ru-RU" sz="2400" dirty="0"/>
              <a:t> </a:t>
            </a:r>
            <a:r>
              <a:rPr lang="ru-RU" sz="2400" dirty="0" err="1"/>
              <a:t>особливостей</a:t>
            </a:r>
            <a:r>
              <a:rPr lang="ru-RU" sz="2400" dirty="0"/>
              <a:t> людей як </a:t>
            </a:r>
            <a:r>
              <a:rPr lang="ru-RU" sz="2400" dirty="0" err="1"/>
              <a:t>представників</a:t>
            </a:r>
            <a:r>
              <a:rPr lang="ru-RU" sz="2400" dirty="0"/>
              <a:t> </a:t>
            </a:r>
            <a:r>
              <a:rPr lang="ru-RU" sz="2400" dirty="0" err="1"/>
              <a:t>конкретних</a:t>
            </a:r>
            <a:r>
              <a:rPr lang="ru-RU" sz="2400" dirty="0"/>
              <a:t> </a:t>
            </a:r>
            <a:r>
              <a:rPr lang="ru-RU" sz="2400" dirty="0" err="1"/>
              <a:t>етнічних</a:t>
            </a:r>
            <a:r>
              <a:rPr lang="ru-RU" sz="2400" dirty="0"/>
              <a:t> </a:t>
            </a:r>
            <a:r>
              <a:rPr lang="ru-RU" sz="2400" dirty="0" err="1"/>
              <a:t>спільнот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відрізняє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один </a:t>
            </a:r>
            <a:r>
              <a:rPr lang="ru-RU" sz="2400" dirty="0" err="1"/>
              <a:t>від</a:t>
            </a:r>
            <a:r>
              <a:rPr lang="ru-RU" sz="2400" dirty="0"/>
              <a:t> одного.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 smtClean="0"/>
              <a:t>Об’єктом</a:t>
            </a:r>
            <a:r>
              <a:rPr lang="ru-RU" b="1" i="1" dirty="0" smtClean="0"/>
              <a:t> - </a:t>
            </a:r>
            <a:r>
              <a:rPr lang="ru-RU" dirty="0" smtClean="0"/>
              <a:t>є </a:t>
            </a:r>
            <a:r>
              <a:rPr lang="ru-RU" dirty="0" err="1"/>
              <a:t>нації</a:t>
            </a:r>
            <a:r>
              <a:rPr lang="ru-RU" dirty="0"/>
              <a:t>, </a:t>
            </a:r>
            <a:r>
              <a:rPr lang="ru-RU" dirty="0" err="1"/>
              <a:t>національності</a:t>
            </a:r>
            <a:r>
              <a:rPr lang="ru-RU" dirty="0"/>
              <a:t>, </a:t>
            </a:r>
            <a:r>
              <a:rPr lang="ru-RU" dirty="0" err="1"/>
              <a:t>національні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Предметом -</a:t>
            </a:r>
            <a:r>
              <a:rPr lang="ru-RU" dirty="0" smtClean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своєрідності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і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психіки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 smtClean="0"/>
              <a:t>спільнот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/>
              <a:t>психіки</a:t>
            </a:r>
            <a:r>
              <a:rPr lang="ru-RU" dirty="0"/>
              <a:t> людей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і культур; </a:t>
            </a:r>
            <a:endParaRPr lang="ru-RU" dirty="0" smtClean="0"/>
          </a:p>
          <a:p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світосприйняття</a:t>
            </a:r>
            <a:r>
              <a:rPr lang="ru-RU" dirty="0"/>
              <a:t> і </a:t>
            </a:r>
            <a:r>
              <a:rPr lang="ru-RU" dirty="0" err="1"/>
              <a:t>взаємовідносин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/>
              <a:t>характеру; </a:t>
            </a:r>
            <a:endParaRPr lang="ru-RU" dirty="0" smtClean="0"/>
          </a:p>
          <a:p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/>
              <a:t>формування</a:t>
            </a:r>
            <a:r>
              <a:rPr lang="ru-RU" dirty="0"/>
              <a:t> і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самосвідомості</a:t>
            </a:r>
            <a:r>
              <a:rPr lang="ru-RU" dirty="0"/>
              <a:t>,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стереотипів</a:t>
            </a:r>
            <a:r>
              <a:rPr lang="ru-RU" dirty="0"/>
              <a:t>, </a:t>
            </a:r>
            <a:r>
              <a:rPr lang="ru-RU" dirty="0" err="1"/>
              <a:t>суспільств</a:t>
            </a:r>
            <a:r>
              <a:rPr lang="ru-RU" dirty="0"/>
              <a:t>,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спільнот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1049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методології</a:t>
            </a:r>
            <a:r>
              <a:rPr lang="ru-RU" dirty="0"/>
              <a:t> </a:t>
            </a:r>
            <a:r>
              <a:rPr lang="ru-RU" dirty="0" err="1"/>
              <a:t>етнопсихології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три </a:t>
            </a:r>
            <a:r>
              <a:rPr lang="ru-RU" dirty="0" err="1"/>
              <a:t>рівні</a:t>
            </a:r>
            <a:r>
              <a:rPr lang="ru-RU" dirty="0"/>
              <a:t>: </a:t>
            </a:r>
            <a:r>
              <a:rPr lang="ru-RU" dirty="0" err="1" smtClean="0"/>
              <a:t>загальна</a:t>
            </a:r>
            <a:r>
              <a:rPr lang="ru-RU" dirty="0" smtClean="0"/>
              <a:t>, </a:t>
            </a:r>
            <a:r>
              <a:rPr lang="ru-RU" dirty="0" err="1"/>
              <a:t>спеціальна</a:t>
            </a:r>
            <a:r>
              <a:rPr lang="ru-RU" dirty="0"/>
              <a:t>, </a:t>
            </a:r>
            <a:r>
              <a:rPr lang="ru-RU" dirty="0" err="1" smtClean="0"/>
              <a:t>окрема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b="1" i="1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методології</a:t>
            </a:r>
            <a:r>
              <a:rPr lang="ru-RU" dirty="0"/>
              <a:t> </a:t>
            </a:r>
            <a:r>
              <a:rPr lang="ru-RU" dirty="0" err="1"/>
              <a:t>етнопсихології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і </a:t>
            </a:r>
            <a:r>
              <a:rPr lang="ru-RU" dirty="0" err="1"/>
              <a:t>вивчаються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діалектичний</a:t>
            </a:r>
            <a:r>
              <a:rPr lang="ru-RU" dirty="0"/>
              <a:t> метод. </a:t>
            </a:r>
            <a:endParaRPr lang="ru-RU" dirty="0" smtClean="0"/>
          </a:p>
          <a:p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b="1" i="1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методології</a:t>
            </a:r>
            <a:r>
              <a:rPr lang="ru-RU" dirty="0"/>
              <a:t> </a:t>
            </a:r>
            <a:r>
              <a:rPr lang="ru-RU" dirty="0" err="1"/>
              <a:t>етнопсихології</a:t>
            </a:r>
            <a:r>
              <a:rPr lang="ru-RU" dirty="0"/>
              <a:t> як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аспектів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науки </a:t>
            </a:r>
            <a:r>
              <a:rPr lang="ru-RU" dirty="0" err="1"/>
              <a:t>базується</a:t>
            </a:r>
            <a:r>
              <a:rPr lang="ru-RU" dirty="0"/>
              <a:t> на таких принципах: 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dirty="0" err="1" smtClean="0"/>
              <a:t>детермінізму</a:t>
            </a:r>
            <a:r>
              <a:rPr lang="ru-RU" dirty="0" smtClean="0"/>
              <a:t>»; </a:t>
            </a:r>
          </a:p>
          <a:p>
            <a:r>
              <a:rPr lang="ru-RU" dirty="0" smtClean="0"/>
              <a:t>“</a:t>
            </a:r>
            <a:r>
              <a:rPr lang="ru-RU" dirty="0" err="1"/>
              <a:t>єдності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і </a:t>
            </a:r>
            <a:r>
              <a:rPr lang="ru-RU" dirty="0" err="1"/>
              <a:t>діяльності</a:t>
            </a:r>
            <a:r>
              <a:rPr lang="ru-RU" dirty="0"/>
              <a:t>” 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dirty="0" err="1"/>
              <a:t>особистісного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” 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dirty="0" err="1"/>
              <a:t>гносеологічного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” 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етнопсихологічних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” </a:t>
            </a:r>
          </a:p>
          <a:p>
            <a:r>
              <a:rPr lang="ru-RU" dirty="0" err="1" smtClean="0"/>
              <a:t>відносності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рівноправності</a:t>
            </a:r>
            <a:r>
              <a:rPr lang="ru-RU" dirty="0" smtClean="0"/>
              <a:t>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77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7200"/>
            <a:ext cx="10363826" cy="61929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b="1" i="1" dirty="0" err="1"/>
              <a:t>окремої</a:t>
            </a:r>
            <a:r>
              <a:rPr lang="ru-RU" b="1" i="1" dirty="0"/>
              <a:t> </a:t>
            </a:r>
            <a:r>
              <a:rPr lang="ru-RU" dirty="0" err="1"/>
              <a:t>методології</a:t>
            </a:r>
            <a:r>
              <a:rPr lang="ru-RU" dirty="0"/>
              <a:t> – </a:t>
            </a:r>
            <a:r>
              <a:rPr lang="ru-RU" dirty="0" err="1"/>
              <a:t>дослідження</a:t>
            </a:r>
            <a:r>
              <a:rPr lang="ru-RU" dirty="0"/>
              <a:t> і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і </a:t>
            </a:r>
            <a:r>
              <a:rPr lang="ru-RU" dirty="0" err="1"/>
              <a:t>феноменів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методик і </a:t>
            </a:r>
            <a:r>
              <a:rPr lang="ru-RU" dirty="0" err="1"/>
              <a:t>прийомів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експеримент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опитування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err="1"/>
              <a:t>бесіда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інтерв’ю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(за В.Г. </a:t>
            </a:r>
            <a:r>
              <a:rPr lang="ru-RU" dirty="0" err="1"/>
              <a:t>Крисько</a:t>
            </a:r>
            <a:r>
              <a:rPr lang="ru-RU" dirty="0"/>
              <a:t>):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стереотипів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контент-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кількісні</a:t>
            </a:r>
            <a:r>
              <a:rPr lang="ru-RU" dirty="0" smtClean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 err="1"/>
              <a:t>моделювання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регіональна</a:t>
            </a:r>
            <a:r>
              <a:rPr lang="ru-RU" dirty="0" smtClean="0"/>
              <a:t> </a:t>
            </a:r>
            <a:r>
              <a:rPr lang="ru-RU" dirty="0"/>
              <a:t>картотека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 smtClean="0"/>
              <a:t>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41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теоретичні</a:t>
            </a:r>
            <a:r>
              <a:rPr lang="ru-RU" dirty="0"/>
              <a:t> і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етнопсихології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/>
              <a:t>вичення</a:t>
            </a:r>
            <a:r>
              <a:rPr lang="ru-RU" dirty="0"/>
              <a:t> </a:t>
            </a:r>
            <a:r>
              <a:rPr lang="ru-RU" dirty="0" err="1"/>
              <a:t>специфіки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етносів</a:t>
            </a:r>
            <a:r>
              <a:rPr lang="ru-RU" dirty="0"/>
              <a:t>; </a:t>
            </a:r>
            <a:r>
              <a:rPr lang="ru-RU" dirty="0" smtClean="0"/>
              <a:t>§</a:t>
            </a:r>
          </a:p>
          <a:p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/>
              <a:t>різних</a:t>
            </a:r>
            <a:r>
              <a:rPr lang="ru-RU" dirty="0"/>
              <a:t> сфер </a:t>
            </a:r>
            <a:r>
              <a:rPr lang="ru-RU" dirty="0" err="1"/>
              <a:t>особистості</a:t>
            </a:r>
            <a:r>
              <a:rPr lang="ru-RU" dirty="0"/>
              <a:t> у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порівняльне</a:t>
            </a:r>
            <a:r>
              <a:rPr lang="ru-RU" dirty="0" smtClean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етнопсихологічнх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/>
              <a:t>своєрідності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національнопсихологічних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у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етносів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6669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40080"/>
            <a:ext cx="10363826" cy="51511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Етнопсихологія</a:t>
            </a:r>
            <a:r>
              <a:rPr lang="ru-RU" dirty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/>
              <a:t>у себе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розділи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/>
              <a:t>етнопсихологію</a:t>
            </a:r>
            <a:r>
              <a:rPr lang="ru-RU" dirty="0"/>
              <a:t>, яка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міжетнічних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психічної</a:t>
            </a:r>
            <a:r>
              <a:rPr lang="ru-RU" dirty="0"/>
              <a:t> </a:t>
            </a:r>
            <a:r>
              <a:rPr lang="ru-RU" dirty="0" err="1"/>
              <a:t>своєрідності</a:t>
            </a:r>
            <a:r>
              <a:rPr lang="ru-RU" dirty="0"/>
              <a:t> народу, методики </a:t>
            </a:r>
            <a:r>
              <a:rPr lang="ru-RU" dirty="0" err="1"/>
              <a:t>етнопсихологічних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спеціальну</a:t>
            </a:r>
            <a:r>
              <a:rPr lang="ru-RU" dirty="0"/>
              <a:t> </a:t>
            </a:r>
            <a:r>
              <a:rPr lang="ru-RU" dirty="0" err="1"/>
              <a:t>етнопсихологію</a:t>
            </a:r>
            <a:r>
              <a:rPr lang="ru-RU" dirty="0"/>
              <a:t>, до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і </a:t>
            </a:r>
            <a:r>
              <a:rPr lang="ru-RU" dirty="0" err="1"/>
              <a:t>опису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належать </a:t>
            </a:r>
            <a:r>
              <a:rPr lang="ru-RU" dirty="0" err="1"/>
              <a:t>етнопсихологічні</a:t>
            </a:r>
            <a:r>
              <a:rPr lang="ru-RU" dirty="0"/>
              <a:t> </a:t>
            </a:r>
            <a:r>
              <a:rPr lang="ru-RU" dirty="0" err="1"/>
              <a:t>феномени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психічний</a:t>
            </a:r>
            <a:r>
              <a:rPr lang="ru-RU" dirty="0"/>
              <a:t> склад і </a:t>
            </a:r>
            <a:r>
              <a:rPr lang="ru-RU" dirty="0" err="1"/>
              <a:t>етногенез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порівняльну</a:t>
            </a:r>
            <a:r>
              <a:rPr lang="ru-RU" dirty="0" smtClean="0"/>
              <a:t> </a:t>
            </a:r>
            <a:r>
              <a:rPr lang="ru-RU" dirty="0" err="1"/>
              <a:t>етнпсихологію</a:t>
            </a:r>
            <a:r>
              <a:rPr lang="ru-RU" dirty="0"/>
              <a:t>,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прикладну</a:t>
            </a:r>
            <a:r>
              <a:rPr lang="ru-RU" dirty="0" smtClean="0"/>
              <a:t> </a:t>
            </a:r>
            <a:r>
              <a:rPr lang="ru-RU" dirty="0" err="1"/>
              <a:t>етнопсихологію</a:t>
            </a:r>
            <a:r>
              <a:rPr lang="ru-RU" dirty="0"/>
              <a:t>, метою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і проблем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міжетнічних</a:t>
            </a:r>
            <a:r>
              <a:rPr lang="ru-RU" dirty="0"/>
              <a:t> і </a:t>
            </a:r>
            <a:r>
              <a:rPr lang="ru-RU" dirty="0" err="1"/>
              <a:t>внутрішньоетнічних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етнопсихологічних</a:t>
            </a:r>
            <a:r>
              <a:rPr lang="ru-RU" dirty="0"/>
              <a:t> </a:t>
            </a:r>
            <a:r>
              <a:rPr lang="ru-RU" dirty="0" err="1"/>
              <a:t>теорій</a:t>
            </a:r>
            <a:r>
              <a:rPr lang="ru-RU" dirty="0"/>
              <a:t>, </a:t>
            </a:r>
            <a:r>
              <a:rPr lang="ru-RU" dirty="0" err="1"/>
              <a:t>концепцій</a:t>
            </a:r>
            <a:r>
              <a:rPr lang="ru-RU" dirty="0"/>
              <a:t> і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розробляються</a:t>
            </a:r>
            <a:r>
              <a:rPr lang="ru-RU" dirty="0"/>
              <a:t> у </a:t>
            </a:r>
            <a:r>
              <a:rPr lang="ru-RU" dirty="0" err="1"/>
              <a:t>руслі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і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етнопсихології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68853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Лекція</a:t>
            </a:r>
            <a:r>
              <a:rPr lang="ru-RU" b="1" dirty="0" smtClean="0"/>
              <a:t> 2.</a:t>
            </a:r>
            <a:br>
              <a:rPr lang="ru-RU" b="1" dirty="0" smtClean="0"/>
            </a:br>
            <a:r>
              <a:rPr lang="ru-RU" b="1" dirty="0" smtClean="0"/>
              <a:t>“</a:t>
            </a:r>
            <a:r>
              <a:rPr lang="ru-RU" b="1" dirty="0" err="1"/>
              <a:t>Історія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етнопсихології</a:t>
            </a:r>
            <a:r>
              <a:rPr lang="ru-RU" b="1" dirty="0"/>
              <a:t> як науки</a:t>
            </a:r>
            <a:r>
              <a:rPr lang="ru-RU" dirty="0"/>
              <a:t>”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08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Етнопсихологічні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у </a:t>
            </a:r>
            <a:r>
              <a:rPr lang="ru-RU" dirty="0" err="1"/>
              <a:t>старовину</a:t>
            </a:r>
            <a:r>
              <a:rPr lang="ru-RU" dirty="0"/>
              <a:t> і </a:t>
            </a:r>
            <a:r>
              <a:rPr lang="ru-RU" dirty="0" err="1"/>
              <a:t>зводилися</a:t>
            </a:r>
            <a:r>
              <a:rPr lang="ru-RU" dirty="0"/>
              <a:t> до </a:t>
            </a:r>
            <a:r>
              <a:rPr lang="ru-RU" dirty="0" err="1"/>
              <a:t>опису</a:t>
            </a:r>
            <a:r>
              <a:rPr lang="ru-RU" dirty="0"/>
              <a:t> </a:t>
            </a:r>
            <a:r>
              <a:rPr lang="ru-RU" dirty="0" err="1"/>
              <a:t>звичаїв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</a:t>
            </a:r>
            <a:r>
              <a:rPr lang="ru-RU" dirty="0" err="1"/>
              <a:t>істориками</a:t>
            </a:r>
            <a:r>
              <a:rPr lang="ru-RU" dirty="0"/>
              <a:t> і </a:t>
            </a:r>
            <a:r>
              <a:rPr lang="ru-RU" dirty="0" err="1"/>
              <a:t>мандрівниками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Першим </a:t>
            </a:r>
            <a:r>
              <a:rPr lang="ru-RU" dirty="0" err="1"/>
              <a:t>відомим</a:t>
            </a:r>
            <a:r>
              <a:rPr lang="ru-RU" dirty="0"/>
              <a:t> </a:t>
            </a:r>
            <a:r>
              <a:rPr lang="ru-RU" dirty="0" err="1"/>
              <a:t>вченим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описав </a:t>
            </a:r>
            <a:r>
              <a:rPr lang="ru-RU" dirty="0" err="1"/>
              <a:t>звичаї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b="1" i="1" dirty="0"/>
              <a:t>Геродот </a:t>
            </a:r>
            <a:r>
              <a:rPr lang="ru-RU" dirty="0"/>
              <a:t>(490-425 </a:t>
            </a:r>
            <a:r>
              <a:rPr lang="ru-RU" dirty="0" err="1"/>
              <a:t>рр</a:t>
            </a:r>
            <a:r>
              <a:rPr lang="ru-RU" dirty="0"/>
              <a:t>. до </a:t>
            </a:r>
            <a:r>
              <a:rPr lang="ru-RU" dirty="0" err="1"/>
              <a:t>н.е</a:t>
            </a:r>
            <a:r>
              <a:rPr lang="ru-RU" dirty="0"/>
              <a:t>.).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намагаються</a:t>
            </a:r>
            <a:r>
              <a:rPr lang="ru-RU" dirty="0" smtClean="0"/>
              <a:t> не просто </a:t>
            </a:r>
            <a:r>
              <a:rPr lang="ru-RU" dirty="0" err="1" smtClean="0"/>
              <a:t>описувати</a:t>
            </a:r>
            <a:r>
              <a:rPr lang="ru-RU" dirty="0" smtClean="0"/>
              <a:t>, а й </a:t>
            </a:r>
            <a:r>
              <a:rPr lang="ru-RU" dirty="0" err="1" smtClean="0"/>
              <a:t>пояснювати</a:t>
            </a:r>
            <a:r>
              <a:rPr lang="ru-RU" dirty="0" smtClean="0"/>
              <a:t> </a:t>
            </a:r>
            <a:r>
              <a:rPr lang="ru-RU" dirty="0" err="1" smtClean="0"/>
              <a:t>своєрідність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характеру, </a:t>
            </a:r>
            <a:r>
              <a:rPr lang="ru-RU" dirty="0" err="1" smtClean="0"/>
              <a:t>психіки</a:t>
            </a:r>
            <a:r>
              <a:rPr lang="ru-RU" dirty="0" smtClean="0"/>
              <a:t>, </a:t>
            </a:r>
            <a:r>
              <a:rPr lang="ru-RU" dirty="0" err="1" smtClean="0"/>
              <a:t>мислення</a:t>
            </a:r>
            <a:r>
              <a:rPr lang="ru-RU" dirty="0" smtClean="0"/>
              <a:t> і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 і </a:t>
            </a:r>
            <a:r>
              <a:rPr lang="ru-RU" dirty="0" err="1" smtClean="0"/>
              <a:t>висувати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і причини,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обґрунтовують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b="1" i="1" dirty="0" err="1" smtClean="0"/>
              <a:t>Гіппократ</a:t>
            </a:r>
            <a:r>
              <a:rPr lang="ru-RU" b="1" i="1" dirty="0" smtClean="0"/>
              <a:t> </a:t>
            </a:r>
            <a:r>
              <a:rPr lang="ru-RU" dirty="0"/>
              <a:t>(</a:t>
            </a:r>
            <a:r>
              <a:rPr lang="ru-RU" dirty="0" err="1"/>
              <a:t>близько</a:t>
            </a:r>
            <a:r>
              <a:rPr lang="ru-RU" dirty="0"/>
              <a:t> 460-370 </a:t>
            </a:r>
            <a:r>
              <a:rPr lang="ru-RU" dirty="0" err="1"/>
              <a:t>рр</a:t>
            </a:r>
            <a:r>
              <a:rPr lang="ru-RU" dirty="0"/>
              <a:t>. до </a:t>
            </a:r>
            <a:r>
              <a:rPr lang="ru-RU" dirty="0" err="1"/>
              <a:t>н.е</a:t>
            </a:r>
            <a:r>
              <a:rPr lang="ru-RU" dirty="0"/>
              <a:t>.) і </a:t>
            </a:r>
            <a:r>
              <a:rPr lang="ru-RU" b="1" i="1" dirty="0" err="1"/>
              <a:t>Демокрит</a:t>
            </a:r>
            <a:r>
              <a:rPr lang="ru-RU" dirty="0"/>
              <a:t> (</a:t>
            </a:r>
            <a:r>
              <a:rPr lang="ru-RU" dirty="0" err="1"/>
              <a:t>близько</a:t>
            </a:r>
            <a:r>
              <a:rPr lang="ru-RU" dirty="0"/>
              <a:t> 460-350 </a:t>
            </a:r>
            <a:r>
              <a:rPr lang="ru-RU" dirty="0" err="1"/>
              <a:t>рр</a:t>
            </a:r>
            <a:r>
              <a:rPr lang="ru-RU" dirty="0"/>
              <a:t>. до </a:t>
            </a:r>
            <a:r>
              <a:rPr lang="ru-RU" dirty="0" err="1"/>
              <a:t>н.е</a:t>
            </a:r>
            <a:r>
              <a:rPr lang="ru-RU" dirty="0"/>
              <a:t>.) </a:t>
            </a:r>
            <a:r>
              <a:rPr lang="ru-RU" dirty="0" err="1"/>
              <a:t>вивели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психічних</a:t>
            </a:r>
            <a:r>
              <a:rPr lang="ru-RU" dirty="0"/>
              <a:t> і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географічного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і </a:t>
            </a:r>
            <a:r>
              <a:rPr lang="ru-RU" dirty="0" err="1"/>
              <a:t>кліматичних</a:t>
            </a:r>
            <a:r>
              <a:rPr lang="ru-RU" dirty="0"/>
              <a:t> умов </a:t>
            </a:r>
            <a:r>
              <a:rPr lang="ru-RU" dirty="0" err="1"/>
              <a:t>країн</a:t>
            </a:r>
            <a:r>
              <a:rPr lang="ru-RU" dirty="0"/>
              <a:t>, де вони </a:t>
            </a:r>
            <a:r>
              <a:rPr lang="ru-RU" dirty="0" err="1"/>
              <a:t>живуть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2826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2756"/>
            <a:ext cx="10363826" cy="6192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b="1" i="1" dirty="0" err="1"/>
              <a:t>середньовіччі</a:t>
            </a:r>
            <a:r>
              <a:rPr lang="ru-RU" b="1" i="1" dirty="0"/>
              <a:t> </a:t>
            </a:r>
            <a:r>
              <a:rPr lang="ru-RU" dirty="0" err="1"/>
              <a:t>етнопсихологічні</a:t>
            </a:r>
            <a:r>
              <a:rPr lang="ru-RU" dirty="0"/>
              <a:t> </a:t>
            </a:r>
            <a:r>
              <a:rPr lang="ru-RU" dirty="0" err="1"/>
              <a:t>долсідження</a:t>
            </a:r>
            <a:r>
              <a:rPr lang="ru-RU" dirty="0"/>
              <a:t> </a:t>
            </a:r>
            <a:r>
              <a:rPr lang="ru-RU" dirty="0" err="1"/>
              <a:t>здійснювались</a:t>
            </a:r>
            <a:r>
              <a:rPr lang="ru-RU" dirty="0"/>
              <a:t> у </a:t>
            </a:r>
            <a:r>
              <a:rPr lang="ru-RU" dirty="0" err="1"/>
              <a:t>Візантії</a:t>
            </a:r>
            <a:r>
              <a:rPr lang="ru-RU" dirty="0"/>
              <a:t>. Вони носили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прикладний</a:t>
            </a:r>
            <a:r>
              <a:rPr lang="ru-RU" dirty="0"/>
              <a:t> і </a:t>
            </a:r>
            <a:r>
              <a:rPr lang="ru-RU" dirty="0" err="1"/>
              <a:t>політичний</a:t>
            </a:r>
            <a:r>
              <a:rPr lang="ru-RU" dirty="0"/>
              <a:t> характер, </a:t>
            </a:r>
            <a:r>
              <a:rPr lang="ru-RU" dirty="0" err="1"/>
              <a:t>адже</a:t>
            </a:r>
            <a:r>
              <a:rPr lang="ru-RU" dirty="0"/>
              <a:t> метою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сусідні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передбачало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і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, </a:t>
            </a:r>
            <a:r>
              <a:rPr lang="ru-RU" dirty="0" err="1"/>
              <a:t>традицій</a:t>
            </a:r>
            <a:r>
              <a:rPr lang="ru-RU" dirty="0"/>
              <a:t>, </a:t>
            </a:r>
            <a:r>
              <a:rPr lang="ru-RU" dirty="0" err="1"/>
              <a:t>звичаїв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жителів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, </a:t>
            </a:r>
            <a:r>
              <a:rPr lang="ru-RU" dirty="0" err="1"/>
              <a:t>воєнного</a:t>
            </a:r>
            <a:r>
              <a:rPr lang="ru-RU" dirty="0"/>
              <a:t> і </a:t>
            </a:r>
            <a:r>
              <a:rPr lang="ru-RU" dirty="0" err="1"/>
              <a:t>економічного</a:t>
            </a:r>
            <a:r>
              <a:rPr lang="ru-RU" dirty="0"/>
              <a:t> устрою.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/>
              <a:t>епоху</a:t>
            </a:r>
            <a:r>
              <a:rPr lang="ru-RU" dirty="0"/>
              <a:t> </a:t>
            </a:r>
            <a:r>
              <a:rPr lang="ru-RU" b="1" i="1" dirty="0" err="1"/>
              <a:t>Просвітництва</a:t>
            </a:r>
            <a:r>
              <a:rPr lang="ru-RU" b="1" i="1" dirty="0"/>
              <a:t> </a:t>
            </a:r>
            <a:r>
              <a:rPr lang="ru-RU" dirty="0" err="1"/>
              <a:t>етнопсихологічні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проводились такими </a:t>
            </a:r>
            <a:r>
              <a:rPr lang="ru-RU" dirty="0" err="1"/>
              <a:t>вченими</a:t>
            </a:r>
            <a:r>
              <a:rPr lang="ru-RU" dirty="0"/>
              <a:t>, як К. </a:t>
            </a:r>
            <a:r>
              <a:rPr lang="ru-RU" dirty="0" err="1"/>
              <a:t>Гельвецій</a:t>
            </a:r>
            <a:r>
              <a:rPr lang="ru-RU" dirty="0"/>
              <a:t> (1715-1771), Ш. </a:t>
            </a:r>
            <a:r>
              <a:rPr lang="ru-RU" dirty="0" err="1"/>
              <a:t>Монтеск’є</a:t>
            </a:r>
            <a:r>
              <a:rPr lang="ru-RU" dirty="0"/>
              <a:t> (1689-1755), Д. Юм (1711-1776), Г. Гегель (1770-1831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b="1" i="1" dirty="0" err="1"/>
              <a:t>другій</a:t>
            </a:r>
            <a:r>
              <a:rPr lang="ru-RU" b="1" i="1" dirty="0"/>
              <a:t> </a:t>
            </a:r>
            <a:r>
              <a:rPr lang="ru-RU" b="1" i="1" dirty="0" err="1"/>
              <a:t>половині</a:t>
            </a:r>
            <a:r>
              <a:rPr lang="ru-RU" b="1" i="1" dirty="0"/>
              <a:t> ХІХ ст. </a:t>
            </a:r>
            <a:r>
              <a:rPr lang="ru-RU" dirty="0" err="1"/>
              <a:t>зарубіжні</a:t>
            </a:r>
            <a:r>
              <a:rPr lang="ru-RU" dirty="0"/>
              <a:t> </a:t>
            </a:r>
            <a:r>
              <a:rPr lang="ru-RU" dirty="0" err="1"/>
              <a:t>етнопсихологічні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розвивались</a:t>
            </a:r>
            <a:r>
              <a:rPr lang="ru-RU" dirty="0"/>
              <a:t> в рамках </a:t>
            </a:r>
            <a:r>
              <a:rPr lang="ru-RU" dirty="0" err="1"/>
              <a:t>соціології</a:t>
            </a:r>
            <a:r>
              <a:rPr lang="ru-RU" dirty="0"/>
              <a:t>, де </a:t>
            </a:r>
            <a:r>
              <a:rPr lang="ru-RU" dirty="0" err="1"/>
              <a:t>переважав</a:t>
            </a:r>
            <a:r>
              <a:rPr lang="ru-RU" dirty="0"/>
              <a:t> </a:t>
            </a:r>
            <a:r>
              <a:rPr lang="ru-RU" dirty="0" err="1"/>
              <a:t>біологічний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відбувалося</a:t>
            </a:r>
            <a:r>
              <a:rPr lang="ru-RU" dirty="0"/>
              <a:t> </a:t>
            </a:r>
            <a:r>
              <a:rPr lang="ru-RU" dirty="0" err="1"/>
              <a:t>перенесення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і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біологічного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відкритих</a:t>
            </a:r>
            <a:r>
              <a:rPr lang="ru-RU" dirty="0"/>
              <a:t> Ч. </a:t>
            </a:r>
            <a:r>
              <a:rPr lang="ru-RU" dirty="0" err="1"/>
              <a:t>Дарвіном</a:t>
            </a:r>
            <a:r>
              <a:rPr lang="ru-RU" dirty="0"/>
              <a:t>, на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і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у </a:t>
            </a:r>
            <a:r>
              <a:rPr lang="ru-RU" dirty="0" err="1"/>
              <a:t>суспільстві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Методологічні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i="1" dirty="0" err="1"/>
              <a:t>етнічної</a:t>
            </a:r>
            <a:r>
              <a:rPr lang="ru-RU" i="1" dirty="0"/>
              <a:t> </a:t>
            </a:r>
            <a:r>
              <a:rPr lang="ru-RU" i="1" dirty="0" err="1"/>
              <a:t>психології</a:t>
            </a:r>
            <a:r>
              <a:rPr lang="ru-RU" i="1" dirty="0"/>
              <a:t> як </a:t>
            </a:r>
            <a:r>
              <a:rPr lang="ru-RU" i="1" dirty="0" err="1"/>
              <a:t>самостійної</a:t>
            </a:r>
            <a:r>
              <a:rPr lang="ru-RU" i="1" dirty="0"/>
              <a:t> науки </a:t>
            </a:r>
            <a:r>
              <a:rPr lang="ru-RU" dirty="0"/>
              <a:t>на </a:t>
            </a:r>
            <a:r>
              <a:rPr lang="ru-RU" dirty="0" err="1"/>
              <a:t>Заході</a:t>
            </a:r>
            <a:r>
              <a:rPr lang="ru-RU" dirty="0"/>
              <a:t> </a:t>
            </a:r>
            <a:r>
              <a:rPr lang="ru-RU" dirty="0" err="1"/>
              <a:t>розроблювались</a:t>
            </a:r>
            <a:r>
              <a:rPr lang="ru-RU" dirty="0"/>
              <a:t> у </a:t>
            </a:r>
            <a:r>
              <a:rPr lang="ru-RU" dirty="0" err="1"/>
              <a:t>працях</a:t>
            </a:r>
            <a:r>
              <a:rPr lang="ru-RU" dirty="0"/>
              <a:t> </a:t>
            </a:r>
            <a:r>
              <a:rPr lang="ru-RU" b="1" i="1" dirty="0"/>
              <a:t>М. </a:t>
            </a:r>
            <a:r>
              <a:rPr lang="ru-RU" b="1" i="1" dirty="0" err="1"/>
              <a:t>Лацаруса</a:t>
            </a:r>
            <a:r>
              <a:rPr lang="ru-RU" b="1" i="1" dirty="0"/>
              <a:t> </a:t>
            </a:r>
            <a:r>
              <a:rPr lang="ru-RU" dirty="0"/>
              <a:t>(1824-1903) і </a:t>
            </a:r>
            <a:r>
              <a:rPr lang="ru-RU" b="1" i="1" dirty="0"/>
              <a:t>Г. </a:t>
            </a:r>
            <a:r>
              <a:rPr lang="ru-RU" b="1" i="1" dirty="0" err="1"/>
              <a:t>Штейнталя</a:t>
            </a:r>
            <a:r>
              <a:rPr lang="ru-RU" b="1" i="1" dirty="0"/>
              <a:t> </a:t>
            </a:r>
            <a:r>
              <a:rPr lang="ru-RU" dirty="0"/>
              <a:t>(1823-1899),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творцями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“</a:t>
            </a:r>
            <a:r>
              <a:rPr lang="ru-RU" dirty="0" err="1"/>
              <a:t>Психологія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”:</a:t>
            </a:r>
          </a:p>
        </p:txBody>
      </p:sp>
    </p:spTree>
    <p:extLst>
      <p:ext uri="{BB962C8B-B14F-4D97-AF65-F5344CB8AC3E}">
        <p14:creationId xmlns:p14="http://schemas.microsoft.com/office/powerpoint/2010/main" val="1741070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74320"/>
            <a:ext cx="10363826" cy="6309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До </a:t>
            </a:r>
            <a:r>
              <a:rPr lang="ru-RU" sz="2400" dirty="0" err="1"/>
              <a:t>середини</a:t>
            </a:r>
            <a:r>
              <a:rPr lang="ru-RU" sz="2400" dirty="0"/>
              <a:t> ХХ ст. у </a:t>
            </a:r>
            <a:r>
              <a:rPr lang="ru-RU" sz="2400" dirty="0" err="1"/>
              <a:t>зарубіжній</a:t>
            </a:r>
            <a:r>
              <a:rPr lang="ru-RU" sz="2400" dirty="0"/>
              <a:t> </a:t>
            </a:r>
            <a:r>
              <a:rPr lang="ru-RU" sz="2400" dirty="0" err="1"/>
              <a:t>етнопсихології</a:t>
            </a:r>
            <a:r>
              <a:rPr lang="ru-RU" sz="2400" dirty="0"/>
              <a:t> </a:t>
            </a:r>
            <a:r>
              <a:rPr lang="ru-RU" sz="2400" dirty="0" err="1"/>
              <a:t>спостерігалась</a:t>
            </a:r>
            <a:r>
              <a:rPr lang="ru-RU" sz="2400" dirty="0"/>
              <a:t> </a:t>
            </a:r>
            <a:r>
              <a:rPr lang="ru-RU" sz="2400" dirty="0" err="1"/>
              <a:t>тенденція</a:t>
            </a:r>
            <a:r>
              <a:rPr lang="ru-RU" sz="2400" dirty="0"/>
              <a:t> </a:t>
            </a:r>
            <a:r>
              <a:rPr lang="ru-RU" sz="2400" dirty="0" err="1"/>
              <a:t>поєднання</a:t>
            </a:r>
            <a:r>
              <a:rPr lang="ru-RU" sz="2400" dirty="0"/>
              <a:t> </a:t>
            </a:r>
            <a:r>
              <a:rPr lang="ru-RU" sz="2400" dirty="0" err="1"/>
              <a:t>розрізнених</a:t>
            </a:r>
            <a:r>
              <a:rPr lang="ru-RU" sz="2400" dirty="0"/>
              <a:t> </a:t>
            </a:r>
            <a:r>
              <a:rPr lang="ru-RU" sz="2400" dirty="0" err="1"/>
              <a:t>теорій</a:t>
            </a:r>
            <a:r>
              <a:rPr lang="ru-RU" sz="2400" dirty="0"/>
              <a:t> і </a:t>
            </a:r>
            <a:r>
              <a:rPr lang="ru-RU" sz="2400" dirty="0" err="1"/>
              <a:t>поглядів</a:t>
            </a:r>
            <a:r>
              <a:rPr lang="ru-RU" sz="2400" dirty="0"/>
              <a:t> </a:t>
            </a:r>
            <a:r>
              <a:rPr lang="ru-RU" sz="2400" dirty="0" err="1"/>
              <a:t>минулих</a:t>
            </a:r>
            <a:r>
              <a:rPr lang="ru-RU" sz="2400" dirty="0"/>
              <a:t> </a:t>
            </a:r>
            <a:r>
              <a:rPr lang="ru-RU" sz="2400" dirty="0" err="1"/>
              <a:t>років</a:t>
            </a:r>
            <a:r>
              <a:rPr lang="ru-RU" sz="2400" dirty="0"/>
              <a:t> у </a:t>
            </a:r>
            <a:r>
              <a:rPr lang="ru-RU" sz="2400" dirty="0" err="1"/>
              <a:t>чітку</a:t>
            </a:r>
            <a:r>
              <a:rPr lang="ru-RU" sz="2400" dirty="0"/>
              <a:t> </a:t>
            </a:r>
            <a:r>
              <a:rPr lang="ru-RU" sz="2400" dirty="0" err="1"/>
              <a:t>концепцію</a:t>
            </a:r>
            <a:r>
              <a:rPr lang="ru-RU" sz="2400" dirty="0"/>
              <a:t>, яка включала у себе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положення</a:t>
            </a:r>
            <a:r>
              <a:rPr lang="ru-RU" sz="2400" dirty="0"/>
              <a:t>: </a:t>
            </a:r>
            <a:endParaRPr lang="ru-RU" sz="2400" dirty="0" smtClean="0"/>
          </a:p>
          <a:p>
            <a:r>
              <a:rPr lang="ru-RU" dirty="0" smtClean="0"/>
              <a:t>з </a:t>
            </a:r>
            <a:r>
              <a:rPr lang="ru-RU" dirty="0"/>
              <a:t>перших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і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і </a:t>
            </a:r>
            <a:r>
              <a:rPr lang="ru-RU" dirty="0" err="1"/>
              <a:t>функціонування</a:t>
            </a:r>
            <a:r>
              <a:rPr lang="ru-RU" dirty="0"/>
              <a:t> через </a:t>
            </a:r>
            <a:r>
              <a:rPr lang="ru-RU" dirty="0" err="1"/>
              <a:t>традиції</a:t>
            </a:r>
            <a:r>
              <a:rPr lang="ru-RU" dirty="0"/>
              <a:t> у </a:t>
            </a:r>
            <a:r>
              <a:rPr lang="ru-RU" dirty="0" err="1"/>
              <a:t>догляді</a:t>
            </a:r>
            <a:r>
              <a:rPr lang="ru-RU" dirty="0"/>
              <a:t> за </a:t>
            </a:r>
            <a:r>
              <a:rPr lang="ru-RU" dirty="0" err="1"/>
              <a:t>дитиною</a:t>
            </a:r>
            <a:r>
              <a:rPr lang="ru-RU" dirty="0"/>
              <a:t>, </a:t>
            </a:r>
            <a:r>
              <a:rPr lang="ru-RU" dirty="0" err="1"/>
              <a:t>прийняті</a:t>
            </a:r>
            <a:r>
              <a:rPr lang="ru-RU" dirty="0"/>
              <a:t> у </a:t>
            </a:r>
            <a:r>
              <a:rPr lang="ru-RU" dirty="0" err="1"/>
              <a:t>даному</a:t>
            </a:r>
            <a:r>
              <a:rPr lang="ru-RU" dirty="0"/>
              <a:t> конкретному </a:t>
            </a:r>
            <a:r>
              <a:rPr lang="ru-RU" dirty="0" err="1"/>
              <a:t>етносі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етносах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догляду за </a:t>
            </a:r>
            <a:r>
              <a:rPr lang="ru-RU" dirty="0" err="1"/>
              <a:t>дитиною</a:t>
            </a:r>
            <a:r>
              <a:rPr lang="ru-RU" dirty="0"/>
              <a:t> (</a:t>
            </a:r>
            <a:r>
              <a:rPr lang="ru-RU" dirty="0" err="1"/>
              <a:t>годування</a:t>
            </a:r>
            <a:r>
              <a:rPr lang="ru-RU" dirty="0"/>
              <a:t>, </a:t>
            </a:r>
            <a:r>
              <a:rPr lang="ru-RU" dirty="0" err="1"/>
              <a:t>сповивання</a:t>
            </a:r>
            <a:r>
              <a:rPr lang="ru-RU" dirty="0"/>
              <a:t>, </a:t>
            </a:r>
            <a:r>
              <a:rPr lang="ru-RU" dirty="0" err="1"/>
              <a:t>носіння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ходьбі</a:t>
            </a:r>
            <a:r>
              <a:rPr lang="ru-RU" dirty="0"/>
              <a:t>, </a:t>
            </a:r>
            <a:r>
              <a:rPr lang="ru-RU" dirty="0" err="1"/>
              <a:t>навичкам</a:t>
            </a:r>
            <a:r>
              <a:rPr lang="ru-RU" dirty="0"/>
              <a:t> </a:t>
            </a:r>
            <a:r>
              <a:rPr lang="ru-RU" dirty="0" err="1"/>
              <a:t>гігієни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однакові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“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” – </a:t>
            </a:r>
            <a:r>
              <a:rPr lang="ru-RU" dirty="0" err="1"/>
              <a:t>дитина</a:t>
            </a:r>
            <a:r>
              <a:rPr lang="ru-RU" dirty="0"/>
              <a:t>, яка </a:t>
            </a:r>
            <a:r>
              <a:rPr lang="ru-RU" dirty="0" err="1"/>
              <a:t>формується</a:t>
            </a:r>
            <a:r>
              <a:rPr lang="ru-RU" dirty="0"/>
              <a:t> у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і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усвідомити</a:t>
            </a:r>
            <a:r>
              <a:rPr lang="ru-RU" dirty="0"/>
              <a:t> і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національні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(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систему </a:t>
            </a:r>
            <a:r>
              <a:rPr lang="ru-RU" dirty="0" err="1"/>
              <a:t>заборон</a:t>
            </a:r>
            <a:r>
              <a:rPr lang="ru-RU" dirty="0"/>
              <a:t>, </a:t>
            </a:r>
            <a:r>
              <a:rPr lang="ru-RU" dirty="0" err="1"/>
              <a:t>символи</a:t>
            </a:r>
            <a:r>
              <a:rPr lang="ru-RU" dirty="0"/>
              <a:t> і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реальності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8408426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28</TotalTime>
  <Words>896</Words>
  <Application>Microsoft Office PowerPoint</Application>
  <PresentationFormat>Широкоэкранный</PresentationFormat>
  <Paragraphs>65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Tw Cen MT</vt:lpstr>
      <vt:lpstr>Капля</vt:lpstr>
      <vt:lpstr>ЕТНОПСИХОЛОГІЯ</vt:lpstr>
      <vt:lpstr>Етнічна психологія (гр. ethnos – племя, народ + psyche – душа + logos – наука, вчення)  це наука, яка вивчає закономірності розвитку і прояву національно-психологічних особливостей людей як представників конкретних етнічних спільнот, що відрізняє їх один від одного. </vt:lpstr>
      <vt:lpstr>У методології етнопсихології виділяють три рівні: загальна, спеціальна, окрема</vt:lpstr>
      <vt:lpstr>Презентация PowerPoint</vt:lpstr>
      <vt:lpstr>теоретичні і практичні завдання етнопсихології: </vt:lpstr>
      <vt:lpstr>Презентация PowerPoint</vt:lpstr>
      <vt:lpstr>Лекція 2. “Історія розвитку етнопсихології як науки”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ЕТНОПСИХОЛОГІЯ</dc:title>
  <dc:creator>Latitude</dc:creator>
  <cp:lastModifiedBy>Latitude</cp:lastModifiedBy>
  <cp:revision>4</cp:revision>
  <dcterms:created xsi:type="dcterms:W3CDTF">2020-09-24T17:31:09Z</dcterms:created>
  <dcterms:modified xsi:type="dcterms:W3CDTF">2020-09-24T18:00:08Z</dcterms:modified>
</cp:coreProperties>
</file>